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2" r:id="rId10"/>
    <p:sldId id="278" r:id="rId11"/>
    <p:sldId id="265" r:id="rId12"/>
    <p:sldId id="267" r:id="rId13"/>
    <p:sldId id="268" r:id="rId14"/>
    <p:sldId id="276" r:id="rId15"/>
    <p:sldId id="280" r:id="rId16"/>
    <p:sldId id="277" r:id="rId17"/>
    <p:sldId id="272" r:id="rId18"/>
    <p:sldId id="275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C4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6548-A387-451B-B75C-2B74D42B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C2F48-2EE6-4A3B-B8B4-64301D0EF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0169-1B88-41AD-86AD-F25B821A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243A-52B7-4642-92F1-578D019B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D4068-C09F-4201-9397-FEAA12C9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77BB-F30F-40D4-9ECC-74FE7431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3AF3A-5C44-44DC-8AD3-57B372A72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3DA2-B4E6-498B-B000-1495E942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2B15A-6E0F-4BF6-A4F7-BE9904CC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74FEE-F5FA-46CD-A04D-A4BBFFD6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09136-9E86-4FFC-A332-D44688AC2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2BAF2-72FF-4BA4-B92C-3F98403D9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9A46-789C-47DA-AAF2-82618166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5B2D-C2CD-4B17-96D2-A7F3D6B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E3236-9D4A-403E-8B23-109A0D5B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0352-4A0B-4685-88AD-435CEC2A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EBD3-1266-4EF5-9FF7-83F42953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71896-E963-427B-AA3F-2C87D763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6BEEF-FC83-4A65-96CA-F699FD78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D3F7-4B17-4ADE-B465-96E037D7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9928-1DD3-4AF5-9A04-9207ABF3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596F-99F1-4E9F-9280-65ADD89AC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BDCF7-7CA6-4AA3-B4B1-552F07A4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555FC-A534-4911-A5D1-BA7ABD98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5DFF9-85B4-4C68-942D-941F8D99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CB0E-D3BF-42B2-803B-31F14A4F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6AA8F-473D-408B-A1CF-26F25E89A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95ECF-9A1C-4B58-BD81-65016BC1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D8A80-9E5D-43E2-978C-73131AC3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0618F-46CB-470C-B03F-3CE1AF9C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8CF65-4070-42D0-ADCD-FAD0EE2A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A207-9A33-4875-B781-26C69755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A29-C7D2-4C1F-A28A-B468C8DE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7E8C-B650-41A2-AE81-D1205740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B293C-C6B5-44AB-AF43-5398DA1D9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7429F-4612-448C-A6C4-DF896AE1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EBAF8-7033-43D0-9229-1EE11E02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B2BDB-0248-489D-BB12-967CF9F2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C023F-33E6-4139-8BB6-B3BB3EF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A26E-060D-4F32-9045-30953085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9E586-DC71-4ED7-BFC2-C875560B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8C42E-C658-414B-B4CA-C73C5295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CAFB-48EC-47C6-BCF1-84A0302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0973C2-0931-4F8A-94B7-D0E4A32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2CED5-38C3-47BF-8C9F-A972144D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BF51-F9D2-4248-A10A-0C276F3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FC07-8636-4944-8FF8-58E0BEA7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F3D5-DB10-452A-ABF7-FB75B9D7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0C8A1-C60E-427E-ABA1-56DE10B34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2857D-9304-46CA-A7AC-127B7978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3D8F3-38C1-4BA3-B7CA-E3F2ECE8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67304-ADC3-4572-A262-D5DCDCE6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9358-F1F4-40CA-93EA-6B006125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74AA4-C5BF-4EBA-AF89-B504E5448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716D-D7B8-4B18-9E05-FE6162CB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56E5F-59BB-443D-91B2-B951E782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138D4-22A4-4777-913C-BF7AFD31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C152B-4A07-49E5-8213-8A53663A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33D51-F801-4C47-89D5-4841801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1B02-5B3A-4327-A4D3-C9EA02615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E031-5D74-4168-9987-F7EA6107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515C-AE09-4113-A211-F94592689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FD73-6F01-4CB2-B736-637A9A29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.svg"/><Relationship Id="rId7" Type="http://schemas.openxmlformats.org/officeDocument/2006/relationships/image" Target="../media/image2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776" y="166143"/>
            <a:ext cx="15006647" cy="9867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8027FB-D179-2305-1A87-9CE26C45EFA1}"/>
              </a:ext>
            </a:extLst>
          </p:cNvPr>
          <p:cNvSpPr txBox="1"/>
          <p:nvPr/>
        </p:nvSpPr>
        <p:spPr>
          <a:xfrm>
            <a:off x="1933698" y="1485900"/>
            <a:ext cx="14097000" cy="7960044"/>
          </a:xfrm>
          <a:prstGeom prst="rect">
            <a:avLst/>
          </a:prstGeom>
          <a:noFill/>
          <a:effectLst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64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ĐẾN VỚI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64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TIẾT HỌC VUI NHỘN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64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CỦA LỚP 7A5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295ECAFF-DD8B-54D7-5BFD-6C10941A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700"/>
            <a:ext cx="5874182" cy="5407801"/>
          </a:xfrm>
          <a:prstGeom prst="rect">
            <a:avLst/>
          </a:prstGeom>
        </p:spPr>
      </p:pic>
      <p:sp>
        <p:nvSpPr>
          <p:cNvPr id="4" name="Bong bóng Lời nói: Hình bầu dục 32">
            <a:extLst>
              <a:ext uri="{FF2B5EF4-FFF2-40B4-BE49-F238E27FC236}">
                <a16:creationId xmlns:a16="http://schemas.microsoft.com/office/drawing/2014/main" id="{01FC5601-8346-95F1-392C-FD4F41B6A738}"/>
              </a:ext>
            </a:extLst>
          </p:cNvPr>
          <p:cNvSpPr/>
          <p:nvPr/>
        </p:nvSpPr>
        <p:spPr>
          <a:xfrm>
            <a:off x="533401" y="522862"/>
            <a:ext cx="48005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/>
              <p:nvPr/>
            </p:nvSpPr>
            <p:spPr>
              <a:xfrm>
                <a:off x="761163" y="5361719"/>
                <a:ext cx="8078037" cy="491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g.c.g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tương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C328F8-66F4-5CEE-8805-E5C7A62F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63" y="5361719"/>
                <a:ext cx="8078037" cy="4913204"/>
              </a:xfrm>
              <a:prstGeom prst="rect">
                <a:avLst/>
              </a:prstGeom>
              <a:blipFill rotWithShape="0">
                <a:blip r:embed="rId3"/>
                <a:stretch>
                  <a:fillRect l="-2717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/>
              <p:nvPr/>
            </p:nvSpPr>
            <p:spPr>
              <a:xfrm>
                <a:off x="9144851" y="5420501"/>
                <a:ext cx="8377737" cy="319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𝐴𝑀𝐶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𝑀𝐴𝐷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𝐴𝑀𝐶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c.g.c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BB8EB5-AB06-9FD0-CB21-BDB4F5E4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851" y="5420501"/>
                <a:ext cx="8377737" cy="3190745"/>
              </a:xfrm>
              <a:prstGeom prst="rect">
                <a:avLst/>
              </a:prstGeom>
              <a:blipFill rotWithShape="0">
                <a:blip r:embed="rId4"/>
                <a:stretch>
                  <a:fillRect l="-2547" t="-3435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31">
            <a:extLst>
              <a:ext uri="{FF2B5EF4-FFF2-40B4-BE49-F238E27FC236}">
                <a16:creationId xmlns:a16="http://schemas.microsoft.com/office/drawing/2014/main" id="{CD199F94-358B-E126-631A-7681F0D167F9}"/>
              </a:ext>
            </a:extLst>
          </p:cNvPr>
          <p:cNvCxnSpPr>
            <a:cxnSpLocks/>
          </p:cNvCxnSpPr>
          <p:nvPr/>
        </p:nvCxnSpPr>
        <p:spPr>
          <a:xfrm>
            <a:off x="8610600" y="5113753"/>
            <a:ext cx="0" cy="438849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88B945-BF87-AB6A-C191-3EC672D0B351}"/>
              </a:ext>
            </a:extLst>
          </p:cNvPr>
          <p:cNvSpPr txBox="1"/>
          <p:nvPr/>
        </p:nvSpPr>
        <p:spPr>
          <a:xfrm>
            <a:off x="5410200" y="5715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/>
              <p:nvPr/>
            </p:nvSpPr>
            <p:spPr>
              <a:xfrm>
                <a:off x="1101221" y="2572138"/>
                <a:ext cx="16131453" cy="406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4.17 (SGK – tr.74)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7CB88B-C130-1F3D-F690-67E76132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21" y="2572138"/>
                <a:ext cx="16131453" cy="4063548"/>
              </a:xfrm>
              <a:prstGeom prst="rect">
                <a:avLst/>
              </a:prstGeom>
              <a:blipFill rotWithShape="0">
                <a:blip r:embed="rId6"/>
                <a:stretch>
                  <a:fillRect l="-1550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>
            <a:off x="-722764" y="652672"/>
            <a:ext cx="2977928" cy="911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/>
              <p:nvPr/>
            </p:nvSpPr>
            <p:spPr>
              <a:xfrm>
                <a:off x="9525000" y="4362469"/>
                <a:ext cx="9220200" cy="659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fr-F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à ∆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DE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=70°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</a:rPr>
                      <m:t>=&gt; ∆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(g.c.g)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DF = AC (2 cạnh tương ứng)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AC = 6cm =&gt; DF = 6cm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DF = 6 cm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E10B52-BF23-3401-2BCD-E6103D44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62469"/>
                <a:ext cx="9220200" cy="6596934"/>
              </a:xfrm>
              <a:prstGeom prst="rect">
                <a:avLst/>
              </a:prstGeom>
              <a:blipFill rotWithShape="0">
                <a:blip r:embed="rId7"/>
                <a:stretch>
                  <a:fillRect l="-2381" t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DF7FE0-280B-451D-9DF4-2D3C66D59FCC}"/>
              </a:ext>
            </a:extLst>
          </p:cNvPr>
          <p:cNvSpPr txBox="1"/>
          <p:nvPr/>
        </p:nvSpPr>
        <p:spPr>
          <a:xfrm>
            <a:off x="1828800" y="76712"/>
            <a:ext cx="1249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4.17 (SGK – tr.74)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44F9177B-09A9-4C11-B308-FC7C925989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695835"/>
                  </p:ext>
                </p:extLst>
              </p:nvPr>
            </p:nvGraphicFramePr>
            <p:xfrm>
              <a:off x="1447800" y="952500"/>
              <a:ext cx="7226467" cy="498957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22279">
                      <a:extLst>
                        <a:ext uri="{9D8B030D-6E8A-4147-A177-3AD203B41FA5}">
                          <a16:colId xmlns:a16="http://schemas.microsoft.com/office/drawing/2014/main" val="2986379598"/>
                        </a:ext>
                      </a:extLst>
                    </a:gridCol>
                    <a:gridCol w="5804188">
                      <a:extLst>
                        <a:ext uri="{9D8B030D-6E8A-4147-A177-3AD203B41FA5}">
                          <a16:colId xmlns:a16="http://schemas.microsoft.com/office/drawing/2014/main" val="1070457410"/>
                        </a:ext>
                      </a:extLst>
                    </a:gridCol>
                  </a:tblGrid>
                  <a:tr h="18576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GT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ABC</m:t>
                              </m:r>
                              <m:r>
                                <a:rPr lang="en-US" sz="3600" b="0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600" b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à ∆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DEF</m:t>
                              </m:r>
                            </m:oMath>
                          </a14:m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AB = DE, 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𝐴𝐵𝐶</m:t>
                                    </m:r>
                                  </m:e>
                                </m:acc>
                                <m:r>
                                  <a:rPr lang="en-US" sz="3600" b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𝐷𝐸𝐹</m:t>
                                    </m:r>
                                  </m:e>
                                </m:acc>
                                <m:r>
                                  <a:rPr lang="en-US" sz="3600" b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𝐵𝐴𝐶</m:t>
                                    </m:r>
                                  </m:e>
                                </m:acc>
                                <m:r>
                                  <a:rPr lang="en-US" sz="3600" b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𝐸𝐷𝐹</m:t>
                                    </m:r>
                                  </m:e>
                                </m:acc>
                                <m:r>
                                  <a:rPr lang="en-US" sz="3600" b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=60°</m:t>
                                </m:r>
                              </m:oMath>
                            </m:oMathPara>
                          </a14:m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 = 6cm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136838"/>
                      </a:ext>
                    </a:extLst>
                  </a:tr>
                  <a:tr h="4768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DF =?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2043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F9177B-09A9-4C11-B308-FC7C925989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695835"/>
                  </p:ext>
                </p:extLst>
              </p:nvPr>
            </p:nvGraphicFramePr>
            <p:xfrm>
              <a:off x="1447800" y="952500"/>
              <a:ext cx="7226467" cy="498957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222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986379598"/>
                        </a:ext>
                      </a:extLst>
                    </a:gridCol>
                    <a:gridCol w="580418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70457410"/>
                        </a:ext>
                      </a:extLst>
                    </a:gridCol>
                  </a:tblGrid>
                  <a:tr h="41631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GT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4449" r="-420" b="-25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46136838"/>
                      </a:ext>
                    </a:extLst>
                  </a:tr>
                  <a:tr h="8264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DF =?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220430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ABDCE2E-C6AD-460E-890A-7AD83685E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38613"/>
            <a:ext cx="8256307" cy="396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FF1FB-0220-41F0-9EDA-E884AC60715F}"/>
              </a:ext>
            </a:extLst>
          </p:cNvPr>
          <p:cNvSpPr txBox="1"/>
          <p:nvPr/>
        </p:nvSpPr>
        <p:spPr>
          <a:xfrm>
            <a:off x="4047761" y="284792"/>
            <a:ext cx="92433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71451B9F-60C9-49C6-9075-47E58522D070}"/>
              </a:ext>
            </a:extLst>
          </p:cNvPr>
          <p:cNvGrpSpPr/>
          <p:nvPr/>
        </p:nvGrpSpPr>
        <p:grpSpPr>
          <a:xfrm>
            <a:off x="1716157" y="2452639"/>
            <a:ext cx="15392400" cy="3259034"/>
            <a:chOff x="0" y="0"/>
            <a:chExt cx="1932635" cy="116077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E4B02F5-3C02-4916-BAE5-DB4E36B31121}"/>
                </a:ext>
              </a:extLst>
            </p:cNvPr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9F4CEAF9-15D5-4782-9264-0CDA7BF8A70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F5FBE9-F352-47CD-B93C-5C79DA995EDA}"/>
                  </a:ext>
                </a:extLst>
              </p:cNvPr>
              <p:cNvSpPr txBox="1"/>
              <p:nvPr/>
            </p:nvSpPr>
            <p:spPr>
              <a:xfrm>
                <a:off x="1927657" y="2431104"/>
                <a:ext cx="15180900" cy="2585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4.18 (SGK – tr.74)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4.44,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/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𝐴𝐸𝐶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000" dirty="0"/>
                  <a:t>			b)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/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F5FBE9-F352-47CD-B93C-5C79DA9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57" y="2431104"/>
                <a:ext cx="15180900" cy="2585516"/>
              </a:xfrm>
              <a:prstGeom prst="rect">
                <a:avLst/>
              </a:prstGeom>
              <a:blipFill rotWithShape="0">
                <a:blip r:embed="rId4"/>
                <a:stretch>
                  <a:fillRect l="-1405" r="-1405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F1B5762-430C-4809-8627-4FDED3D932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80062"/>
                  </p:ext>
                </p:extLst>
              </p:nvPr>
            </p:nvGraphicFramePr>
            <p:xfrm>
              <a:off x="609600" y="1135931"/>
              <a:ext cx="8915400" cy="432117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54687">
                      <a:extLst>
                        <a:ext uri="{9D8B030D-6E8A-4147-A177-3AD203B41FA5}">
                          <a16:colId xmlns:a16="http://schemas.microsoft.com/office/drawing/2014/main" val="2986379598"/>
                        </a:ext>
                      </a:extLst>
                    </a:gridCol>
                    <a:gridCol w="7160713">
                      <a:extLst>
                        <a:ext uri="{9D8B030D-6E8A-4147-A177-3AD203B41FA5}">
                          <a16:colId xmlns:a16="http://schemas.microsoft.com/office/drawing/2014/main" val="1070457410"/>
                        </a:ext>
                      </a:extLst>
                    </a:gridCol>
                  </a:tblGrid>
                  <a:tr h="18576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 GT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ì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nh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4.44 (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sgk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tr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74)</m:t>
                              </m:r>
                            </m:oMath>
                          </a14:m>
                          <a:endParaRPr lang="en-US" sz="3600" b="0" i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EC = ED</a:t>
                          </a:r>
                          <a:endParaRPr lang="en-US" sz="4000" b="0" i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𝐴𝐸𝐶</m:t>
                                    </m:r>
                                  </m:e>
                                </m:acc>
                                <m:r>
                                  <a:rPr lang="en-US" sz="4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𝐴𝐸𝐷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b="0" i="0" dirty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136838"/>
                      </a:ext>
                    </a:extLst>
                  </a:tr>
                  <a:tr h="4768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3600" dirty="0">
                              <a:ea typeface="Cambria Math" panose="020405030504060302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𝐴𝐸𝐶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𝐴𝐸𝐷</m:t>
                              </m:r>
                            </m:oMath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 algn="just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𝐴𝐵𝐷</m:t>
                              </m:r>
                            </m:oMath>
                          </a14:m>
                          <a: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2043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1B5762-430C-4809-8627-4FDED3D932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80062"/>
                  </p:ext>
                </p:extLst>
              </p:nvPr>
            </p:nvGraphicFramePr>
            <p:xfrm>
              <a:off x="609600" y="1135931"/>
              <a:ext cx="8915400" cy="441979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5468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86379598"/>
                        </a:ext>
                      </a:extLst>
                    </a:gridCol>
                    <a:gridCol w="716071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70457410"/>
                        </a:ext>
                      </a:extLst>
                    </a:gridCol>
                  </a:tblGrid>
                  <a:tr h="26824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 GT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4511" r="-255" b="-69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46136838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4511" t="-154737" r="-255" b="-7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8220430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1BF509-4C9C-40C6-B845-A65AB8DA1B50}"/>
              </a:ext>
            </a:extLst>
          </p:cNvPr>
          <p:cNvCxnSpPr/>
          <p:nvPr/>
        </p:nvCxnSpPr>
        <p:spPr>
          <a:xfrm>
            <a:off x="8458200" y="4762500"/>
            <a:ext cx="0" cy="54683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5BD661-CDB7-4B36-A015-E73B0A5E53E3}"/>
              </a:ext>
            </a:extLst>
          </p:cNvPr>
          <p:cNvSpPr txBox="1"/>
          <p:nvPr/>
        </p:nvSpPr>
        <p:spPr>
          <a:xfrm>
            <a:off x="609600" y="1905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4.18 (SGK – tr.74)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3">
                <a:extLst>
                  <a:ext uri="{FF2B5EF4-FFF2-40B4-BE49-F238E27FC236}">
                    <a16:creationId xmlns:a16="http://schemas.microsoft.com/office/drawing/2014/main" id="{DDA262C0-FEBB-40E9-A2B4-50C3907AF603}"/>
                  </a:ext>
                </a:extLst>
              </p:cNvPr>
              <p:cNvSpPr txBox="1"/>
              <p:nvPr/>
            </p:nvSpPr>
            <p:spPr>
              <a:xfrm>
                <a:off x="953185" y="5565193"/>
                <a:ext cx="8305800" cy="4912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fr-FR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𝐴𝐸𝐶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cạnh chung.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(c.g.c)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A262C0-FEBB-40E9-A2B4-50C3907AF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5" y="5565193"/>
                <a:ext cx="8305800" cy="4912307"/>
              </a:xfrm>
              <a:prstGeom prst="rect">
                <a:avLst/>
              </a:prstGeom>
              <a:blipFill rotWithShape="0">
                <a:blip r:embed="rId4"/>
                <a:stretch>
                  <a:fillRect l="-2201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5">
            <a:extLst>
              <a:ext uri="{FF2B5EF4-FFF2-40B4-BE49-F238E27FC236}">
                <a16:creationId xmlns:a16="http://schemas.microsoft.com/office/drawing/2014/main" id="{DEE87CA8-D8D3-40B9-A1BA-B15BB70F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0" y="190500"/>
            <a:ext cx="4858870" cy="41175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210800" y="5610112"/>
                <a:ext cx="4953000" cy="646331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5610112"/>
                <a:ext cx="49530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686800" y="7353300"/>
            <a:ext cx="3200397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2420600" y="7353300"/>
                <a:ext cx="2743200" cy="66499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𝐵𝐴𝐷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7353300"/>
                <a:ext cx="2743200" cy="664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468600" y="7353300"/>
            <a:ext cx="1676400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AC = 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487400" y="9069169"/>
                <a:ext cx="3505200" cy="646331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∆</m:t>
                      </m:r>
                      <m:r>
                        <a:rPr lang="nl-NL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𝐴𝐸𝐶</m:t>
                      </m:r>
                      <m:r>
                        <a:rPr lang="nl-NL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=∆</m:t>
                      </m:r>
                      <m:r>
                        <a:rPr lang="nl-NL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𝐴𝐸𝐷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9069169"/>
                <a:ext cx="35052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 rot="10800000">
            <a:off x="14935200" y="81915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12420600" y="6461971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724900" y="4591184"/>
            <a:ext cx="38481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0442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C9C1B-FD2F-43FA-AA9A-1A4B17ECDF0D}"/>
                  </a:ext>
                </a:extLst>
              </p:cNvPr>
              <p:cNvSpPr txBox="1"/>
              <p:nvPr/>
            </p:nvSpPr>
            <p:spPr>
              <a:xfrm>
                <a:off x="9067800" y="5306267"/>
                <a:ext cx="8458200" cy="4561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V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ì </m:t>
                    </m:r>
                    <m:r>
                      <a:rPr lang="nl-NL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(cmt)</a:t>
                </a:r>
              </a:p>
              <a:p>
                <a:pPr lvl="0"/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=&gt; AC = AD (hai cạnh tương ứng)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ứ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cạnh chung.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(c.g.c)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EC9C1B-FD2F-43FA-AA9A-1A4B17EC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306267"/>
                <a:ext cx="8458200" cy="4561633"/>
              </a:xfrm>
              <a:prstGeom prst="rect">
                <a:avLst/>
              </a:prstGeom>
              <a:blipFill rotWithShape="0">
                <a:blip r:embed="rId2"/>
                <a:stretch>
                  <a:fillRect l="-2235" t="-2136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F1B5762-430C-4809-8627-4FDED3D932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1135931"/>
              <a:ext cx="8915400" cy="432117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54687">
                      <a:extLst>
                        <a:ext uri="{9D8B030D-6E8A-4147-A177-3AD203B41FA5}">
                          <a16:colId xmlns:a16="http://schemas.microsoft.com/office/drawing/2014/main" val="2986379598"/>
                        </a:ext>
                      </a:extLst>
                    </a:gridCol>
                    <a:gridCol w="7160713">
                      <a:extLst>
                        <a:ext uri="{9D8B030D-6E8A-4147-A177-3AD203B41FA5}">
                          <a16:colId xmlns:a16="http://schemas.microsoft.com/office/drawing/2014/main" val="1070457410"/>
                        </a:ext>
                      </a:extLst>
                    </a:gridCol>
                  </a:tblGrid>
                  <a:tr h="18576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 GT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ì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nh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4.44 (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sgk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tr</m:t>
                              </m:r>
                              <m:r>
                                <a:rPr lang="en-US" sz="3600" b="0" i="0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74)</m:t>
                              </m:r>
                            </m:oMath>
                          </a14:m>
                          <a:endParaRPr lang="en-US" sz="3600" b="0" i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b="0" i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EC = ED</a:t>
                          </a:r>
                          <a:endParaRPr lang="en-US" sz="4000" b="0" i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𝐴𝐸𝐶</m:t>
                                    </m:r>
                                  </m:e>
                                </m:acc>
                                <m:r>
                                  <a:rPr lang="en-US" sz="4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𝐴𝐸𝐷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b="0" i="0" dirty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136838"/>
                      </a:ext>
                    </a:extLst>
                  </a:tr>
                  <a:tr h="4768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3600" dirty="0">
                              <a:ea typeface="Cambria Math" panose="020405030504060302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𝐴𝐸𝐶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𝐴𝐸𝐷</m:t>
                              </m:r>
                            </m:oMath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 algn="just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𝐴𝐵𝐷</m:t>
                              </m:r>
                            </m:oMath>
                          </a14:m>
                          <a: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2043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1B5762-430C-4809-8627-4FDED3D9324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" y="1135931"/>
              <a:ext cx="8915400" cy="441979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5468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86379598"/>
                        </a:ext>
                      </a:extLst>
                    </a:gridCol>
                    <a:gridCol w="716071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70457410"/>
                        </a:ext>
                      </a:extLst>
                    </a:gridCol>
                  </a:tblGrid>
                  <a:tr h="26824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b="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 GT</a:t>
                          </a:r>
                          <a:endParaRPr lang="en-US" sz="3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4511" r="-255" b="-69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46136838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3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4511" t="-154737" r="-255" b="-7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8220430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1BF509-4C9C-40C6-B845-A65AB8DA1B50}"/>
              </a:ext>
            </a:extLst>
          </p:cNvPr>
          <p:cNvCxnSpPr/>
          <p:nvPr/>
        </p:nvCxnSpPr>
        <p:spPr>
          <a:xfrm>
            <a:off x="8458200" y="4762500"/>
            <a:ext cx="0" cy="54683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5BD661-CDB7-4B36-A015-E73B0A5E53E3}"/>
              </a:ext>
            </a:extLst>
          </p:cNvPr>
          <p:cNvSpPr txBox="1"/>
          <p:nvPr/>
        </p:nvSpPr>
        <p:spPr>
          <a:xfrm>
            <a:off x="609600" y="1905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4.18 (SGK – tr.74)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3">
                <a:extLst>
                  <a:ext uri="{FF2B5EF4-FFF2-40B4-BE49-F238E27FC236}">
                    <a16:creationId xmlns:a16="http://schemas.microsoft.com/office/drawing/2014/main" id="{DDA262C0-FEBB-40E9-A2B4-50C3907AF603}"/>
                  </a:ext>
                </a:extLst>
              </p:cNvPr>
              <p:cNvSpPr txBox="1"/>
              <p:nvPr/>
            </p:nvSpPr>
            <p:spPr>
              <a:xfrm>
                <a:off x="953185" y="5565193"/>
                <a:ext cx="8305800" cy="4912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fr-FR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𝐴𝐸𝐶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cạnh chung.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(c.g.c)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A262C0-FEBB-40E9-A2B4-50C3907AF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5" y="5565193"/>
                <a:ext cx="8305800" cy="4912307"/>
              </a:xfrm>
              <a:prstGeom prst="rect">
                <a:avLst/>
              </a:prstGeom>
              <a:blipFill rotWithShape="0">
                <a:blip r:embed="rId4"/>
                <a:stretch>
                  <a:fillRect l="-2201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5">
            <a:extLst>
              <a:ext uri="{FF2B5EF4-FFF2-40B4-BE49-F238E27FC236}">
                <a16:creationId xmlns:a16="http://schemas.microsoft.com/office/drawing/2014/main" id="{DEE87CA8-D8D3-40B9-A1BA-B15BB70F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0" y="190500"/>
            <a:ext cx="4858870" cy="41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3">
            <a:extLst>
              <a:ext uri="{FF2B5EF4-FFF2-40B4-BE49-F238E27FC236}">
                <a16:creationId xmlns:a16="http://schemas.microsoft.com/office/drawing/2014/main" id="{DDA262C0-FEBB-40E9-A2B4-50C3907AF603}"/>
              </a:ext>
            </a:extLst>
          </p:cNvPr>
          <p:cNvSpPr txBox="1"/>
          <p:nvPr/>
        </p:nvSpPr>
        <p:spPr>
          <a:xfrm>
            <a:off x="1200490" y="4337090"/>
            <a:ext cx="161731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BED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marR="0" indent="-5715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5">
            <a:extLst>
              <a:ext uri="{FF2B5EF4-FFF2-40B4-BE49-F238E27FC236}">
                <a16:creationId xmlns:a16="http://schemas.microsoft.com/office/drawing/2014/main" id="{DEE87CA8-D8D3-40B9-A1BA-B15BB70F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342900"/>
            <a:ext cx="4858870" cy="4117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5240" y="1308944"/>
            <a:ext cx="11143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BD661-CDB7-4B36-A015-E73B0A5E53E3}"/>
              </a:ext>
            </a:extLst>
          </p:cNvPr>
          <p:cNvSpPr txBox="1"/>
          <p:nvPr/>
        </p:nvSpPr>
        <p:spPr>
          <a:xfrm>
            <a:off x="609600" y="1905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4.18 (SGK – tr.74)</a:t>
            </a:r>
          </a:p>
        </p:txBody>
      </p:sp>
    </p:spTree>
    <p:extLst>
      <p:ext uri="{BB962C8B-B14F-4D97-AF65-F5344CB8AC3E}">
        <p14:creationId xmlns:p14="http://schemas.microsoft.com/office/powerpoint/2010/main" val="21720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630859"/>
            <a:ext cx="15392400" cy="2484290"/>
            <a:chOff x="0" y="0"/>
            <a:chExt cx="1932635" cy="1160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9E2567-57A3-4373-B8D6-E7ED2A6F0065}"/>
              </a:ext>
            </a:extLst>
          </p:cNvPr>
          <p:cNvSpPr txBox="1"/>
          <p:nvPr/>
        </p:nvSpPr>
        <p:spPr>
          <a:xfrm>
            <a:off x="3657600" y="1381434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2111A-10D9-42D1-8F4A-BC9146D001EC}"/>
              </a:ext>
            </a:extLst>
          </p:cNvPr>
          <p:cNvSpPr txBox="1"/>
          <p:nvPr/>
        </p:nvSpPr>
        <p:spPr>
          <a:xfrm>
            <a:off x="472826" y="7074447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4D5D5-DFE3-4E73-89B5-ADDF8D06DBBB}"/>
              </a:ext>
            </a:extLst>
          </p:cNvPr>
          <p:cNvSpPr txBox="1"/>
          <p:nvPr/>
        </p:nvSpPr>
        <p:spPr>
          <a:xfrm>
            <a:off x="6553200" y="7091076"/>
            <a:ext cx="5029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4.16; 4.19 SGK tr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F468C-735D-47ED-A68C-ED343C0D2A7E}"/>
              </a:ext>
            </a:extLst>
          </p:cNvPr>
          <p:cNvSpPr txBox="1"/>
          <p:nvPr/>
        </p:nvSpPr>
        <p:spPr>
          <a:xfrm>
            <a:off x="12805414" y="707444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15”.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077A7D5A-D95C-4F3A-8A34-1927E465B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001" y="4853597"/>
            <a:ext cx="2220850" cy="222085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51212B3A-8985-4341-81C3-C3FE5C510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3575" y="4853597"/>
            <a:ext cx="2220850" cy="2220850"/>
          </a:xfrm>
          <a:prstGeom prst="rect">
            <a:avLst/>
          </a:prstGeom>
        </p:spPr>
      </p:pic>
      <p:pic>
        <p:nvPicPr>
          <p:cNvPr id="22" name="Graphic 21" descr="Graduation cap with solid fill">
            <a:extLst>
              <a:ext uri="{FF2B5EF4-FFF2-40B4-BE49-F238E27FC236}">
                <a16:creationId xmlns:a16="http://schemas.microsoft.com/office/drawing/2014/main" id="{BB599C5B-2887-4ED1-B6DA-023C2E3E5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28589" y="4853597"/>
            <a:ext cx="2220850" cy="22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CCF3440-D752-4DA5-8746-5026D7916368}"/>
              </a:ext>
            </a:extLst>
          </p:cNvPr>
          <p:cNvGrpSpPr/>
          <p:nvPr/>
        </p:nvGrpSpPr>
        <p:grpSpPr>
          <a:xfrm>
            <a:off x="1447800" y="630859"/>
            <a:ext cx="15392400" cy="2484290"/>
            <a:chOff x="0" y="0"/>
            <a:chExt cx="1932635" cy="116077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A6ECA632-D7D4-4195-A4B2-2DF6AE40385B}"/>
                </a:ext>
              </a:extLst>
            </p:cNvPr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88E944C3-8044-477E-84AB-2C4F02D34F1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5E3C2F-A828-4238-812A-631807568BFD}"/>
              </a:ext>
            </a:extLst>
          </p:cNvPr>
          <p:cNvSpPr txBox="1"/>
          <p:nvPr/>
        </p:nvSpPr>
        <p:spPr>
          <a:xfrm>
            <a:off x="4572000" y="1262425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</a:t>
            </a:r>
          </a:p>
        </p:txBody>
      </p:sp>
      <p:pic>
        <p:nvPicPr>
          <p:cNvPr id="17" name="Graphic 16" descr="Graduation cap with solid fill">
            <a:extLst>
              <a:ext uri="{FF2B5EF4-FFF2-40B4-BE49-F238E27FC236}">
                <a16:creationId xmlns:a16="http://schemas.microsoft.com/office/drawing/2014/main" id="{26C0F41F-A454-4CAF-866B-FB45226D8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575" y="2781300"/>
            <a:ext cx="2220850" cy="2220850"/>
          </a:xfrm>
          <a:prstGeom prst="rect">
            <a:avLst/>
          </a:prstGeom>
        </p:spPr>
      </p:pic>
      <p:grpSp>
        <p:nvGrpSpPr>
          <p:cNvPr id="18" name="Group 3">
            <a:extLst>
              <a:ext uri="{FF2B5EF4-FFF2-40B4-BE49-F238E27FC236}">
                <a16:creationId xmlns:a16="http://schemas.microsoft.com/office/drawing/2014/main" id="{B6866565-C818-490B-8FC7-E8209B05F2FE}"/>
              </a:ext>
            </a:extLst>
          </p:cNvPr>
          <p:cNvGrpSpPr/>
          <p:nvPr/>
        </p:nvGrpSpPr>
        <p:grpSpPr>
          <a:xfrm>
            <a:off x="1447800" y="7662119"/>
            <a:ext cx="15392400" cy="1994022"/>
            <a:chOff x="0" y="0"/>
            <a:chExt cx="1932635" cy="116077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896FBC4-0F38-4D84-8834-FBAA2B1A9086}"/>
                </a:ext>
              </a:extLst>
            </p:cNvPr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 + 4: CHUẨN BỊ BÁO CÁO NỘI DUNG HOẠT ĐỘNG 2 </a:t>
              </a:r>
            </a:p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SGK TRANG 76</a:t>
              </a: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6F10C2B2-A8DD-4D2C-856E-7DEA511E14F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4C83F448-5DCA-4249-A941-83A8812B243A}"/>
              </a:ext>
            </a:extLst>
          </p:cNvPr>
          <p:cNvGrpSpPr/>
          <p:nvPr/>
        </p:nvGrpSpPr>
        <p:grpSpPr>
          <a:xfrm>
            <a:off x="1447800" y="5166295"/>
            <a:ext cx="15392400" cy="2005557"/>
            <a:chOff x="0" y="0"/>
            <a:chExt cx="1932635" cy="116077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EA62C89A-1F09-44BF-940F-CC04EE59C27A}"/>
                </a:ext>
              </a:extLst>
            </p:cNvPr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 + 2: CHUẨN BỊ BÁO CÁO NỘI DUNG HOẠT ĐỘNG 1 </a:t>
              </a:r>
            </a:p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 TRANG 75</a:t>
              </a:r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88713993-108B-4246-9F8E-09DBDE276C9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48416" y="2781301"/>
            <a:ext cx="14686983" cy="6248399"/>
            <a:chOff x="0" y="-185393"/>
            <a:chExt cx="3842941" cy="1901562"/>
          </a:xfrm>
        </p:grpSpPr>
        <p:sp>
          <p:nvSpPr>
            <p:cNvPr id="6" name="Freeform 6"/>
            <p:cNvSpPr/>
            <p:nvPr/>
          </p:nvSpPr>
          <p:spPr>
            <a:xfrm>
              <a:off x="0" y="-185393"/>
              <a:ext cx="3842941" cy="1901562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Ai 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4400" b="1" i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44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44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>
            <a:off x="-345139" y="1225778"/>
            <a:ext cx="3048326" cy="93303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E192772-0162-FBD5-D539-74282A8A0335}"/>
              </a:ext>
            </a:extLst>
          </p:cNvPr>
          <p:cNvSpPr txBox="1"/>
          <p:nvPr/>
        </p:nvSpPr>
        <p:spPr>
          <a:xfrm>
            <a:off x="4778505" y="1090195"/>
            <a:ext cx="8730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6386" y="6677110"/>
            <a:ext cx="4240207" cy="42402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057400" y="1645971"/>
            <a:ext cx="14097000" cy="6850329"/>
          </a:xfrm>
          <a:custGeom>
            <a:avLst/>
            <a:gdLst/>
            <a:ahLst/>
            <a:cxnLst/>
            <a:rect l="l" t="t" r="r" b="b"/>
            <a:pathLst>
              <a:path w="2525488" h="1292515">
                <a:moveTo>
                  <a:pt x="62975" y="0"/>
                </a:moveTo>
                <a:lnTo>
                  <a:pt x="2462513" y="0"/>
                </a:lnTo>
                <a:cubicBezTo>
                  <a:pt x="2497293" y="0"/>
                  <a:pt x="2525488" y="28195"/>
                  <a:pt x="2525488" y="62975"/>
                </a:cubicBezTo>
                <a:lnTo>
                  <a:pt x="2525488" y="1229540"/>
                </a:lnTo>
                <a:cubicBezTo>
                  <a:pt x="2525488" y="1264320"/>
                  <a:pt x="2497293" y="1292515"/>
                  <a:pt x="2462513" y="1292515"/>
                </a:cubicBezTo>
                <a:lnTo>
                  <a:pt x="62975" y="1292515"/>
                </a:lnTo>
                <a:cubicBezTo>
                  <a:pt x="46273" y="1292515"/>
                  <a:pt x="30255" y="1285881"/>
                  <a:pt x="18445" y="1274070"/>
                </a:cubicBezTo>
                <a:cubicBezTo>
                  <a:pt x="6635" y="1262260"/>
                  <a:pt x="0" y="1246242"/>
                  <a:pt x="0" y="1229540"/>
                </a:cubicBezTo>
                <a:lnTo>
                  <a:pt x="0" y="62975"/>
                </a:lnTo>
                <a:cubicBezTo>
                  <a:pt x="0" y="46273"/>
                  <a:pt x="6635" y="30255"/>
                  <a:pt x="18445" y="18445"/>
                </a:cubicBezTo>
                <a:cubicBezTo>
                  <a:pt x="30255" y="6635"/>
                  <a:pt x="46273" y="0"/>
                  <a:pt x="62975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239A8F-9EA7-A6B0-DD53-BE1847052B49}"/>
              </a:ext>
            </a:extLst>
          </p:cNvPr>
          <p:cNvSpPr txBox="1"/>
          <p:nvPr/>
        </p:nvSpPr>
        <p:spPr>
          <a:xfrm>
            <a:off x="3124361" y="1842389"/>
            <a:ext cx="11963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Trên hình sau có các tam giác bằng nhau là: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image71.png">
            <a:extLst>
              <a:ext uri="{FF2B5EF4-FFF2-40B4-BE49-F238E27FC236}">
                <a16:creationId xmlns:a16="http://schemas.microsoft.com/office/drawing/2014/main" id="{33E16FC0-EFFD-77AC-0BE6-5DA920D1350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476501" y="3351275"/>
            <a:ext cx="6478241" cy="421969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/>
              <p:nvPr/>
            </p:nvSpPr>
            <p:spPr>
              <a:xfrm>
                <a:off x="10370618" y="3404222"/>
                <a:ext cx="4724400" cy="421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𝐾𝐷𝐸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𝐷𝐾𝐸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𝑁𝑀𝑃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618" y="3404222"/>
                <a:ext cx="4724400" cy="4210192"/>
              </a:xfrm>
              <a:prstGeom prst="rect">
                <a:avLst/>
              </a:prstGeom>
              <a:blipFill>
                <a:blip r:embed="rId7"/>
                <a:stretch>
                  <a:fillRect l="-4516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BA1E49B4-15EA-8BE2-6571-B62DF8430722}"/>
              </a:ext>
            </a:extLst>
          </p:cNvPr>
          <p:cNvSpPr/>
          <p:nvPr/>
        </p:nvSpPr>
        <p:spPr>
          <a:xfrm>
            <a:off x="10172701" y="3524911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1D8000-AA57-D220-EC42-761B1108A1A8}"/>
              </a:ext>
            </a:extLst>
          </p:cNvPr>
          <p:cNvSpPr txBox="1"/>
          <p:nvPr/>
        </p:nvSpPr>
        <p:spPr>
          <a:xfrm>
            <a:off x="4212453" y="1149338"/>
            <a:ext cx="985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vẽ, chọn câu trả lời đúng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968A13C-90EB-9D40-B100-68B71D45E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3539" y="2378647"/>
            <a:ext cx="8080921" cy="385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/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𝐶𝐸𝐴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𝐵𝐸𝐴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blipFill>
                <a:blip r:embed="rId11"/>
                <a:stretch>
                  <a:fillRect l="-178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6AF5C7C3-9FB1-7916-E8A1-CE470237958E}"/>
              </a:ext>
            </a:extLst>
          </p:cNvPr>
          <p:cNvSpPr/>
          <p:nvPr/>
        </p:nvSpPr>
        <p:spPr>
          <a:xfrm>
            <a:off x="9372600" y="8081220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9954">
            <a:off x="10060488" y="3148404"/>
            <a:ext cx="11980498" cy="10982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/>
              <p:nvPr/>
            </p:nvSpPr>
            <p:spPr>
              <a:xfrm>
                <a:off x="1676400" y="949228"/>
                <a:ext cx="15468600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Chọn câu trả lời đúng. Cho hình vẽ: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 phải có thêm yếu tố nào để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trường hợp cạnh – góc – cạnh: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49228"/>
                <a:ext cx="15468600" cy="2902141"/>
              </a:xfrm>
              <a:prstGeom prst="rect">
                <a:avLst/>
              </a:prstGeom>
              <a:blipFill>
                <a:blip r:embed="rId4"/>
                <a:stretch>
                  <a:fillRect l="-1379" r="-134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E8A59BD-7FC9-498B-DAAB-2DE8569DA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924300"/>
            <a:ext cx="6019800" cy="521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/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blipFill>
                <a:blip r:embed="rId10"/>
                <a:stretch>
                  <a:fillRect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CD4199A7-A21B-5072-06F7-44598DE918C7}"/>
              </a:ext>
            </a:extLst>
          </p:cNvPr>
          <p:cNvSpPr/>
          <p:nvPr/>
        </p:nvSpPr>
        <p:spPr>
          <a:xfrm>
            <a:off x="9677400" y="573228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/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Cho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Chọn câu trả lời đúng nhất:</a:t>
                </a:r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nl-NL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ΔDIE</m:t>
                    </m:r>
                    <m:r>
                      <a:rPr lang="nl-NL" sz="4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ΔDIF</m:t>
                    </m:r>
                  </m:oMath>
                </a14:m>
                <a:endParaRPr lang="nl-NL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DE</m:t>
                    </m:r>
                    <m: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DF</m:t>
                    </m:r>
                    <m: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IDE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IDF</m:t>
                        </m:r>
                      </m:e>
                    </m:acc>
                  </m:oMath>
                </a14:m>
                <a:endParaRPr lang="nl-NL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latin typeface="Cambria Math" panose="02040503050406030204" pitchFamily="18" charset="0"/>
                      </a:rPr>
                      <m:t>IE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DIE</m:t>
                        </m:r>
                      </m:e>
                    </m:acc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DIF</m:t>
                        </m:r>
                      </m:e>
                    </m:acc>
                  </m:oMath>
                </a14:m>
                <a:endParaRPr lang="nl-NL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Cả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A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B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đúng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blipFill>
                <a:blip r:embed="rId6"/>
                <a:stretch>
                  <a:fillRect l="-1761" r="-1761" b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4CEB2E8-8B57-D68E-C213-E13A051548B2}"/>
              </a:ext>
            </a:extLst>
          </p:cNvPr>
          <p:cNvSpPr/>
          <p:nvPr/>
        </p:nvSpPr>
        <p:spPr>
          <a:xfrm>
            <a:off x="3810000" y="740140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0884" y="1900533"/>
            <a:ext cx="15572504" cy="6404201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3756" y="7010892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88623" flipH="1">
            <a:off x="7720359" y="293685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C9F5-5EE5-4928-8670-FF75F9F5154E}"/>
              </a:ext>
            </a:extLst>
          </p:cNvPr>
          <p:cNvSpPr txBox="1"/>
          <p:nvPr/>
        </p:nvSpPr>
        <p:spPr>
          <a:xfrm>
            <a:off x="2075336" y="3963904"/>
            <a:ext cx="1356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48: 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AE803E93-B1E0-4CA5-96E9-DF4EC527DBD5}"/>
              </a:ext>
            </a:extLst>
          </p:cNvPr>
          <p:cNvGrpSpPr/>
          <p:nvPr/>
        </p:nvGrpSpPr>
        <p:grpSpPr>
          <a:xfrm>
            <a:off x="1524000" y="1967314"/>
            <a:ext cx="15572504" cy="5562599"/>
            <a:chOff x="0" y="-138177"/>
            <a:chExt cx="1932635" cy="95097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37151C5-E7A2-446F-B1EB-4677704954C9}"/>
                </a:ext>
              </a:extLst>
            </p:cNvPr>
            <p:cNvSpPr/>
            <p:nvPr/>
          </p:nvSpPr>
          <p:spPr>
            <a:xfrm>
              <a:off x="0" y="-138177"/>
              <a:ext cx="1932635" cy="950977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 CÁO PHẦN CHUẨN BỊ BÀI Ở NHÀ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CB0F8C0-A655-4ACA-B468-A51D64DC367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79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A9E1835-9637-E4BC-01B2-AF972B15500E}"/>
              </a:ext>
            </a:extLst>
          </p:cNvPr>
          <p:cNvSpPr/>
          <p:nvPr/>
        </p:nvSpPr>
        <p:spPr>
          <a:xfrm>
            <a:off x="224536" y="876300"/>
            <a:ext cx="2916252" cy="14024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/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4.43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37A23E-7145-61D9-0BF6-149DD858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blipFill rotWithShape="0">
                <a:blip r:embed="rId2"/>
                <a:stretch>
                  <a:fillRect l="-1489" r="-153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95ECAFF-DD8B-54D7-5BFD-6C10941A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33" y="3888508"/>
            <a:ext cx="5874182" cy="54078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C3800E-FB32-4672-A6A8-DFB150A6A0F5}"/>
              </a:ext>
            </a:extLst>
          </p:cNvPr>
          <p:cNvGrpSpPr/>
          <p:nvPr/>
        </p:nvGrpSpPr>
        <p:grpSpPr>
          <a:xfrm>
            <a:off x="8534400" y="4382609"/>
            <a:ext cx="6019800" cy="4419600"/>
            <a:chOff x="8534400" y="4382609"/>
            <a:chExt cx="6019800" cy="441960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8AEDB7BA-D46D-417B-C506-FC204AC81B97}"/>
                </a:ext>
              </a:extLst>
            </p:cNvPr>
            <p:cNvCxnSpPr/>
            <p:nvPr/>
          </p:nvCxnSpPr>
          <p:spPr>
            <a:xfrm>
              <a:off x="9982200" y="4382609"/>
              <a:ext cx="0" cy="441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49FD388C-3223-0F71-BBCA-01417793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6975590"/>
              <a:ext cx="6019800" cy="113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14778B11-9AAC-2FEA-8657-9926EC7EE369}"/>
                </a:ext>
              </a:extLst>
            </p:cNvPr>
            <p:cNvSpPr txBox="1"/>
            <p:nvPr/>
          </p:nvSpPr>
          <p:spPr>
            <a:xfrm>
              <a:off x="8734376" y="5245941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207A064F-0110-7CC6-25A0-DE691EADB795}"/>
                </a:ext>
              </a:extLst>
            </p:cNvPr>
            <p:cNvSpPr txBox="1"/>
            <p:nvPr/>
          </p:nvSpPr>
          <p:spPr>
            <a:xfrm>
              <a:off x="8734376" y="7326592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KL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/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blipFill>
                <a:blip r:embed="rId10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/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blipFill>
                <a:blip r:embed="rId11"/>
                <a:stretch>
                  <a:fillRect l="-4932" r="-328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1116</Words>
  <Application>Microsoft Office PowerPoint</Application>
  <PresentationFormat>Custom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dc:creator>Lê Thảo</dc:creator>
  <cp:lastModifiedBy>Đỗ Tuấn Hiệp</cp:lastModifiedBy>
  <cp:revision>25</cp:revision>
  <dcterms:created xsi:type="dcterms:W3CDTF">2006-08-16T00:00:00Z</dcterms:created>
  <dcterms:modified xsi:type="dcterms:W3CDTF">2022-11-22T16:31:56Z</dcterms:modified>
  <dc:identifier>DAFPQos1jdc</dc:identifier>
</cp:coreProperties>
</file>