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Josefin Sans Regular" panose="020B0604020202020204" charset="0"/>
      <p:regular r:id="rId16"/>
    </p:embeddedFont>
    <p:embeddedFont>
      <p:font typeface="Montserrat" panose="00000500000000000000" pitchFamily="2" charset="0"/>
      <p:regular r:id="rId17"/>
    </p:embeddedFont>
    <p:embeddedFont>
      <p:font typeface="Montserrat Extra-Light" panose="020B0604020202020204" charset="0"/>
      <p:regular r:id="rId18"/>
    </p:embeddedFont>
    <p:embeddedFont>
      <p:font typeface="Montserrat Extra-Light Bold" panose="020B0604020202020204" charset="0"/>
      <p:regular r:id="rId19"/>
    </p:embeddedFont>
    <p:embeddedFont>
      <p:font typeface="Noto Serif Display Black" panose="020B0604020202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2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
        <p:nvSpPr>
          <p:cNvPr id="6" name="TextBox 6"/>
          <p:cNvSpPr txBox="1"/>
          <p:nvPr/>
        </p:nvSpPr>
        <p:spPr>
          <a:xfrm>
            <a:off x="5293956" y="1858591"/>
            <a:ext cx="11793894" cy="5990486"/>
          </a:xfrm>
          <a:prstGeom prst="rect">
            <a:avLst/>
          </a:prstGeom>
        </p:spPr>
        <p:txBody>
          <a:bodyPr lIns="0" tIns="0" rIns="0" bIns="0" rtlCol="0" anchor="t">
            <a:spAutoFit/>
          </a:bodyPr>
          <a:lstStyle/>
          <a:p>
            <a:pPr algn="ctr">
              <a:lnSpc>
                <a:spcPts val="5174"/>
              </a:lnSpc>
              <a:spcBef>
                <a:spcPct val="0"/>
              </a:spcBef>
            </a:pPr>
            <a:r>
              <a:rPr lang="en-US" sz="3695" dirty="0">
                <a:solidFill>
                  <a:srgbClr val="FFFFFF"/>
                </a:solidFill>
                <a:latin typeface="Montserrat"/>
              </a:rPr>
              <a:t>GIỚI THIỆU SÁCH THÁNG 1 NĂM HỌC 2022-2023</a:t>
            </a:r>
          </a:p>
          <a:p>
            <a:pPr algn="ctr">
              <a:lnSpc>
                <a:spcPts val="5174"/>
              </a:lnSpc>
              <a:spcBef>
                <a:spcPct val="0"/>
              </a:spcBef>
            </a:pPr>
            <a:r>
              <a:rPr lang="en-US" sz="3695" dirty="0" err="1">
                <a:solidFill>
                  <a:srgbClr val="FFFFFF"/>
                </a:solidFill>
                <a:latin typeface="Montserrat"/>
              </a:rPr>
              <a:t>Chủ</a:t>
            </a:r>
            <a:r>
              <a:rPr lang="en-US" sz="3695" dirty="0">
                <a:solidFill>
                  <a:srgbClr val="FFFFFF"/>
                </a:solidFill>
                <a:latin typeface="Montserrat"/>
              </a:rPr>
              <a:t> </a:t>
            </a:r>
            <a:r>
              <a:rPr lang="en-US" sz="3695" dirty="0" err="1">
                <a:solidFill>
                  <a:srgbClr val="FFFFFF"/>
                </a:solidFill>
                <a:latin typeface="Montserrat"/>
              </a:rPr>
              <a:t>đề</a:t>
            </a:r>
            <a:r>
              <a:rPr lang="en-US" sz="3695" dirty="0">
                <a:solidFill>
                  <a:srgbClr val="FFFFFF"/>
                </a:solidFill>
                <a:latin typeface="Montserrat"/>
              </a:rPr>
              <a:t>: </a:t>
            </a:r>
            <a:r>
              <a:rPr lang="en-US" sz="3695" dirty="0" err="1">
                <a:solidFill>
                  <a:srgbClr val="FFFFFF"/>
                </a:solidFill>
                <a:latin typeface="Montserrat"/>
              </a:rPr>
              <a:t>Em</a:t>
            </a:r>
            <a:r>
              <a:rPr lang="en-US" sz="3695" dirty="0">
                <a:solidFill>
                  <a:srgbClr val="FFFFFF"/>
                </a:solidFill>
                <a:latin typeface="Montserrat"/>
              </a:rPr>
              <a:t> </a:t>
            </a:r>
            <a:r>
              <a:rPr lang="en-US" sz="3695" dirty="0" err="1">
                <a:solidFill>
                  <a:srgbClr val="FFFFFF"/>
                </a:solidFill>
                <a:latin typeface="Montserrat"/>
              </a:rPr>
              <a:t>yêu</a:t>
            </a:r>
            <a:r>
              <a:rPr lang="en-US" sz="3695" dirty="0">
                <a:solidFill>
                  <a:srgbClr val="FFFFFF"/>
                </a:solidFill>
                <a:latin typeface="Montserrat"/>
              </a:rPr>
              <a:t> </a:t>
            </a:r>
            <a:r>
              <a:rPr lang="en-US" sz="3695" dirty="0" err="1">
                <a:solidFill>
                  <a:srgbClr val="FFFFFF"/>
                </a:solidFill>
                <a:latin typeface="Montserrat"/>
              </a:rPr>
              <a:t>lịch</a:t>
            </a:r>
            <a:r>
              <a:rPr lang="en-US" sz="3695" dirty="0">
                <a:solidFill>
                  <a:srgbClr val="FFFFFF"/>
                </a:solidFill>
                <a:latin typeface="Montserrat"/>
              </a:rPr>
              <a:t> </a:t>
            </a:r>
            <a:r>
              <a:rPr lang="en-US" sz="3695" dirty="0" err="1">
                <a:solidFill>
                  <a:srgbClr val="FFFFFF"/>
                </a:solidFill>
                <a:latin typeface="Montserrat"/>
              </a:rPr>
              <a:t>sử</a:t>
            </a:r>
            <a:endParaRPr lang="en-US" sz="3695" dirty="0">
              <a:solidFill>
                <a:srgbClr val="FFFFFF"/>
              </a:solidFill>
              <a:latin typeface="Montserrat"/>
            </a:endParaRPr>
          </a:p>
          <a:p>
            <a:pPr algn="ctr">
              <a:lnSpc>
                <a:spcPts val="5174"/>
              </a:lnSpc>
              <a:spcBef>
                <a:spcPct val="0"/>
              </a:spcBef>
            </a:pPr>
            <a:r>
              <a:rPr lang="en-US" sz="3695" dirty="0" err="1">
                <a:solidFill>
                  <a:srgbClr val="FFFFFF"/>
                </a:solidFill>
                <a:latin typeface="Montserrat"/>
              </a:rPr>
              <a:t>Cuốn</a:t>
            </a:r>
            <a:r>
              <a:rPr lang="en-US" sz="3695" dirty="0">
                <a:solidFill>
                  <a:srgbClr val="FFFFFF"/>
                </a:solidFill>
                <a:latin typeface="Montserrat"/>
              </a:rPr>
              <a:t> </a:t>
            </a:r>
            <a:r>
              <a:rPr lang="en-US" sz="3695" dirty="0" err="1">
                <a:solidFill>
                  <a:srgbClr val="FFFFFF"/>
                </a:solidFill>
                <a:latin typeface="Montserrat"/>
              </a:rPr>
              <a:t>sách</a:t>
            </a:r>
            <a:r>
              <a:rPr lang="en-US" sz="3695" dirty="0">
                <a:solidFill>
                  <a:srgbClr val="FFFFFF"/>
                </a:solidFill>
                <a:latin typeface="Montserrat"/>
              </a:rPr>
              <a:t> GT: </a:t>
            </a:r>
            <a:r>
              <a:rPr lang="en-US" sz="3695" dirty="0" err="1">
                <a:solidFill>
                  <a:srgbClr val="FFFFFF"/>
                </a:solidFill>
                <a:latin typeface="Montserrat"/>
              </a:rPr>
              <a:t>Thăng</a:t>
            </a:r>
            <a:r>
              <a:rPr lang="en-US" sz="3695" dirty="0">
                <a:solidFill>
                  <a:srgbClr val="FFFFFF"/>
                </a:solidFill>
                <a:latin typeface="Montserrat"/>
              </a:rPr>
              <a:t> Long </a:t>
            </a:r>
            <a:r>
              <a:rPr lang="en-US" sz="3695" dirty="0" err="1">
                <a:solidFill>
                  <a:srgbClr val="FFFFFF"/>
                </a:solidFill>
                <a:latin typeface="Montserrat"/>
              </a:rPr>
              <a:t>rồng</a:t>
            </a:r>
            <a:r>
              <a:rPr lang="en-US" sz="3695" dirty="0">
                <a:solidFill>
                  <a:srgbClr val="FFFFFF"/>
                </a:solidFill>
                <a:latin typeface="Montserrat"/>
              </a:rPr>
              <a:t> </a:t>
            </a:r>
            <a:r>
              <a:rPr lang="en-US" sz="3695" dirty="0" err="1">
                <a:solidFill>
                  <a:srgbClr val="FFFFFF"/>
                </a:solidFill>
                <a:latin typeface="Montserrat"/>
              </a:rPr>
              <a:t>vẫn</a:t>
            </a:r>
            <a:r>
              <a:rPr lang="en-US" sz="3695" dirty="0">
                <a:solidFill>
                  <a:srgbClr val="FFFFFF"/>
                </a:solidFill>
                <a:latin typeface="Montserrat"/>
              </a:rPr>
              <a:t> bay</a:t>
            </a:r>
          </a:p>
          <a:p>
            <a:pPr algn="ctr">
              <a:lnSpc>
                <a:spcPts val="5174"/>
              </a:lnSpc>
              <a:spcBef>
                <a:spcPct val="0"/>
              </a:spcBef>
            </a:pPr>
            <a:r>
              <a:rPr lang="en-US" sz="3695" dirty="0" err="1">
                <a:solidFill>
                  <a:srgbClr val="FFFFFF"/>
                </a:solidFill>
                <a:latin typeface="Montserrat"/>
              </a:rPr>
              <a:t>Tác</a:t>
            </a:r>
            <a:r>
              <a:rPr lang="en-US" sz="3695" dirty="0">
                <a:solidFill>
                  <a:srgbClr val="FFFFFF"/>
                </a:solidFill>
                <a:latin typeface="Montserrat"/>
              </a:rPr>
              <a:t> </a:t>
            </a:r>
            <a:r>
              <a:rPr lang="en-US" sz="3695" dirty="0" err="1">
                <a:solidFill>
                  <a:srgbClr val="FFFFFF"/>
                </a:solidFill>
                <a:latin typeface="Montserrat"/>
              </a:rPr>
              <a:t>giả</a:t>
            </a:r>
            <a:r>
              <a:rPr lang="en-US" sz="3695" dirty="0">
                <a:solidFill>
                  <a:srgbClr val="FFFFFF"/>
                </a:solidFill>
                <a:latin typeface="Montserrat"/>
              </a:rPr>
              <a:t>: </a:t>
            </a:r>
            <a:r>
              <a:rPr lang="en-US" sz="3695" dirty="0" err="1">
                <a:solidFill>
                  <a:srgbClr val="FFFFFF"/>
                </a:solidFill>
                <a:latin typeface="Montserrat"/>
              </a:rPr>
              <a:t>Hồ</a:t>
            </a:r>
            <a:r>
              <a:rPr lang="en-US" sz="3695" dirty="0">
                <a:solidFill>
                  <a:srgbClr val="FFFFFF"/>
                </a:solidFill>
                <a:latin typeface="Montserrat"/>
              </a:rPr>
              <a:t> </a:t>
            </a:r>
            <a:r>
              <a:rPr lang="en-US" sz="3695" dirty="0" err="1">
                <a:solidFill>
                  <a:srgbClr val="FFFFFF"/>
                </a:solidFill>
                <a:latin typeface="Montserrat"/>
              </a:rPr>
              <a:t>Phương</a:t>
            </a:r>
            <a:endParaRPr lang="en-US" sz="3695" dirty="0">
              <a:solidFill>
                <a:srgbClr val="FFFFFF"/>
              </a:solidFill>
              <a:latin typeface="Montserrat"/>
            </a:endParaRPr>
          </a:p>
          <a:p>
            <a:pPr algn="ctr">
              <a:lnSpc>
                <a:spcPts val="5174"/>
              </a:lnSpc>
              <a:spcBef>
                <a:spcPct val="0"/>
              </a:spcBef>
            </a:pPr>
            <a:r>
              <a:rPr lang="en-US" sz="3695" dirty="0" err="1">
                <a:solidFill>
                  <a:srgbClr val="FFFFFF"/>
                </a:solidFill>
                <a:latin typeface="Montserrat"/>
              </a:rPr>
              <a:t>Người</a:t>
            </a:r>
            <a:r>
              <a:rPr lang="en-US" sz="3695" dirty="0">
                <a:solidFill>
                  <a:srgbClr val="FFFFFF"/>
                </a:solidFill>
                <a:latin typeface="Montserrat"/>
              </a:rPr>
              <a:t> </a:t>
            </a:r>
            <a:r>
              <a:rPr lang="en-US" sz="3695" dirty="0" err="1">
                <a:solidFill>
                  <a:srgbClr val="FFFFFF"/>
                </a:solidFill>
                <a:latin typeface="Montserrat"/>
              </a:rPr>
              <a:t>giới</a:t>
            </a:r>
            <a:r>
              <a:rPr lang="en-US" sz="3695" dirty="0">
                <a:solidFill>
                  <a:srgbClr val="FFFFFF"/>
                </a:solidFill>
                <a:latin typeface="Montserrat"/>
              </a:rPr>
              <a:t> </a:t>
            </a:r>
            <a:r>
              <a:rPr lang="en-US" sz="3695" dirty="0" err="1">
                <a:solidFill>
                  <a:srgbClr val="FFFFFF"/>
                </a:solidFill>
                <a:latin typeface="Montserrat"/>
              </a:rPr>
              <a:t>thiệu</a:t>
            </a:r>
            <a:r>
              <a:rPr lang="en-US" sz="3695" dirty="0">
                <a:solidFill>
                  <a:srgbClr val="FFFFFF"/>
                </a:solidFill>
                <a:latin typeface="Montserrat"/>
              </a:rPr>
              <a:t>: </a:t>
            </a:r>
            <a:r>
              <a:rPr lang="en-US" sz="3695" dirty="0" err="1">
                <a:solidFill>
                  <a:srgbClr val="FFFFFF"/>
                </a:solidFill>
                <a:latin typeface="Montserrat"/>
              </a:rPr>
              <a:t>Nguyễn</a:t>
            </a:r>
            <a:r>
              <a:rPr lang="en-US" sz="3695" dirty="0">
                <a:solidFill>
                  <a:srgbClr val="FFFFFF"/>
                </a:solidFill>
                <a:latin typeface="Montserrat"/>
              </a:rPr>
              <a:t> </a:t>
            </a:r>
            <a:r>
              <a:rPr lang="en-US" sz="3695" dirty="0" err="1">
                <a:solidFill>
                  <a:srgbClr val="FFFFFF"/>
                </a:solidFill>
                <a:latin typeface="Montserrat"/>
              </a:rPr>
              <a:t>Ngọc</a:t>
            </a:r>
            <a:r>
              <a:rPr lang="en-US" sz="3695" dirty="0">
                <a:solidFill>
                  <a:srgbClr val="FFFFFF"/>
                </a:solidFill>
                <a:latin typeface="Montserrat"/>
              </a:rPr>
              <a:t> </a:t>
            </a:r>
            <a:r>
              <a:rPr lang="en-US" sz="3695" dirty="0" err="1">
                <a:solidFill>
                  <a:srgbClr val="FFFFFF"/>
                </a:solidFill>
                <a:latin typeface="Montserrat"/>
              </a:rPr>
              <a:t>Ánh</a:t>
            </a:r>
            <a:endParaRPr lang="en-US" sz="3695" dirty="0">
              <a:solidFill>
                <a:srgbClr val="FFFFFF"/>
              </a:solidFill>
              <a:latin typeface="Montserrat"/>
            </a:endParaRPr>
          </a:p>
          <a:p>
            <a:pPr algn="ctr">
              <a:lnSpc>
                <a:spcPts val="5174"/>
              </a:lnSpc>
              <a:spcBef>
                <a:spcPct val="0"/>
              </a:spcBef>
            </a:pPr>
            <a:r>
              <a:rPr lang="en-US" sz="3695" dirty="0" err="1">
                <a:solidFill>
                  <a:srgbClr val="FFFFFF"/>
                </a:solidFill>
                <a:latin typeface="Montserrat"/>
              </a:rPr>
              <a:t>Hình</a:t>
            </a:r>
            <a:r>
              <a:rPr lang="en-US" sz="3695" dirty="0">
                <a:solidFill>
                  <a:srgbClr val="FFFFFF"/>
                </a:solidFill>
                <a:latin typeface="Montserrat"/>
              </a:rPr>
              <a:t> </a:t>
            </a:r>
            <a:r>
              <a:rPr lang="en-US" sz="3695" dirty="0" err="1">
                <a:solidFill>
                  <a:srgbClr val="FFFFFF"/>
                </a:solidFill>
                <a:latin typeface="Montserrat"/>
              </a:rPr>
              <a:t>thức</a:t>
            </a:r>
            <a:r>
              <a:rPr lang="en-US" sz="3695" dirty="0">
                <a:solidFill>
                  <a:srgbClr val="FFFFFF"/>
                </a:solidFill>
                <a:latin typeface="Montserrat"/>
              </a:rPr>
              <a:t>: </a:t>
            </a:r>
            <a:r>
              <a:rPr lang="en-US" sz="3695" dirty="0" err="1">
                <a:solidFill>
                  <a:srgbClr val="FFFFFF"/>
                </a:solidFill>
                <a:latin typeface="Montserrat"/>
              </a:rPr>
              <a:t>Trực</a:t>
            </a:r>
            <a:r>
              <a:rPr lang="en-US" sz="3695" dirty="0">
                <a:solidFill>
                  <a:srgbClr val="FFFFFF"/>
                </a:solidFill>
                <a:latin typeface="Montserrat"/>
              </a:rPr>
              <a:t> </a:t>
            </a:r>
            <a:r>
              <a:rPr lang="en-US" sz="3695" dirty="0" err="1">
                <a:solidFill>
                  <a:srgbClr val="FFFFFF"/>
                </a:solidFill>
                <a:latin typeface="Montserrat"/>
              </a:rPr>
              <a:t>tuyến</a:t>
            </a:r>
            <a:r>
              <a:rPr lang="en-US" sz="3695" dirty="0">
                <a:solidFill>
                  <a:srgbClr val="FFFFFF"/>
                </a:solidFill>
                <a:latin typeface="Montserrat"/>
              </a:rPr>
              <a:t> + </a:t>
            </a:r>
            <a:r>
              <a:rPr lang="en-US" sz="3695" dirty="0" err="1">
                <a:solidFill>
                  <a:srgbClr val="FFFFFF"/>
                </a:solidFill>
                <a:latin typeface="Montserrat"/>
              </a:rPr>
              <a:t>Trực</a:t>
            </a:r>
            <a:r>
              <a:rPr lang="en-US" sz="3695" dirty="0">
                <a:solidFill>
                  <a:srgbClr val="FFFFFF"/>
                </a:solidFill>
                <a:latin typeface="Montserrat"/>
              </a:rPr>
              <a:t> </a:t>
            </a:r>
            <a:r>
              <a:rPr lang="en-US" sz="3695" dirty="0" err="1">
                <a:solidFill>
                  <a:srgbClr val="FFFFFF"/>
                </a:solidFill>
                <a:latin typeface="Montserrat"/>
              </a:rPr>
              <a:t>tiếp</a:t>
            </a:r>
            <a:endParaRPr lang="en-US" sz="3695" dirty="0">
              <a:solidFill>
                <a:srgbClr val="FFFFFF"/>
              </a:solidFill>
              <a:latin typeface="Montserrat"/>
            </a:endParaRPr>
          </a:p>
          <a:p>
            <a:pPr algn="ctr">
              <a:lnSpc>
                <a:spcPts val="5174"/>
              </a:lnSpc>
              <a:spcBef>
                <a:spcPct val="0"/>
              </a:spcBef>
            </a:pPr>
            <a:r>
              <a:rPr lang="en-US" sz="3695" dirty="0" err="1">
                <a:solidFill>
                  <a:srgbClr val="FFFFFF"/>
                </a:solidFill>
                <a:latin typeface="Montserrat"/>
              </a:rPr>
              <a:t>Địa</a:t>
            </a:r>
            <a:r>
              <a:rPr lang="en-US" sz="3695" dirty="0">
                <a:solidFill>
                  <a:srgbClr val="FFFFFF"/>
                </a:solidFill>
                <a:latin typeface="Montserrat"/>
              </a:rPr>
              <a:t> </a:t>
            </a:r>
            <a:r>
              <a:rPr lang="en-US" sz="3695" dirty="0" err="1">
                <a:solidFill>
                  <a:srgbClr val="FFFFFF"/>
                </a:solidFill>
                <a:latin typeface="Montserrat"/>
              </a:rPr>
              <a:t>điểm</a:t>
            </a:r>
            <a:r>
              <a:rPr lang="en-US" sz="3695" dirty="0">
                <a:solidFill>
                  <a:srgbClr val="FFFFFF"/>
                </a:solidFill>
                <a:latin typeface="Montserrat"/>
              </a:rPr>
              <a:t>: </a:t>
            </a:r>
            <a:r>
              <a:rPr lang="en-US" sz="3695" dirty="0" err="1">
                <a:solidFill>
                  <a:srgbClr val="FFFFFF"/>
                </a:solidFill>
                <a:latin typeface="Montserrat"/>
              </a:rPr>
              <a:t>Phòng</a:t>
            </a:r>
            <a:r>
              <a:rPr lang="en-US" sz="3695" dirty="0">
                <a:solidFill>
                  <a:srgbClr val="FFFFFF"/>
                </a:solidFill>
                <a:latin typeface="Montserrat"/>
              </a:rPr>
              <a:t> TV, </a:t>
            </a:r>
            <a:r>
              <a:rPr lang="en-US" sz="3695" dirty="0" err="1">
                <a:solidFill>
                  <a:srgbClr val="FFFFFF"/>
                </a:solidFill>
                <a:latin typeface="Montserrat"/>
              </a:rPr>
              <a:t>các</a:t>
            </a:r>
            <a:r>
              <a:rPr lang="en-US" sz="3695" dirty="0">
                <a:solidFill>
                  <a:srgbClr val="FFFFFF"/>
                </a:solidFill>
                <a:latin typeface="Montserrat"/>
              </a:rPr>
              <a:t> </a:t>
            </a:r>
            <a:r>
              <a:rPr lang="en-US" sz="3695" dirty="0" err="1">
                <a:solidFill>
                  <a:srgbClr val="FFFFFF"/>
                </a:solidFill>
                <a:latin typeface="Montserrat"/>
              </a:rPr>
              <a:t>lớp</a:t>
            </a:r>
            <a:endParaRPr lang="en-US" sz="3695" dirty="0">
              <a:solidFill>
                <a:srgbClr val="FFFFFF"/>
              </a:solidFill>
              <a:latin typeface="Montserrat"/>
            </a:endParaRPr>
          </a:p>
          <a:p>
            <a:pPr algn="ctr">
              <a:lnSpc>
                <a:spcPts val="5174"/>
              </a:lnSpc>
              <a:spcBef>
                <a:spcPct val="0"/>
              </a:spcBef>
            </a:pPr>
            <a:r>
              <a:rPr lang="en-US" sz="3695" dirty="0" err="1">
                <a:solidFill>
                  <a:srgbClr val="FFFFFF"/>
                </a:solidFill>
                <a:latin typeface="Montserrat"/>
              </a:rPr>
              <a:t>Ngày</a:t>
            </a:r>
            <a:r>
              <a:rPr lang="en-US" sz="3695" dirty="0">
                <a:solidFill>
                  <a:srgbClr val="FFFFFF"/>
                </a:solidFill>
                <a:latin typeface="Montserrat"/>
              </a:rPr>
              <a:t> </a:t>
            </a:r>
            <a:r>
              <a:rPr lang="en-US" sz="3695" dirty="0" err="1">
                <a:solidFill>
                  <a:srgbClr val="FFFFFF"/>
                </a:solidFill>
                <a:latin typeface="Montserrat"/>
              </a:rPr>
              <a:t>giới</a:t>
            </a:r>
            <a:r>
              <a:rPr lang="en-US" sz="3695" dirty="0">
                <a:solidFill>
                  <a:srgbClr val="FFFFFF"/>
                </a:solidFill>
                <a:latin typeface="Montserrat"/>
              </a:rPr>
              <a:t> </a:t>
            </a:r>
            <a:r>
              <a:rPr lang="en-US" sz="3695" dirty="0" err="1">
                <a:solidFill>
                  <a:srgbClr val="FFFFFF"/>
                </a:solidFill>
                <a:latin typeface="Montserrat"/>
              </a:rPr>
              <a:t>thiệu</a:t>
            </a:r>
            <a:r>
              <a:rPr lang="en-US" sz="3695" dirty="0">
                <a:solidFill>
                  <a:srgbClr val="FFFFFF"/>
                </a:solidFill>
                <a:latin typeface="Montserrat"/>
              </a:rPr>
              <a:t>: 09 </a:t>
            </a:r>
            <a:r>
              <a:rPr lang="en-US" sz="3695" dirty="0" err="1">
                <a:solidFill>
                  <a:srgbClr val="FFFFFF"/>
                </a:solidFill>
                <a:latin typeface="Montserrat"/>
              </a:rPr>
              <a:t>tháng</a:t>
            </a:r>
            <a:r>
              <a:rPr lang="en-US" sz="3695" dirty="0">
                <a:solidFill>
                  <a:srgbClr val="FFFFFF"/>
                </a:solidFill>
                <a:latin typeface="Montserrat"/>
              </a:rPr>
              <a:t> 01 </a:t>
            </a:r>
            <a:r>
              <a:rPr lang="en-US" sz="3695" dirty="0" err="1">
                <a:solidFill>
                  <a:srgbClr val="FFFFFF"/>
                </a:solidFill>
                <a:latin typeface="Montserrat"/>
              </a:rPr>
              <a:t>năm</a:t>
            </a:r>
            <a:r>
              <a:rPr lang="en-US" sz="3695" dirty="0">
                <a:solidFill>
                  <a:srgbClr val="FFFFFF"/>
                </a:solidFill>
                <a:latin typeface="Montserrat"/>
              </a:rPr>
              <a:t> 2023</a:t>
            </a:r>
          </a:p>
          <a:p>
            <a:pPr algn="ctr">
              <a:lnSpc>
                <a:spcPts val="5594"/>
              </a:lnSpc>
              <a:spcBef>
                <a:spcPct val="0"/>
              </a:spcBef>
            </a:pPr>
            <a:endParaRPr lang="en-US" sz="3695" dirty="0">
              <a:solidFill>
                <a:srgbClr val="FFFFFF"/>
              </a:solidFill>
              <a:latin typeface="Montserrat"/>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1925266"/>
            <a:ext cx="6272693" cy="6770525"/>
          </a:xfrm>
          <a:prstGeom prst="rect">
            <a:avLst/>
          </a:prstGeom>
        </p:spPr>
      </p:pic>
      <p:pic>
        <p:nvPicPr>
          <p:cNvPr id="8" name="ThemeOfSorrow-TakuyaYasuda-8499710">
            <a:hlinkClick r:id="" action="ppaction://media"/>
            <a:extLst>
              <a:ext uri="{FF2B5EF4-FFF2-40B4-BE49-F238E27FC236}">
                <a16:creationId xmlns:a16="http://schemas.microsoft.com/office/drawing/2014/main" id="{872E6654-8C37-99E3-7986-E127BFCEA6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1000" y="9560606"/>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sndAc>
          <p:stSnd>
            <p:snd r:embed="rId4" name="chimes.wav"/>
          </p:stSnd>
        </p:sndAc>
      </p:transition>
    </mc:Choice>
    <mc:Fallback>
      <p:transition spd="med">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250"/>
                                        <p:tgtEl>
                                          <p:spTgt spid="7"/>
                                        </p:tgtEl>
                                      </p:cBhvr>
                                    </p:animEffect>
                                    <p:anim calcmode="lin" valueType="num">
                                      <p:cBhvr>
                                        <p:cTn id="10" dur="1250" fill="hold"/>
                                        <p:tgtEl>
                                          <p:spTgt spid="7"/>
                                        </p:tgtEl>
                                        <p:attrNameLst>
                                          <p:attrName>ppt_x</p:attrName>
                                        </p:attrNameLst>
                                      </p:cBhvr>
                                      <p:tavLst>
                                        <p:tav tm="0">
                                          <p:val>
                                            <p:strVal val="#ppt_x"/>
                                          </p:val>
                                        </p:tav>
                                        <p:tav tm="100000">
                                          <p:val>
                                            <p:strVal val="#ppt_x"/>
                                          </p:val>
                                        </p:tav>
                                      </p:tavLst>
                                    </p:anim>
                                    <p:anim calcmode="lin" valueType="num">
                                      <p:cBhvr>
                                        <p:cTn id="11"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
        <p:nvSpPr>
          <p:cNvPr id="6" name="TextBox 6"/>
          <p:cNvSpPr txBox="1"/>
          <p:nvPr/>
        </p:nvSpPr>
        <p:spPr>
          <a:xfrm>
            <a:off x="1028700" y="3009582"/>
            <a:ext cx="16402050" cy="4199163"/>
          </a:xfrm>
          <a:prstGeom prst="rect">
            <a:avLst/>
          </a:prstGeom>
        </p:spPr>
        <p:txBody>
          <a:bodyPr lIns="0" tIns="0" rIns="0" bIns="0" rtlCol="0" anchor="t">
            <a:spAutoFit/>
          </a:bodyPr>
          <a:lstStyle/>
          <a:p>
            <a:pPr algn="ctr">
              <a:lnSpc>
                <a:spcPts val="6859"/>
              </a:lnSpc>
            </a:pPr>
            <a:r>
              <a:rPr lang="en-US" sz="4899" dirty="0">
                <a:solidFill>
                  <a:srgbClr val="FFFFFF"/>
                </a:solidFill>
                <a:latin typeface="Josefin Sans Regular"/>
              </a:rPr>
              <a:t>CẢM ƠN THẦY CÔ VÀ CÁC BẠN ĐÃ THEO DÕI</a:t>
            </a:r>
          </a:p>
          <a:p>
            <a:pPr algn="ctr">
              <a:lnSpc>
                <a:spcPts val="6859"/>
              </a:lnSpc>
            </a:pPr>
            <a:r>
              <a:rPr lang="en-US" sz="4899" dirty="0">
                <a:solidFill>
                  <a:srgbClr val="FFFFFF"/>
                </a:solidFill>
                <a:latin typeface="Josefin Sans Regular"/>
              </a:rPr>
              <a:t>MỌI NGƯỜI CÓ THỂ ĐẾN </a:t>
            </a:r>
          </a:p>
          <a:p>
            <a:pPr algn="ctr">
              <a:lnSpc>
                <a:spcPts val="6859"/>
              </a:lnSpc>
            </a:pPr>
            <a:r>
              <a:rPr lang="en-US" sz="4899" dirty="0">
                <a:solidFill>
                  <a:srgbClr val="FFFFFF"/>
                </a:solidFill>
                <a:latin typeface="Josefin Sans Regular"/>
              </a:rPr>
              <a:t>THƯ VIỆN TRƯỜNG THCS YÊN VIÊN TÌM ĐỌC</a:t>
            </a:r>
          </a:p>
          <a:p>
            <a:pPr algn="ctr">
              <a:lnSpc>
                <a:spcPts val="6859"/>
              </a:lnSpc>
              <a:spcBef>
                <a:spcPct val="0"/>
              </a:spcBef>
            </a:pPr>
            <a:endParaRPr lang="en-US" sz="4899" dirty="0">
              <a:solidFill>
                <a:srgbClr val="FFFFFF"/>
              </a:solidFill>
              <a:latin typeface="Josefin Sans Regular"/>
            </a:endParaRPr>
          </a:p>
          <a:p>
            <a:pPr algn="ctr">
              <a:lnSpc>
                <a:spcPts val="4899"/>
              </a:lnSpc>
              <a:spcBef>
                <a:spcPct val="0"/>
              </a:spcBef>
            </a:pPr>
            <a:endParaRPr lang="en-US" sz="4899" dirty="0">
              <a:solidFill>
                <a:srgbClr val="FFFFFF"/>
              </a:solidFill>
              <a:latin typeface="Josefin Sans Regular"/>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1800" y="5720818"/>
            <a:ext cx="7315200" cy="4078260"/>
          </a:xfrm>
          <a:prstGeom prst="rect">
            <a:avLst/>
          </a:prstGeom>
        </p:spPr>
      </p:pic>
      <p:sp>
        <p:nvSpPr>
          <p:cNvPr id="8" name="TextBox 8"/>
          <p:cNvSpPr txBox="1"/>
          <p:nvPr/>
        </p:nvSpPr>
        <p:spPr>
          <a:xfrm>
            <a:off x="1200150" y="1569479"/>
            <a:ext cx="15887700" cy="1118400"/>
          </a:xfrm>
          <a:prstGeom prst="rect">
            <a:avLst/>
          </a:prstGeom>
        </p:spPr>
        <p:txBody>
          <a:bodyPr lIns="0" tIns="0" rIns="0" bIns="0" rtlCol="0" anchor="t">
            <a:spAutoFit/>
          </a:bodyPr>
          <a:lstStyle/>
          <a:p>
            <a:pPr algn="ctr">
              <a:lnSpc>
                <a:spcPts val="4505"/>
              </a:lnSpc>
            </a:pPr>
            <a:r>
              <a:rPr lang="en-US" sz="3218" dirty="0">
                <a:solidFill>
                  <a:srgbClr val="FFFFFF"/>
                </a:solidFill>
                <a:latin typeface="Montserrat Extra-Light"/>
              </a:rPr>
              <a:t>CHÚC THẦY CÔ VÀ CÁC BẠN CÓ MỘT NĂM MỚI MAY MẮN VÀ KHỎE MẠNH</a:t>
            </a:r>
          </a:p>
          <a:p>
            <a:pPr algn="ctr">
              <a:lnSpc>
                <a:spcPts val="4505"/>
              </a:lnSpc>
            </a:pPr>
            <a:r>
              <a:rPr lang="en-US" sz="3218" dirty="0">
                <a:solidFill>
                  <a:srgbClr val="FFFFFF"/>
                </a:solidFill>
                <a:latin typeface="Montserrat Extra-Light Bold"/>
              </a:rPr>
              <a:t>HAPPY NEW YEAR</a:t>
            </a:r>
          </a:p>
        </p:txBody>
      </p:sp>
    </p:spTree>
  </p:cSld>
  <p:clrMapOvr>
    <a:masterClrMapping/>
  </p:clrMapOvr>
  <mc:AlternateContent xmlns:mc="http://schemas.openxmlformats.org/markup-compatibility/2006">
    <mc:Choice xmlns:p14="http://schemas.microsoft.com/office/powerpoint/2010/main" Requires="p14">
      <p:transition spd="slow" p14:dur="4000">
        <p14:reveal/>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pic>
        <p:nvPicPr>
          <p:cNvPr id="6" name="Picture 6"/>
          <p:cNvPicPr>
            <a:picLocks noChangeAspect="1"/>
          </p:cNvPicPr>
          <p:nvPr/>
        </p:nvPicPr>
        <p:blipFill>
          <a:blip r:embed="rId3"/>
          <a:srcRect/>
          <a:stretch>
            <a:fillRect/>
          </a:stretch>
        </p:blipFill>
        <p:spPr>
          <a:xfrm rot="501576">
            <a:off x="11889985" y="1519019"/>
            <a:ext cx="4598502" cy="7062892"/>
          </a:xfrm>
          <a:prstGeom prst="rect">
            <a:avLst/>
          </a:prstGeom>
        </p:spPr>
      </p:pic>
      <p:sp>
        <p:nvSpPr>
          <p:cNvPr id="7" name="AutoShape 7"/>
          <p:cNvSpPr/>
          <p:nvPr/>
        </p:nvSpPr>
        <p:spPr>
          <a:xfrm rot="532805">
            <a:off x="12382462" y="1564771"/>
            <a:ext cx="4733758" cy="0"/>
          </a:xfrm>
          <a:prstGeom prst="line">
            <a:avLst/>
          </a:prstGeom>
          <a:ln w="200025" cap="flat">
            <a:solidFill>
              <a:srgbClr val="FFFFFF"/>
            </a:solidFill>
            <a:prstDash val="solid"/>
            <a:headEnd type="none" w="sm" len="sm"/>
            <a:tailEnd type="none" w="sm" len="sm"/>
          </a:ln>
        </p:spPr>
      </p:sp>
      <p:sp>
        <p:nvSpPr>
          <p:cNvPr id="8" name="AutoShape 8"/>
          <p:cNvSpPr/>
          <p:nvPr/>
        </p:nvSpPr>
        <p:spPr>
          <a:xfrm rot="542135">
            <a:off x="11354685" y="8442886"/>
            <a:ext cx="4743792" cy="0"/>
          </a:xfrm>
          <a:prstGeom prst="line">
            <a:avLst/>
          </a:prstGeom>
          <a:ln w="200025" cap="flat">
            <a:solidFill>
              <a:srgbClr val="FFFFFF"/>
            </a:solidFill>
            <a:prstDash val="solid"/>
            <a:headEnd type="none" w="sm" len="sm"/>
            <a:tailEnd type="none" w="sm" len="sm"/>
          </a:ln>
        </p:spPr>
      </p:sp>
      <p:sp>
        <p:nvSpPr>
          <p:cNvPr id="9" name="AutoShape 9"/>
          <p:cNvSpPr/>
          <p:nvPr/>
        </p:nvSpPr>
        <p:spPr>
          <a:xfrm rot="5849719">
            <a:off x="8432374" y="4578738"/>
            <a:ext cx="7017158" cy="0"/>
          </a:xfrm>
          <a:prstGeom prst="line">
            <a:avLst/>
          </a:prstGeom>
          <a:ln w="200025" cap="flat">
            <a:solidFill>
              <a:srgbClr val="FFFFFF"/>
            </a:solidFill>
            <a:prstDash val="solid"/>
            <a:headEnd type="none" w="sm" len="sm"/>
            <a:tailEnd type="none" w="sm" len="sm"/>
          </a:ln>
        </p:spPr>
      </p:sp>
      <p:sp>
        <p:nvSpPr>
          <p:cNvPr id="10" name="AutoShape 10"/>
          <p:cNvSpPr/>
          <p:nvPr/>
        </p:nvSpPr>
        <p:spPr>
          <a:xfrm rot="5844090">
            <a:off x="13066142" y="5379286"/>
            <a:ext cx="6929945" cy="0"/>
          </a:xfrm>
          <a:prstGeom prst="line">
            <a:avLst/>
          </a:prstGeom>
          <a:ln w="200025" cap="flat">
            <a:solidFill>
              <a:srgbClr val="FFFFFF"/>
            </a:solidFill>
            <a:prstDash val="solid"/>
            <a:headEnd type="none" w="sm" len="sm"/>
            <a:tailEnd type="none" w="sm" len="sm"/>
          </a:ln>
        </p:spPr>
      </p:sp>
      <p:pic>
        <p:nvPicPr>
          <p:cNvPr id="11" name="Picture 11"/>
          <p:cNvPicPr>
            <a:picLocks noChangeAspect="1"/>
          </p:cNvPicPr>
          <p:nvPr/>
        </p:nvPicPr>
        <p:blipFill>
          <a:blip r:embed="rId4"/>
          <a:srcRect/>
          <a:stretch>
            <a:fillRect/>
          </a:stretch>
        </p:blipFill>
        <p:spPr>
          <a:xfrm>
            <a:off x="0" y="6948168"/>
            <a:ext cx="3977503" cy="3189460"/>
          </a:xfrm>
          <a:prstGeom prst="rect">
            <a:avLst/>
          </a:prstGeom>
        </p:spPr>
      </p:pic>
      <p:sp>
        <p:nvSpPr>
          <p:cNvPr id="12" name="TextBox 12"/>
          <p:cNvSpPr txBox="1"/>
          <p:nvPr/>
        </p:nvSpPr>
        <p:spPr>
          <a:xfrm>
            <a:off x="2798511" y="2271712"/>
            <a:ext cx="8163912" cy="5495926"/>
          </a:xfrm>
          <a:prstGeom prst="rect">
            <a:avLst/>
          </a:prstGeom>
        </p:spPr>
        <p:txBody>
          <a:bodyPr lIns="0" tIns="0" rIns="0" bIns="0" rtlCol="0" anchor="t">
            <a:spAutoFit/>
          </a:bodyPr>
          <a:lstStyle/>
          <a:p>
            <a:pPr algn="ctr">
              <a:lnSpc>
                <a:spcPts val="6299"/>
              </a:lnSpc>
              <a:spcBef>
                <a:spcPct val="0"/>
              </a:spcBef>
            </a:pPr>
            <a:r>
              <a:rPr lang="en-US" sz="4499">
                <a:solidFill>
                  <a:srgbClr val="FFFFFF"/>
                </a:solidFill>
                <a:latin typeface="Montserrat"/>
              </a:rPr>
              <a:t>Trong không khí hân hoan Tết đến Xuân về, hôm nay trường THCS Yên Viên trân trọng giới thiệu tới thầy cô và các bạn cuốn sách “Thăng Long rồng vẫn bay” của tác giả Hồ Phương.</a:t>
            </a:r>
          </a:p>
        </p:txBody>
      </p:sp>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 presetClass="entr" presetSubtype="1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500" fill="hold"/>
                                        <p:tgtEl>
                                          <p:spTgt spid="11"/>
                                        </p:tgtEl>
                                        <p:attrNameLst>
                                          <p:attrName>ppt_x</p:attrName>
                                        </p:attrNameLst>
                                      </p:cBhvr>
                                      <p:tavLst>
                                        <p:tav tm="0">
                                          <p:val>
                                            <p:strVal val="0-#ppt_w/2"/>
                                          </p:val>
                                        </p:tav>
                                        <p:tav tm="100000">
                                          <p:val>
                                            <p:strVal val="#ppt_x"/>
                                          </p:val>
                                        </p:tav>
                                      </p:tavLst>
                                    </p:anim>
                                    <p:anim calcmode="lin" valueType="num">
                                      <p:cBhvr additive="base">
                                        <p:cTn id="11"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TextBox 2"/>
          <p:cNvSpPr txBox="1"/>
          <p:nvPr/>
        </p:nvSpPr>
        <p:spPr>
          <a:xfrm>
            <a:off x="1684527" y="1776156"/>
            <a:ext cx="8908509" cy="6487039"/>
          </a:xfrm>
          <a:prstGeom prst="rect">
            <a:avLst/>
          </a:prstGeom>
        </p:spPr>
        <p:txBody>
          <a:bodyPr lIns="0" tIns="0" rIns="0" bIns="0" rtlCol="0" anchor="t">
            <a:spAutoFit/>
          </a:bodyPr>
          <a:lstStyle/>
          <a:p>
            <a:pPr algn="ctr">
              <a:lnSpc>
                <a:spcPts val="5746"/>
              </a:lnSpc>
              <a:spcBef>
                <a:spcPct val="0"/>
              </a:spcBef>
            </a:pPr>
            <a:r>
              <a:rPr lang="en-US" sz="4104" dirty="0">
                <a:solidFill>
                  <a:srgbClr val="FFFFFF"/>
                </a:solidFill>
                <a:latin typeface="Montserrat"/>
              </a:rPr>
              <a:t>“</a:t>
            </a:r>
            <a:r>
              <a:rPr lang="en-US" sz="4104" dirty="0" err="1">
                <a:solidFill>
                  <a:srgbClr val="FFFFFF"/>
                </a:solidFill>
                <a:latin typeface="Montserrat"/>
              </a:rPr>
              <a:t>Thăng</a:t>
            </a:r>
            <a:r>
              <a:rPr lang="en-US" sz="4104" dirty="0">
                <a:solidFill>
                  <a:srgbClr val="FFFFFF"/>
                </a:solidFill>
                <a:latin typeface="Montserrat"/>
              </a:rPr>
              <a:t> Long </a:t>
            </a:r>
            <a:r>
              <a:rPr lang="en-US" sz="4104" dirty="0" err="1">
                <a:solidFill>
                  <a:srgbClr val="FFFFFF"/>
                </a:solidFill>
                <a:latin typeface="Montserrat"/>
              </a:rPr>
              <a:t>rồng</a:t>
            </a:r>
            <a:r>
              <a:rPr lang="en-US" sz="4104" dirty="0">
                <a:solidFill>
                  <a:srgbClr val="FFFFFF"/>
                </a:solidFill>
                <a:latin typeface="Montserrat"/>
              </a:rPr>
              <a:t> </a:t>
            </a:r>
            <a:r>
              <a:rPr lang="en-US" sz="4104" dirty="0" err="1">
                <a:solidFill>
                  <a:srgbClr val="FFFFFF"/>
                </a:solidFill>
                <a:latin typeface="Montserrat"/>
              </a:rPr>
              <a:t>vẫn</a:t>
            </a:r>
            <a:r>
              <a:rPr lang="en-US" sz="4104" dirty="0">
                <a:solidFill>
                  <a:srgbClr val="FFFFFF"/>
                </a:solidFill>
                <a:latin typeface="Montserrat"/>
              </a:rPr>
              <a:t> bay” </a:t>
            </a:r>
            <a:r>
              <a:rPr lang="en-US" sz="4104" dirty="0" err="1">
                <a:solidFill>
                  <a:srgbClr val="FFFFFF"/>
                </a:solidFill>
                <a:latin typeface="Montserrat"/>
              </a:rPr>
              <a:t>là</a:t>
            </a:r>
            <a:r>
              <a:rPr lang="en-US" sz="4104" dirty="0">
                <a:solidFill>
                  <a:srgbClr val="FFFFFF"/>
                </a:solidFill>
                <a:latin typeface="Montserrat"/>
              </a:rPr>
              <a:t> </a:t>
            </a:r>
            <a:r>
              <a:rPr lang="en-US" sz="4104" dirty="0" err="1">
                <a:solidFill>
                  <a:srgbClr val="FFFFFF"/>
                </a:solidFill>
                <a:latin typeface="Montserrat"/>
              </a:rPr>
              <a:t>cuốn</a:t>
            </a:r>
            <a:r>
              <a:rPr lang="en-US" sz="4104" dirty="0">
                <a:solidFill>
                  <a:srgbClr val="FFFFFF"/>
                </a:solidFill>
                <a:latin typeface="Montserrat"/>
              </a:rPr>
              <a:t> </a:t>
            </a:r>
            <a:r>
              <a:rPr lang="en-US" sz="4104" dirty="0" err="1">
                <a:solidFill>
                  <a:srgbClr val="FFFFFF"/>
                </a:solidFill>
                <a:latin typeface="Montserrat"/>
              </a:rPr>
              <a:t>tiểu</a:t>
            </a:r>
            <a:r>
              <a:rPr lang="en-US" sz="4104" dirty="0">
                <a:solidFill>
                  <a:srgbClr val="FFFFFF"/>
                </a:solidFill>
                <a:latin typeface="Montserrat"/>
              </a:rPr>
              <a:t> </a:t>
            </a:r>
            <a:r>
              <a:rPr lang="en-US" sz="4104" dirty="0" err="1">
                <a:solidFill>
                  <a:srgbClr val="FFFFFF"/>
                </a:solidFill>
                <a:latin typeface="Montserrat"/>
              </a:rPr>
              <a:t>thuyết</a:t>
            </a:r>
            <a:r>
              <a:rPr lang="en-US" sz="4104" dirty="0">
                <a:solidFill>
                  <a:srgbClr val="FFFFFF"/>
                </a:solidFill>
                <a:latin typeface="Montserrat"/>
              </a:rPr>
              <a:t> </a:t>
            </a:r>
            <a:r>
              <a:rPr lang="en-US" sz="4104" dirty="0" err="1">
                <a:solidFill>
                  <a:srgbClr val="FFFFFF"/>
                </a:solidFill>
                <a:latin typeface="Montserrat"/>
              </a:rPr>
              <a:t>lịch</a:t>
            </a:r>
            <a:r>
              <a:rPr lang="en-US" sz="4104" dirty="0">
                <a:solidFill>
                  <a:srgbClr val="FFFFFF"/>
                </a:solidFill>
                <a:latin typeface="Montserrat"/>
              </a:rPr>
              <a:t> </a:t>
            </a:r>
            <a:r>
              <a:rPr lang="en-US" sz="4104" dirty="0" err="1">
                <a:solidFill>
                  <a:srgbClr val="FFFFFF"/>
                </a:solidFill>
                <a:latin typeface="Montserrat"/>
              </a:rPr>
              <a:t>sử</a:t>
            </a:r>
            <a:r>
              <a:rPr lang="en-US" sz="4104" dirty="0">
                <a:solidFill>
                  <a:srgbClr val="FFFFFF"/>
                </a:solidFill>
                <a:latin typeface="Montserrat"/>
              </a:rPr>
              <a:t> </a:t>
            </a:r>
            <a:r>
              <a:rPr lang="en-US" sz="4104" dirty="0" err="1">
                <a:solidFill>
                  <a:srgbClr val="FFFFFF"/>
                </a:solidFill>
                <a:latin typeface="Montserrat"/>
              </a:rPr>
              <a:t>của</a:t>
            </a:r>
            <a:r>
              <a:rPr lang="en-US" sz="4104" dirty="0">
                <a:solidFill>
                  <a:srgbClr val="FFFFFF"/>
                </a:solidFill>
                <a:latin typeface="Montserrat"/>
              </a:rPr>
              <a:t> </a:t>
            </a:r>
            <a:r>
              <a:rPr lang="en-US" sz="4104" dirty="0" err="1">
                <a:solidFill>
                  <a:srgbClr val="FFFFFF"/>
                </a:solidFill>
                <a:latin typeface="Montserrat"/>
              </a:rPr>
              <a:t>tác</a:t>
            </a:r>
            <a:r>
              <a:rPr lang="en-US" sz="4104" dirty="0">
                <a:solidFill>
                  <a:srgbClr val="FFFFFF"/>
                </a:solidFill>
                <a:latin typeface="Montserrat"/>
              </a:rPr>
              <a:t> </a:t>
            </a:r>
            <a:r>
              <a:rPr lang="en-US" sz="4104" dirty="0" err="1">
                <a:solidFill>
                  <a:srgbClr val="FFFFFF"/>
                </a:solidFill>
                <a:latin typeface="Montserrat"/>
              </a:rPr>
              <a:t>giả</a:t>
            </a:r>
            <a:r>
              <a:rPr lang="en-US" sz="4104" dirty="0">
                <a:solidFill>
                  <a:srgbClr val="FFFFFF"/>
                </a:solidFill>
                <a:latin typeface="Montserrat"/>
              </a:rPr>
              <a:t> </a:t>
            </a:r>
            <a:r>
              <a:rPr lang="en-US" sz="4104" dirty="0" err="1">
                <a:solidFill>
                  <a:srgbClr val="FFFFFF"/>
                </a:solidFill>
                <a:latin typeface="Montserrat"/>
              </a:rPr>
              <a:t>Hồ</a:t>
            </a:r>
            <a:r>
              <a:rPr lang="en-US" sz="4104" dirty="0">
                <a:solidFill>
                  <a:srgbClr val="FFFFFF"/>
                </a:solidFill>
                <a:latin typeface="Montserrat"/>
              </a:rPr>
              <a:t> </a:t>
            </a:r>
            <a:r>
              <a:rPr lang="en-US" sz="4104" dirty="0" err="1">
                <a:solidFill>
                  <a:srgbClr val="FFFFFF"/>
                </a:solidFill>
                <a:latin typeface="Montserrat"/>
              </a:rPr>
              <a:t>Phương</a:t>
            </a:r>
            <a:r>
              <a:rPr lang="en-US" sz="4104" dirty="0">
                <a:solidFill>
                  <a:srgbClr val="FFFFFF"/>
                </a:solidFill>
                <a:latin typeface="Montserrat"/>
              </a:rPr>
              <a:t> </a:t>
            </a:r>
            <a:r>
              <a:rPr lang="en-US" sz="4104" dirty="0" err="1">
                <a:solidFill>
                  <a:srgbClr val="FFFFFF"/>
                </a:solidFill>
                <a:latin typeface="Montserrat"/>
              </a:rPr>
              <a:t>được</a:t>
            </a:r>
            <a:r>
              <a:rPr lang="en-US" sz="4104" dirty="0">
                <a:solidFill>
                  <a:srgbClr val="FFFFFF"/>
                </a:solidFill>
                <a:latin typeface="Montserrat"/>
              </a:rPr>
              <a:t> </a:t>
            </a:r>
            <a:r>
              <a:rPr lang="en-US" sz="4104" dirty="0" err="1">
                <a:solidFill>
                  <a:srgbClr val="FFFFFF"/>
                </a:solidFill>
                <a:latin typeface="Montserrat"/>
              </a:rPr>
              <a:t>Nhà</a:t>
            </a:r>
            <a:r>
              <a:rPr lang="en-US" sz="4104" dirty="0">
                <a:solidFill>
                  <a:srgbClr val="FFFFFF"/>
                </a:solidFill>
                <a:latin typeface="Montserrat"/>
              </a:rPr>
              <a:t> </a:t>
            </a:r>
            <a:r>
              <a:rPr lang="en-US" sz="4104" dirty="0" err="1">
                <a:solidFill>
                  <a:srgbClr val="FFFFFF"/>
                </a:solidFill>
                <a:latin typeface="Montserrat"/>
              </a:rPr>
              <a:t>xuất</a:t>
            </a:r>
            <a:r>
              <a:rPr lang="en-US" sz="4104" dirty="0">
                <a:solidFill>
                  <a:srgbClr val="FFFFFF"/>
                </a:solidFill>
                <a:latin typeface="Montserrat"/>
              </a:rPr>
              <a:t> </a:t>
            </a:r>
            <a:r>
              <a:rPr lang="en-US" sz="4104" dirty="0" err="1">
                <a:solidFill>
                  <a:srgbClr val="FFFFFF"/>
                </a:solidFill>
                <a:latin typeface="Montserrat"/>
              </a:rPr>
              <a:t>bản</a:t>
            </a:r>
            <a:r>
              <a:rPr lang="en-US" sz="4104" dirty="0">
                <a:solidFill>
                  <a:srgbClr val="FFFFFF"/>
                </a:solidFill>
                <a:latin typeface="Montserrat"/>
              </a:rPr>
              <a:t> </a:t>
            </a:r>
            <a:r>
              <a:rPr lang="en-US" sz="4104" dirty="0" err="1">
                <a:solidFill>
                  <a:srgbClr val="FFFFFF"/>
                </a:solidFill>
                <a:latin typeface="Montserrat"/>
              </a:rPr>
              <a:t>Hà</a:t>
            </a:r>
            <a:r>
              <a:rPr lang="en-US" sz="4104" dirty="0">
                <a:solidFill>
                  <a:srgbClr val="FFFFFF"/>
                </a:solidFill>
                <a:latin typeface="Montserrat"/>
              </a:rPr>
              <a:t> </a:t>
            </a:r>
            <a:r>
              <a:rPr lang="en-US" sz="4104" dirty="0" err="1">
                <a:solidFill>
                  <a:srgbClr val="FFFFFF"/>
                </a:solidFill>
                <a:latin typeface="Montserrat"/>
              </a:rPr>
              <a:t>Nội</a:t>
            </a:r>
            <a:r>
              <a:rPr lang="en-US" sz="4104" dirty="0">
                <a:solidFill>
                  <a:srgbClr val="FFFFFF"/>
                </a:solidFill>
                <a:latin typeface="Montserrat"/>
              </a:rPr>
              <a:t> </a:t>
            </a:r>
            <a:r>
              <a:rPr lang="en-US" sz="4104" dirty="0" err="1">
                <a:solidFill>
                  <a:srgbClr val="FFFFFF"/>
                </a:solidFill>
                <a:latin typeface="Montserrat"/>
              </a:rPr>
              <a:t>tuyển</a:t>
            </a:r>
            <a:r>
              <a:rPr lang="en-US" sz="4104" dirty="0">
                <a:solidFill>
                  <a:srgbClr val="FFFFFF"/>
                </a:solidFill>
                <a:latin typeface="Montserrat"/>
              </a:rPr>
              <a:t> </a:t>
            </a:r>
            <a:r>
              <a:rPr lang="en-US" sz="4104" dirty="0" err="1">
                <a:solidFill>
                  <a:srgbClr val="FFFFFF"/>
                </a:solidFill>
                <a:latin typeface="Montserrat"/>
              </a:rPr>
              <a:t>chọn</a:t>
            </a:r>
            <a:r>
              <a:rPr lang="en-US" sz="4104" dirty="0">
                <a:solidFill>
                  <a:srgbClr val="FFFFFF"/>
                </a:solidFill>
                <a:latin typeface="Montserrat"/>
              </a:rPr>
              <a:t>. </a:t>
            </a:r>
            <a:r>
              <a:rPr lang="en-US" sz="4104" dirty="0" err="1">
                <a:solidFill>
                  <a:srgbClr val="FFFFFF"/>
                </a:solidFill>
                <a:latin typeface="Montserrat"/>
              </a:rPr>
              <a:t>Là</a:t>
            </a:r>
            <a:r>
              <a:rPr lang="en-US" sz="4104" dirty="0">
                <a:solidFill>
                  <a:srgbClr val="FFFFFF"/>
                </a:solidFill>
                <a:latin typeface="Montserrat"/>
              </a:rPr>
              <a:t> </a:t>
            </a:r>
            <a:r>
              <a:rPr lang="en-US" sz="4104" dirty="0" err="1">
                <a:solidFill>
                  <a:srgbClr val="FFFFFF"/>
                </a:solidFill>
                <a:latin typeface="Montserrat"/>
              </a:rPr>
              <a:t>một</a:t>
            </a:r>
            <a:r>
              <a:rPr lang="en-US" sz="4104" dirty="0">
                <a:solidFill>
                  <a:srgbClr val="FFFFFF"/>
                </a:solidFill>
                <a:latin typeface="Montserrat"/>
              </a:rPr>
              <a:t> </a:t>
            </a:r>
            <a:r>
              <a:rPr lang="en-US" sz="4104" dirty="0" err="1">
                <a:solidFill>
                  <a:srgbClr val="FFFFFF"/>
                </a:solidFill>
                <a:latin typeface="Montserrat"/>
              </a:rPr>
              <a:t>trong</a:t>
            </a:r>
            <a:r>
              <a:rPr lang="en-US" sz="4104" dirty="0">
                <a:solidFill>
                  <a:srgbClr val="FFFFFF"/>
                </a:solidFill>
                <a:latin typeface="Montserrat"/>
              </a:rPr>
              <a:t> </a:t>
            </a:r>
            <a:r>
              <a:rPr lang="en-US" sz="4104" dirty="0" err="1">
                <a:solidFill>
                  <a:srgbClr val="FFFFFF"/>
                </a:solidFill>
                <a:latin typeface="Montserrat"/>
              </a:rPr>
              <a:t>những</a:t>
            </a:r>
            <a:r>
              <a:rPr lang="en-US" sz="4104" dirty="0">
                <a:solidFill>
                  <a:srgbClr val="FFFFFF"/>
                </a:solidFill>
                <a:latin typeface="Montserrat"/>
              </a:rPr>
              <a:t> </a:t>
            </a:r>
            <a:r>
              <a:rPr lang="en-US" sz="4104" dirty="0" err="1">
                <a:solidFill>
                  <a:srgbClr val="FFFFFF"/>
                </a:solidFill>
                <a:latin typeface="Montserrat"/>
              </a:rPr>
              <a:t>đầu</a:t>
            </a:r>
            <a:r>
              <a:rPr lang="en-US" sz="4104" dirty="0">
                <a:solidFill>
                  <a:srgbClr val="FFFFFF"/>
                </a:solidFill>
                <a:latin typeface="Montserrat"/>
              </a:rPr>
              <a:t> </a:t>
            </a:r>
            <a:r>
              <a:rPr lang="en-US" sz="4104" dirty="0" err="1">
                <a:solidFill>
                  <a:srgbClr val="FFFFFF"/>
                </a:solidFill>
                <a:latin typeface="Montserrat"/>
              </a:rPr>
              <a:t>sách</a:t>
            </a:r>
            <a:r>
              <a:rPr lang="en-US" sz="4104" dirty="0">
                <a:solidFill>
                  <a:srgbClr val="FFFFFF"/>
                </a:solidFill>
                <a:latin typeface="Montserrat"/>
              </a:rPr>
              <a:t> </a:t>
            </a:r>
            <a:r>
              <a:rPr lang="en-US" sz="4104" dirty="0" err="1">
                <a:solidFill>
                  <a:srgbClr val="FFFFFF"/>
                </a:solidFill>
                <a:latin typeface="Montserrat"/>
              </a:rPr>
              <a:t>nằm</a:t>
            </a:r>
            <a:r>
              <a:rPr lang="en-US" sz="4104" dirty="0">
                <a:solidFill>
                  <a:srgbClr val="FFFFFF"/>
                </a:solidFill>
                <a:latin typeface="Montserrat"/>
              </a:rPr>
              <a:t> </a:t>
            </a:r>
            <a:r>
              <a:rPr lang="en-US" sz="4104" dirty="0" err="1">
                <a:solidFill>
                  <a:srgbClr val="FFFFFF"/>
                </a:solidFill>
                <a:latin typeface="Montserrat"/>
              </a:rPr>
              <a:t>trong</a:t>
            </a:r>
            <a:r>
              <a:rPr lang="en-US" sz="4104" dirty="0">
                <a:solidFill>
                  <a:srgbClr val="FFFFFF"/>
                </a:solidFill>
                <a:latin typeface="Montserrat"/>
              </a:rPr>
              <a:t> </a:t>
            </a:r>
            <a:r>
              <a:rPr lang="en-US" sz="4104" dirty="0" err="1">
                <a:solidFill>
                  <a:srgbClr val="FFFFFF"/>
                </a:solidFill>
                <a:latin typeface="Montserrat"/>
              </a:rPr>
              <a:t>khuôn</a:t>
            </a:r>
            <a:r>
              <a:rPr lang="en-US" sz="4104" dirty="0">
                <a:solidFill>
                  <a:srgbClr val="FFFFFF"/>
                </a:solidFill>
                <a:latin typeface="Montserrat"/>
              </a:rPr>
              <a:t> </a:t>
            </a:r>
            <a:r>
              <a:rPr lang="en-US" sz="4104" dirty="0" err="1">
                <a:solidFill>
                  <a:srgbClr val="FFFFFF"/>
                </a:solidFill>
                <a:latin typeface="Montserrat"/>
              </a:rPr>
              <a:t>khổ</a:t>
            </a:r>
            <a:r>
              <a:rPr lang="en-US" sz="4104" dirty="0">
                <a:solidFill>
                  <a:srgbClr val="FFFFFF"/>
                </a:solidFill>
                <a:latin typeface="Montserrat"/>
              </a:rPr>
              <a:t> </a:t>
            </a:r>
            <a:r>
              <a:rPr lang="en-US" sz="4104" dirty="0" err="1">
                <a:solidFill>
                  <a:srgbClr val="FFFFFF"/>
                </a:solidFill>
                <a:latin typeface="Montserrat"/>
              </a:rPr>
              <a:t>mảng</a:t>
            </a:r>
            <a:r>
              <a:rPr lang="en-US" sz="4104" dirty="0">
                <a:solidFill>
                  <a:srgbClr val="FFFFFF"/>
                </a:solidFill>
                <a:latin typeface="Montserrat"/>
              </a:rPr>
              <a:t> </a:t>
            </a:r>
            <a:r>
              <a:rPr lang="en-US" sz="4104" dirty="0" err="1">
                <a:solidFill>
                  <a:srgbClr val="FFFFFF"/>
                </a:solidFill>
                <a:latin typeface="Montserrat"/>
              </a:rPr>
              <a:t>sách</a:t>
            </a:r>
            <a:r>
              <a:rPr lang="en-US" sz="4104" dirty="0">
                <a:solidFill>
                  <a:srgbClr val="FFFFFF"/>
                </a:solidFill>
                <a:latin typeface="Montserrat"/>
              </a:rPr>
              <a:t> </a:t>
            </a:r>
            <a:r>
              <a:rPr lang="en-US" sz="4104" dirty="0" err="1">
                <a:solidFill>
                  <a:srgbClr val="FFFFFF"/>
                </a:solidFill>
                <a:latin typeface="Montserrat"/>
              </a:rPr>
              <a:t>phổ</a:t>
            </a:r>
            <a:r>
              <a:rPr lang="en-US" sz="4104" dirty="0">
                <a:solidFill>
                  <a:srgbClr val="FFFFFF"/>
                </a:solidFill>
                <a:latin typeface="Montserrat"/>
              </a:rPr>
              <a:t> </a:t>
            </a:r>
            <a:r>
              <a:rPr lang="en-US" sz="4104" dirty="0" err="1">
                <a:solidFill>
                  <a:srgbClr val="FFFFFF"/>
                </a:solidFill>
                <a:latin typeface="Montserrat"/>
              </a:rPr>
              <a:t>thông</a:t>
            </a:r>
            <a:r>
              <a:rPr lang="en-US" sz="4104" dirty="0">
                <a:solidFill>
                  <a:srgbClr val="FFFFFF"/>
                </a:solidFill>
                <a:latin typeface="Montserrat"/>
              </a:rPr>
              <a:t> </a:t>
            </a:r>
            <a:r>
              <a:rPr lang="en-US" sz="4104" dirty="0" err="1">
                <a:solidFill>
                  <a:srgbClr val="FFFFFF"/>
                </a:solidFill>
                <a:latin typeface="Montserrat"/>
              </a:rPr>
              <a:t>của</a:t>
            </a:r>
            <a:r>
              <a:rPr lang="en-US" sz="4104" dirty="0">
                <a:solidFill>
                  <a:srgbClr val="FFFFFF"/>
                </a:solidFill>
                <a:latin typeface="Montserrat"/>
              </a:rPr>
              <a:t> </a:t>
            </a:r>
            <a:r>
              <a:rPr lang="en-US" sz="4104" dirty="0" err="1">
                <a:solidFill>
                  <a:srgbClr val="FFFFFF"/>
                </a:solidFill>
                <a:latin typeface="Montserrat"/>
              </a:rPr>
              <a:t>Dự</a:t>
            </a:r>
            <a:r>
              <a:rPr lang="en-US" sz="4104" dirty="0">
                <a:solidFill>
                  <a:srgbClr val="FFFFFF"/>
                </a:solidFill>
                <a:latin typeface="Montserrat"/>
              </a:rPr>
              <a:t> </a:t>
            </a:r>
            <a:r>
              <a:rPr lang="en-US" sz="4104" dirty="0" err="1">
                <a:solidFill>
                  <a:srgbClr val="FFFFFF"/>
                </a:solidFill>
                <a:latin typeface="Montserrat"/>
              </a:rPr>
              <a:t>án</a:t>
            </a:r>
            <a:r>
              <a:rPr lang="en-US" sz="4104" dirty="0">
                <a:solidFill>
                  <a:srgbClr val="FFFFFF"/>
                </a:solidFill>
                <a:latin typeface="Montserrat"/>
              </a:rPr>
              <a:t> </a:t>
            </a:r>
            <a:r>
              <a:rPr lang="en-US" sz="4104" dirty="0" err="1">
                <a:solidFill>
                  <a:srgbClr val="FFFFFF"/>
                </a:solidFill>
                <a:latin typeface="Montserrat"/>
              </a:rPr>
              <a:t>Tủ</a:t>
            </a:r>
            <a:r>
              <a:rPr lang="en-US" sz="4104" dirty="0">
                <a:solidFill>
                  <a:srgbClr val="FFFFFF"/>
                </a:solidFill>
                <a:latin typeface="Montserrat"/>
              </a:rPr>
              <a:t> </a:t>
            </a:r>
            <a:r>
              <a:rPr lang="en-US" sz="4104" dirty="0" err="1">
                <a:solidFill>
                  <a:srgbClr val="FFFFFF"/>
                </a:solidFill>
                <a:latin typeface="Montserrat"/>
              </a:rPr>
              <a:t>sách</a:t>
            </a:r>
            <a:r>
              <a:rPr lang="en-US" sz="4104" dirty="0">
                <a:solidFill>
                  <a:srgbClr val="FFFFFF"/>
                </a:solidFill>
                <a:latin typeface="Montserrat"/>
              </a:rPr>
              <a:t> </a:t>
            </a:r>
            <a:r>
              <a:rPr lang="en-US" sz="4104" dirty="0" err="1">
                <a:solidFill>
                  <a:srgbClr val="FFFFFF"/>
                </a:solidFill>
                <a:latin typeface="Montserrat"/>
              </a:rPr>
              <a:t>ngàn</a:t>
            </a:r>
            <a:r>
              <a:rPr lang="en-US" sz="4104" dirty="0">
                <a:solidFill>
                  <a:srgbClr val="FFFFFF"/>
                </a:solidFill>
                <a:latin typeface="Montserrat"/>
              </a:rPr>
              <a:t> </a:t>
            </a:r>
            <a:r>
              <a:rPr lang="en-US" sz="4104" dirty="0" err="1">
                <a:solidFill>
                  <a:srgbClr val="FFFFFF"/>
                </a:solidFill>
                <a:latin typeface="Montserrat"/>
              </a:rPr>
              <a:t>năm</a:t>
            </a:r>
            <a:r>
              <a:rPr lang="en-US" sz="4104" dirty="0">
                <a:solidFill>
                  <a:srgbClr val="FFFFFF"/>
                </a:solidFill>
                <a:latin typeface="Montserrat"/>
              </a:rPr>
              <a:t> </a:t>
            </a:r>
            <a:r>
              <a:rPr lang="en-US" sz="4104" dirty="0" err="1">
                <a:solidFill>
                  <a:srgbClr val="FFFFFF"/>
                </a:solidFill>
                <a:latin typeface="Montserrat"/>
              </a:rPr>
              <a:t>văn</a:t>
            </a:r>
            <a:r>
              <a:rPr lang="en-US" sz="4104" dirty="0">
                <a:solidFill>
                  <a:srgbClr val="FFFFFF"/>
                </a:solidFill>
                <a:latin typeface="Montserrat"/>
              </a:rPr>
              <a:t> </a:t>
            </a:r>
            <a:r>
              <a:rPr lang="en-US" sz="4104" dirty="0" err="1">
                <a:solidFill>
                  <a:srgbClr val="FFFFFF"/>
                </a:solidFill>
                <a:latin typeface="Montserrat"/>
              </a:rPr>
              <a:t>hiến</a:t>
            </a:r>
            <a:r>
              <a:rPr lang="en-US" sz="4104" dirty="0">
                <a:solidFill>
                  <a:srgbClr val="FFFFFF"/>
                </a:solidFill>
                <a:latin typeface="Montserrat"/>
              </a:rPr>
              <a:t> </a:t>
            </a:r>
            <a:r>
              <a:rPr lang="en-US" sz="4104" dirty="0" err="1">
                <a:solidFill>
                  <a:srgbClr val="FFFFFF"/>
                </a:solidFill>
                <a:latin typeface="Montserrat"/>
              </a:rPr>
              <a:t>giai</a:t>
            </a:r>
            <a:r>
              <a:rPr lang="en-US" sz="4104" dirty="0">
                <a:solidFill>
                  <a:srgbClr val="FFFFFF"/>
                </a:solidFill>
                <a:latin typeface="Montserrat"/>
              </a:rPr>
              <a:t> </a:t>
            </a:r>
            <a:r>
              <a:rPr lang="en-US" sz="4104" dirty="0" err="1">
                <a:solidFill>
                  <a:srgbClr val="FFFFFF"/>
                </a:solidFill>
                <a:latin typeface="Montserrat"/>
              </a:rPr>
              <a:t>đoạn</a:t>
            </a:r>
            <a:r>
              <a:rPr lang="en-US" sz="4104" dirty="0">
                <a:solidFill>
                  <a:srgbClr val="FFFFFF"/>
                </a:solidFill>
                <a:latin typeface="Montserrat"/>
              </a:rPr>
              <a:t> II, do </a:t>
            </a:r>
            <a:r>
              <a:rPr lang="en-US" sz="4104" dirty="0" err="1">
                <a:solidFill>
                  <a:srgbClr val="FFFFFF"/>
                </a:solidFill>
                <a:latin typeface="Montserrat"/>
              </a:rPr>
              <a:t>nhà</a:t>
            </a:r>
            <a:r>
              <a:rPr lang="en-US" sz="4104" dirty="0">
                <a:solidFill>
                  <a:srgbClr val="FFFFFF"/>
                </a:solidFill>
                <a:latin typeface="Montserrat"/>
              </a:rPr>
              <a:t> </a:t>
            </a:r>
            <a:r>
              <a:rPr lang="en-US" sz="4104" dirty="0" err="1">
                <a:solidFill>
                  <a:srgbClr val="FFFFFF"/>
                </a:solidFill>
                <a:latin typeface="Montserrat"/>
              </a:rPr>
              <a:t>xuất</a:t>
            </a:r>
            <a:r>
              <a:rPr lang="en-US" sz="4104" dirty="0">
                <a:solidFill>
                  <a:srgbClr val="FFFFFF"/>
                </a:solidFill>
                <a:latin typeface="Montserrat"/>
              </a:rPr>
              <a:t> </a:t>
            </a:r>
            <a:r>
              <a:rPr lang="en-US" sz="4104" dirty="0" err="1">
                <a:solidFill>
                  <a:srgbClr val="FFFFFF"/>
                </a:solidFill>
                <a:latin typeface="Montserrat"/>
              </a:rPr>
              <a:t>bản</a:t>
            </a:r>
            <a:r>
              <a:rPr lang="en-US" sz="4104" dirty="0">
                <a:solidFill>
                  <a:srgbClr val="FFFFFF"/>
                </a:solidFill>
                <a:latin typeface="Montserrat"/>
              </a:rPr>
              <a:t> </a:t>
            </a:r>
            <a:r>
              <a:rPr lang="en-US" sz="4104" dirty="0" err="1">
                <a:solidFill>
                  <a:srgbClr val="FFFFFF"/>
                </a:solidFill>
                <a:latin typeface="Montserrat"/>
              </a:rPr>
              <a:t>làm</a:t>
            </a:r>
            <a:r>
              <a:rPr lang="en-US" sz="4104" dirty="0">
                <a:solidFill>
                  <a:srgbClr val="FFFFFF"/>
                </a:solidFill>
                <a:latin typeface="Montserrat"/>
              </a:rPr>
              <a:t> </a:t>
            </a:r>
            <a:r>
              <a:rPr lang="en-US" sz="4104" dirty="0" err="1">
                <a:solidFill>
                  <a:srgbClr val="FFFFFF"/>
                </a:solidFill>
                <a:latin typeface="Montserrat"/>
              </a:rPr>
              <a:t>chủ</a:t>
            </a:r>
            <a:r>
              <a:rPr lang="en-US" sz="4104" dirty="0">
                <a:solidFill>
                  <a:srgbClr val="FFFFFF"/>
                </a:solidFill>
                <a:latin typeface="Montserrat"/>
              </a:rPr>
              <a:t> </a:t>
            </a:r>
            <a:r>
              <a:rPr lang="en-US" sz="4104" dirty="0" err="1">
                <a:solidFill>
                  <a:srgbClr val="FFFFFF"/>
                </a:solidFill>
                <a:latin typeface="Montserrat"/>
              </a:rPr>
              <a:t>đầu</a:t>
            </a:r>
            <a:r>
              <a:rPr lang="en-US" sz="4104" dirty="0">
                <a:solidFill>
                  <a:srgbClr val="FFFFFF"/>
                </a:solidFill>
                <a:latin typeface="Montserrat"/>
              </a:rPr>
              <a:t> </a:t>
            </a:r>
            <a:r>
              <a:rPr lang="en-US" sz="4104" dirty="0" err="1">
                <a:solidFill>
                  <a:srgbClr val="FFFFFF"/>
                </a:solidFill>
                <a:latin typeface="Montserrat"/>
              </a:rPr>
              <a:t>tư</a:t>
            </a:r>
            <a:r>
              <a:rPr lang="en-US" sz="4104" dirty="0">
                <a:solidFill>
                  <a:srgbClr val="FFFFFF"/>
                </a:solidFill>
                <a:latin typeface="Montserrat"/>
              </a:rPr>
              <a:t>.</a:t>
            </a:r>
          </a:p>
        </p:txBody>
      </p:sp>
      <p:sp>
        <p:nvSpPr>
          <p:cNvPr id="3" name="AutoShape 3"/>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6" name="AutoShape 6"/>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43163" y="2859707"/>
            <a:ext cx="6044687" cy="4396136"/>
          </a:xfrm>
          <a:prstGeom prst="rect">
            <a:avLst/>
          </a:prstGeom>
        </p:spPr>
      </p:pic>
      <p:sp>
        <p:nvSpPr>
          <p:cNvPr id="8" name="TextBox 8"/>
          <p:cNvSpPr txBox="1"/>
          <p:nvPr/>
        </p:nvSpPr>
        <p:spPr>
          <a:xfrm>
            <a:off x="12528706" y="4625880"/>
            <a:ext cx="3497329" cy="2380615"/>
          </a:xfrm>
          <a:prstGeom prst="rect">
            <a:avLst/>
          </a:prstGeom>
        </p:spPr>
        <p:txBody>
          <a:bodyPr lIns="0" tIns="0" rIns="0" bIns="0" rtlCol="0" anchor="t">
            <a:spAutoFit/>
          </a:bodyPr>
          <a:lstStyle/>
          <a:p>
            <a:pPr algn="ctr">
              <a:lnSpc>
                <a:spcPts val="4759"/>
              </a:lnSpc>
              <a:spcBef>
                <a:spcPct val="0"/>
              </a:spcBef>
            </a:pPr>
            <a:r>
              <a:rPr lang="en-US" sz="3399" dirty="0" err="1">
                <a:solidFill>
                  <a:srgbClr val="AF993A"/>
                </a:solidFill>
                <a:latin typeface="Noto Serif Display Black"/>
              </a:rPr>
              <a:t>Dự</a:t>
            </a:r>
            <a:r>
              <a:rPr lang="en-US" sz="3399" dirty="0">
                <a:solidFill>
                  <a:srgbClr val="AF993A"/>
                </a:solidFill>
                <a:latin typeface="Noto Serif Display Black"/>
              </a:rPr>
              <a:t> </a:t>
            </a:r>
            <a:r>
              <a:rPr lang="en-US" sz="3399" dirty="0" err="1">
                <a:solidFill>
                  <a:srgbClr val="AF993A"/>
                </a:solidFill>
                <a:latin typeface="Noto Serif Display Black"/>
              </a:rPr>
              <a:t>án</a:t>
            </a:r>
            <a:r>
              <a:rPr lang="en-US" sz="3399" dirty="0">
                <a:solidFill>
                  <a:srgbClr val="AF993A"/>
                </a:solidFill>
                <a:latin typeface="Noto Serif Display Black"/>
              </a:rPr>
              <a:t> </a:t>
            </a:r>
            <a:r>
              <a:rPr lang="en-US" sz="3399" dirty="0" err="1">
                <a:solidFill>
                  <a:srgbClr val="AF993A"/>
                </a:solidFill>
                <a:latin typeface="Noto Serif Display Black"/>
              </a:rPr>
              <a:t>Tủ</a:t>
            </a:r>
            <a:r>
              <a:rPr lang="en-US" sz="3399" dirty="0">
                <a:solidFill>
                  <a:srgbClr val="AF993A"/>
                </a:solidFill>
                <a:latin typeface="Noto Serif Display Black"/>
              </a:rPr>
              <a:t> </a:t>
            </a:r>
            <a:r>
              <a:rPr lang="en-US" sz="3399" dirty="0" err="1">
                <a:solidFill>
                  <a:srgbClr val="AF993A"/>
                </a:solidFill>
                <a:latin typeface="Noto Serif Display Black"/>
              </a:rPr>
              <a:t>sách</a:t>
            </a:r>
            <a:r>
              <a:rPr lang="en-US" sz="3399" dirty="0">
                <a:solidFill>
                  <a:srgbClr val="AF993A"/>
                </a:solidFill>
                <a:latin typeface="Noto Serif Display Black"/>
              </a:rPr>
              <a:t> </a:t>
            </a:r>
            <a:r>
              <a:rPr lang="en-US" sz="3399" dirty="0" err="1">
                <a:solidFill>
                  <a:srgbClr val="AF993A"/>
                </a:solidFill>
                <a:latin typeface="Noto Serif Display Black"/>
              </a:rPr>
              <a:t>ngàn</a:t>
            </a:r>
            <a:r>
              <a:rPr lang="en-US" sz="3399" dirty="0">
                <a:solidFill>
                  <a:srgbClr val="AF993A"/>
                </a:solidFill>
                <a:latin typeface="Noto Serif Display Black"/>
              </a:rPr>
              <a:t> </a:t>
            </a:r>
            <a:r>
              <a:rPr lang="en-US" sz="3399" dirty="0" err="1">
                <a:solidFill>
                  <a:srgbClr val="AF993A"/>
                </a:solidFill>
                <a:latin typeface="Noto Serif Display Black"/>
              </a:rPr>
              <a:t>năm</a:t>
            </a:r>
            <a:r>
              <a:rPr lang="en-US" sz="3399" dirty="0">
                <a:solidFill>
                  <a:srgbClr val="AF993A"/>
                </a:solidFill>
                <a:latin typeface="Noto Serif Display Black"/>
              </a:rPr>
              <a:t> </a:t>
            </a:r>
            <a:r>
              <a:rPr lang="en-US" sz="3399" dirty="0" err="1">
                <a:solidFill>
                  <a:srgbClr val="AF993A"/>
                </a:solidFill>
                <a:latin typeface="Noto Serif Display Black"/>
              </a:rPr>
              <a:t>văn</a:t>
            </a:r>
            <a:r>
              <a:rPr lang="en-US" sz="3399" dirty="0">
                <a:solidFill>
                  <a:srgbClr val="AF993A"/>
                </a:solidFill>
                <a:latin typeface="Noto Serif Display Black"/>
              </a:rPr>
              <a:t> </a:t>
            </a:r>
            <a:r>
              <a:rPr lang="en-US" sz="3399" dirty="0" err="1">
                <a:solidFill>
                  <a:srgbClr val="AF993A"/>
                </a:solidFill>
                <a:latin typeface="Noto Serif Display Black"/>
              </a:rPr>
              <a:t>hiến</a:t>
            </a:r>
            <a:r>
              <a:rPr lang="en-US" sz="3399" dirty="0">
                <a:solidFill>
                  <a:srgbClr val="AF993A"/>
                </a:solidFill>
                <a:latin typeface="Noto Serif Display Black"/>
              </a:rPr>
              <a:t> </a:t>
            </a:r>
            <a:r>
              <a:rPr lang="en-US" sz="3399" dirty="0" err="1">
                <a:solidFill>
                  <a:srgbClr val="AF993A"/>
                </a:solidFill>
                <a:latin typeface="Noto Serif Display Black"/>
              </a:rPr>
              <a:t>giai</a:t>
            </a:r>
            <a:r>
              <a:rPr lang="en-US" sz="3399" dirty="0">
                <a:solidFill>
                  <a:srgbClr val="AF993A"/>
                </a:solidFill>
                <a:latin typeface="Noto Serif Display Black"/>
              </a:rPr>
              <a:t> </a:t>
            </a:r>
            <a:r>
              <a:rPr lang="en-US" sz="3399" dirty="0" err="1">
                <a:solidFill>
                  <a:srgbClr val="AF993A"/>
                </a:solidFill>
                <a:latin typeface="Noto Serif Display Black"/>
              </a:rPr>
              <a:t>đoạn</a:t>
            </a:r>
            <a:r>
              <a:rPr lang="en-US" sz="3399" dirty="0">
                <a:solidFill>
                  <a:srgbClr val="AF993A"/>
                </a:solidFill>
                <a:latin typeface="Noto Serif Display Black"/>
              </a:rPr>
              <a:t> II</a:t>
            </a:r>
          </a:p>
        </p:txBody>
      </p:sp>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
        <p:nvSpPr>
          <p:cNvPr id="6" name="TextBox 6"/>
          <p:cNvSpPr txBox="1"/>
          <p:nvPr/>
        </p:nvSpPr>
        <p:spPr>
          <a:xfrm>
            <a:off x="1514647" y="1433830"/>
            <a:ext cx="11823423" cy="7181215"/>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Montserrat"/>
              </a:rPr>
              <a:t>Cuốn tiểu thuyết đã khắc họa phần nào một thời kì đầu thực dân Pháp chiếm thành Hà Nội. Tác phẩm hy vọng sẽ mang đến cho độc giả một cách nhìn nhận sâu sắc hơn về những trận đánh chiếm thành Hà Nội của thực dân Pháp cũng như lòng yêu nước quả cảm của quan quân và nhân dân Hà Nội trong thời kì này. Sự quyết tâm giành thắng lợi đến những hơi thở cuối cùng chứ nhất định không chịu cúi đầu quỳ gối trước kẻ xâm lăng. Trước những vị quan liêm khiết hết lòng vì nước, vì dân như Hoàng Diệu, cụ Chu phó bảng, ông cử võ, cậu tú mạnh trung… để lại tiếng thơm muôn đời cho lịch sử dân tộc. </a:t>
            </a:r>
          </a:p>
        </p:txBody>
      </p:sp>
      <p:pic>
        <p:nvPicPr>
          <p:cNvPr id="7" name="Picture 7"/>
          <p:cNvPicPr>
            <a:picLocks noChangeAspect="1"/>
          </p:cNvPicPr>
          <p:nvPr/>
        </p:nvPicPr>
        <p:blipFill>
          <a:blip r:embed="rId3"/>
          <a:srcRect/>
          <a:stretch>
            <a:fillRect/>
          </a:stretch>
        </p:blipFill>
        <p:spPr>
          <a:xfrm>
            <a:off x="14243077" y="1890811"/>
            <a:ext cx="1939765" cy="6333927"/>
          </a:xfrm>
          <a:prstGeom prst="rect">
            <a:avLst/>
          </a:prstGeom>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32" presetClass="emph" presetSubtype="0" fill="hold" nodeType="afterEffect">
                                  <p:stCondLst>
                                    <p:cond delay="0"/>
                                  </p:stCondLst>
                                  <p:childTnLst>
                                    <p:animRot by="120000">
                                      <p:cBhvr>
                                        <p:cTn id="11" dur="125" fill="hold">
                                          <p:stCondLst>
                                            <p:cond delay="0"/>
                                          </p:stCondLst>
                                        </p:cTn>
                                        <p:tgtEl>
                                          <p:spTgt spid="7"/>
                                        </p:tgtEl>
                                        <p:attrNameLst>
                                          <p:attrName>r</p:attrName>
                                        </p:attrNameLst>
                                      </p:cBhvr>
                                    </p:animRot>
                                    <p:animRot by="-240000">
                                      <p:cBhvr>
                                        <p:cTn id="12" dur="250" fill="hold">
                                          <p:stCondLst>
                                            <p:cond delay="250"/>
                                          </p:stCondLst>
                                        </p:cTn>
                                        <p:tgtEl>
                                          <p:spTgt spid="7"/>
                                        </p:tgtEl>
                                        <p:attrNameLst>
                                          <p:attrName>r</p:attrName>
                                        </p:attrNameLst>
                                      </p:cBhvr>
                                    </p:animRot>
                                    <p:animRot by="240000">
                                      <p:cBhvr>
                                        <p:cTn id="13" dur="250" fill="hold">
                                          <p:stCondLst>
                                            <p:cond delay="500"/>
                                          </p:stCondLst>
                                        </p:cTn>
                                        <p:tgtEl>
                                          <p:spTgt spid="7"/>
                                        </p:tgtEl>
                                        <p:attrNameLst>
                                          <p:attrName>r</p:attrName>
                                        </p:attrNameLst>
                                      </p:cBhvr>
                                    </p:animRot>
                                    <p:animRot by="-240000">
                                      <p:cBhvr>
                                        <p:cTn id="14" dur="250" fill="hold">
                                          <p:stCondLst>
                                            <p:cond delay="750"/>
                                          </p:stCondLst>
                                        </p:cTn>
                                        <p:tgtEl>
                                          <p:spTgt spid="7"/>
                                        </p:tgtEl>
                                        <p:attrNameLst>
                                          <p:attrName>r</p:attrName>
                                        </p:attrNameLst>
                                      </p:cBhvr>
                                    </p:animRot>
                                    <p:animRot by="120000">
                                      <p:cBhvr>
                                        <p:cTn id="15" dur="250" fill="hold">
                                          <p:stCondLst>
                                            <p:cond delay="1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
        <p:nvSpPr>
          <p:cNvPr id="6" name="TextBox 6"/>
          <p:cNvSpPr txBox="1"/>
          <p:nvPr/>
        </p:nvSpPr>
        <p:spPr>
          <a:xfrm>
            <a:off x="1354456" y="1272635"/>
            <a:ext cx="15640048" cy="5037085"/>
          </a:xfrm>
          <a:prstGeom prst="rect">
            <a:avLst/>
          </a:prstGeom>
        </p:spPr>
        <p:txBody>
          <a:bodyPr wrap="square" lIns="0" tIns="0" rIns="0" bIns="0" rtlCol="0" anchor="t">
            <a:spAutoFit/>
          </a:bodyPr>
          <a:lstStyle/>
          <a:p>
            <a:pPr algn="ctr">
              <a:lnSpc>
                <a:spcPts val="4412"/>
              </a:lnSpc>
              <a:spcBef>
                <a:spcPct val="0"/>
              </a:spcBef>
            </a:pPr>
            <a:r>
              <a:rPr lang="en-US" sz="3151" dirty="0" err="1">
                <a:solidFill>
                  <a:srgbClr val="FFFFFF"/>
                </a:solidFill>
                <a:latin typeface="Montserrat" panose="00000500000000000000" pitchFamily="2" charset="0"/>
              </a:rPr>
              <a:t>Bên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cạnh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đó</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cũng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phải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lên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án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chế</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độ</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phong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kiến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lúc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bấy</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giờ</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luồn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cúi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trước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sức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mạnh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của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chúng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sợ</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chúng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còn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có</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những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tên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quan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tham</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bán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thông</a:t>
            </a:r>
            <a:r>
              <a:rPr lang="en-US" sz="3151" dirty="0">
                <a:solidFill>
                  <a:srgbClr val="FFFFFF"/>
                </a:solidFill>
                <a:latin typeface="Montserrat" panose="00000500000000000000" pitchFamily="2" charset="0"/>
              </a:rPr>
              <a:t> tin </a:t>
            </a:r>
            <a:r>
              <a:rPr lang="en-US" sz="3151" dirty="0" err="1">
                <a:solidFill>
                  <a:srgbClr val="FFFFFF"/>
                </a:solidFill>
                <a:latin typeface="Montserrat" panose="00000500000000000000" pitchFamily="2" charset="0"/>
              </a:rPr>
              <a:t>cho</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chúng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để</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giữ</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lại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mạng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của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mình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Trong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khi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đó</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các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tầng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lớp</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nhân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dân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luôn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sẵn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sàng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đấu</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tranh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và</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ủng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hộ</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sự</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đấu</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tranh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để</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giải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phóng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dân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tộc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Có</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những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người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còn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rất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trẻ</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Mạc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Đức</a:t>
            </a:r>
            <a:r>
              <a:rPr lang="en-US" sz="3151" dirty="0">
                <a:solidFill>
                  <a:srgbClr val="FFFFFF"/>
                </a:solidFill>
                <a:latin typeface="Montserrat" panose="00000500000000000000" pitchFamily="2" charset="0"/>
              </a:rPr>
              <a:t>, Lan </a:t>
            </a:r>
            <a:r>
              <a:rPr lang="en-US" sz="3151" dirty="0" err="1">
                <a:solidFill>
                  <a:srgbClr val="FFFFFF"/>
                </a:solidFill>
                <a:latin typeface="Montserrat" panose="00000500000000000000" pitchFamily="2" charset="0"/>
              </a:rPr>
              <a:t>Nhi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họ</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luôn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hy</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sinh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cái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của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riêng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mình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vì</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sự</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nghiệp</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cách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mạng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chông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giặc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ngoại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xâm</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đặc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biệt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hình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ảnh</a:t>
            </a:r>
            <a:r>
              <a:rPr lang="en-US" sz="3151" dirty="0">
                <a:solidFill>
                  <a:srgbClr val="FFFFFF"/>
                </a:solidFill>
                <a:latin typeface="Montserrat" panose="00000500000000000000" pitchFamily="2" charset="0"/>
              </a:rPr>
              <a:t> Lan </a:t>
            </a:r>
            <a:r>
              <a:rPr lang="en-US" sz="3151" dirty="0" err="1">
                <a:solidFill>
                  <a:srgbClr val="FFFFFF"/>
                </a:solidFill>
                <a:latin typeface="Montserrat" panose="00000500000000000000" pitchFamily="2" charset="0"/>
              </a:rPr>
              <a:t>Nhi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đốt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nhà</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của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mình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để</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cản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đường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giặc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sau</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đó</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một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loạt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dân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trong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thành</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cùng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đốt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rồi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Mạnh</a:t>
            </a:r>
            <a:r>
              <a:rPr lang="en-US" sz="3151" dirty="0">
                <a:solidFill>
                  <a:srgbClr val="FFFFFF"/>
                </a:solidFill>
                <a:latin typeface="Montserrat" panose="00000500000000000000" pitchFamily="2" charset="0"/>
              </a:rPr>
              <a:t> Chung </a:t>
            </a:r>
            <a:r>
              <a:rPr lang="en-US" sz="3151" dirty="0" err="1">
                <a:solidFill>
                  <a:srgbClr val="FFFFFF"/>
                </a:solidFill>
                <a:latin typeface="Montserrat" panose="00000500000000000000" pitchFamily="2" charset="0"/>
              </a:rPr>
              <a:t>và</a:t>
            </a:r>
            <a:r>
              <a:rPr lang="en-US" sz="3151" dirty="0">
                <a:solidFill>
                  <a:srgbClr val="FFFFFF"/>
                </a:solidFill>
                <a:latin typeface="Montserrat" panose="00000500000000000000" pitchFamily="2" charset="0"/>
              </a:rPr>
              <a:t> Lan </a:t>
            </a:r>
            <a:r>
              <a:rPr lang="en-US" sz="3151" dirty="0" err="1">
                <a:solidFill>
                  <a:srgbClr val="FFFFFF"/>
                </a:solidFill>
                <a:latin typeface="Montserrat" panose="00000500000000000000" pitchFamily="2" charset="0"/>
              </a:rPr>
              <a:t>Nhi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chưa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dám</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kết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hôn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vì</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đất</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nước</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quê</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nhà</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còn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đang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chìm</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trong</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khói</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lửa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của</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chiến</a:t>
            </a:r>
            <a:r>
              <a:rPr lang="en-US" sz="3151" dirty="0">
                <a:solidFill>
                  <a:srgbClr val="FFFFFF"/>
                </a:solidFill>
                <a:latin typeface="Montserrat" panose="00000500000000000000" pitchFamily="2" charset="0"/>
              </a:rPr>
              <a:t> </a:t>
            </a:r>
            <a:r>
              <a:rPr lang="en-US" sz="3151" dirty="0" err="1">
                <a:solidFill>
                  <a:srgbClr val="FFFFFF"/>
                </a:solidFill>
                <a:latin typeface="Montserrat" panose="00000500000000000000" pitchFamily="2" charset="0"/>
              </a:rPr>
              <a:t>tranh</a:t>
            </a:r>
            <a:r>
              <a:rPr lang="en-US" sz="3151" dirty="0">
                <a:solidFill>
                  <a:srgbClr val="FFFFFF"/>
                </a:solidFill>
                <a:latin typeface="Montserrat" panose="00000500000000000000" pitchFamily="2" charset="0"/>
              </a:rPr>
              <a:t>.</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56234" y="6331919"/>
            <a:ext cx="1863245" cy="2574432"/>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5756" y="6692918"/>
            <a:ext cx="1601972" cy="2213433"/>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27038" y="6340968"/>
            <a:ext cx="1863245" cy="2574432"/>
          </a:xfrm>
          <a:prstGeom prst="rect">
            <a:avLst/>
          </a:prstGeom>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Horizontal)">
                                      <p:cBhvr>
                                        <p:cTn id="11" dur="500"/>
                                        <p:tgtEl>
                                          <p:spTgt spid="9"/>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
        <p:nvSpPr>
          <p:cNvPr id="6" name="TextBox 6"/>
          <p:cNvSpPr txBox="1"/>
          <p:nvPr/>
        </p:nvSpPr>
        <p:spPr>
          <a:xfrm>
            <a:off x="1504642" y="1782445"/>
            <a:ext cx="10577999" cy="6493510"/>
          </a:xfrm>
          <a:prstGeom prst="rect">
            <a:avLst/>
          </a:prstGeom>
        </p:spPr>
        <p:txBody>
          <a:bodyPr lIns="0" tIns="0" rIns="0" bIns="0" rtlCol="0" anchor="t">
            <a:spAutoFit/>
          </a:bodyPr>
          <a:lstStyle/>
          <a:p>
            <a:pPr algn="ctr">
              <a:lnSpc>
                <a:spcPts val="4340"/>
              </a:lnSpc>
              <a:spcBef>
                <a:spcPct val="0"/>
              </a:spcBef>
            </a:pPr>
            <a:r>
              <a:rPr lang="en-US" sz="3100">
                <a:solidFill>
                  <a:srgbClr val="FFFFFF"/>
                </a:solidFill>
                <a:latin typeface="Montserrat"/>
              </a:rPr>
              <a:t>Với một ngòi bút sắc sảo lời văn sắc bén nhưng cũng rất mộc mạc, tác giả đã diễn tả những vẻ bè ngoài, những diễn biến nội tâm nhân vật rất thành công đem đến cho bạn có thể nhìn hình ảnh qua con chữ như hình ảnh ngọn lửa bốc cháy khi nhân dân tự đốt nhà làm Hoàng Diệu xúc động khi nhìn thấy những hình ảnh đó. Người càng yêu hơn quý trong hơn con người của mảnh đất thân thương này. Đây là một hình ảnh đẹp được tác giả thể hiện một cách sinh động và đầy cảm xúc. Cũng có khi là một chiến sĩ Cụ Hồ khi viết người càng có những trải nghiệm sâu sắc hơn về cuộc cách mạng của dân tộc, của Hà thành.</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25104" y="3086100"/>
            <a:ext cx="3920282" cy="4114800"/>
          </a:xfrm>
          <a:prstGeom prst="rect">
            <a:avLst/>
          </a:prstGeom>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9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92839" y="3429628"/>
            <a:ext cx="1795549" cy="41148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66968" y="5143500"/>
            <a:ext cx="5823718" cy="3165985"/>
          </a:xfrm>
          <a:prstGeom prst="rect">
            <a:avLst/>
          </a:prstGeom>
        </p:spPr>
      </p:pic>
      <p:sp>
        <p:nvSpPr>
          <p:cNvPr id="8" name="TextBox 8"/>
          <p:cNvSpPr txBox="1"/>
          <p:nvPr/>
        </p:nvSpPr>
        <p:spPr>
          <a:xfrm>
            <a:off x="1592726" y="2119630"/>
            <a:ext cx="9078966" cy="5981065"/>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Montserrat"/>
              </a:rPr>
              <a:t>Tác giả đã thể hiện tinh thần làm việc nghiêm túc, cẩn trọng, đi vào từng chi tiết nhỏ để có một bố cục tình tiết vừa logic nhưng cũng rất mềm mại. Tạo cuốn hút cho người đọc. Ngoài ra, tác giả còn luôn cố gắng để đảm bảo độ chính xác của các tư liệu, đồng thời có sự khảo cứu, chú giải ở nhiều trang những thông tin bổ ích, trợ giúp nhiều nhất cho bạn đọc trong quá trình khai thác.</a:t>
            </a:r>
          </a:p>
        </p:txBody>
      </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286893" y="3837850"/>
            <a:ext cx="1205945" cy="1305650"/>
          </a:xfrm>
          <a:prstGeom prst="rect">
            <a:avLst/>
          </a:prstGeom>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TextBox 2"/>
          <p:cNvSpPr txBox="1"/>
          <p:nvPr/>
        </p:nvSpPr>
        <p:spPr>
          <a:xfrm>
            <a:off x="1501779" y="1526038"/>
            <a:ext cx="12481267" cy="6615800"/>
          </a:xfrm>
          <a:prstGeom prst="rect">
            <a:avLst/>
          </a:prstGeom>
        </p:spPr>
        <p:txBody>
          <a:bodyPr lIns="0" tIns="0" rIns="0" bIns="0" rtlCol="0" anchor="t">
            <a:spAutoFit/>
          </a:bodyPr>
          <a:lstStyle/>
          <a:p>
            <a:pPr algn="ctr">
              <a:lnSpc>
                <a:spcPts val="4424"/>
              </a:lnSpc>
              <a:spcBef>
                <a:spcPct val="0"/>
              </a:spcBef>
            </a:pPr>
            <a:r>
              <a:rPr lang="en-US" sz="3160">
                <a:solidFill>
                  <a:srgbClr val="FFFFFF"/>
                </a:solidFill>
                <a:latin typeface="Montserrat"/>
              </a:rPr>
              <a:t>Cuốn sách được viết dựa trên câu chuyện có thật nhưng được tác giả xử lý hết sức nghệ thuật và nhân văn. Nội dung truyện cũng bám sát với tình hình lịch sử đất nước và tình hình Hà Nội lúc thời kì đó. Trong chiến tranh thì dù thắng hay thua thì có hy sinh mất mát cả sức người và của. Chính vì vậy, dân tộc ta, nhân dân ta luôn muốn độc lập dân tộc và hòa bình nhưng trong khi đó thì kẻ thù luôn rình rập muốn xâm lược nước ta. Qua cuốn tiểu thuyết lịch sử này tác giả muốn gửi gắm một bài học đến thế hệ trẻ, đó là có được nền độc lập của nước nhà nói chung và Hà Nội nói riêng là nhân dân ta phải đổ biết bao xương máu để có được nó. Vì vậy, thế hệ trẻ phải sống tốt hơn để không phụ sự hy sinh của ông cha ta.</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52566" y="4653782"/>
            <a:ext cx="3104804" cy="4114800"/>
          </a:xfrm>
          <a:prstGeom prst="rect">
            <a:avLst/>
          </a:prstGeom>
        </p:spPr>
      </p:pic>
      <p:sp>
        <p:nvSpPr>
          <p:cNvPr id="4" name="AutoShape 4"/>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5" name="AutoShape 5"/>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6" name="AutoShape 6"/>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7" name="AutoShape 7"/>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2B2B"/>
        </a:solidFill>
        <a:effectLst/>
      </p:bgPr>
    </p:bg>
    <p:spTree>
      <p:nvGrpSpPr>
        <p:cNvPr id="1" name=""/>
        <p:cNvGrpSpPr/>
        <p:nvPr/>
      </p:nvGrpSpPr>
      <p:grpSpPr>
        <a:xfrm>
          <a:off x="0" y="0"/>
          <a:ext cx="0" cy="0"/>
          <a:chOff x="0" y="0"/>
          <a:chExt cx="0" cy="0"/>
        </a:xfrm>
      </p:grpSpPr>
      <p:sp>
        <p:nvSpPr>
          <p:cNvPr id="2" name="AutoShape 2"/>
          <p:cNvSpPr/>
          <p:nvPr/>
        </p:nvSpPr>
        <p:spPr>
          <a:xfrm>
            <a:off x="1028700" y="857250"/>
            <a:ext cx="16230600" cy="0"/>
          </a:xfrm>
          <a:prstGeom prst="line">
            <a:avLst/>
          </a:prstGeom>
          <a:ln w="342900" cap="flat">
            <a:solidFill>
              <a:srgbClr val="FFFFFF"/>
            </a:solidFill>
            <a:prstDash val="solid"/>
            <a:headEnd type="none" w="sm" len="sm"/>
            <a:tailEnd type="none" w="sm" len="sm"/>
          </a:ln>
        </p:spPr>
      </p:sp>
      <p:sp>
        <p:nvSpPr>
          <p:cNvPr id="3" name="AutoShape 3"/>
          <p:cNvSpPr/>
          <p:nvPr/>
        </p:nvSpPr>
        <p:spPr>
          <a:xfrm>
            <a:off x="1028700" y="8915400"/>
            <a:ext cx="16230600" cy="0"/>
          </a:xfrm>
          <a:prstGeom prst="line">
            <a:avLst/>
          </a:prstGeom>
          <a:ln w="342900" cap="flat">
            <a:solidFill>
              <a:srgbClr val="FFFFFF"/>
            </a:solidFill>
            <a:prstDash val="solid"/>
            <a:headEnd type="none" w="sm" len="sm"/>
            <a:tailEnd type="none" w="sm" len="sm"/>
          </a:ln>
        </p:spPr>
      </p:sp>
      <p:sp>
        <p:nvSpPr>
          <p:cNvPr id="4" name="AutoShape 4"/>
          <p:cNvSpPr/>
          <p:nvPr/>
        </p:nvSpPr>
        <p:spPr>
          <a:xfrm rot="5400000">
            <a:off x="-3171825" y="4886325"/>
            <a:ext cx="8401050" cy="0"/>
          </a:xfrm>
          <a:prstGeom prst="line">
            <a:avLst/>
          </a:prstGeom>
          <a:ln w="342900" cap="flat">
            <a:solidFill>
              <a:srgbClr val="FFFFFF"/>
            </a:solidFill>
            <a:prstDash val="solid"/>
            <a:headEnd type="none" w="sm" len="sm"/>
            <a:tailEnd type="none" w="sm" len="sm"/>
          </a:ln>
        </p:spPr>
      </p:sp>
      <p:sp>
        <p:nvSpPr>
          <p:cNvPr id="5" name="AutoShape 5"/>
          <p:cNvSpPr/>
          <p:nvPr/>
        </p:nvSpPr>
        <p:spPr>
          <a:xfrm rot="5400000">
            <a:off x="13058775" y="4886325"/>
            <a:ext cx="8401050" cy="0"/>
          </a:xfrm>
          <a:prstGeom prst="line">
            <a:avLst/>
          </a:prstGeom>
          <a:ln w="342900" cap="flat">
            <a:solidFill>
              <a:srgbClr val="FFFFFF"/>
            </a:solidFill>
            <a:prstDash val="solid"/>
            <a:headEnd type="none" w="sm" len="sm"/>
            <a:tailEnd type="none" w="sm" len="sm"/>
          </a:ln>
        </p:spPr>
      </p:sp>
      <p:sp>
        <p:nvSpPr>
          <p:cNvPr id="6" name="TextBox 6"/>
          <p:cNvSpPr txBox="1"/>
          <p:nvPr/>
        </p:nvSpPr>
        <p:spPr>
          <a:xfrm>
            <a:off x="1323780" y="1653831"/>
            <a:ext cx="12545479" cy="7887335"/>
          </a:xfrm>
          <a:prstGeom prst="rect">
            <a:avLst/>
          </a:prstGeom>
        </p:spPr>
        <p:txBody>
          <a:bodyPr lIns="0" tIns="0" rIns="0" bIns="0" rtlCol="0" anchor="t">
            <a:spAutoFit/>
          </a:bodyPr>
          <a:lstStyle/>
          <a:p>
            <a:pPr algn="ctr">
              <a:lnSpc>
                <a:spcPts val="4620"/>
              </a:lnSpc>
              <a:spcBef>
                <a:spcPct val="0"/>
              </a:spcBef>
            </a:pPr>
            <a:r>
              <a:rPr lang="en-US" sz="3300">
                <a:solidFill>
                  <a:srgbClr val="FFFFFF"/>
                </a:solidFill>
                <a:latin typeface="Montserrat"/>
              </a:rPr>
              <a:t>Đây là một tác phẩm vừa có tính giải trí nhưng cũng có tính khoa học và giáo dục rất cao. Đọc cuốn sách giúp ta nâng cao nhận thức hiểu biết của người đọc về một giai đoạn lịch sử gắn với những nhân vật có thật. Từ những sự kiện có thật với con người thật nâng cao lòng yêu nước và sự cố gắng của các thế hệ sau này. Văn phong dịch trôi chảy, dễ hiểu, có chú thích, chú giải rõ ràng, vừa có tính khoa học vừa đáp ứng yêu cầu phục vụ bạn đọc rộng rãi. Những tên đất tên người được chú thích tỉ mỉ giúp bạn đọc dễ hình dung. Cuốn sách sẽ đem đến những trải nghiệm thú vị. Trân trọng mời thầy cô và các bạn học sinh tìm được cuốn sách tại thư viện. </a:t>
            </a:r>
          </a:p>
          <a:p>
            <a:pPr algn="ctr">
              <a:lnSpc>
                <a:spcPts val="4620"/>
              </a:lnSpc>
              <a:spcBef>
                <a:spcPct val="0"/>
              </a:spcBef>
            </a:pPr>
            <a:endParaRPr lang="en-US" sz="3300">
              <a:solidFill>
                <a:srgbClr val="FFFFFF"/>
              </a:solidFill>
              <a:latin typeface="Montserrat"/>
            </a:endParaRPr>
          </a:p>
          <a:p>
            <a:pPr algn="ctr">
              <a:lnSpc>
                <a:spcPts val="2660"/>
              </a:lnSpc>
              <a:spcBef>
                <a:spcPct val="0"/>
              </a:spcBef>
            </a:pPr>
            <a:endParaRPr lang="en-US" sz="3300">
              <a:solidFill>
                <a:srgbClr val="FFFFFF"/>
              </a:solidFill>
              <a:latin typeface="Montserrat"/>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365692" y="4437708"/>
            <a:ext cx="2225725" cy="2386255"/>
          </a:xfrm>
          <a:prstGeom prst="rect">
            <a:avLst/>
          </a:prstGeom>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1069</Words>
  <Application>Microsoft Office PowerPoint</Application>
  <PresentationFormat>Custom</PresentationFormat>
  <Paragraphs>22</Paragraphs>
  <Slides>10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Montserrat</vt:lpstr>
      <vt:lpstr>Calibri</vt:lpstr>
      <vt:lpstr>Noto Serif Display Black</vt:lpstr>
      <vt:lpstr>Montserrat Extra-Light</vt:lpstr>
      <vt:lpstr>Montserrat Extra-Light Bold</vt:lpstr>
      <vt:lpstr>Josefin Sans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sách tháng 1- Thăng Long Rồng vẫn bay</dc:title>
  <cp:lastModifiedBy>Ngô Trường Giang</cp:lastModifiedBy>
  <cp:revision>4</cp:revision>
  <dcterms:created xsi:type="dcterms:W3CDTF">2006-08-16T00:00:00Z</dcterms:created>
  <dcterms:modified xsi:type="dcterms:W3CDTF">2023-01-10T00:44:43Z</dcterms:modified>
  <dc:identifier>DAFXI7QQBuk</dc:identifier>
</cp:coreProperties>
</file>