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34" r:id="rId2"/>
    <p:sldId id="318" r:id="rId3"/>
    <p:sldId id="256" r:id="rId4"/>
    <p:sldId id="322" r:id="rId5"/>
    <p:sldId id="512" r:id="rId6"/>
    <p:sldId id="340" r:id="rId7"/>
    <p:sldId id="507" r:id="rId8"/>
    <p:sldId id="365" r:id="rId9"/>
    <p:sldId id="259" r:id="rId10"/>
    <p:sldId id="513" r:id="rId11"/>
    <p:sldId id="268" r:id="rId12"/>
    <p:sldId id="330" r:id="rId13"/>
  </p:sldIdLst>
  <p:sldSz cx="12161838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Arial-Rounded" panose="020B0500000000000000" pitchFamily="34" charset="0"/>
      <p:regular r:id="rId16"/>
    </p:embeddedFont>
    <p:embeddedFont>
      <p:font typeface="Bebas Neue" panose="020B0604020202020204" charset="0"/>
      <p:regular r:id="rId17"/>
    </p:embeddedFont>
    <p:embeddedFont>
      <p:font typeface="Fredoka One" panose="020B0604020202020204" charset="0"/>
      <p:regular r:id="rId18"/>
    </p:embeddedFont>
    <p:embeddedFont>
      <p:font typeface="Hammersmith One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Quicksand Medium" panose="020B0604020202020204" charset="0"/>
      <p:regular r:id="rId22"/>
      <p:bold r:id="rId23"/>
    </p:embeddedFont>
    <p:embeddedFont>
      <p:font typeface="Quicksand SemiBo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53" autoAdjust="0"/>
  </p:normalViewPr>
  <p:slideViewPr>
    <p:cSldViewPr>
      <p:cViewPr>
        <p:scale>
          <a:sx n="50" d="100"/>
          <a:sy n="50" d="100"/>
        </p:scale>
        <p:origin x="1128" y="3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linh động tổ chức hoạt động. Nếu dạy online, GV cho HS đố nhau theo hình thức truyền điện. 1 bạn đó 1 bạn bạn đó trả lời xong lại đố bạn tiếp theo…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Chim gì e cũng k biết tên nên e gọi là chim ạ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cho HS chọn 1 chiếc lá rồi hỏi HS lá có từ đó sẽ về bên cái cây nào</a:t>
            </a:r>
          </a:p>
        </p:txBody>
      </p:sp>
    </p:spTree>
    <p:extLst>
      <p:ext uri="{BB962C8B-B14F-4D97-AF65-F5344CB8AC3E}">
        <p14:creationId xmlns:p14="http://schemas.microsoft.com/office/powerpoint/2010/main" val="381176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Bài này có thể cho HS trình bày vở</a:t>
            </a:r>
          </a:p>
        </p:txBody>
      </p:sp>
    </p:spTree>
    <p:extLst>
      <p:ext uri="{BB962C8B-B14F-4D97-AF65-F5344CB8AC3E}">
        <p14:creationId xmlns:p14="http://schemas.microsoft.com/office/powerpoint/2010/main" val="257819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cho HS đố nhau bằng trò chơi truyền điện, 1 HS đố 1 HS khác về từ ngữ là tên vật nuôi trong nhà hoặc từ ngữ chỉ đặc điểm bộ phận của vật nuôi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A7B2-E15E-42CE-A131-A2F3DF2F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27" y="2362200"/>
            <a:ext cx="7264783" cy="1656400"/>
          </a:xfrm>
        </p:spPr>
        <p:txBody>
          <a:bodyPr/>
          <a:lstStyle/>
          <a:p>
            <a:r>
              <a:rPr lang="en-US" sz="8000">
                <a:latin typeface="+mj-lt"/>
              </a:rPr>
              <a:t>Kể những việc em đã làm để bảo vệ cây cối.</a:t>
            </a:r>
          </a:p>
        </p:txBody>
      </p:sp>
    </p:spTree>
    <p:extLst>
      <p:ext uri="{BB962C8B-B14F-4D97-AF65-F5344CB8AC3E}">
        <p14:creationId xmlns:p14="http://schemas.microsoft.com/office/powerpoint/2010/main" val="22387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375113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80670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+mj-lt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72031" y="3393000"/>
            <a:ext cx="4594376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Tìm từ ngữ chỉ những việc làm bảo vệ cây cối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976478" y="2719649"/>
            <a:ext cx="914399" cy="6291790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614DD92-5411-4DBA-A856-9B32A3B01E9A}"/>
              </a:ext>
            </a:extLst>
          </p:cNvPr>
          <p:cNvSpPr/>
          <p:nvPr/>
        </p:nvSpPr>
        <p:spPr>
          <a:xfrm rot="5400000">
            <a:off x="5082832" y="-308415"/>
            <a:ext cx="914399" cy="6291791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10606" y="3459855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14750" y="1022793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Bài 14: </a:t>
            </a:r>
            <a:br>
              <a:rPr lang="en" sz="7200">
                <a:latin typeface="+mj-lt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+mj-lt"/>
                <a:ea typeface="Frankfurter" pitchFamily="2" charset="0"/>
                <a:cs typeface="Frankfurter" pitchFamily="2" charset="0"/>
              </a:rPr>
              <a:t>CỎ NON CƯỜI RỒI</a:t>
            </a:r>
            <a:endParaRPr sz="7200">
              <a:latin typeface="+mj-lt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788612" y="4235952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+mj-lt"/>
              </a:rPr>
              <a:t>Trang 59</a:t>
            </a:r>
            <a:endParaRPr sz="2800">
              <a:latin typeface="+mj-lt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192318" y="342084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+mj-lt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+mj-lt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919" y="457200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hoạt động bảo vệ, chăm sóc cây.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5B989-67D0-4220-AF41-8F5B0C867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367" y="1676400"/>
            <a:ext cx="980710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EC5447C7-0F4D-43C7-A885-78C628BEC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16" t="18839"/>
          <a:stretch/>
        </p:blipFill>
        <p:spPr>
          <a:xfrm>
            <a:off x="6080919" y="3537765"/>
            <a:ext cx="2274451" cy="19836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570A9D-2513-4E10-882C-B9D213D0DC38}"/>
              </a:ext>
            </a:extLst>
          </p:cNvPr>
          <p:cNvGrpSpPr/>
          <p:nvPr/>
        </p:nvGrpSpPr>
        <p:grpSpPr>
          <a:xfrm>
            <a:off x="213871" y="108151"/>
            <a:ext cx="761648" cy="731520"/>
            <a:chOff x="330322" y="169810"/>
            <a:chExt cx="761648" cy="731520"/>
          </a:xfrm>
        </p:grpSpPr>
        <p:sp>
          <p:nvSpPr>
            <p:cNvPr id="10" name="Google Shape;418;p36">
              <a:extLst>
                <a:ext uri="{FF2B5EF4-FFF2-40B4-BE49-F238E27FC236}">
                  <a16:creationId xmlns:a16="http://schemas.microsoft.com/office/drawing/2014/main" id="{5FD22925-B178-48E9-AB93-4BC996DBBEC7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Google Shape;423;p36">
              <a:extLst>
                <a:ext uri="{FF2B5EF4-FFF2-40B4-BE49-F238E27FC236}">
                  <a16:creationId xmlns:a16="http://schemas.microsoft.com/office/drawing/2014/main" id="{8F28A7DB-C61D-4376-8691-6C85396F5227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E972311-5631-456D-8E1C-3DAD86B0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19" y="108152"/>
            <a:ext cx="11433828" cy="763600"/>
          </a:xfrm>
        </p:spPr>
        <p:txBody>
          <a:bodyPr/>
          <a:lstStyle/>
          <a:p>
            <a:pPr algn="just"/>
            <a:r>
              <a:rPr lang="en-US" sz="3600" b="1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từ ngữ chỉ hoạt động bảo vệ, chăm sóc cây.</a:t>
            </a:r>
          </a:p>
        </p:txBody>
      </p:sp>
      <p:pic>
        <p:nvPicPr>
          <p:cNvPr id="2050" name="Picture 2" descr="Winter tree clipart">
            <a:extLst>
              <a:ext uri="{FF2B5EF4-FFF2-40B4-BE49-F238E27FC236}">
                <a16:creationId xmlns:a16="http://schemas.microsoft.com/office/drawing/2014/main" id="{E205C93D-670D-451C-AF09-CD71EE1F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0" y="21126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inter tree clipart">
            <a:extLst>
              <a:ext uri="{FF2B5EF4-FFF2-40B4-BE49-F238E27FC236}">
                <a16:creationId xmlns:a16="http://schemas.microsoft.com/office/drawing/2014/main" id="{0D39A5B2-3FA4-497F-AAA5-80243E2A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7" y="2074521"/>
            <a:ext cx="3305872" cy="42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DB52C7DB-FDE1-411D-B576-08CD939AC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538" r="14885"/>
          <a:stretch/>
        </p:blipFill>
        <p:spPr>
          <a:xfrm rot="20107145">
            <a:off x="4542999" y="2182800"/>
            <a:ext cx="1982553" cy="1946904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6D417337-208F-4171-8507-296A3EC884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39" r="20245"/>
          <a:stretch/>
        </p:blipFill>
        <p:spPr>
          <a:xfrm>
            <a:off x="3591793" y="3500208"/>
            <a:ext cx="1991806" cy="1983694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id="{83EC60C2-2E6A-49FD-9D14-92C140355C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9001" b="11544"/>
          <a:stretch/>
        </p:blipFill>
        <p:spPr>
          <a:xfrm>
            <a:off x="3128101" y="91757"/>
            <a:ext cx="2027080" cy="216200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8BFADF6-B633-4AB3-BDD7-965CEDEDDC33}"/>
              </a:ext>
            </a:extLst>
          </p:cNvPr>
          <p:cNvGrpSpPr/>
          <p:nvPr/>
        </p:nvGrpSpPr>
        <p:grpSpPr>
          <a:xfrm>
            <a:off x="4402499" y="7897879"/>
            <a:ext cx="2362200" cy="2083803"/>
            <a:chOff x="785382" y="1393889"/>
            <a:chExt cx="2698826" cy="238075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865514-2F33-4CBE-9AE2-0BEB15713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204" b="80278" l="18300" r="81300"/>
                      </a14:imgEffect>
                    </a14:imgLayer>
                  </a14:imgProps>
                </a:ext>
              </a:extLst>
            </a:blip>
            <a:srcRect l="16400" t="12244" r="12800" b="29926"/>
            <a:stretch/>
          </p:blipFill>
          <p:spPr>
            <a:xfrm rot="349500">
              <a:off x="785382" y="1393889"/>
              <a:ext cx="2698826" cy="2380756"/>
            </a:xfrm>
            <a:prstGeom prst="rect">
              <a:avLst/>
            </a:prstGeom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94773B67-8FBE-431B-BC2E-0B55A5946566}"/>
                </a:ext>
              </a:extLst>
            </p:cNvPr>
            <p:cNvSpPr txBox="1">
              <a:spLocks/>
            </p:cNvSpPr>
            <p:nvPr/>
          </p:nvSpPr>
          <p:spPr>
            <a:xfrm>
              <a:off x="944300" y="2352190"/>
              <a:ext cx="2315795" cy="76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vun gốc</a:t>
              </a: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1D060210-D15B-45EE-9A32-B3D5782BA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134" y="4683866"/>
            <a:ext cx="2502583" cy="2444156"/>
          </a:xfrm>
          <a:prstGeom prst="rect">
            <a:avLst/>
          </a:prstGeom>
        </p:spPr>
      </p:pic>
      <p:pic>
        <p:nvPicPr>
          <p:cNvPr id="2054" name="Picture 2053">
            <a:extLst>
              <a:ext uri="{FF2B5EF4-FFF2-40B4-BE49-F238E27FC236}">
                <a16:creationId xmlns:a16="http://schemas.microsoft.com/office/drawing/2014/main" id="{60DAB187-918B-4BF1-B362-C92784BB550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441" t="22886"/>
          <a:stretch/>
        </p:blipFill>
        <p:spPr>
          <a:xfrm>
            <a:off x="6447349" y="1761461"/>
            <a:ext cx="2341405" cy="1884782"/>
          </a:xfrm>
          <a:prstGeom prst="rect">
            <a:avLst/>
          </a:prstGeom>
        </p:spPr>
      </p:pic>
      <p:pic>
        <p:nvPicPr>
          <p:cNvPr id="2056" name="Picture 2055">
            <a:extLst>
              <a:ext uri="{FF2B5EF4-FFF2-40B4-BE49-F238E27FC236}">
                <a16:creationId xmlns:a16="http://schemas.microsoft.com/office/drawing/2014/main" id="{ACBAE22D-E5A2-427E-BF7D-DD1C17D3FF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3609" y="135430"/>
            <a:ext cx="2213691" cy="2162009"/>
          </a:xfrm>
          <a:prstGeom prst="rect">
            <a:avLst/>
          </a:prstGeom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F943EACC-AD95-4E97-A5F8-491F382604C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904" t="22192"/>
          <a:stretch/>
        </p:blipFill>
        <p:spPr>
          <a:xfrm>
            <a:off x="6447349" y="5226274"/>
            <a:ext cx="2329823" cy="1901747"/>
          </a:xfrm>
          <a:prstGeom prst="rect">
            <a:avLst/>
          </a:prstGeom>
        </p:spPr>
      </p:pic>
      <p:sp>
        <p:nvSpPr>
          <p:cNvPr id="2058" name="Rectangle: Rounded Corners 2057">
            <a:extLst>
              <a:ext uri="{FF2B5EF4-FFF2-40B4-BE49-F238E27FC236}">
                <a16:creationId xmlns:a16="http://schemas.microsoft.com/office/drawing/2014/main" id="{B8266603-E2B0-4C69-AA99-B19A6BAAB7BE}"/>
              </a:ext>
            </a:extLst>
          </p:cNvPr>
          <p:cNvSpPr/>
          <p:nvPr/>
        </p:nvSpPr>
        <p:spPr>
          <a:xfrm>
            <a:off x="1038208" y="6208589"/>
            <a:ext cx="2770582" cy="568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xui xẻo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B50F766-ECD8-48F0-B162-8D7BC980E246}"/>
              </a:ext>
            </a:extLst>
          </p:cNvPr>
          <p:cNvSpPr/>
          <p:nvPr/>
        </p:nvSpPr>
        <p:spPr>
          <a:xfrm>
            <a:off x="8561961" y="6155669"/>
            <a:ext cx="2770582" cy="621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Cây may mắn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FBE5868-56C7-45E5-9FA2-0F081C532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1331">
            <a:off x="9837008" y="809593"/>
            <a:ext cx="2497395" cy="244415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9223699-C4F9-4A53-A279-3F3580B4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5523">
            <a:off x="9892625" y="2989431"/>
            <a:ext cx="2502583" cy="24441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A3A3E52-1908-454F-AE77-52107E327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9548">
            <a:off x="1054631" y="597634"/>
            <a:ext cx="2502583" cy="244415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5B7C3EB-BAD7-456D-AA3D-1FA697D188A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667" t="25737"/>
          <a:stretch/>
        </p:blipFill>
        <p:spPr>
          <a:xfrm rot="17771344">
            <a:off x="8417048" y="2883952"/>
            <a:ext cx="1889026" cy="16055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E9F532E-5F08-48A9-96E3-0E99D9FC4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2057" y="2318829"/>
            <a:ext cx="2502583" cy="244415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B38410A-DC16-45B3-BB31-063E73FA0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682048">
            <a:off x="15994" y="1859238"/>
            <a:ext cx="2502583" cy="244415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F3BAA50-CAB1-44EC-A143-0D321D0465F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356" r="29487"/>
          <a:stretch/>
        </p:blipFill>
        <p:spPr>
          <a:xfrm rot="17240501">
            <a:off x="996795" y="3762375"/>
            <a:ext cx="1764636" cy="2068805"/>
          </a:xfrm>
          <a:prstGeom prst="rect">
            <a:avLst/>
          </a:prstGeom>
        </p:spPr>
      </p:pic>
      <p:pic>
        <p:nvPicPr>
          <p:cNvPr id="2060" name="Picture 2059">
            <a:extLst>
              <a:ext uri="{FF2B5EF4-FFF2-40B4-BE49-F238E27FC236}">
                <a16:creationId xmlns:a16="http://schemas.microsoft.com/office/drawing/2014/main" id="{3FD8E560-7885-4C63-B4CE-DFE6E22689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466514">
            <a:off x="8572616" y="976164"/>
            <a:ext cx="1990380" cy="17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28600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Chọn từ ngữ thay cho ô vuông.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937130-0861-4EAC-B9BC-484B39DD0E59}"/>
              </a:ext>
            </a:extLst>
          </p:cNvPr>
          <p:cNvSpPr/>
          <p:nvPr/>
        </p:nvSpPr>
        <p:spPr>
          <a:xfrm>
            <a:off x="173107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giơ tay hái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F27DE7-11C1-4F0E-ABA3-10B3255BFFF0}"/>
              </a:ext>
            </a:extLst>
          </p:cNvPr>
          <p:cNvSpPr/>
          <p:nvPr/>
        </p:nvSpPr>
        <p:spPr>
          <a:xfrm>
            <a:off x="4785519" y="1249147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nhìn thấy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71DC66-E4E8-4DC2-B417-019F999AB865}"/>
              </a:ext>
            </a:extLst>
          </p:cNvPr>
          <p:cNvSpPr/>
          <p:nvPr/>
        </p:nvSpPr>
        <p:spPr>
          <a:xfrm>
            <a:off x="7839959" y="1233675"/>
            <a:ext cx="2321469" cy="604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đừng hái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D1122-5AD7-4FD8-94AE-2DCB0A4F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588" y="2966967"/>
            <a:ext cx="3697122" cy="2798214"/>
          </a:xfrm>
          <a:prstGeom prst="round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15BDF5A-AF10-4027-8788-BA543900D296}"/>
              </a:ext>
            </a:extLst>
          </p:cNvPr>
          <p:cNvSpPr txBox="1">
            <a:spLocks/>
          </p:cNvSpPr>
          <p:nvPr/>
        </p:nvSpPr>
        <p:spPr>
          <a:xfrm>
            <a:off x="173997" y="4133171"/>
            <a:ext cx="769841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               </a:t>
            </a:r>
            <a:r>
              <a:rPr lang="en-US" sz="36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 hoa khoe sắc</a:t>
            </a:r>
            <a:endParaRPr lang="en-US" sz="320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Buổi sáng, bước ra vườn hồng,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nhìn thấy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bông hồng đỏ thắm, bé vui sướng reo lên: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- Bạn xinh đẹp, đáng yêu làm sao!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Nói rồi, bé định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giơ tay hái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bông hoa. Bông có tiếng thì thầm:</a:t>
            </a:r>
          </a:p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	- Xin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đừng hái 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tôi. Tôi sẽ rất buồn nếu không được khoe sắc cùng các bạn.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9738F7-FB82-4248-8E6F-B071BBE71983}"/>
              </a:ext>
            </a:extLst>
          </p:cNvPr>
          <p:cNvSpPr/>
          <p:nvPr/>
        </p:nvSpPr>
        <p:spPr>
          <a:xfrm>
            <a:off x="86913" y="3347651"/>
            <a:ext cx="2173121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07FD3C-171D-44E1-AB15-2DA1AE9C10BD}"/>
              </a:ext>
            </a:extLst>
          </p:cNvPr>
          <p:cNvSpPr/>
          <p:nvPr/>
        </p:nvSpPr>
        <p:spPr>
          <a:xfrm>
            <a:off x="2147548" y="5803281"/>
            <a:ext cx="1905000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D9C77E-D764-47A9-84D7-09BD3916BDB0}"/>
              </a:ext>
            </a:extLst>
          </p:cNvPr>
          <p:cNvSpPr/>
          <p:nvPr/>
        </p:nvSpPr>
        <p:spPr>
          <a:xfrm>
            <a:off x="8819047" y="6279431"/>
            <a:ext cx="2173121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FD8E2D-0FC2-4D83-B6B8-D7A6CDF11ADA}"/>
              </a:ext>
            </a:extLst>
          </p:cNvPr>
          <p:cNvSpPr/>
          <p:nvPr/>
        </p:nvSpPr>
        <p:spPr>
          <a:xfrm>
            <a:off x="4451690" y="4803362"/>
            <a:ext cx="2167719" cy="474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529499"/>
            <a:ext cx="10246588" cy="763600"/>
          </a:xfrm>
        </p:spPr>
        <p:txBody>
          <a:bodyPr/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Cần đặt </a:t>
            </a:r>
            <a:r>
              <a:rPr lang="en-US" sz="4000" b="1" i="1">
                <a:latin typeface="+mj-lt"/>
                <a:ea typeface="Arial-Rounded" pitchFamily="34" charset="0"/>
                <a:cs typeface="Arial-Rounded" pitchFamily="34" charset="0"/>
              </a:rPr>
              <a:t>dấu phẩy 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vào những vị trí nào trong mỗi câu sau?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092B41-E63E-4C30-A074-408EE42AFB41}"/>
              </a:ext>
            </a:extLst>
          </p:cNvPr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6" name="Google Shape;418;p36">
              <a:extLst>
                <a:ext uri="{FF2B5EF4-FFF2-40B4-BE49-F238E27FC236}">
                  <a16:creationId xmlns:a16="http://schemas.microsoft.com/office/drawing/2014/main" id="{45753898-4D96-4760-9808-DA26B0A781AE}"/>
                </a:ext>
              </a:extLst>
            </p:cNvPr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Google Shape;423;p36">
              <a:extLst>
                <a:ext uri="{FF2B5EF4-FFF2-40B4-BE49-F238E27FC236}">
                  <a16:creationId xmlns:a16="http://schemas.microsoft.com/office/drawing/2014/main" id="{B9E01BE3-E330-4A4D-BB0F-F6F7FBE35292}"/>
                </a:ext>
              </a:extLst>
            </p:cNvPr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392EC95-C800-4DBA-A48B-46A97827F8DB}"/>
              </a:ext>
            </a:extLst>
          </p:cNvPr>
          <p:cNvSpPr txBox="1">
            <a:spLocks/>
          </p:cNvSpPr>
          <p:nvPr/>
        </p:nvSpPr>
        <p:spPr>
          <a:xfrm>
            <a:off x="1149600" y="2383092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Các bạn học sinh đang tưới nước bắt sâu cho cây.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E52A803-8163-42FE-9BCF-01AF57787029}"/>
              </a:ext>
            </a:extLst>
          </p:cNvPr>
          <p:cNvSpPr txBox="1">
            <a:spLocks/>
          </p:cNvSpPr>
          <p:nvPr/>
        </p:nvSpPr>
        <p:spPr>
          <a:xfrm>
            <a:off x="1149600" y="3753039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 bẻ cành.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AE3663-4DB3-4997-96CB-8D7372EA23C4}"/>
              </a:ext>
            </a:extLst>
          </p:cNvPr>
          <p:cNvSpPr txBox="1">
            <a:spLocks/>
          </p:cNvSpPr>
          <p:nvPr/>
        </p:nvSpPr>
        <p:spPr>
          <a:xfrm>
            <a:off x="1149600" y="5027600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 cỏ non đều đáng yêu.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9DE70D3-0B1D-4D30-9632-BF880A477653}"/>
              </a:ext>
            </a:extLst>
          </p:cNvPr>
          <p:cNvSpPr txBox="1">
            <a:spLocks/>
          </p:cNvSpPr>
          <p:nvPr/>
        </p:nvSpPr>
        <p:spPr>
          <a:xfrm>
            <a:off x="1168650" y="2112357"/>
            <a:ext cx="10246588" cy="1341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Các bạn học sinh đang tưới nước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bắt sâu cho cây.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B7FEB-AE5F-40D8-AD1B-4AF47694C11D}"/>
              </a:ext>
            </a:extLst>
          </p:cNvPr>
          <p:cNvSpPr txBox="1">
            <a:spLocks/>
          </p:cNvSpPr>
          <p:nvPr/>
        </p:nvSpPr>
        <p:spPr>
          <a:xfrm>
            <a:off x="1149600" y="3856606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Mọi người không được hái hoa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bẻ cành.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1E8F95-8594-491F-96EA-ED7989F11741}"/>
              </a:ext>
            </a:extLst>
          </p:cNvPr>
          <p:cNvSpPr txBox="1">
            <a:spLocks/>
          </p:cNvSpPr>
          <p:nvPr/>
        </p:nvSpPr>
        <p:spPr>
          <a:xfrm>
            <a:off x="1125491" y="4953195"/>
            <a:ext cx="10246588" cy="7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Én nâu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,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 cỏ non đều đáng yêu.</a:t>
            </a:r>
          </a:p>
        </p:txBody>
      </p:sp>
    </p:spTree>
    <p:extLst>
      <p:ext uri="{BB962C8B-B14F-4D97-AF65-F5344CB8AC3E}">
        <p14:creationId xmlns:p14="http://schemas.microsoft.com/office/powerpoint/2010/main" val="4287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3319" y="33683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6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17230" y="1212444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600" b="1">
                <a:solidFill>
                  <a:srgbClr val="FFFFFF"/>
                </a:solidFill>
                <a:latin typeface="HP001 4 hàng" pitchFamily="34" charset="0"/>
              </a:rPr>
              <a:t>İt</a:t>
            </a:r>
            <a:r>
              <a:rPr lang="el-GR" altLang="en-US" sz="36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endParaRPr lang="en-US" altLang="en-US" sz="36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175919" y="1980493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Cỏ w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cưƟ ǟē</a:t>
            </a:r>
            <a:endParaRPr lang="en-US" sz="36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6113" y="194154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Luyện tập: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594517" y="2778222"/>
            <a:ext cx="10896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3.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a.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Các bạn hǌ ǧ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΅ζ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đang Ǉưƞ wư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ϐ,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bắt sâu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o cây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b.  MĊ wgưƟ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Ūg đư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ϑ 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hái h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Ξ, χ</a:t>
            </a:r>
            <a:r>
              <a:rPr lang="vi-VN" sz="3600" b="1">
                <a:solidFill>
                  <a:srgbClr val="FFFFFF"/>
                </a:solidFill>
                <a:latin typeface="HP001 4 hàng" pitchFamily="34" charset="0"/>
              </a:rPr>
              <a:t>Ǫ cà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ζ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c. Én wâu, cỏ w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Ϊ Αϛ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u đáng </a:t>
            </a:r>
            <a:r>
              <a:rPr lang="el-GR" sz="3600" b="1">
                <a:solidFill>
                  <a:srgbClr val="FFFFFF"/>
                </a:solidFill>
                <a:latin typeface="HP001 4 hàng" pitchFamily="34" charset="0"/>
              </a:rPr>
              <a:t>ΐ</a:t>
            </a:r>
            <a:r>
              <a:rPr lang="en-US" sz="3600" b="1">
                <a:solidFill>
                  <a:srgbClr val="FFFFFF"/>
                </a:solidFill>
                <a:latin typeface="HP001 4 hàng" pitchFamily="34" charset="0"/>
              </a:rPr>
              <a:t>êu.</a:t>
            </a:r>
            <a:endParaRPr lang="vi-VN" sz="36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733</Words>
  <Application>Microsoft Office PowerPoint</Application>
  <PresentationFormat>Custom</PresentationFormat>
  <Paragraphs>111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Quicksand Medium</vt:lpstr>
      <vt:lpstr>HP001 4 hàng</vt:lpstr>
      <vt:lpstr>Arial Rounded MT Bold</vt:lpstr>
      <vt:lpstr>Arial-Rounded</vt:lpstr>
      <vt:lpstr>Arial</vt:lpstr>
      <vt:lpstr>Quicksand SemiBold</vt:lpstr>
      <vt:lpstr>Fredoka One</vt:lpstr>
      <vt:lpstr>Bebas Neue</vt:lpstr>
      <vt:lpstr>Hammersmith One</vt:lpstr>
      <vt:lpstr>Fall Vibes Stickers fo Marketing by Slidesgo</vt:lpstr>
      <vt:lpstr>PowerPoint Presentation</vt:lpstr>
      <vt:lpstr>PowerPoint Presentation</vt:lpstr>
      <vt:lpstr>Bài 14:  CỎ NON CƯỜI RỒI</vt:lpstr>
      <vt:lpstr>Tìm từ ngữ chỉ hoạt động bảo vệ, chăm sóc cây.</vt:lpstr>
      <vt:lpstr>Tìm từ ngữ chỉ hoạt động bảo vệ, chăm sóc cây.</vt:lpstr>
      <vt:lpstr>Chọn từ ngữ thay cho ô vuông.</vt:lpstr>
      <vt:lpstr>Cần đặt dấu phẩy vào những vị trí nào trong mỗi câu sau? </vt:lpstr>
      <vt:lpstr>PowerPoint Presentation</vt:lpstr>
      <vt:lpstr>Vận dụng</vt:lpstr>
      <vt:lpstr>Kể những việc em đã làm để bảo vệ cây cối.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Phan Thi Linh (FE FSC DN)</cp:lastModifiedBy>
  <cp:revision>96</cp:revision>
  <dcterms:modified xsi:type="dcterms:W3CDTF">2022-01-24T02:22:32Z</dcterms:modified>
</cp:coreProperties>
</file>