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0" r:id="rId2"/>
    <p:sldId id="313" r:id="rId3"/>
    <p:sldId id="321" r:id="rId4"/>
    <p:sldId id="325" r:id="rId5"/>
    <p:sldId id="315" r:id="rId6"/>
    <p:sldId id="326" r:id="rId7"/>
    <p:sldId id="322" r:id="rId8"/>
    <p:sldId id="318" r:id="rId9"/>
    <p:sldId id="319" r:id="rId10"/>
    <p:sldId id="334" r:id="rId11"/>
    <p:sldId id="333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BFB"/>
    <a:srgbClr val="0000CC"/>
    <a:srgbClr val="FF0000"/>
    <a:srgbClr val="CC0000"/>
    <a:srgbClr val="00CC99"/>
    <a:srgbClr val="000099"/>
    <a:srgbClr val="DBEEF4"/>
    <a:srgbClr val="D6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55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C817003D-B4E9-4321-B0E7-B38F28C9B6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D72D066-1CB2-4209-A756-BF61896C339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2A78C7D-C882-424F-A5E7-1E3DBDD500E2}" type="datetime1">
              <a:rPr lang="vi-VN"/>
              <a:pPr>
                <a:defRPr/>
              </a:pPr>
              <a:t>03/02/2023</a:t>
            </a:fld>
            <a:endParaRPr lang="vi-VN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F211081D-F65C-4A9F-AA8B-07F2D3C90A0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vi-VN"/>
              <a:t>1</a:t>
            </a: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94E819A2-50A8-421F-9E29-E456DF10ABE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1C2F962-7F59-4F4E-A031-01847F7C9FD1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F78D61F-2EC1-4D6A-A556-0C5411E153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2B6802A-360C-4133-B546-D02EEB74221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D76915F-2C6A-439E-B514-2885A92BF49B}" type="datetime1">
              <a:rPr lang="vi-VN"/>
              <a:pPr>
                <a:defRPr/>
              </a:pPr>
              <a:t>03/02/2023</a:t>
            </a:fld>
            <a:endParaRPr 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2F5E925-9339-403A-8893-D6476F4951B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9C476A5B-F7CC-443A-A556-2AAF95BE72D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96833D4E-628E-4A11-8A0E-E80FAE6C35D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CB7351E4-8582-4B08-82A9-05B4892176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95B9D05-B90D-4F76-931B-7F1C8F34A2E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>
            <a:extLst>
              <a:ext uri="{FF2B5EF4-FFF2-40B4-BE49-F238E27FC236}">
                <a16:creationId xmlns:a16="http://schemas.microsoft.com/office/drawing/2014/main" id="{F996BA70-6D67-4CC4-95FC-C0F09E8BD99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15363" name="Rectangle 7">
            <a:extLst>
              <a:ext uri="{FF2B5EF4-FFF2-40B4-BE49-F238E27FC236}">
                <a16:creationId xmlns:a16="http://schemas.microsoft.com/office/drawing/2014/main" id="{B3E45F96-8940-4ED6-9097-14072C8DAE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7B3354-531F-4503-884C-9735F954CC0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64" name="Slide Image Placeholder 1">
            <a:extLst>
              <a:ext uri="{FF2B5EF4-FFF2-40B4-BE49-F238E27FC236}">
                <a16:creationId xmlns:a16="http://schemas.microsoft.com/office/drawing/2014/main" id="{AE41F093-3FAC-44EE-898D-F2BA3B4532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5" name="Notes Placeholder 2">
            <a:extLst>
              <a:ext uri="{FF2B5EF4-FFF2-40B4-BE49-F238E27FC236}">
                <a16:creationId xmlns:a16="http://schemas.microsoft.com/office/drawing/2014/main" id="{7B343840-9611-47B4-AF9C-814E0251D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6" name="Slide Number Placeholder 3">
            <a:extLst>
              <a:ext uri="{FF2B5EF4-FFF2-40B4-BE49-F238E27FC236}">
                <a16:creationId xmlns:a16="http://schemas.microsoft.com/office/drawing/2014/main" id="{E986B0E2-5C98-4888-9782-D42D6FE35988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DF6F1C-B1D7-42A9-A43E-62BBEEFBCCE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>
            <a:extLst>
              <a:ext uri="{FF2B5EF4-FFF2-40B4-BE49-F238E27FC236}">
                <a16:creationId xmlns:a16="http://schemas.microsoft.com/office/drawing/2014/main" id="{DFD76220-5450-4C48-BD16-A284635C0A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16387" name="Rectangle 7">
            <a:extLst>
              <a:ext uri="{FF2B5EF4-FFF2-40B4-BE49-F238E27FC236}">
                <a16:creationId xmlns:a16="http://schemas.microsoft.com/office/drawing/2014/main" id="{8AF61A91-9E16-48EA-9CCB-272B0F1548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6E54A0-617B-4C31-ABF3-27B19E31544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88" name="Slide Image Placeholder 1">
            <a:extLst>
              <a:ext uri="{FF2B5EF4-FFF2-40B4-BE49-F238E27FC236}">
                <a16:creationId xmlns:a16="http://schemas.microsoft.com/office/drawing/2014/main" id="{73CA63AE-F58B-4FBB-BAC1-579D98B128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9" name="Notes Placeholder 2">
            <a:extLst>
              <a:ext uri="{FF2B5EF4-FFF2-40B4-BE49-F238E27FC236}">
                <a16:creationId xmlns:a16="http://schemas.microsoft.com/office/drawing/2014/main" id="{E3308626-B376-48A5-83C7-455C574BE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90" name="Slide Number Placeholder 3">
            <a:extLst>
              <a:ext uri="{FF2B5EF4-FFF2-40B4-BE49-F238E27FC236}">
                <a16:creationId xmlns:a16="http://schemas.microsoft.com/office/drawing/2014/main" id="{257145AC-191F-4D73-8C52-425D6898BF6E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0825C8-1E94-42B4-8732-0971B740B26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76464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27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7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5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61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4660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338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11390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6400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294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4082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DELL\Downloads\phu nu\hinh-nen-powerpoint-kute (1).jpg">
            <a:extLst>
              <a:ext uri="{FF2B5EF4-FFF2-40B4-BE49-F238E27FC236}">
                <a16:creationId xmlns:a16="http://schemas.microsoft.com/office/drawing/2014/main" id="{7CDDF8A9-C3A8-4194-A1D1-8DAD5E804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9" descr="1018265obiutmb6vk">
            <a:extLst>
              <a:ext uri="{FF2B5EF4-FFF2-40B4-BE49-F238E27FC236}">
                <a16:creationId xmlns:a16="http://schemas.microsoft.com/office/drawing/2014/main" id="{EEFDF68E-466D-4284-9929-78132D9FD7B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6343">
            <a:off x="77788" y="2233613"/>
            <a:ext cx="820737" cy="238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9" descr="1018265obiutmb6vk">
            <a:extLst>
              <a:ext uri="{FF2B5EF4-FFF2-40B4-BE49-F238E27FC236}">
                <a16:creationId xmlns:a16="http://schemas.microsoft.com/office/drawing/2014/main" id="{6E87FBE4-515B-4F6F-8535-B0561BA825E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49870">
            <a:off x="8105775" y="2189163"/>
            <a:ext cx="820738" cy="238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3" descr="AN686">
            <a:extLst>
              <a:ext uri="{FF2B5EF4-FFF2-40B4-BE49-F238E27FC236}">
                <a16:creationId xmlns:a16="http://schemas.microsoft.com/office/drawing/2014/main" id="{83750698-91F5-4149-92F0-9900846CB8E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38800"/>
            <a:ext cx="9525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WordArt 6">
            <a:extLst>
              <a:ext uri="{FF2B5EF4-FFF2-40B4-BE49-F238E27FC236}">
                <a16:creationId xmlns:a16="http://schemas.microsoft.com/office/drawing/2014/main" id="{0CC4F626-40E5-4757-90C3-CB89EE6FE61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28788" y="2438400"/>
            <a:ext cx="6348412" cy="1333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Môn: Toán lớp 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>
            <a:extLst>
              <a:ext uri="{FF2B5EF4-FFF2-40B4-BE49-F238E27FC236}">
                <a16:creationId xmlns:a16="http://schemas.microsoft.com/office/drawing/2014/main" id="{011F875A-351C-47A6-9D4B-5885BDC69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8" y="581025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en-US" altLang="en-US" sz="3200" b="1"/>
              <a:t>Vè về diện tích hình thang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B2F896-EC8A-4257-848B-B269954E1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8" y="1404938"/>
            <a:ext cx="9144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Muốn tính diện tích hình thang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40B207-E4CC-4728-81F3-0E3204DCC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288" y="2006600"/>
            <a:ext cx="9144001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Đáy lớn đáy nhỏ ta mang cộng vào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A6F016-018B-4336-AAF0-CB060723A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288" y="2690813"/>
            <a:ext cx="9144001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Rồi đem nhân với chiều cao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9625C3-311B-41CB-9A3F-2B0DB2661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75025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Chia đôi lấy nửa thế nào cũng 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C:\Documents and Settings\Admin\Desktop\tư liệu dạy bài cao su\4ee16933ee8154ecc3025b99153a4498_1.jpg">
            <a:extLst>
              <a:ext uri="{FF2B5EF4-FFF2-40B4-BE49-F238E27FC236}">
                <a16:creationId xmlns:a16="http://schemas.microsoft.com/office/drawing/2014/main" id="{2B857682-FBC3-4142-A9C6-FC41891B0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5">
            <a:extLst>
              <a:ext uri="{FF2B5EF4-FFF2-40B4-BE49-F238E27FC236}">
                <a16:creationId xmlns:a16="http://schemas.microsoft.com/office/drawing/2014/main" id="{FA37DA01-886C-4613-A457-F9CEC7F6FE5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71563" y="1500188"/>
            <a:ext cx="6357937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6600" b="1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CHÂN THÀNH CẢM ƠN</a:t>
            </a:r>
            <a:endParaRPr lang="en-US" sz="6600" b="1" kern="10">
              <a:ln w="12700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chemeClr val="tx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WordArt 8">
            <a:extLst>
              <a:ext uri="{FF2B5EF4-FFF2-40B4-BE49-F238E27FC236}">
                <a16:creationId xmlns:a16="http://schemas.microsoft.com/office/drawing/2014/main" id="{22573888-5CB1-4462-A880-7FEE09126B1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00063" y="2922588"/>
            <a:ext cx="7959725" cy="866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.VnRevueH"/>
              </a:rPr>
              <a:t>QUÝ THẦY CÔ VỀ THĂM LỚP!</a:t>
            </a:r>
          </a:p>
        </p:txBody>
      </p:sp>
      <p:sp>
        <p:nvSpPr>
          <p:cNvPr id="7" name="WordArt 3">
            <a:extLst>
              <a:ext uri="{FF2B5EF4-FFF2-40B4-BE49-F238E27FC236}">
                <a16:creationId xmlns:a16="http://schemas.microsoft.com/office/drawing/2014/main" id="{9860FE08-9D40-4C6F-A58C-E730B240273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00034" y="3995748"/>
            <a:ext cx="7572428" cy="933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06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.VnCentury SchoolbookH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36AECF3D-9DEA-48AC-B584-C27627F2C7C2}"/>
              </a:ext>
            </a:extLst>
          </p:cNvPr>
          <p:cNvSpPr txBox="1">
            <a:spLocks noGrp="1"/>
          </p:cNvSpPr>
          <p:nvPr/>
        </p:nvSpPr>
        <p:spPr bwMode="auto">
          <a:xfrm>
            <a:off x="6630988" y="6532563"/>
            <a:ext cx="2133600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B794DF1-5890-4DCF-821F-89EBE1FDA69B}" type="slidenum">
              <a:rPr lang="vi-VN" altLang="en-US" sz="1300">
                <a:solidFill>
                  <a:schemeClr val="bg1"/>
                </a:solidFill>
                <a:cs typeface="Arial" panose="020B0604020202020204" pitchFamily="34" charset="0"/>
              </a:rPr>
              <a:pPr algn="r" eaLnBrk="1" hangingPunct="1"/>
              <a:t>2</a:t>
            </a:fld>
            <a:endParaRPr lang="vi-VN" altLang="en-US" sz="13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111" name="Text Box 39">
            <a:extLst>
              <a:ext uri="{FF2B5EF4-FFF2-40B4-BE49-F238E27FC236}">
                <a16:creationId xmlns:a16="http://schemas.microsoft.com/office/drawing/2014/main" id="{3CEDCA86-4BD7-439A-94F7-AB097CC76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04800"/>
            <a:ext cx="3276600" cy="528638"/>
          </a:xfrm>
          <a:prstGeom prst="rect">
            <a:avLst/>
          </a:prstGeom>
          <a:gradFill rotWithShape="1">
            <a:gsLst>
              <a:gs pos="0">
                <a:srgbClr val="C2DADC">
                  <a:alpha val="85999"/>
                </a:srgbClr>
              </a:gs>
              <a:gs pos="100000">
                <a:srgbClr val="94A6A7">
                  <a:alpha val="75000"/>
                </a:srgbClr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 smtClean="0">
                <a:solidFill>
                  <a:srgbClr val="FF0000"/>
                </a:solidFill>
                <a:cs typeface="Arial" panose="020B0604020202020204" pitchFamily="34" charset="0"/>
              </a:rPr>
              <a:t>KHỞI ĐỘNG</a:t>
            </a:r>
            <a:endParaRPr lang="en-US" altLang="en-US" sz="2800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grpSp>
        <p:nvGrpSpPr>
          <p:cNvPr id="3112" name="Group 40">
            <a:extLst>
              <a:ext uri="{FF2B5EF4-FFF2-40B4-BE49-F238E27FC236}">
                <a16:creationId xmlns:a16="http://schemas.microsoft.com/office/drawing/2014/main" id="{260BCD4B-FB6A-4761-9F25-697E3861F45A}"/>
              </a:ext>
            </a:extLst>
          </p:cNvPr>
          <p:cNvGrpSpPr>
            <a:grpSpLocks/>
          </p:cNvGrpSpPr>
          <p:nvPr/>
        </p:nvGrpSpPr>
        <p:grpSpPr bwMode="auto">
          <a:xfrm>
            <a:off x="6134100" y="1676400"/>
            <a:ext cx="2781300" cy="1543050"/>
            <a:chOff x="1896" y="2064"/>
            <a:chExt cx="1752" cy="972"/>
          </a:xfrm>
        </p:grpSpPr>
        <p:grpSp>
          <p:nvGrpSpPr>
            <p:cNvPr id="2054" name="Group 41">
              <a:extLst>
                <a:ext uri="{FF2B5EF4-FFF2-40B4-BE49-F238E27FC236}">
                  <a16:creationId xmlns:a16="http://schemas.microsoft.com/office/drawing/2014/main" id="{FBEF4BF1-4906-425F-AC0E-A676B93DE2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2256"/>
              <a:ext cx="1344" cy="576"/>
              <a:chOff x="7060" y="1238"/>
              <a:chExt cx="3360" cy="1440"/>
            </a:xfrm>
          </p:grpSpPr>
          <p:grpSp>
            <p:nvGrpSpPr>
              <p:cNvPr id="2060" name="Group 42">
                <a:extLst>
                  <a:ext uri="{FF2B5EF4-FFF2-40B4-BE49-F238E27FC236}">
                    <a16:creationId xmlns:a16="http://schemas.microsoft.com/office/drawing/2014/main" id="{D682DDD1-379B-48F2-A2C7-CC52267D309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60" y="1238"/>
                <a:ext cx="3360" cy="1440"/>
                <a:chOff x="7060" y="1238"/>
                <a:chExt cx="3360" cy="1440"/>
              </a:xfrm>
            </p:grpSpPr>
            <p:sp>
              <p:nvSpPr>
                <p:cNvPr id="3115" name="Line 43">
                  <a:extLst>
                    <a:ext uri="{FF2B5EF4-FFF2-40B4-BE49-F238E27FC236}">
                      <a16:creationId xmlns:a16="http://schemas.microsoft.com/office/drawing/2014/main" id="{878199C2-EFC9-4F73-89F4-A0E080F76E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540" y="1238"/>
                  <a:ext cx="1800" cy="0"/>
                </a:xfrm>
                <a:prstGeom prst="line">
                  <a:avLst/>
                </a:prstGeom>
                <a:noFill/>
                <a:ln w="19050">
                  <a:solidFill>
                    <a:srgbClr val="CC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vi-VN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3116" name="Line 44">
                  <a:extLst>
                    <a:ext uri="{FF2B5EF4-FFF2-40B4-BE49-F238E27FC236}">
                      <a16:creationId xmlns:a16="http://schemas.microsoft.com/office/drawing/2014/main" id="{49C79FD7-6924-47C8-B3BD-F28DC0AE6A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060" y="1238"/>
                  <a:ext cx="480" cy="1440"/>
                </a:xfrm>
                <a:prstGeom prst="line">
                  <a:avLst/>
                </a:prstGeom>
                <a:noFill/>
                <a:ln w="19050">
                  <a:solidFill>
                    <a:srgbClr val="CC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vi-VN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3117" name="Line 45">
                  <a:extLst>
                    <a:ext uri="{FF2B5EF4-FFF2-40B4-BE49-F238E27FC236}">
                      <a16:creationId xmlns:a16="http://schemas.microsoft.com/office/drawing/2014/main" id="{4DE050EC-A0CF-4A99-BEDD-EE4FC43512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060" y="2678"/>
                  <a:ext cx="3360" cy="0"/>
                </a:xfrm>
                <a:prstGeom prst="line">
                  <a:avLst/>
                </a:prstGeom>
                <a:noFill/>
                <a:ln w="19050">
                  <a:solidFill>
                    <a:srgbClr val="CC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vi-VN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3118" name="Line 46">
                  <a:extLst>
                    <a:ext uri="{FF2B5EF4-FFF2-40B4-BE49-F238E27FC236}">
                      <a16:creationId xmlns:a16="http://schemas.microsoft.com/office/drawing/2014/main" id="{D056BCD5-BD7C-4A3F-94B0-78D5227FD3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340" y="1238"/>
                  <a:ext cx="1080" cy="1440"/>
                </a:xfrm>
                <a:prstGeom prst="line">
                  <a:avLst/>
                </a:prstGeom>
                <a:noFill/>
                <a:ln w="19050">
                  <a:solidFill>
                    <a:srgbClr val="CC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vi-VN">
                    <a:latin typeface="+mn-lt"/>
                    <a:cs typeface="Arial" charset="0"/>
                  </a:endParaRPr>
                </a:p>
              </p:txBody>
            </p:sp>
          </p:grpSp>
          <p:sp>
            <p:nvSpPr>
              <p:cNvPr id="3119" name="Line 47">
                <a:extLst>
                  <a:ext uri="{FF2B5EF4-FFF2-40B4-BE49-F238E27FC236}">
                    <a16:creationId xmlns:a16="http://schemas.microsoft.com/office/drawing/2014/main" id="{2CA5C8ED-362F-4012-B05D-DA3B83042F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40" y="1238"/>
                <a:ext cx="0" cy="144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vi-VN">
                  <a:latin typeface="+mn-lt"/>
                  <a:cs typeface="Arial" charset="0"/>
                </a:endParaRPr>
              </a:p>
            </p:txBody>
          </p:sp>
          <p:sp>
            <p:nvSpPr>
              <p:cNvPr id="3120" name="Rectangle 48">
                <a:extLst>
                  <a:ext uri="{FF2B5EF4-FFF2-40B4-BE49-F238E27FC236}">
                    <a16:creationId xmlns:a16="http://schemas.microsoft.com/office/drawing/2014/main" id="{2AC8C10F-41C1-46D2-A70A-97644D0EBC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40" y="2498"/>
                <a:ext cx="120" cy="180"/>
              </a:xfrm>
              <a:prstGeom prst="rect">
                <a:avLst/>
              </a:prstGeom>
              <a:noFill/>
              <a:ln w="19050">
                <a:solidFill>
                  <a:srgbClr val="0000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tx2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vi-VN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2055" name="Text Box 49">
              <a:extLst>
                <a:ext uri="{FF2B5EF4-FFF2-40B4-BE49-F238E27FC236}">
                  <a16:creationId xmlns:a16="http://schemas.microsoft.com/office/drawing/2014/main" id="{8CA5FDBA-419D-4255-BB21-77165415A6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064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990000"/>
                  </a:solidFill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2056" name="Text Box 50">
              <a:extLst>
                <a:ext uri="{FF2B5EF4-FFF2-40B4-BE49-F238E27FC236}">
                  <a16:creationId xmlns:a16="http://schemas.microsoft.com/office/drawing/2014/main" id="{94DD98DC-FF3B-4CA4-A907-73D584F6D3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0" y="2081"/>
              <a:ext cx="2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990000"/>
                  </a:solidFill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2057" name="Text Box 51">
              <a:extLst>
                <a:ext uri="{FF2B5EF4-FFF2-40B4-BE49-F238E27FC236}">
                  <a16:creationId xmlns:a16="http://schemas.microsoft.com/office/drawing/2014/main" id="{9C91F8C8-EB85-4609-B074-FD1F365164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2780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990000"/>
                  </a:solidFill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2058" name="Text Box 52">
              <a:extLst>
                <a:ext uri="{FF2B5EF4-FFF2-40B4-BE49-F238E27FC236}">
                  <a16:creationId xmlns:a16="http://schemas.microsoft.com/office/drawing/2014/main" id="{BAD34B26-DFBE-43E1-AFCD-FE8FEF7BAE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6" y="2745"/>
              <a:ext cx="2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990000"/>
                  </a:solidFill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2059" name="Text Box 53">
              <a:extLst>
                <a:ext uri="{FF2B5EF4-FFF2-40B4-BE49-F238E27FC236}">
                  <a16:creationId xmlns:a16="http://schemas.microsoft.com/office/drawing/2014/main" id="{BB13CD1C-7996-4C3B-A6D2-3D4B8E2361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8" y="2824"/>
              <a:ext cx="2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990000"/>
                  </a:solidFill>
                  <a:cs typeface="Arial" panose="020B0604020202020204" pitchFamily="34" charset="0"/>
                </a:rPr>
                <a:t>H</a:t>
              </a:r>
            </a:p>
          </p:txBody>
        </p:sp>
      </p:grpSp>
      <p:sp>
        <p:nvSpPr>
          <p:cNvPr id="3126" name="Text Box 54">
            <a:extLst>
              <a:ext uri="{FF2B5EF4-FFF2-40B4-BE49-F238E27FC236}">
                <a16:creationId xmlns:a16="http://schemas.microsoft.com/office/drawing/2014/main" id="{798F0881-0C27-48B3-9FF9-02BAF4DAD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1676400"/>
            <a:ext cx="5191125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i="1">
                <a:solidFill>
                  <a:srgbClr val="0000CC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  </a:t>
            </a:r>
            <a:r>
              <a:rPr lang="en-US" altLang="en-US" sz="2800" b="1">
                <a:solidFill>
                  <a:srgbClr val="0000CC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Hãy đọc tên hình thang ?</a:t>
            </a:r>
            <a:endParaRPr lang="en-US" altLang="en-US" sz="2800" b="1">
              <a:solidFill>
                <a:srgbClr val="0000CC"/>
              </a:solidFill>
              <a:cs typeface="Arial" panose="020B0604020202020204" pitchFamily="34" charset="0"/>
            </a:endParaRPr>
          </a:p>
          <a:p>
            <a:r>
              <a:rPr lang="en-US" altLang="en-US" sz="2800" b="1">
                <a:solidFill>
                  <a:srgbClr val="0000CC"/>
                </a:solidFill>
                <a:cs typeface="Arial" panose="020B0604020202020204" pitchFamily="34" charset="0"/>
              </a:rPr>
              <a:t>     - Hãy đọc tên hai cạnh đáy của hình thang? </a:t>
            </a:r>
          </a:p>
          <a:p>
            <a:r>
              <a:rPr lang="en-US" altLang="en-US" sz="2800" b="1">
                <a:solidFill>
                  <a:srgbClr val="0000CC"/>
                </a:solidFill>
                <a:cs typeface="Arial" panose="020B0604020202020204" pitchFamily="34" charset="0"/>
              </a:rPr>
              <a:t>      - Hãy đọc tên đường cao của hình thang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inh-nen-power-point-dep-7">
            <a:extLst>
              <a:ext uri="{FF2B5EF4-FFF2-40B4-BE49-F238E27FC236}">
                <a16:creationId xmlns:a16="http://schemas.microsoft.com/office/drawing/2014/main" id="{F26F8A5A-354A-454C-BA8E-EB4341D0C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5" name="Object 3">
            <a:extLst>
              <a:ext uri="{FF2B5EF4-FFF2-40B4-BE49-F238E27FC236}">
                <a16:creationId xmlns:a16="http://schemas.microsoft.com/office/drawing/2014/main" id="{10F41F09-71F4-4011-AF4F-FA444F37B1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1676400"/>
          <a:ext cx="27432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Clip" r:id="rId4" imgW="2191817" imgH="1424635" progId="MS_ClipArt_Gallery.2">
                  <p:embed/>
                </p:oleObj>
              </mc:Choice>
              <mc:Fallback>
                <p:oleObj name="Clip" r:id="rId4" imgW="2191817" imgH="1424635" progId="MS_ClipArt_Gallery.2">
                  <p:embed/>
                  <p:pic>
                    <p:nvPicPr>
                      <p:cNvPr id="3075" name="Object 3">
                        <a:extLst>
                          <a:ext uri="{FF2B5EF4-FFF2-40B4-BE49-F238E27FC236}">
                            <a16:creationId xmlns:a16="http://schemas.microsoft.com/office/drawing/2014/main" id="{10F41F09-71F4-4011-AF4F-FA444F37B1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76400"/>
                        <a:ext cx="2743200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WordArt 4">
            <a:extLst>
              <a:ext uri="{FF2B5EF4-FFF2-40B4-BE49-F238E27FC236}">
                <a16:creationId xmlns:a16="http://schemas.microsoft.com/office/drawing/2014/main" id="{D33CA31D-D021-4498-9CB1-45A33D78BA2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76600" y="3352800"/>
            <a:ext cx="57150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Diện tích hình thang</a:t>
            </a:r>
          </a:p>
        </p:txBody>
      </p:sp>
      <p:grpSp>
        <p:nvGrpSpPr>
          <p:cNvPr id="3077" name="Group 5">
            <a:extLst>
              <a:ext uri="{FF2B5EF4-FFF2-40B4-BE49-F238E27FC236}">
                <a16:creationId xmlns:a16="http://schemas.microsoft.com/office/drawing/2014/main" id="{1DE8F670-6F15-4921-B0AF-E19632F03EEA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2362200"/>
            <a:ext cx="2971800" cy="838200"/>
            <a:chOff x="1488" y="576"/>
            <a:chExt cx="2880" cy="624"/>
          </a:xfrm>
        </p:grpSpPr>
        <p:sp>
          <p:nvSpPr>
            <p:cNvPr id="3078" name="WordArt 6">
              <a:extLst>
                <a:ext uri="{FF2B5EF4-FFF2-40B4-BE49-F238E27FC236}">
                  <a16:creationId xmlns:a16="http://schemas.microsoft.com/office/drawing/2014/main" id="{E96E9273-2ACF-4D67-B3EA-176EE1A6182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576"/>
              <a:ext cx="2880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33CC33"/>
                      </a:gs>
                      <a:gs pos="50000">
                        <a:srgbClr val="FF0000"/>
                      </a:gs>
                      <a:gs pos="100000">
                        <a:srgbClr val="33CC33"/>
                      </a:gs>
                    </a:gsLst>
                    <a:lin ang="5400000" scaled="1"/>
                  </a:gra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</a:p>
          </p:txBody>
        </p:sp>
        <p:sp>
          <p:nvSpPr>
            <p:cNvPr id="3079" name="Line 7">
              <a:extLst>
                <a:ext uri="{FF2B5EF4-FFF2-40B4-BE49-F238E27FC236}">
                  <a16:creationId xmlns:a16="http://schemas.microsoft.com/office/drawing/2014/main" id="{8F0A8958-5215-4B52-A84D-8533CF6554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8" y="1200"/>
              <a:ext cx="2832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804B6787-B5B5-44F6-B6B1-98D9F30FA127}"/>
              </a:ext>
            </a:extLst>
          </p:cNvPr>
          <p:cNvSpPr txBox="1">
            <a:spLocks noGrp="1"/>
          </p:cNvSpPr>
          <p:nvPr/>
        </p:nvSpPr>
        <p:spPr bwMode="auto">
          <a:xfrm>
            <a:off x="6630988" y="6532563"/>
            <a:ext cx="21336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19AC554-DFBB-4B8C-9150-7D3247030D43}" type="slidenum">
              <a:rPr lang="vi-VN" altLang="en-US" sz="1300">
                <a:solidFill>
                  <a:schemeClr val="bg1"/>
                </a:solidFill>
                <a:cs typeface="Arial" panose="020B0604020202020204" pitchFamily="34" charset="0"/>
              </a:rPr>
              <a:pPr algn="r" eaLnBrk="1" hangingPunct="1"/>
              <a:t>4</a:t>
            </a:fld>
            <a:endParaRPr lang="vi-VN" altLang="en-US" sz="13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3" name="Line 54">
            <a:extLst>
              <a:ext uri="{FF2B5EF4-FFF2-40B4-BE49-F238E27FC236}">
                <a16:creationId xmlns:a16="http://schemas.microsoft.com/office/drawing/2014/main" id="{DF35B631-936E-4E81-90EA-7AE022022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3588" y="3254375"/>
            <a:ext cx="0" cy="14478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kern="0">
              <a:solidFill>
                <a:sysClr val="windowText" lastClr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454E339C-7540-4029-BCC5-82D5EBF7C49B}"/>
              </a:ext>
            </a:extLst>
          </p:cNvPr>
          <p:cNvSpPr/>
          <p:nvPr/>
        </p:nvSpPr>
        <p:spPr>
          <a:xfrm>
            <a:off x="4241800" y="1544638"/>
            <a:ext cx="2841625" cy="1074737"/>
          </a:xfrm>
          <a:custGeom>
            <a:avLst/>
            <a:gdLst>
              <a:gd name="connsiteX0" fmla="*/ 0 w 2842054"/>
              <a:gd name="connsiteY0" fmla="*/ 1062681 h 1075037"/>
              <a:gd name="connsiteX1" fmla="*/ 420129 w 2842054"/>
              <a:gd name="connsiteY1" fmla="*/ 0 h 1075037"/>
              <a:gd name="connsiteX2" fmla="*/ 1594021 w 2842054"/>
              <a:gd name="connsiteY2" fmla="*/ 0 h 1075037"/>
              <a:gd name="connsiteX3" fmla="*/ 2842054 w 2842054"/>
              <a:gd name="connsiteY3" fmla="*/ 1075037 h 1075037"/>
              <a:gd name="connsiteX4" fmla="*/ 0 w 2842054"/>
              <a:gd name="connsiteY4" fmla="*/ 1062681 h 107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2054" h="1075037">
                <a:moveTo>
                  <a:pt x="0" y="1062681"/>
                </a:moveTo>
                <a:lnTo>
                  <a:pt x="420129" y="0"/>
                </a:lnTo>
                <a:lnTo>
                  <a:pt x="1594021" y="0"/>
                </a:lnTo>
                <a:lnTo>
                  <a:pt x="2842054" y="1075037"/>
                </a:lnTo>
                <a:lnTo>
                  <a:pt x="0" y="1062681"/>
                </a:lnTo>
                <a:close/>
              </a:path>
            </a:pathLst>
          </a:cu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5A195E63-A07D-495C-B195-1B5FEC4613DC}"/>
              </a:ext>
            </a:extLst>
          </p:cNvPr>
          <p:cNvSpPr/>
          <p:nvPr/>
        </p:nvSpPr>
        <p:spPr>
          <a:xfrm>
            <a:off x="6442075" y="2057400"/>
            <a:ext cx="46038" cy="460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F91104E-083F-48CA-9F7D-7CBF2C99F42B}"/>
              </a:ext>
            </a:extLst>
          </p:cNvPr>
          <p:cNvCxnSpPr/>
          <p:nvPr/>
        </p:nvCxnSpPr>
        <p:spPr>
          <a:xfrm>
            <a:off x="4662488" y="1550988"/>
            <a:ext cx="1812925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9">
            <a:extLst>
              <a:ext uri="{FF2B5EF4-FFF2-40B4-BE49-F238E27FC236}">
                <a16:creationId xmlns:a16="http://schemas.microsoft.com/office/drawing/2014/main" id="{2E73476C-30F6-4053-B898-ABA571C56BB6}"/>
              </a:ext>
            </a:extLst>
          </p:cNvPr>
          <p:cNvSpPr/>
          <p:nvPr/>
        </p:nvSpPr>
        <p:spPr>
          <a:xfrm>
            <a:off x="4675188" y="1525588"/>
            <a:ext cx="1792287" cy="531812"/>
          </a:xfrm>
          <a:custGeom>
            <a:avLst/>
            <a:gdLst>
              <a:gd name="connsiteX0" fmla="*/ 0 w 1791730"/>
              <a:gd name="connsiteY0" fmla="*/ 0 h 531340"/>
              <a:gd name="connsiteX1" fmla="*/ 1186249 w 1791730"/>
              <a:gd name="connsiteY1" fmla="*/ 0 h 531340"/>
              <a:gd name="connsiteX2" fmla="*/ 1791730 w 1791730"/>
              <a:gd name="connsiteY2" fmla="*/ 531340 h 531340"/>
              <a:gd name="connsiteX3" fmla="*/ 0 w 1791730"/>
              <a:gd name="connsiteY3" fmla="*/ 0 h 531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1730" h="531340">
                <a:moveTo>
                  <a:pt x="0" y="0"/>
                </a:moveTo>
                <a:lnTo>
                  <a:pt x="1186249" y="0"/>
                </a:lnTo>
                <a:lnTo>
                  <a:pt x="1791730" y="53134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03A78153-8416-44B0-B8B3-3EE6D8A72233}"/>
              </a:ext>
            </a:extLst>
          </p:cNvPr>
          <p:cNvSpPr/>
          <p:nvPr/>
        </p:nvSpPr>
        <p:spPr>
          <a:xfrm rot="1257793">
            <a:off x="4813300" y="1247775"/>
            <a:ext cx="1792288" cy="531813"/>
          </a:xfrm>
          <a:custGeom>
            <a:avLst/>
            <a:gdLst>
              <a:gd name="connsiteX0" fmla="*/ 0 w 1791730"/>
              <a:gd name="connsiteY0" fmla="*/ 0 h 531340"/>
              <a:gd name="connsiteX1" fmla="*/ 1186249 w 1791730"/>
              <a:gd name="connsiteY1" fmla="*/ 0 h 531340"/>
              <a:gd name="connsiteX2" fmla="*/ 1791730 w 1791730"/>
              <a:gd name="connsiteY2" fmla="*/ 531340 h 531340"/>
              <a:gd name="connsiteX3" fmla="*/ 0 w 1791730"/>
              <a:gd name="connsiteY3" fmla="*/ 0 h 531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1730" h="531340">
                <a:moveTo>
                  <a:pt x="0" y="0"/>
                </a:moveTo>
                <a:lnTo>
                  <a:pt x="1186249" y="0"/>
                </a:lnTo>
                <a:lnTo>
                  <a:pt x="1791730" y="53134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047459D2-C466-45BC-AFBB-98FD30EFFC95}"/>
              </a:ext>
            </a:extLst>
          </p:cNvPr>
          <p:cNvSpPr/>
          <p:nvPr/>
        </p:nvSpPr>
        <p:spPr>
          <a:xfrm>
            <a:off x="4229100" y="1538288"/>
            <a:ext cx="2879725" cy="1093787"/>
          </a:xfrm>
          <a:custGeom>
            <a:avLst/>
            <a:gdLst>
              <a:gd name="connsiteX0" fmla="*/ 0 w 2879125"/>
              <a:gd name="connsiteY0" fmla="*/ 1075038 h 1087395"/>
              <a:gd name="connsiteX1" fmla="*/ 420130 w 2879125"/>
              <a:gd name="connsiteY1" fmla="*/ 0 h 1087395"/>
              <a:gd name="connsiteX2" fmla="*/ 2236573 w 2879125"/>
              <a:gd name="connsiteY2" fmla="*/ 531341 h 1087395"/>
              <a:gd name="connsiteX3" fmla="*/ 2879125 w 2879125"/>
              <a:gd name="connsiteY3" fmla="*/ 1087395 h 1087395"/>
              <a:gd name="connsiteX4" fmla="*/ 0 w 2879125"/>
              <a:gd name="connsiteY4" fmla="*/ 1075038 h 1087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125" h="1087395">
                <a:moveTo>
                  <a:pt x="0" y="1075038"/>
                </a:moveTo>
                <a:lnTo>
                  <a:pt x="420130" y="0"/>
                </a:lnTo>
                <a:lnTo>
                  <a:pt x="2236573" y="531341"/>
                </a:lnTo>
                <a:lnTo>
                  <a:pt x="2879125" y="1087395"/>
                </a:lnTo>
                <a:lnTo>
                  <a:pt x="0" y="1075038"/>
                </a:lnTo>
                <a:close/>
              </a:path>
            </a:pathLst>
          </a:cu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F80A5DE-CBFF-45A9-8E4B-808EA7286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4838" y="117951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A</a:t>
            </a:r>
            <a:endParaRPr lang="vi-VN" altLang="en-US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499AFC2-9850-4D5D-911D-534BF6F28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9288" y="115887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B</a:t>
            </a:r>
            <a:endParaRPr lang="vi-VN" altLang="en-US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3044DD8-C5A3-42A5-ADE9-BC0A0F810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261937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C</a:t>
            </a:r>
            <a:endParaRPr lang="vi-VN" altLang="en-US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C79131B-AF00-444F-863F-4539CCEC1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25" y="261937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D</a:t>
            </a:r>
            <a:endParaRPr lang="vi-VN" altLang="en-US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BE540F7-BEB3-444C-AC5F-0964E9E62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2788" y="261937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H</a:t>
            </a:r>
            <a:endParaRPr lang="vi-VN" altLang="en-US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90" name="Freeform 89">
            <a:extLst>
              <a:ext uri="{FF2B5EF4-FFF2-40B4-BE49-F238E27FC236}">
                <a16:creationId xmlns:a16="http://schemas.microsoft.com/office/drawing/2014/main" id="{5027AD99-40C1-4355-8B80-E636C3ECBD2C}"/>
              </a:ext>
            </a:extLst>
          </p:cNvPr>
          <p:cNvSpPr/>
          <p:nvPr/>
        </p:nvSpPr>
        <p:spPr>
          <a:xfrm>
            <a:off x="4665663" y="1530350"/>
            <a:ext cx="1792287" cy="530225"/>
          </a:xfrm>
          <a:custGeom>
            <a:avLst/>
            <a:gdLst>
              <a:gd name="connsiteX0" fmla="*/ 0 w 1791730"/>
              <a:gd name="connsiteY0" fmla="*/ 0 h 531340"/>
              <a:gd name="connsiteX1" fmla="*/ 1186249 w 1791730"/>
              <a:gd name="connsiteY1" fmla="*/ 0 h 531340"/>
              <a:gd name="connsiteX2" fmla="*/ 1791730 w 1791730"/>
              <a:gd name="connsiteY2" fmla="*/ 531340 h 531340"/>
              <a:gd name="connsiteX3" fmla="*/ 0 w 1791730"/>
              <a:gd name="connsiteY3" fmla="*/ 0 h 531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1730" h="531340">
                <a:moveTo>
                  <a:pt x="0" y="0"/>
                </a:moveTo>
                <a:lnTo>
                  <a:pt x="1186249" y="0"/>
                </a:lnTo>
                <a:lnTo>
                  <a:pt x="1791730" y="53134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DC49661-B649-4112-8D8E-5BF300CC3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2713" y="1697038"/>
            <a:ext cx="374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M</a:t>
            </a:r>
            <a:endParaRPr lang="vi-VN" altLang="en-US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C1AF23-8DD7-4F1F-A020-FEF52D295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2287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A</a:t>
            </a:r>
            <a:endParaRPr lang="vi-VN" altLang="en-US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6B4C9D0-1535-4D2C-ADF7-B57A21A0D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7763" y="12080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B</a:t>
            </a:r>
            <a:endParaRPr lang="vi-VN" altLang="en-US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33F789-11A3-4168-BA5F-3FAB4E16D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950" y="261937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C</a:t>
            </a:r>
            <a:endParaRPr lang="vi-VN" altLang="en-US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C597970-3D57-48B7-9E8D-5CC7BA2E2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58603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D</a:t>
            </a:r>
            <a:endParaRPr lang="vi-VN" altLang="en-US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E87515-75B2-491F-B71A-82F5A79EA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313" y="259873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H</a:t>
            </a:r>
            <a:endParaRPr lang="vi-VN" altLang="en-US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E08B9B8-3D4F-498D-8381-0742412B9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3563" y="261937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K</a:t>
            </a:r>
            <a:endParaRPr lang="vi-VN" altLang="en-US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id="{21DD36E2-6999-4685-9450-603867BD23CA}"/>
              </a:ext>
            </a:extLst>
          </p:cNvPr>
          <p:cNvSpPr/>
          <p:nvPr/>
        </p:nvSpPr>
        <p:spPr>
          <a:xfrm rot="2897419">
            <a:off x="5126038" y="942975"/>
            <a:ext cx="1792287" cy="531813"/>
          </a:xfrm>
          <a:custGeom>
            <a:avLst/>
            <a:gdLst>
              <a:gd name="connsiteX0" fmla="*/ 0 w 1791730"/>
              <a:gd name="connsiteY0" fmla="*/ 0 h 531340"/>
              <a:gd name="connsiteX1" fmla="*/ 1186249 w 1791730"/>
              <a:gd name="connsiteY1" fmla="*/ 0 h 531340"/>
              <a:gd name="connsiteX2" fmla="*/ 1791730 w 1791730"/>
              <a:gd name="connsiteY2" fmla="*/ 531340 h 531340"/>
              <a:gd name="connsiteX3" fmla="*/ 0 w 1791730"/>
              <a:gd name="connsiteY3" fmla="*/ 0 h 531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1730" h="531340">
                <a:moveTo>
                  <a:pt x="0" y="0"/>
                </a:moveTo>
                <a:lnTo>
                  <a:pt x="1186249" y="0"/>
                </a:lnTo>
                <a:lnTo>
                  <a:pt x="1791730" y="53134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2E9A172D-95B2-47BC-A2AA-0F912B11320F}"/>
              </a:ext>
            </a:extLst>
          </p:cNvPr>
          <p:cNvSpPr/>
          <p:nvPr/>
        </p:nvSpPr>
        <p:spPr>
          <a:xfrm rot="4425353">
            <a:off x="5549900" y="896938"/>
            <a:ext cx="1792288" cy="531812"/>
          </a:xfrm>
          <a:custGeom>
            <a:avLst/>
            <a:gdLst>
              <a:gd name="connsiteX0" fmla="*/ 0 w 1791730"/>
              <a:gd name="connsiteY0" fmla="*/ 0 h 531340"/>
              <a:gd name="connsiteX1" fmla="*/ 1186249 w 1791730"/>
              <a:gd name="connsiteY1" fmla="*/ 0 h 531340"/>
              <a:gd name="connsiteX2" fmla="*/ 1791730 w 1791730"/>
              <a:gd name="connsiteY2" fmla="*/ 531340 h 531340"/>
              <a:gd name="connsiteX3" fmla="*/ 0 w 1791730"/>
              <a:gd name="connsiteY3" fmla="*/ 0 h 531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1730" h="531340">
                <a:moveTo>
                  <a:pt x="0" y="0"/>
                </a:moveTo>
                <a:lnTo>
                  <a:pt x="1186249" y="0"/>
                </a:lnTo>
                <a:lnTo>
                  <a:pt x="1791730" y="53134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D8129508-6175-4378-B9EE-4454C617BCEA}"/>
              </a:ext>
            </a:extLst>
          </p:cNvPr>
          <p:cNvSpPr/>
          <p:nvPr/>
        </p:nvSpPr>
        <p:spPr>
          <a:xfrm rot="5621071">
            <a:off x="5875338" y="927100"/>
            <a:ext cx="1792287" cy="531813"/>
          </a:xfrm>
          <a:custGeom>
            <a:avLst/>
            <a:gdLst>
              <a:gd name="connsiteX0" fmla="*/ 0 w 1791730"/>
              <a:gd name="connsiteY0" fmla="*/ 0 h 531340"/>
              <a:gd name="connsiteX1" fmla="*/ 1186249 w 1791730"/>
              <a:gd name="connsiteY1" fmla="*/ 0 h 531340"/>
              <a:gd name="connsiteX2" fmla="*/ 1791730 w 1791730"/>
              <a:gd name="connsiteY2" fmla="*/ 531340 h 531340"/>
              <a:gd name="connsiteX3" fmla="*/ 0 w 1791730"/>
              <a:gd name="connsiteY3" fmla="*/ 0 h 531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1730" h="531340">
                <a:moveTo>
                  <a:pt x="0" y="0"/>
                </a:moveTo>
                <a:lnTo>
                  <a:pt x="1186249" y="0"/>
                </a:lnTo>
                <a:lnTo>
                  <a:pt x="1791730" y="53134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C58BB7D1-F7F4-4E95-B857-E4AA6295AB0B}"/>
              </a:ext>
            </a:extLst>
          </p:cNvPr>
          <p:cNvSpPr/>
          <p:nvPr/>
        </p:nvSpPr>
        <p:spPr>
          <a:xfrm rot="7203504">
            <a:off x="6226175" y="1177926"/>
            <a:ext cx="1792287" cy="531812"/>
          </a:xfrm>
          <a:custGeom>
            <a:avLst/>
            <a:gdLst>
              <a:gd name="connsiteX0" fmla="*/ 0 w 1791730"/>
              <a:gd name="connsiteY0" fmla="*/ 0 h 531340"/>
              <a:gd name="connsiteX1" fmla="*/ 1186249 w 1791730"/>
              <a:gd name="connsiteY1" fmla="*/ 0 h 531340"/>
              <a:gd name="connsiteX2" fmla="*/ 1791730 w 1791730"/>
              <a:gd name="connsiteY2" fmla="*/ 531340 h 531340"/>
              <a:gd name="connsiteX3" fmla="*/ 0 w 1791730"/>
              <a:gd name="connsiteY3" fmla="*/ 0 h 531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1730" h="531340">
                <a:moveTo>
                  <a:pt x="0" y="0"/>
                </a:moveTo>
                <a:lnTo>
                  <a:pt x="1186249" y="0"/>
                </a:lnTo>
                <a:lnTo>
                  <a:pt x="1791730" y="53134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B036D98B-D8DE-407A-99DD-8B44AED329FA}"/>
              </a:ext>
            </a:extLst>
          </p:cNvPr>
          <p:cNvSpPr/>
          <p:nvPr/>
        </p:nvSpPr>
        <p:spPr>
          <a:xfrm rot="8517928">
            <a:off x="6415088" y="1466850"/>
            <a:ext cx="1792287" cy="531813"/>
          </a:xfrm>
          <a:custGeom>
            <a:avLst/>
            <a:gdLst>
              <a:gd name="connsiteX0" fmla="*/ 0 w 1791730"/>
              <a:gd name="connsiteY0" fmla="*/ 0 h 531340"/>
              <a:gd name="connsiteX1" fmla="*/ 1186249 w 1791730"/>
              <a:gd name="connsiteY1" fmla="*/ 0 h 531340"/>
              <a:gd name="connsiteX2" fmla="*/ 1791730 w 1791730"/>
              <a:gd name="connsiteY2" fmla="*/ 531340 h 531340"/>
              <a:gd name="connsiteX3" fmla="*/ 0 w 1791730"/>
              <a:gd name="connsiteY3" fmla="*/ 0 h 531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1730" h="531340">
                <a:moveTo>
                  <a:pt x="0" y="0"/>
                </a:moveTo>
                <a:lnTo>
                  <a:pt x="1186249" y="0"/>
                </a:lnTo>
                <a:lnTo>
                  <a:pt x="1791730" y="53134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AEDA039A-5186-4622-A95D-77919746EB31}"/>
              </a:ext>
            </a:extLst>
          </p:cNvPr>
          <p:cNvSpPr/>
          <p:nvPr/>
        </p:nvSpPr>
        <p:spPr>
          <a:xfrm rot="9590455">
            <a:off x="6494463" y="1741488"/>
            <a:ext cx="1792287" cy="531812"/>
          </a:xfrm>
          <a:custGeom>
            <a:avLst/>
            <a:gdLst>
              <a:gd name="connsiteX0" fmla="*/ 0 w 1791730"/>
              <a:gd name="connsiteY0" fmla="*/ 0 h 531340"/>
              <a:gd name="connsiteX1" fmla="*/ 1186249 w 1791730"/>
              <a:gd name="connsiteY1" fmla="*/ 0 h 531340"/>
              <a:gd name="connsiteX2" fmla="*/ 1791730 w 1791730"/>
              <a:gd name="connsiteY2" fmla="*/ 531340 h 531340"/>
              <a:gd name="connsiteX3" fmla="*/ 0 w 1791730"/>
              <a:gd name="connsiteY3" fmla="*/ 0 h 531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1730" h="531340">
                <a:moveTo>
                  <a:pt x="0" y="0"/>
                </a:moveTo>
                <a:lnTo>
                  <a:pt x="1186249" y="0"/>
                </a:lnTo>
                <a:lnTo>
                  <a:pt x="1791730" y="53134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A8F70F66-AE40-4719-8562-3B040CFCBCD1}"/>
              </a:ext>
            </a:extLst>
          </p:cNvPr>
          <p:cNvSpPr/>
          <p:nvPr/>
        </p:nvSpPr>
        <p:spPr>
          <a:xfrm rot="10800000">
            <a:off x="6484938" y="2092325"/>
            <a:ext cx="1792287" cy="531813"/>
          </a:xfrm>
          <a:custGeom>
            <a:avLst/>
            <a:gdLst>
              <a:gd name="connsiteX0" fmla="*/ 0 w 1791730"/>
              <a:gd name="connsiteY0" fmla="*/ 0 h 531340"/>
              <a:gd name="connsiteX1" fmla="*/ 1186249 w 1791730"/>
              <a:gd name="connsiteY1" fmla="*/ 0 h 531340"/>
              <a:gd name="connsiteX2" fmla="*/ 1791730 w 1791730"/>
              <a:gd name="connsiteY2" fmla="*/ 531340 h 531340"/>
              <a:gd name="connsiteX3" fmla="*/ 0 w 1791730"/>
              <a:gd name="connsiteY3" fmla="*/ 0 h 531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1730" h="531340">
                <a:moveTo>
                  <a:pt x="0" y="0"/>
                </a:moveTo>
                <a:lnTo>
                  <a:pt x="1186249" y="0"/>
                </a:lnTo>
                <a:lnTo>
                  <a:pt x="1791730" y="53134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E9C5E02-93F9-4E85-9BF0-97DB56E1B793}"/>
              </a:ext>
            </a:extLst>
          </p:cNvPr>
          <p:cNvGrpSpPr>
            <a:grpSpLocks/>
          </p:cNvGrpSpPr>
          <p:nvPr/>
        </p:nvGrpSpPr>
        <p:grpSpPr bwMode="auto">
          <a:xfrm>
            <a:off x="4652963" y="1501775"/>
            <a:ext cx="176212" cy="1101725"/>
            <a:chOff x="1981200" y="1039818"/>
            <a:chExt cx="152400" cy="1099098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5F5A200-3345-480E-B413-E1981E0FC537}"/>
                </a:ext>
              </a:extLst>
            </p:cNvPr>
            <p:cNvCxnSpPr/>
            <p:nvPr/>
          </p:nvCxnSpPr>
          <p:spPr>
            <a:xfrm>
              <a:off x="1981200" y="1039818"/>
              <a:ext cx="0" cy="1075343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660163F-B6B9-4414-AB09-97ED415B542B}"/>
                </a:ext>
              </a:extLst>
            </p:cNvPr>
            <p:cNvSpPr/>
            <p:nvPr/>
          </p:nvSpPr>
          <p:spPr>
            <a:xfrm>
              <a:off x="1981200" y="1986879"/>
              <a:ext cx="152400" cy="152037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487FAE2B-034A-442E-8D9D-947026406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5938" y="2895600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cs typeface="Arial" panose="020B0604020202020204" pitchFamily="34" charset="0"/>
              </a:rPr>
              <a:t>(B)</a:t>
            </a:r>
            <a:endParaRPr lang="vi-VN" altLang="en-US" b="1">
              <a:cs typeface="Arial" panose="020B0604020202020204" pitchFamily="34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AE07ACF-2952-4E8D-B0BE-40D5315B5686}"/>
              </a:ext>
            </a:extLst>
          </p:cNvPr>
          <p:cNvGrpSpPr>
            <a:grpSpLocks/>
          </p:cNvGrpSpPr>
          <p:nvPr/>
        </p:nvGrpSpPr>
        <p:grpSpPr bwMode="auto">
          <a:xfrm>
            <a:off x="1252538" y="1517650"/>
            <a:ext cx="160337" cy="1101725"/>
            <a:chOff x="1981200" y="1039818"/>
            <a:chExt cx="152400" cy="1099098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160EF57-5FC0-4E23-A554-4E13E81D26C0}"/>
                </a:ext>
              </a:extLst>
            </p:cNvPr>
            <p:cNvCxnSpPr/>
            <p:nvPr/>
          </p:nvCxnSpPr>
          <p:spPr>
            <a:xfrm>
              <a:off x="1981200" y="1039818"/>
              <a:ext cx="0" cy="1075343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F18635A-8476-47A8-8EEF-7F3216B98020}"/>
                </a:ext>
              </a:extLst>
            </p:cNvPr>
            <p:cNvSpPr/>
            <p:nvPr/>
          </p:nvSpPr>
          <p:spPr>
            <a:xfrm>
              <a:off x="1981200" y="1986879"/>
              <a:ext cx="152400" cy="152037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297A82F3-4BF1-4D5B-9488-509ECD49A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9263" y="2895600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cs typeface="Arial" panose="020B0604020202020204" pitchFamily="34" charset="0"/>
              </a:rPr>
              <a:t>(A)</a:t>
            </a:r>
            <a:endParaRPr lang="vi-VN" altLang="en-US" b="1"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B974CB9-5200-4AEB-9C53-083775CC3E4D}"/>
              </a:ext>
            </a:extLst>
          </p:cNvPr>
          <p:cNvGrpSpPr>
            <a:grpSpLocks/>
          </p:cNvGrpSpPr>
          <p:nvPr/>
        </p:nvGrpSpPr>
        <p:grpSpPr bwMode="auto">
          <a:xfrm>
            <a:off x="1277938" y="1530350"/>
            <a:ext cx="2062162" cy="755650"/>
            <a:chOff x="1696244" y="4702682"/>
            <a:chExt cx="2062856" cy="754980"/>
          </a:xfrm>
        </p:grpSpPr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8ED189D9-4E2D-43B6-9B37-56D64A341237}"/>
                </a:ext>
              </a:extLst>
            </p:cNvPr>
            <p:cNvSpPr/>
            <p:nvPr/>
          </p:nvSpPr>
          <p:spPr>
            <a:xfrm>
              <a:off x="1696244" y="4702682"/>
              <a:ext cx="1792890" cy="529755"/>
            </a:xfrm>
            <a:custGeom>
              <a:avLst/>
              <a:gdLst>
                <a:gd name="connsiteX0" fmla="*/ 0 w 1791730"/>
                <a:gd name="connsiteY0" fmla="*/ 0 h 531340"/>
                <a:gd name="connsiteX1" fmla="*/ 1186249 w 1791730"/>
                <a:gd name="connsiteY1" fmla="*/ 0 h 531340"/>
                <a:gd name="connsiteX2" fmla="*/ 1791730 w 1791730"/>
                <a:gd name="connsiteY2" fmla="*/ 531340 h 531340"/>
                <a:gd name="connsiteX3" fmla="*/ 0 w 1791730"/>
                <a:gd name="connsiteY3" fmla="*/ 0 h 531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1730" h="531340">
                  <a:moveTo>
                    <a:pt x="0" y="0"/>
                  </a:moveTo>
                  <a:lnTo>
                    <a:pt x="1186249" y="0"/>
                  </a:lnTo>
                  <a:lnTo>
                    <a:pt x="1791730" y="531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vi-VN"/>
            </a:p>
          </p:txBody>
        </p:sp>
        <p:sp>
          <p:nvSpPr>
            <p:cNvPr id="4132" name="TextBox 56">
              <a:extLst>
                <a:ext uri="{FF2B5EF4-FFF2-40B4-BE49-F238E27FC236}">
                  <a16:creationId xmlns:a16="http://schemas.microsoft.com/office/drawing/2014/main" id="{33CAFC5E-8E3F-4EED-88DA-5136530038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7508" y="5010770"/>
              <a:ext cx="311592" cy="446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  <a:cs typeface="Arial" panose="020B0604020202020204" pitchFamily="34" charset="0"/>
                </a:rPr>
                <a:t>M</a:t>
              </a:r>
              <a:endParaRPr lang="vi-VN" altLang="en-US" b="1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2222E-6 L -0.37292 -0.00347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46" y="-185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38" grpId="0"/>
      <p:bldP spid="86" grpId="0"/>
      <p:bldP spid="86" grpId="1"/>
      <p:bldP spid="87" grpId="0"/>
      <p:bldP spid="88" grpId="0"/>
      <p:bldP spid="89" grpId="0"/>
      <p:bldP spid="91" grpId="0"/>
      <p:bldP spid="2" grpId="0"/>
      <p:bldP spid="26" grpId="0"/>
      <p:bldP spid="27" grpId="0"/>
      <p:bldP spid="28" grpId="0"/>
      <p:bldP spid="34" grpId="0"/>
      <p:bldP spid="46" grpId="0"/>
      <p:bldP spid="42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Line 54">
            <a:extLst>
              <a:ext uri="{FF2B5EF4-FFF2-40B4-BE49-F238E27FC236}">
                <a16:creationId xmlns:a16="http://schemas.microsoft.com/office/drawing/2014/main" id="{B973FF5C-12E8-4ABC-AA78-DF9940AB0D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9963" y="3816350"/>
            <a:ext cx="0" cy="14478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kern="0">
              <a:solidFill>
                <a:sysClr val="windowText" lastClr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7BE6CCFC-1481-4F43-BA50-E91037EDB7CC}"/>
              </a:ext>
            </a:extLst>
          </p:cNvPr>
          <p:cNvSpPr/>
          <p:nvPr/>
        </p:nvSpPr>
        <p:spPr>
          <a:xfrm>
            <a:off x="1049338" y="449263"/>
            <a:ext cx="2841625" cy="1074737"/>
          </a:xfrm>
          <a:custGeom>
            <a:avLst/>
            <a:gdLst>
              <a:gd name="connsiteX0" fmla="*/ 0 w 2842054"/>
              <a:gd name="connsiteY0" fmla="*/ 1062681 h 1075037"/>
              <a:gd name="connsiteX1" fmla="*/ 420129 w 2842054"/>
              <a:gd name="connsiteY1" fmla="*/ 0 h 1075037"/>
              <a:gd name="connsiteX2" fmla="*/ 1594021 w 2842054"/>
              <a:gd name="connsiteY2" fmla="*/ 0 h 1075037"/>
              <a:gd name="connsiteX3" fmla="*/ 2842054 w 2842054"/>
              <a:gd name="connsiteY3" fmla="*/ 1075037 h 1075037"/>
              <a:gd name="connsiteX4" fmla="*/ 0 w 2842054"/>
              <a:gd name="connsiteY4" fmla="*/ 1062681 h 107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2054" h="1075037">
                <a:moveTo>
                  <a:pt x="0" y="1062681"/>
                </a:moveTo>
                <a:lnTo>
                  <a:pt x="420129" y="0"/>
                </a:lnTo>
                <a:lnTo>
                  <a:pt x="1594021" y="0"/>
                </a:lnTo>
                <a:lnTo>
                  <a:pt x="2842054" y="1075037"/>
                </a:lnTo>
                <a:lnTo>
                  <a:pt x="0" y="1062681"/>
                </a:lnTo>
                <a:close/>
              </a:path>
            </a:pathLst>
          </a:custGeom>
          <a:solidFill>
            <a:srgbClr val="00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801567D-0387-4A10-B2E7-9AED27C98225}"/>
              </a:ext>
            </a:extLst>
          </p:cNvPr>
          <p:cNvSpPr/>
          <p:nvPr/>
        </p:nvSpPr>
        <p:spPr>
          <a:xfrm>
            <a:off x="6648450" y="974725"/>
            <a:ext cx="46038" cy="460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6FEAB74-458A-44F0-BAE5-32466C7B943E}"/>
              </a:ext>
            </a:extLst>
          </p:cNvPr>
          <p:cNvCxnSpPr/>
          <p:nvPr/>
        </p:nvCxnSpPr>
        <p:spPr>
          <a:xfrm>
            <a:off x="4868863" y="468313"/>
            <a:ext cx="1812925" cy="51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>
            <a:extLst>
              <a:ext uri="{FF2B5EF4-FFF2-40B4-BE49-F238E27FC236}">
                <a16:creationId xmlns:a16="http://schemas.microsoft.com/office/drawing/2014/main" id="{429D7EFD-7EDA-4992-9379-0209930399A3}"/>
              </a:ext>
            </a:extLst>
          </p:cNvPr>
          <p:cNvSpPr/>
          <p:nvPr/>
        </p:nvSpPr>
        <p:spPr>
          <a:xfrm>
            <a:off x="4424363" y="442913"/>
            <a:ext cx="2879725" cy="1093787"/>
          </a:xfrm>
          <a:custGeom>
            <a:avLst/>
            <a:gdLst>
              <a:gd name="connsiteX0" fmla="*/ 0 w 2879125"/>
              <a:gd name="connsiteY0" fmla="*/ 1075038 h 1087395"/>
              <a:gd name="connsiteX1" fmla="*/ 420130 w 2879125"/>
              <a:gd name="connsiteY1" fmla="*/ 0 h 1087395"/>
              <a:gd name="connsiteX2" fmla="*/ 2236573 w 2879125"/>
              <a:gd name="connsiteY2" fmla="*/ 531341 h 1087395"/>
              <a:gd name="connsiteX3" fmla="*/ 2879125 w 2879125"/>
              <a:gd name="connsiteY3" fmla="*/ 1087395 h 1087395"/>
              <a:gd name="connsiteX4" fmla="*/ 0 w 2879125"/>
              <a:gd name="connsiteY4" fmla="*/ 1075038 h 1087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125" h="1087395">
                <a:moveTo>
                  <a:pt x="0" y="1075038"/>
                </a:moveTo>
                <a:lnTo>
                  <a:pt x="420130" y="0"/>
                </a:lnTo>
                <a:lnTo>
                  <a:pt x="2236573" y="531341"/>
                </a:lnTo>
                <a:lnTo>
                  <a:pt x="2879125" y="1087395"/>
                </a:lnTo>
                <a:lnTo>
                  <a:pt x="0" y="1075038"/>
                </a:lnTo>
                <a:close/>
              </a:path>
            </a:pathLst>
          </a:custGeom>
          <a:solidFill>
            <a:srgbClr val="00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5127" name="TextBox 37">
            <a:extLst>
              <a:ext uri="{FF2B5EF4-FFF2-40B4-BE49-F238E27FC236}">
                <a16:creationId xmlns:a16="http://schemas.microsoft.com/office/drawing/2014/main" id="{D60EDCDC-45E9-41D1-80DD-713932AF3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1213" y="9683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A</a:t>
            </a:r>
            <a:endParaRPr lang="vi-VN" altLang="en-US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F6A7B2A-66B0-4265-833F-8C6FE2815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5663" y="762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B</a:t>
            </a:r>
            <a:endParaRPr lang="vi-VN" altLang="en-US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129" name="TextBox 86">
            <a:extLst>
              <a:ext uri="{FF2B5EF4-FFF2-40B4-BE49-F238E27FC236}">
                <a16:creationId xmlns:a16="http://schemas.microsoft.com/office/drawing/2014/main" id="{9F6C06F2-C00F-4AD8-82DD-918AE8335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4225" y="15367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C</a:t>
            </a:r>
            <a:endParaRPr lang="vi-VN" altLang="en-US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130" name="TextBox 87">
            <a:extLst>
              <a:ext uri="{FF2B5EF4-FFF2-40B4-BE49-F238E27FC236}">
                <a16:creationId xmlns:a16="http://schemas.microsoft.com/office/drawing/2014/main" id="{A9764A06-74DD-41F1-988E-0F1800823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0" y="15367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D</a:t>
            </a:r>
            <a:endParaRPr lang="vi-VN" altLang="en-US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131" name="TextBox 88">
            <a:extLst>
              <a:ext uri="{FF2B5EF4-FFF2-40B4-BE49-F238E27FC236}">
                <a16:creationId xmlns:a16="http://schemas.microsoft.com/office/drawing/2014/main" id="{0DE83D5D-245B-4F93-BF8A-39BEDBC45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9163" y="15367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H</a:t>
            </a:r>
            <a:endParaRPr lang="vi-VN" altLang="en-US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90" name="Freeform 89">
            <a:extLst>
              <a:ext uri="{FF2B5EF4-FFF2-40B4-BE49-F238E27FC236}">
                <a16:creationId xmlns:a16="http://schemas.microsoft.com/office/drawing/2014/main" id="{2D182BE7-76B8-484C-8F85-DC09415AD01E}"/>
              </a:ext>
            </a:extLst>
          </p:cNvPr>
          <p:cNvSpPr/>
          <p:nvPr/>
        </p:nvSpPr>
        <p:spPr>
          <a:xfrm>
            <a:off x="4872038" y="447675"/>
            <a:ext cx="1792287" cy="530225"/>
          </a:xfrm>
          <a:custGeom>
            <a:avLst/>
            <a:gdLst>
              <a:gd name="connsiteX0" fmla="*/ 0 w 1791730"/>
              <a:gd name="connsiteY0" fmla="*/ 0 h 531340"/>
              <a:gd name="connsiteX1" fmla="*/ 1186249 w 1791730"/>
              <a:gd name="connsiteY1" fmla="*/ 0 h 531340"/>
              <a:gd name="connsiteX2" fmla="*/ 1791730 w 1791730"/>
              <a:gd name="connsiteY2" fmla="*/ 531340 h 531340"/>
              <a:gd name="connsiteX3" fmla="*/ 0 w 1791730"/>
              <a:gd name="connsiteY3" fmla="*/ 0 h 531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1730" h="531340">
                <a:moveTo>
                  <a:pt x="0" y="0"/>
                </a:moveTo>
                <a:lnTo>
                  <a:pt x="1186249" y="0"/>
                </a:lnTo>
                <a:lnTo>
                  <a:pt x="1791730" y="53134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5133" name="TextBox 90">
            <a:extLst>
              <a:ext uri="{FF2B5EF4-FFF2-40B4-BE49-F238E27FC236}">
                <a16:creationId xmlns:a16="http://schemas.microsoft.com/office/drawing/2014/main" id="{F28E03F5-C3B1-4FC4-A46E-6CBA099A0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088" y="614363"/>
            <a:ext cx="374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M</a:t>
            </a:r>
            <a:endParaRPr lang="vi-VN" altLang="en-US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134" name="TextBox 1">
            <a:extLst>
              <a:ext uri="{FF2B5EF4-FFF2-40B4-BE49-F238E27FC236}">
                <a16:creationId xmlns:a16="http://schemas.microsoft.com/office/drawing/2014/main" id="{9C9AF29B-CA34-4A49-84C3-C9335B43E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2388" y="14605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A</a:t>
            </a:r>
            <a:endParaRPr lang="vi-VN" altLang="en-US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135" name="TextBox 25">
            <a:extLst>
              <a:ext uri="{FF2B5EF4-FFF2-40B4-BE49-F238E27FC236}">
                <a16:creationId xmlns:a16="http://schemas.microsoft.com/office/drawing/2014/main" id="{283BE69D-48F1-4EDE-BBC8-784846161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4138" y="12541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B</a:t>
            </a:r>
            <a:endParaRPr lang="vi-VN" altLang="en-US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136" name="TextBox 26">
            <a:extLst>
              <a:ext uri="{FF2B5EF4-FFF2-40B4-BE49-F238E27FC236}">
                <a16:creationId xmlns:a16="http://schemas.microsoft.com/office/drawing/2014/main" id="{CBDF5E7E-DF6B-4489-BD03-189514348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6325" y="15367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C</a:t>
            </a:r>
            <a:endParaRPr lang="vi-VN" altLang="en-US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137" name="TextBox 27">
            <a:extLst>
              <a:ext uri="{FF2B5EF4-FFF2-40B4-BE49-F238E27FC236}">
                <a16:creationId xmlns:a16="http://schemas.microsoft.com/office/drawing/2014/main" id="{D79FFC8D-E703-4075-8F95-36AF4823C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975" y="150336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D</a:t>
            </a:r>
            <a:endParaRPr lang="vi-VN" altLang="en-US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138" name="TextBox 33">
            <a:extLst>
              <a:ext uri="{FF2B5EF4-FFF2-40B4-BE49-F238E27FC236}">
                <a16:creationId xmlns:a16="http://schemas.microsoft.com/office/drawing/2014/main" id="{B511D1D0-1EB5-4886-8231-E7FE8C8BD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9688" y="151606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H</a:t>
            </a:r>
            <a:endParaRPr lang="vi-VN" altLang="en-US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139" name="TextBox 45">
            <a:extLst>
              <a:ext uri="{FF2B5EF4-FFF2-40B4-BE49-F238E27FC236}">
                <a16:creationId xmlns:a16="http://schemas.microsoft.com/office/drawing/2014/main" id="{6E45B5FC-146A-4729-8E9F-6F7178FFA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9938" y="15367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K</a:t>
            </a:r>
            <a:endParaRPr lang="vi-VN" altLang="en-US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C1BD414F-EA2F-4496-B5D1-F3AF6ED5782C}"/>
              </a:ext>
            </a:extLst>
          </p:cNvPr>
          <p:cNvSpPr/>
          <p:nvPr/>
        </p:nvSpPr>
        <p:spPr>
          <a:xfrm rot="10800000">
            <a:off x="6678613" y="973138"/>
            <a:ext cx="1792287" cy="554037"/>
          </a:xfrm>
          <a:custGeom>
            <a:avLst/>
            <a:gdLst>
              <a:gd name="connsiteX0" fmla="*/ 0 w 1791730"/>
              <a:gd name="connsiteY0" fmla="*/ 0 h 531340"/>
              <a:gd name="connsiteX1" fmla="*/ 1186249 w 1791730"/>
              <a:gd name="connsiteY1" fmla="*/ 0 h 531340"/>
              <a:gd name="connsiteX2" fmla="*/ 1791730 w 1791730"/>
              <a:gd name="connsiteY2" fmla="*/ 531340 h 531340"/>
              <a:gd name="connsiteX3" fmla="*/ 0 w 1791730"/>
              <a:gd name="connsiteY3" fmla="*/ 0 h 531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1730" h="531340">
                <a:moveTo>
                  <a:pt x="0" y="0"/>
                </a:moveTo>
                <a:lnTo>
                  <a:pt x="1186249" y="0"/>
                </a:lnTo>
                <a:lnTo>
                  <a:pt x="1791730" y="53134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41" name="Text Box 43">
            <a:extLst>
              <a:ext uri="{FF2B5EF4-FFF2-40B4-BE49-F238E27FC236}">
                <a16:creationId xmlns:a16="http://schemas.microsoft.com/office/drawing/2014/main" id="{829411D0-2B74-467E-B9D2-59E4DA0F7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400" y="2133600"/>
            <a:ext cx="94980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3737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Diện tích hình thang ABCD =  Diện tích hình tam giác AKD</a:t>
            </a:r>
            <a:endParaRPr lang="en-US" altLang="en-US" sz="2800">
              <a:solidFill>
                <a:srgbClr val="3737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43">
            <a:extLst>
              <a:ext uri="{FF2B5EF4-FFF2-40B4-BE49-F238E27FC236}">
                <a16:creationId xmlns:a16="http://schemas.microsoft.com/office/drawing/2014/main" id="{520817A7-4121-4F9D-A0D8-06864550D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88" y="3175000"/>
            <a:ext cx="15970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3737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800" b="1" baseline="-25000">
                <a:solidFill>
                  <a:srgbClr val="3737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AKD</a:t>
            </a:r>
            <a:r>
              <a:rPr lang="en-US" altLang="en-US" sz="2800" b="1">
                <a:solidFill>
                  <a:srgbClr val="3737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US" altLang="en-US" sz="2800" b="1">
              <a:solidFill>
                <a:srgbClr val="3737A5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 Box 43">
            <a:extLst>
              <a:ext uri="{FF2B5EF4-FFF2-40B4-BE49-F238E27FC236}">
                <a16:creationId xmlns:a16="http://schemas.microsoft.com/office/drawing/2014/main" id="{688722DE-0665-42AB-8257-5C1C792B7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8" y="4044950"/>
            <a:ext cx="33035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DK = DC + CK</a:t>
            </a:r>
            <a:endParaRPr lang="en-US" altLang="en-US" sz="28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 Box 43">
            <a:extLst>
              <a:ext uri="{FF2B5EF4-FFF2-40B4-BE49-F238E27FC236}">
                <a16:creationId xmlns:a16="http://schemas.microsoft.com/office/drawing/2014/main" id="{02AC02B6-5C20-41F0-B78C-C5CF55692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88" y="4054475"/>
            <a:ext cx="5048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3737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diện tích hình thang </a:t>
            </a:r>
            <a:endParaRPr lang="en-US" altLang="en-US" sz="2800">
              <a:solidFill>
                <a:srgbClr val="3737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45" name="Freeform 53">
            <a:extLst>
              <a:ext uri="{FF2B5EF4-FFF2-40B4-BE49-F238E27FC236}">
                <a16:creationId xmlns:a16="http://schemas.microsoft.com/office/drawing/2014/main" id="{B9D548E7-EB88-4959-8B95-08C21C403CA5}"/>
              </a:ext>
            </a:extLst>
          </p:cNvPr>
          <p:cNvSpPr>
            <a:spLocks/>
          </p:cNvSpPr>
          <p:nvPr/>
        </p:nvSpPr>
        <p:spPr bwMode="auto">
          <a:xfrm>
            <a:off x="1495425" y="450850"/>
            <a:ext cx="1792288" cy="554038"/>
          </a:xfrm>
          <a:custGeom>
            <a:avLst/>
            <a:gdLst>
              <a:gd name="T0" fmla="*/ 0 w 1791730"/>
              <a:gd name="T1" fmla="*/ 0 h 531340"/>
              <a:gd name="T2" fmla="*/ 1188838 w 1791730"/>
              <a:gd name="T3" fmla="*/ 0 h 531340"/>
              <a:gd name="T4" fmla="*/ 1795639 w 1791730"/>
              <a:gd name="T5" fmla="*/ 712102 h 531340"/>
              <a:gd name="T6" fmla="*/ 0 w 1791730"/>
              <a:gd name="T7" fmla="*/ 0 h 5313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91730" h="531340">
                <a:moveTo>
                  <a:pt x="0" y="0"/>
                </a:moveTo>
                <a:lnTo>
                  <a:pt x="1186249" y="0"/>
                </a:lnTo>
                <a:lnTo>
                  <a:pt x="1791730" y="53134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146" name="TextBox 90">
            <a:extLst>
              <a:ext uri="{FF2B5EF4-FFF2-40B4-BE49-F238E27FC236}">
                <a16:creationId xmlns:a16="http://schemas.microsoft.com/office/drawing/2014/main" id="{BC77C8CC-5726-426F-B605-4E3D51266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0088" y="735013"/>
            <a:ext cx="374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M</a:t>
            </a:r>
            <a:endParaRPr lang="vi-VN" altLang="en-US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grpSp>
        <p:nvGrpSpPr>
          <p:cNvPr id="5147" name="Group 48">
            <a:extLst>
              <a:ext uri="{FF2B5EF4-FFF2-40B4-BE49-F238E27FC236}">
                <a16:creationId xmlns:a16="http://schemas.microsoft.com/office/drawing/2014/main" id="{95C57BC6-2C48-4B30-828E-7BAFB10FFD1A}"/>
              </a:ext>
            </a:extLst>
          </p:cNvPr>
          <p:cNvGrpSpPr>
            <a:grpSpLocks/>
          </p:cNvGrpSpPr>
          <p:nvPr/>
        </p:nvGrpSpPr>
        <p:grpSpPr bwMode="auto">
          <a:xfrm>
            <a:off x="1452563" y="442913"/>
            <a:ext cx="176212" cy="1103312"/>
            <a:chOff x="1981200" y="1039818"/>
            <a:chExt cx="152400" cy="1099098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FBEF3FC-E3B8-494D-834B-B6FBBB926040}"/>
                </a:ext>
              </a:extLst>
            </p:cNvPr>
            <p:cNvCxnSpPr/>
            <p:nvPr/>
          </p:nvCxnSpPr>
          <p:spPr>
            <a:xfrm>
              <a:off x="1981200" y="1039818"/>
              <a:ext cx="0" cy="1075377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A3335D1F-C113-43BA-9555-FDD0131C58D7}"/>
                </a:ext>
              </a:extLst>
            </p:cNvPr>
            <p:cNvSpPr/>
            <p:nvPr/>
          </p:nvSpPr>
          <p:spPr>
            <a:xfrm>
              <a:off x="1981200" y="1987098"/>
              <a:ext cx="152400" cy="151818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148" name="Group 51">
            <a:extLst>
              <a:ext uri="{FF2B5EF4-FFF2-40B4-BE49-F238E27FC236}">
                <a16:creationId xmlns:a16="http://schemas.microsoft.com/office/drawing/2014/main" id="{15F655A9-026B-49D7-B5D8-B50C9FDA86BA}"/>
              </a:ext>
            </a:extLst>
          </p:cNvPr>
          <p:cNvGrpSpPr>
            <a:grpSpLocks/>
          </p:cNvGrpSpPr>
          <p:nvPr/>
        </p:nvGrpSpPr>
        <p:grpSpPr bwMode="auto">
          <a:xfrm>
            <a:off x="4832350" y="328613"/>
            <a:ext cx="246063" cy="1217612"/>
            <a:chOff x="1981200" y="1039818"/>
            <a:chExt cx="152400" cy="1099098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8AD0FA93-2571-49AF-85D8-0178726A8EAF}"/>
                </a:ext>
              </a:extLst>
            </p:cNvPr>
            <p:cNvCxnSpPr/>
            <p:nvPr/>
          </p:nvCxnSpPr>
          <p:spPr>
            <a:xfrm>
              <a:off x="1981200" y="1039818"/>
              <a:ext cx="0" cy="107473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04D89C7-382D-44F1-8EE1-90088D093187}"/>
                </a:ext>
              </a:extLst>
            </p:cNvPr>
            <p:cNvSpPr/>
            <p:nvPr/>
          </p:nvSpPr>
          <p:spPr>
            <a:xfrm>
              <a:off x="1981200" y="1987020"/>
              <a:ext cx="152400" cy="151896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59BDB66-C83B-405D-8E6E-C2F302928007}"/>
              </a:ext>
            </a:extLst>
          </p:cNvPr>
          <p:cNvCxnSpPr/>
          <p:nvPr/>
        </p:nvCxnSpPr>
        <p:spPr>
          <a:xfrm>
            <a:off x="4410075" y="1549400"/>
            <a:ext cx="404653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6BE91CC-03E2-4A26-9A6E-EA9A289217AC}"/>
              </a:ext>
            </a:extLst>
          </p:cNvPr>
          <p:cNvCxnSpPr>
            <a:stCxn id="33" idx="1"/>
          </p:cNvCxnSpPr>
          <p:nvPr/>
        </p:nvCxnSpPr>
        <p:spPr>
          <a:xfrm flipH="1">
            <a:off x="4795838" y="442913"/>
            <a:ext cx="49212" cy="110331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 Box 43">
            <a:extLst>
              <a:ext uri="{FF2B5EF4-FFF2-40B4-BE49-F238E27FC236}">
                <a16:creationId xmlns:a16="http://schemas.microsoft.com/office/drawing/2014/main" id="{4D18FB5E-A061-478B-AC7C-7E453236898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311530" y="2971800"/>
            <a:ext cx="1736470" cy="888448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B6C2BA5-F44A-4000-A959-FB7129A8B980}"/>
              </a:ext>
            </a:extLst>
          </p:cNvPr>
          <p:cNvCxnSpPr/>
          <p:nvPr/>
        </p:nvCxnSpPr>
        <p:spPr>
          <a:xfrm>
            <a:off x="4371975" y="1549400"/>
            <a:ext cx="2936875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4D779E7-99D5-4E28-A34C-C03404C0FBF3}"/>
              </a:ext>
            </a:extLst>
          </p:cNvPr>
          <p:cNvCxnSpPr/>
          <p:nvPr/>
        </p:nvCxnSpPr>
        <p:spPr>
          <a:xfrm flipV="1">
            <a:off x="7250113" y="1536700"/>
            <a:ext cx="1255712" cy="127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43">
            <a:extLst>
              <a:ext uri="{FF2B5EF4-FFF2-40B4-BE49-F238E27FC236}">
                <a16:creationId xmlns:a16="http://schemas.microsoft.com/office/drawing/2014/main" id="{1F3B88FA-8B0D-4B1C-AFBC-8D434496A37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819400" y="2973473"/>
            <a:ext cx="3376612" cy="900439"/>
          </a:xfrm>
          <a:prstGeom prst="rect">
            <a:avLst/>
          </a:prstGeom>
          <a:blipFill rotWithShape="1">
            <a:blip r:embed="rId3"/>
            <a:stretch>
              <a:fillRect l="-5606" b="-11565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76" name="Text Box 43">
            <a:extLst>
              <a:ext uri="{FF2B5EF4-FFF2-40B4-BE49-F238E27FC236}">
                <a16:creationId xmlns:a16="http://schemas.microsoft.com/office/drawing/2014/main" id="{9DFB418F-51C1-4055-8BCF-6DA008AB70F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767388" y="2973473"/>
            <a:ext cx="3376612" cy="900439"/>
          </a:xfrm>
          <a:prstGeom prst="rect">
            <a:avLst/>
          </a:prstGeom>
          <a:blipFill rotWithShape="1">
            <a:blip r:embed="rId4"/>
            <a:stretch>
              <a:fillRect l="-5415" b="-11565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96770CF-EDDB-4ABF-AD90-8F11F540453D}"/>
              </a:ext>
            </a:extLst>
          </p:cNvPr>
          <p:cNvCxnSpPr/>
          <p:nvPr/>
        </p:nvCxnSpPr>
        <p:spPr>
          <a:xfrm>
            <a:off x="984250" y="1549400"/>
            <a:ext cx="2935288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 Box 43">
            <a:extLst>
              <a:ext uri="{FF2B5EF4-FFF2-40B4-BE49-F238E27FC236}">
                <a16:creationId xmlns:a16="http://schemas.microsoft.com/office/drawing/2014/main" id="{70001746-851E-4437-87AA-E0CCE165964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248945" y="3924916"/>
            <a:ext cx="3376612" cy="900439"/>
          </a:xfrm>
          <a:prstGeom prst="rect">
            <a:avLst/>
          </a:prstGeom>
          <a:blipFill rotWithShape="1">
            <a:blip r:embed="rId5"/>
            <a:stretch>
              <a:fillRect l="-5415" b="-10811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3110" name="TextBox 41">
            <a:extLst>
              <a:ext uri="{FF2B5EF4-FFF2-40B4-BE49-F238E27FC236}">
                <a16:creationId xmlns:a16="http://schemas.microsoft.com/office/drawing/2014/main" id="{8B271383-DED9-46D1-8E62-2B57964B9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029200"/>
            <a:ext cx="8834438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Diện tích hình thang bằng tổng độ dài hai đáy nhân với chiều cao (cùng một đơn vị đo) rồi chia cho 2</a:t>
            </a: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  <a:endParaRPr lang="en-US" altLang="en-US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en-US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-0.63646 -0.15834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823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6" grpId="1"/>
      <p:bldP spid="41" grpId="0"/>
      <p:bldP spid="43" grpId="0"/>
      <p:bldP spid="55" grpId="0"/>
      <p:bldP spid="55" grpId="1"/>
      <p:bldP spid="57" grpId="0"/>
      <p:bldP spid="31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9">
            <a:extLst>
              <a:ext uri="{FF2B5EF4-FFF2-40B4-BE49-F238E27FC236}">
                <a16:creationId xmlns:a16="http://schemas.microsoft.com/office/drawing/2014/main" id="{0678EF4F-2D0C-44A2-B86B-9DAE87D5E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4478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6147" name="Text Box 40">
            <a:extLst>
              <a:ext uri="{FF2B5EF4-FFF2-40B4-BE49-F238E27FC236}">
                <a16:creationId xmlns:a16="http://schemas.microsoft.com/office/drawing/2014/main" id="{0F490D91-876A-4739-80CC-DD5F38779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643313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6148" name="Text Box 41">
            <a:extLst>
              <a:ext uri="{FF2B5EF4-FFF2-40B4-BE49-F238E27FC236}">
                <a16:creationId xmlns:a16="http://schemas.microsoft.com/office/drawing/2014/main" id="{F09FED2B-C2C7-4EB4-8F5B-D4BEE3976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976688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6149" name="Text Box 42">
            <a:extLst>
              <a:ext uri="{FF2B5EF4-FFF2-40B4-BE49-F238E27FC236}">
                <a16:creationId xmlns:a16="http://schemas.microsoft.com/office/drawing/2014/main" id="{B20D04DE-2B42-49F4-A609-231D6AA14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052888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6150" name="Text Box 43">
            <a:extLst>
              <a:ext uri="{FF2B5EF4-FFF2-40B4-BE49-F238E27FC236}">
                <a16:creationId xmlns:a16="http://schemas.microsoft.com/office/drawing/2014/main" id="{97704C66-5CB7-4E28-B711-6563A6366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4478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6151" name="Group 44">
            <a:extLst>
              <a:ext uri="{FF2B5EF4-FFF2-40B4-BE49-F238E27FC236}">
                <a16:creationId xmlns:a16="http://schemas.microsoft.com/office/drawing/2014/main" id="{3520228C-7E77-4B47-AB8E-9246DFC33E66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1905000"/>
            <a:ext cx="4191000" cy="2057400"/>
            <a:chOff x="1008" y="864"/>
            <a:chExt cx="3108" cy="1296"/>
          </a:xfrm>
        </p:grpSpPr>
        <p:grpSp>
          <p:nvGrpSpPr>
            <p:cNvPr id="6167" name="Group 45">
              <a:extLst>
                <a:ext uri="{FF2B5EF4-FFF2-40B4-BE49-F238E27FC236}">
                  <a16:creationId xmlns:a16="http://schemas.microsoft.com/office/drawing/2014/main" id="{650D964B-C866-4EA4-B918-2A2DE5A213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864"/>
              <a:ext cx="3108" cy="1296"/>
              <a:chOff x="876" y="1824"/>
              <a:chExt cx="3108" cy="1296"/>
            </a:xfrm>
          </p:grpSpPr>
          <p:sp>
            <p:nvSpPr>
              <p:cNvPr id="6172" name="Line 46">
                <a:extLst>
                  <a:ext uri="{FF2B5EF4-FFF2-40B4-BE49-F238E27FC236}">
                    <a16:creationId xmlns:a16="http://schemas.microsoft.com/office/drawing/2014/main" id="{90F8581D-26BA-4CFB-AC46-EB36E7EF18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13" y="1824"/>
                <a:ext cx="1348" cy="0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3" name="Line 47">
                <a:extLst>
                  <a:ext uri="{FF2B5EF4-FFF2-40B4-BE49-F238E27FC236}">
                    <a16:creationId xmlns:a16="http://schemas.microsoft.com/office/drawing/2014/main" id="{9C28EFF8-726B-4A2F-9917-3AD96C2CE5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76" y="1824"/>
                <a:ext cx="637" cy="1296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" name="Line 48">
                <a:extLst>
                  <a:ext uri="{FF2B5EF4-FFF2-40B4-BE49-F238E27FC236}">
                    <a16:creationId xmlns:a16="http://schemas.microsoft.com/office/drawing/2014/main" id="{D7C286F9-AD17-41C8-9A6A-7140FD4EC1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61" y="1824"/>
                <a:ext cx="1123" cy="1296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5" name="Line 49">
                <a:extLst>
                  <a:ext uri="{FF2B5EF4-FFF2-40B4-BE49-F238E27FC236}">
                    <a16:creationId xmlns:a16="http://schemas.microsoft.com/office/drawing/2014/main" id="{5A56C9FA-78A1-457E-8737-8F806A5238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6" y="3120"/>
                <a:ext cx="3108" cy="0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8" name="Line 50">
              <a:extLst>
                <a:ext uri="{FF2B5EF4-FFF2-40B4-BE49-F238E27FC236}">
                  <a16:creationId xmlns:a16="http://schemas.microsoft.com/office/drawing/2014/main" id="{104192AD-D6A1-4328-BA7C-331BA115EB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7" y="864"/>
              <a:ext cx="0" cy="1296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69" name="Group 51">
              <a:extLst>
                <a:ext uri="{FF2B5EF4-FFF2-40B4-BE49-F238E27FC236}">
                  <a16:creationId xmlns:a16="http://schemas.microsoft.com/office/drawing/2014/main" id="{396BBC99-98AE-4DE3-821B-6A2B3E3B2D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47" y="1982"/>
              <a:ext cx="144" cy="144"/>
              <a:chOff x="1872" y="3024"/>
              <a:chExt cx="144" cy="144"/>
            </a:xfrm>
          </p:grpSpPr>
          <p:sp>
            <p:nvSpPr>
              <p:cNvPr id="6170" name="Line 52">
                <a:extLst>
                  <a:ext uri="{FF2B5EF4-FFF2-40B4-BE49-F238E27FC236}">
                    <a16:creationId xmlns:a16="http://schemas.microsoft.com/office/drawing/2014/main" id="{C8ED36B2-12D9-4033-ADD7-703E8E2EAA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3024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" name="Line 53">
                <a:extLst>
                  <a:ext uri="{FF2B5EF4-FFF2-40B4-BE49-F238E27FC236}">
                    <a16:creationId xmlns:a16="http://schemas.microsoft.com/office/drawing/2014/main" id="{E8186ACD-0F9E-4664-930F-A3D617BB60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6" y="30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9510" name="Text Box 54">
            <a:extLst>
              <a:ext uri="{FF2B5EF4-FFF2-40B4-BE49-F238E27FC236}">
                <a16:creationId xmlns:a16="http://schemas.microsoft.com/office/drawing/2014/main" id="{C251F122-6F8F-4617-AD92-BD80C990A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2192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D54011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9511" name="AutoShape 55">
            <a:extLst>
              <a:ext uri="{FF2B5EF4-FFF2-40B4-BE49-F238E27FC236}">
                <a16:creationId xmlns:a16="http://schemas.microsoft.com/office/drawing/2014/main" id="{E10A9600-EABF-4864-B2B5-7A0DD8436856}"/>
              </a:ext>
            </a:extLst>
          </p:cNvPr>
          <p:cNvSpPr>
            <a:spLocks/>
          </p:cNvSpPr>
          <p:nvPr/>
        </p:nvSpPr>
        <p:spPr bwMode="auto">
          <a:xfrm rot="-5400000">
            <a:off x="2705100" y="800100"/>
            <a:ext cx="228600" cy="18288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9512" name="Text Box 56">
            <a:extLst>
              <a:ext uri="{FF2B5EF4-FFF2-40B4-BE49-F238E27FC236}">
                <a16:creationId xmlns:a16="http://schemas.microsoft.com/office/drawing/2014/main" id="{DF69A1B7-EBD2-45AF-8596-632F5D11A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665413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D54011"/>
                </a:solidFill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19513" name="AutoShape 57">
            <a:extLst>
              <a:ext uri="{FF2B5EF4-FFF2-40B4-BE49-F238E27FC236}">
                <a16:creationId xmlns:a16="http://schemas.microsoft.com/office/drawing/2014/main" id="{9DE522A6-D047-4B4C-8257-E8BDE751B3F1}"/>
              </a:ext>
            </a:extLst>
          </p:cNvPr>
          <p:cNvSpPr>
            <a:spLocks/>
          </p:cNvSpPr>
          <p:nvPr/>
        </p:nvSpPr>
        <p:spPr bwMode="auto">
          <a:xfrm rot="5400000">
            <a:off x="3109119" y="2072481"/>
            <a:ext cx="101600" cy="4033838"/>
          </a:xfrm>
          <a:prstGeom prst="rightBrace">
            <a:avLst>
              <a:gd name="adj1" fmla="val 330859"/>
              <a:gd name="adj2" fmla="val 50000"/>
            </a:avLst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9514" name="Text Box 58">
            <a:extLst>
              <a:ext uri="{FF2B5EF4-FFF2-40B4-BE49-F238E27FC236}">
                <a16:creationId xmlns:a16="http://schemas.microsoft.com/office/drawing/2014/main" id="{4721D502-745B-453C-AE95-A16BA8826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9624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D54011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9515" name="AutoShape 59">
            <a:extLst>
              <a:ext uri="{FF2B5EF4-FFF2-40B4-BE49-F238E27FC236}">
                <a16:creationId xmlns:a16="http://schemas.microsoft.com/office/drawing/2014/main" id="{665333BB-7C21-4DE8-951D-B9231B76BFD1}"/>
              </a:ext>
            </a:extLst>
          </p:cNvPr>
          <p:cNvSpPr>
            <a:spLocks/>
          </p:cNvSpPr>
          <p:nvPr/>
        </p:nvSpPr>
        <p:spPr bwMode="auto">
          <a:xfrm>
            <a:off x="1995488" y="1947863"/>
            <a:ext cx="214312" cy="1973262"/>
          </a:xfrm>
          <a:prstGeom prst="rightBrace">
            <a:avLst>
              <a:gd name="adj1" fmla="val 76729"/>
              <a:gd name="adj2" fmla="val 50000"/>
            </a:avLst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2800">
              <a:latin typeface="Times New Roman" panose="02020603050405020304" pitchFamily="18" charset="0"/>
            </a:endParaRPr>
          </a:p>
        </p:txBody>
      </p:sp>
      <p:sp>
        <p:nvSpPr>
          <p:cNvPr id="19516" name="Text Box 60">
            <a:extLst>
              <a:ext uri="{FF2B5EF4-FFF2-40B4-BE49-F238E27FC236}">
                <a16:creationId xmlns:a16="http://schemas.microsoft.com/office/drawing/2014/main" id="{537FC670-3634-4EED-82FC-7822B7706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4000" b="1">
                <a:solidFill>
                  <a:srgbClr val="5417C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5417CF"/>
                </a:solidFill>
                <a:latin typeface="Times New Roman" panose="02020603050405020304" pitchFamily="18" charset="0"/>
              </a:rPr>
              <a:t>là diện tích ;</a:t>
            </a:r>
          </a:p>
        </p:txBody>
      </p:sp>
      <p:sp>
        <p:nvSpPr>
          <p:cNvPr id="19517" name="Text Box 61">
            <a:extLst>
              <a:ext uri="{FF2B5EF4-FFF2-40B4-BE49-F238E27FC236}">
                <a16:creationId xmlns:a16="http://schemas.microsoft.com/office/drawing/2014/main" id="{3BCC0F55-ED6D-4649-88FC-350FFC0B9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95888"/>
            <a:ext cx="3581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a, b</a:t>
            </a:r>
            <a:r>
              <a:rPr lang="en-US" altLang="en-US" sz="2800" b="1">
                <a:solidFill>
                  <a:srgbClr val="D5401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5417CF"/>
                </a:solidFill>
                <a:latin typeface="Times New Roman" panose="02020603050405020304" pitchFamily="18" charset="0"/>
              </a:rPr>
              <a:t>là độ dài hai đáy ;</a:t>
            </a:r>
          </a:p>
        </p:txBody>
      </p:sp>
      <p:sp>
        <p:nvSpPr>
          <p:cNvPr id="19518" name="Text Box 62">
            <a:extLst>
              <a:ext uri="{FF2B5EF4-FFF2-40B4-BE49-F238E27FC236}">
                <a16:creationId xmlns:a16="http://schemas.microsoft.com/office/drawing/2014/main" id="{61F6903C-CDA1-4F20-A2B1-BF14417C8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195888"/>
            <a:ext cx="2438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 sz="2800" b="1">
                <a:solidFill>
                  <a:srgbClr val="5417CF"/>
                </a:solidFill>
                <a:latin typeface="Times New Roman" panose="02020603050405020304" pitchFamily="18" charset="0"/>
              </a:rPr>
              <a:t> là chiều cao</a:t>
            </a:r>
          </a:p>
        </p:txBody>
      </p:sp>
      <p:sp>
        <p:nvSpPr>
          <p:cNvPr id="6161" name="Rectangle 64">
            <a:extLst>
              <a:ext uri="{FF2B5EF4-FFF2-40B4-BE49-F238E27FC236}">
                <a16:creationId xmlns:a16="http://schemas.microsoft.com/office/drawing/2014/main" id="{8EB18BC6-EC1C-4C86-98D5-663A88FCE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2800">
              <a:latin typeface="Times New Roman" panose="02020603050405020304" pitchFamily="18" charset="0"/>
            </a:endParaRPr>
          </a:p>
        </p:txBody>
      </p:sp>
      <p:sp>
        <p:nvSpPr>
          <p:cNvPr id="6162" name="Rectangle 65">
            <a:extLst>
              <a:ext uri="{FF2B5EF4-FFF2-40B4-BE49-F238E27FC236}">
                <a16:creationId xmlns:a16="http://schemas.microsoft.com/office/drawing/2014/main" id="{29091293-FC10-491A-AF08-FC3B247E4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2800">
              <a:latin typeface="Times New Roman" panose="02020603050405020304" pitchFamily="18" charset="0"/>
            </a:endParaRPr>
          </a:p>
        </p:txBody>
      </p:sp>
      <p:sp>
        <p:nvSpPr>
          <p:cNvPr id="6163" name="Rectangle 66">
            <a:extLst>
              <a:ext uri="{FF2B5EF4-FFF2-40B4-BE49-F238E27FC236}">
                <a16:creationId xmlns:a16="http://schemas.microsoft.com/office/drawing/2014/main" id="{96BF0E24-176D-48CF-88EC-00793F3FB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2800">
              <a:latin typeface="Times New Roman" panose="02020603050405020304" pitchFamily="18" charset="0"/>
            </a:endParaRPr>
          </a:p>
        </p:txBody>
      </p:sp>
      <p:sp>
        <p:nvSpPr>
          <p:cNvPr id="6164" name="Rectangle 67">
            <a:extLst>
              <a:ext uri="{FF2B5EF4-FFF2-40B4-BE49-F238E27FC236}">
                <a16:creationId xmlns:a16="http://schemas.microsoft.com/office/drawing/2014/main" id="{686C459E-1660-4DDD-8326-00594943B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sz="2800">
              <a:latin typeface="Times New Roman" panose="02020603050405020304" pitchFamily="18" charset="0"/>
            </a:endParaRPr>
          </a:p>
        </p:txBody>
      </p:sp>
      <p:sp>
        <p:nvSpPr>
          <p:cNvPr id="6165" name="TextBox 1">
            <a:extLst>
              <a:ext uri="{FF2B5EF4-FFF2-40B4-BE49-F238E27FC236}">
                <a16:creationId xmlns:a16="http://schemas.microsoft.com/office/drawing/2014/main" id="{1A0C3E59-4896-44CA-9D10-3D5FF8496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088"/>
            <a:ext cx="88344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Diện tích hình thang bằng tổng độ dài hai đáy nhân với chiều cao (cùng một đơn vị đo) rồi chia cho 2</a:t>
            </a: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  <a:endParaRPr lang="en-US" altLang="en-US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D05F48-2176-40D9-B30B-080DD217507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667913" y="1981200"/>
            <a:ext cx="3048000" cy="914930"/>
          </a:xfrm>
          <a:prstGeom prst="rect">
            <a:avLst/>
          </a:prstGeom>
          <a:blipFill rotWithShape="1">
            <a:blip r:embed="rId2"/>
            <a:stretch>
              <a:fillRect l="-6200" b="-10667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10" grpId="0"/>
      <p:bldP spid="19511" grpId="0" animBg="1"/>
      <p:bldP spid="19512" grpId="0"/>
      <p:bldP spid="19513" grpId="0" animBg="1"/>
      <p:bldP spid="19514" grpId="0"/>
      <p:bldP spid="19515" grpId="0" animBg="1"/>
      <p:bldP spid="19516" grpId="0"/>
      <p:bldP spid="19517" grpId="0"/>
      <p:bldP spid="195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43">
            <a:extLst>
              <a:ext uri="{FF2B5EF4-FFF2-40B4-BE49-F238E27FC236}">
                <a16:creationId xmlns:a16="http://schemas.microsoft.com/office/drawing/2014/main" id="{EBA9E15F-5950-4BC9-8881-791EB291A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Luyện tập </a:t>
            </a:r>
            <a:r>
              <a:rPr kumimoji="0" lang="en-US" altLang="en-US" sz="2400" b="0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8" name="Text Box 43">
            <a:extLst>
              <a:ext uri="{FF2B5EF4-FFF2-40B4-BE49-F238E27FC236}">
                <a16:creationId xmlns:a16="http://schemas.microsoft.com/office/drawing/2014/main" id="{1C3F59BA-4047-41AD-83BA-D3DEC43F5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7620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sng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Bài 1</a:t>
            </a:r>
            <a:r>
              <a:rPr kumimoji="0" lang="en-US" altLang="en-US" sz="2400" b="0" i="1" u="sng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en-US" altLang="en-US" sz="2400" b="1" i="1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Tính diện tích hình thang biết :</a:t>
            </a:r>
            <a:endParaRPr kumimoji="0" lang="en-US" altLang="en-US" sz="2400" b="0" i="1" u="sng" strike="noStrike" kern="120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Text Box 43">
            <a:extLst>
              <a:ext uri="{FF2B5EF4-FFF2-40B4-BE49-F238E27FC236}">
                <a16:creationId xmlns:a16="http://schemas.microsoft.com/office/drawing/2014/main" id="{513A7E64-FDC5-4494-9347-0729F09EE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341438"/>
            <a:ext cx="40671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a) Độ dài hai đáy lần lượt là 12 cm và 8cm. Chiều cao là 5cm .</a:t>
            </a:r>
          </a:p>
        </p:txBody>
      </p:sp>
      <p:sp>
        <p:nvSpPr>
          <p:cNvPr id="42" name="Text Box 43">
            <a:extLst>
              <a:ext uri="{FF2B5EF4-FFF2-40B4-BE49-F238E27FC236}">
                <a16:creationId xmlns:a16="http://schemas.microsoft.com/office/drawing/2014/main" id="{E79AF3B3-779F-40B8-84A8-90F3F4648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" y="2701925"/>
            <a:ext cx="39560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b) Độ dài hai đáy lần lượt là 9,4 m và 6,6 m. Chiều cao là 10,5m .</a:t>
            </a:r>
          </a:p>
        </p:txBody>
      </p:sp>
      <p:sp>
        <p:nvSpPr>
          <p:cNvPr id="8198" name="Line 12">
            <a:extLst>
              <a:ext uri="{FF2B5EF4-FFF2-40B4-BE49-F238E27FC236}">
                <a16:creationId xmlns:a16="http://schemas.microsoft.com/office/drawing/2014/main" id="{9E00326E-9BBD-41C5-8976-2B9E10175F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8838" y="1295400"/>
            <a:ext cx="23812" cy="3398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6652351-11AB-449A-87DC-ED6F3050D3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05413" y="1550988"/>
          <a:ext cx="3463925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3" imgW="1600200" imgH="393700" progId="Equation.DSMT4">
                  <p:embed/>
                </p:oleObj>
              </mc:Choice>
              <mc:Fallback>
                <p:oleObj name="Equation" r:id="rId3" imgW="1600200" imgH="3937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6652351-11AB-449A-87DC-ED6F3050D3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5413" y="1550988"/>
                        <a:ext cx="3463925" cy="798512"/>
                      </a:xfrm>
                      <a:prstGeom prst="rect">
                        <a:avLst/>
                      </a:prstGeom>
                      <a:solidFill>
                        <a:srgbClr val="1109B7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25">
            <a:extLst>
              <a:ext uri="{FF2B5EF4-FFF2-40B4-BE49-F238E27FC236}">
                <a16:creationId xmlns:a16="http://schemas.microsoft.com/office/drawing/2014/main" id="{2CD42E10-7677-4FB2-A584-321D39353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2975" y="156527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a)</a:t>
            </a:r>
            <a:endParaRPr kumimoji="0" lang="vi-VN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" name="TextBox 25">
            <a:extLst>
              <a:ext uri="{FF2B5EF4-FFF2-40B4-BE49-F238E27FC236}">
                <a16:creationId xmlns:a16="http://schemas.microsoft.com/office/drawing/2014/main" id="{51CC3D5E-9A0B-4198-A07B-A8501C7F1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3151188"/>
            <a:ext cx="400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b)</a:t>
            </a:r>
            <a:endParaRPr kumimoji="0" lang="vi-VN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CBEB8B2-8CD7-422A-9BE7-6905CF7957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16513" y="3016250"/>
          <a:ext cx="3773487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5" imgW="1916868" imgH="393529" progId="Equation.DSMT4">
                  <p:embed/>
                </p:oleObj>
              </mc:Choice>
              <mc:Fallback>
                <p:oleObj name="Equation" r:id="rId5" imgW="1916868" imgH="393529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CBEB8B2-8CD7-422A-9BE7-6905CF7957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513" y="3016250"/>
                        <a:ext cx="3773487" cy="736600"/>
                      </a:xfrm>
                      <a:prstGeom prst="rect">
                        <a:avLst/>
                      </a:prstGeom>
                      <a:solidFill>
                        <a:srgbClr val="1109B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WordArt 19">
            <a:extLst>
              <a:ext uri="{FF2B5EF4-FFF2-40B4-BE49-F238E27FC236}">
                <a16:creationId xmlns:a16="http://schemas.microsoft.com/office/drawing/2014/main" id="{5986E7A1-A0AC-4F7D-8458-4DAE4640EDC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152400"/>
            <a:ext cx="5486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Toán: Diện tích hình thang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40" grpId="0"/>
      <p:bldP spid="42" grpId="0"/>
      <p:bldP spid="43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>
            <a:extLst>
              <a:ext uri="{FF2B5EF4-FFF2-40B4-BE49-F238E27FC236}">
                <a16:creationId xmlns:a16="http://schemas.microsoft.com/office/drawing/2014/main" id="{606810DB-ED53-4E1A-AA41-9E830D2B30BB}"/>
              </a:ext>
            </a:extLst>
          </p:cNvPr>
          <p:cNvSpPr txBox="1">
            <a:spLocks noGrp="1"/>
          </p:cNvSpPr>
          <p:nvPr/>
        </p:nvSpPr>
        <p:spPr bwMode="auto">
          <a:xfrm>
            <a:off x="6630988" y="5092700"/>
            <a:ext cx="21336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127FE1-5E3B-43AC-8A93-026A18896B69}" type="slidenum">
              <a:rPr kumimoji="0" lang="vi-VN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vi-VN" altLang="en-US" sz="13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Text Box 43">
            <a:extLst>
              <a:ext uri="{FF2B5EF4-FFF2-40B4-BE49-F238E27FC236}">
                <a16:creationId xmlns:a16="http://schemas.microsoft.com/office/drawing/2014/main" id="{8071ADB6-E244-42E7-9D7B-59C0B4731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678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1" i="1" u="sng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Bài 2</a:t>
            </a:r>
            <a:r>
              <a:rPr kumimoji="0" lang="en-US" altLang="en-US" sz="2600" b="0" i="1" u="sng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en-US" altLang="en-US" sz="2600" b="1" i="1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Tính diện tích mỗi hình thang sau :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51B575E-B1E6-49DB-ADD2-B62E3CECEA90}"/>
              </a:ext>
            </a:extLst>
          </p:cNvPr>
          <p:cNvCxnSpPr/>
          <p:nvPr/>
        </p:nvCxnSpPr>
        <p:spPr>
          <a:xfrm>
            <a:off x="4756150" y="1711325"/>
            <a:ext cx="38100" cy="3005138"/>
          </a:xfrm>
          <a:prstGeom prst="line">
            <a:avLst/>
          </a:prstGeom>
          <a:ln w="158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25">
            <a:extLst>
              <a:ext uri="{FF2B5EF4-FFF2-40B4-BE49-F238E27FC236}">
                <a16:creationId xmlns:a16="http://schemas.microsoft.com/office/drawing/2014/main" id="{73B56DFD-79C8-42AE-BF61-11A37EE60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863" y="1819275"/>
            <a:ext cx="365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a)</a:t>
            </a:r>
            <a:endParaRPr kumimoji="0" lang="vi-VN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" name="TextBox 25">
            <a:extLst>
              <a:ext uri="{FF2B5EF4-FFF2-40B4-BE49-F238E27FC236}">
                <a16:creationId xmlns:a16="http://schemas.microsoft.com/office/drawing/2014/main" id="{499F0756-6148-455D-814C-F31422E3A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75" y="1711325"/>
            <a:ext cx="3762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b)</a:t>
            </a:r>
            <a:endParaRPr kumimoji="0" lang="vi-VN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D815CDB-67D3-4E77-AB5D-952EA35468F2}"/>
              </a:ext>
            </a:extLst>
          </p:cNvPr>
          <p:cNvCxnSpPr/>
          <p:nvPr/>
        </p:nvCxnSpPr>
        <p:spPr>
          <a:xfrm>
            <a:off x="1249363" y="1931988"/>
            <a:ext cx="0" cy="730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>
            <a:extLst>
              <a:ext uri="{FF2B5EF4-FFF2-40B4-BE49-F238E27FC236}">
                <a16:creationId xmlns:a16="http://schemas.microsoft.com/office/drawing/2014/main" id="{0D7CBC62-899D-44AF-AD32-72C6A90B9AC7}"/>
              </a:ext>
            </a:extLst>
          </p:cNvPr>
          <p:cNvSpPr/>
          <p:nvPr/>
        </p:nvSpPr>
        <p:spPr>
          <a:xfrm>
            <a:off x="5233988" y="2522538"/>
            <a:ext cx="122237" cy="111125"/>
          </a:xfrm>
          <a:custGeom>
            <a:avLst/>
            <a:gdLst>
              <a:gd name="connsiteX0" fmla="*/ 0 w 160638"/>
              <a:gd name="connsiteY0" fmla="*/ 0 h 185351"/>
              <a:gd name="connsiteX1" fmla="*/ 160638 w 160638"/>
              <a:gd name="connsiteY1" fmla="*/ 12357 h 185351"/>
              <a:gd name="connsiteX2" fmla="*/ 160638 w 160638"/>
              <a:gd name="connsiteY2" fmla="*/ 185351 h 185351"/>
              <a:gd name="connsiteX3" fmla="*/ 160638 w 160638"/>
              <a:gd name="connsiteY3" fmla="*/ 185351 h 185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638" h="185351">
                <a:moveTo>
                  <a:pt x="0" y="0"/>
                </a:moveTo>
                <a:lnTo>
                  <a:pt x="160638" y="12357"/>
                </a:lnTo>
                <a:lnTo>
                  <a:pt x="160638" y="185351"/>
                </a:lnTo>
                <a:lnTo>
                  <a:pt x="160638" y="18535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7EFA29B0-8A2C-4DFE-869A-D75AEBEC8292}"/>
              </a:ext>
            </a:extLst>
          </p:cNvPr>
          <p:cNvSpPr/>
          <p:nvPr/>
        </p:nvSpPr>
        <p:spPr>
          <a:xfrm>
            <a:off x="981075" y="1960563"/>
            <a:ext cx="1617663" cy="715962"/>
          </a:xfrm>
          <a:custGeom>
            <a:avLst/>
            <a:gdLst>
              <a:gd name="connsiteX0" fmla="*/ 0 w 1915297"/>
              <a:gd name="connsiteY0" fmla="*/ 914400 h 914400"/>
              <a:gd name="connsiteX1" fmla="*/ 296562 w 1915297"/>
              <a:gd name="connsiteY1" fmla="*/ 0 h 914400"/>
              <a:gd name="connsiteX2" fmla="*/ 1136821 w 1915297"/>
              <a:gd name="connsiteY2" fmla="*/ 0 h 914400"/>
              <a:gd name="connsiteX3" fmla="*/ 1915297 w 1915297"/>
              <a:gd name="connsiteY3" fmla="*/ 914400 h 914400"/>
              <a:gd name="connsiteX4" fmla="*/ 0 w 1915297"/>
              <a:gd name="connsiteY4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5297" h="914400">
                <a:moveTo>
                  <a:pt x="0" y="914400"/>
                </a:moveTo>
                <a:lnTo>
                  <a:pt x="296562" y="0"/>
                </a:lnTo>
                <a:lnTo>
                  <a:pt x="1136821" y="0"/>
                </a:lnTo>
                <a:lnTo>
                  <a:pt x="1915297" y="914400"/>
                </a:lnTo>
                <a:lnTo>
                  <a:pt x="0" y="91440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44AD3B21-43AF-4921-BD83-A6AA2503337C}"/>
              </a:ext>
            </a:extLst>
          </p:cNvPr>
          <p:cNvSpPr/>
          <p:nvPr/>
        </p:nvSpPr>
        <p:spPr>
          <a:xfrm>
            <a:off x="1266825" y="2540000"/>
            <a:ext cx="123825" cy="111125"/>
          </a:xfrm>
          <a:custGeom>
            <a:avLst/>
            <a:gdLst>
              <a:gd name="connsiteX0" fmla="*/ 0 w 160638"/>
              <a:gd name="connsiteY0" fmla="*/ 0 h 185351"/>
              <a:gd name="connsiteX1" fmla="*/ 160638 w 160638"/>
              <a:gd name="connsiteY1" fmla="*/ 12357 h 185351"/>
              <a:gd name="connsiteX2" fmla="*/ 160638 w 160638"/>
              <a:gd name="connsiteY2" fmla="*/ 185351 h 185351"/>
              <a:gd name="connsiteX3" fmla="*/ 160638 w 160638"/>
              <a:gd name="connsiteY3" fmla="*/ 185351 h 185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638" h="185351">
                <a:moveTo>
                  <a:pt x="0" y="0"/>
                </a:moveTo>
                <a:lnTo>
                  <a:pt x="160638" y="12357"/>
                </a:lnTo>
                <a:lnTo>
                  <a:pt x="160638" y="185351"/>
                </a:lnTo>
                <a:lnTo>
                  <a:pt x="160638" y="18535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9EE3C76B-7C0B-4299-9399-B5039867274C}"/>
              </a:ext>
            </a:extLst>
          </p:cNvPr>
          <p:cNvSpPr/>
          <p:nvPr/>
        </p:nvSpPr>
        <p:spPr>
          <a:xfrm>
            <a:off x="5195888" y="1897063"/>
            <a:ext cx="149225" cy="111125"/>
          </a:xfrm>
          <a:custGeom>
            <a:avLst/>
            <a:gdLst>
              <a:gd name="connsiteX0" fmla="*/ 185351 w 185351"/>
              <a:gd name="connsiteY0" fmla="*/ 0 h 210065"/>
              <a:gd name="connsiteX1" fmla="*/ 185351 w 185351"/>
              <a:gd name="connsiteY1" fmla="*/ 210065 h 210065"/>
              <a:gd name="connsiteX2" fmla="*/ 12356 w 185351"/>
              <a:gd name="connsiteY2" fmla="*/ 197708 h 210065"/>
              <a:gd name="connsiteX3" fmla="*/ 0 w 185351"/>
              <a:gd name="connsiteY3" fmla="*/ 197708 h 21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51" h="210065">
                <a:moveTo>
                  <a:pt x="185351" y="0"/>
                </a:moveTo>
                <a:lnTo>
                  <a:pt x="185351" y="210065"/>
                </a:lnTo>
                <a:lnTo>
                  <a:pt x="12356" y="197708"/>
                </a:lnTo>
                <a:lnTo>
                  <a:pt x="0" y="19770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B938FFED-A5A6-41B4-9070-26D699425FB3}"/>
              </a:ext>
            </a:extLst>
          </p:cNvPr>
          <p:cNvSpPr/>
          <p:nvPr/>
        </p:nvSpPr>
        <p:spPr>
          <a:xfrm>
            <a:off x="5208588" y="1884363"/>
            <a:ext cx="1568450" cy="766762"/>
          </a:xfrm>
          <a:custGeom>
            <a:avLst/>
            <a:gdLst>
              <a:gd name="connsiteX0" fmla="*/ 12357 w 3534033"/>
              <a:gd name="connsiteY0" fmla="*/ 1779373 h 1779373"/>
              <a:gd name="connsiteX1" fmla="*/ 0 w 3534033"/>
              <a:gd name="connsiteY1" fmla="*/ 0 h 1779373"/>
              <a:gd name="connsiteX2" fmla="*/ 1556952 w 3534033"/>
              <a:gd name="connsiteY2" fmla="*/ 24714 h 1779373"/>
              <a:gd name="connsiteX3" fmla="*/ 3534033 w 3534033"/>
              <a:gd name="connsiteY3" fmla="*/ 1779373 h 1779373"/>
              <a:gd name="connsiteX4" fmla="*/ 12357 w 3534033"/>
              <a:gd name="connsiteY4" fmla="*/ 1779373 h 1779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4033" h="1779373">
                <a:moveTo>
                  <a:pt x="12357" y="1779373"/>
                </a:moveTo>
                <a:lnTo>
                  <a:pt x="0" y="0"/>
                </a:lnTo>
                <a:lnTo>
                  <a:pt x="1556952" y="24714"/>
                </a:lnTo>
                <a:lnTo>
                  <a:pt x="3534033" y="1779373"/>
                </a:lnTo>
                <a:lnTo>
                  <a:pt x="12357" y="1779373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5" name="TextBox 25">
            <a:extLst>
              <a:ext uri="{FF2B5EF4-FFF2-40B4-BE49-F238E27FC236}">
                <a16:creationId xmlns:a16="http://schemas.microsoft.com/office/drawing/2014/main" id="{9142C826-4E27-4549-8E9F-065CCA56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313" y="168433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4cm</a:t>
            </a:r>
            <a:endParaRPr kumimoji="0" lang="vi-VN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TextBox 25">
            <a:extLst>
              <a:ext uri="{FF2B5EF4-FFF2-40B4-BE49-F238E27FC236}">
                <a16:creationId xmlns:a16="http://schemas.microsoft.com/office/drawing/2014/main" id="{4375EB64-64D1-41FC-AAB3-E2C65E8C9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9688" y="2622550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9cm</a:t>
            </a:r>
            <a:endParaRPr kumimoji="0" lang="vi-VN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0" name="TextBox 25">
            <a:extLst>
              <a:ext uri="{FF2B5EF4-FFF2-40B4-BE49-F238E27FC236}">
                <a16:creationId xmlns:a16="http://schemas.microsoft.com/office/drawing/2014/main" id="{554428B7-D42E-4D3C-9878-012054851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1738" y="216058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5cm</a:t>
            </a:r>
            <a:endParaRPr kumimoji="0" lang="vi-VN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TextBox 25">
            <a:extLst>
              <a:ext uri="{FF2B5EF4-FFF2-40B4-BE49-F238E27FC236}">
                <a16:creationId xmlns:a16="http://schemas.microsoft.com/office/drawing/2014/main" id="{6952E023-BDD1-45D8-B32F-6B37AFB4C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2413" y="1600200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3cm</a:t>
            </a:r>
            <a:endParaRPr kumimoji="0" lang="vi-VN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2" name="TextBox 25">
            <a:extLst>
              <a:ext uri="{FF2B5EF4-FFF2-40B4-BE49-F238E27FC236}">
                <a16:creationId xmlns:a16="http://schemas.microsoft.com/office/drawing/2014/main" id="{D41D5557-9FFE-4C74-BF0B-0F90A3B3F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738" y="209708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4cm</a:t>
            </a:r>
            <a:endParaRPr kumimoji="0" lang="vi-VN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3" name="TextBox 25">
            <a:extLst>
              <a:ext uri="{FF2B5EF4-FFF2-40B4-BE49-F238E27FC236}">
                <a16:creationId xmlns:a16="http://schemas.microsoft.com/office/drawing/2014/main" id="{CA676A32-326B-4F35-8ACB-58F7645C5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6550" y="259238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7cm</a:t>
            </a:r>
            <a:endParaRPr kumimoji="0" lang="vi-VN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35" name="Rectangle 27">
            <a:extLst>
              <a:ext uri="{FF2B5EF4-FFF2-40B4-BE49-F238E27FC236}">
                <a16:creationId xmlns:a16="http://schemas.microsoft.com/office/drawing/2014/main" id="{F1F52E55-13A5-464E-882B-496F8D4A4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5275" y="3114675"/>
            <a:ext cx="149225" cy="136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36" name="Rectangle 28">
            <a:extLst>
              <a:ext uri="{FF2B5EF4-FFF2-40B4-BE49-F238E27FC236}">
                <a16:creationId xmlns:a16="http://schemas.microsoft.com/office/drawing/2014/main" id="{8981C20B-9719-4B7A-9A4A-98F5BBA0A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550" y="3059113"/>
            <a:ext cx="149225" cy="136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73757" name="Group 29">
            <a:extLst>
              <a:ext uri="{FF2B5EF4-FFF2-40B4-BE49-F238E27FC236}">
                <a16:creationId xmlns:a16="http://schemas.microsoft.com/office/drawing/2014/main" id="{36307C58-C05D-4EF3-BD27-1962DA80C28C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098801"/>
            <a:ext cx="4337050" cy="1539070"/>
            <a:chOff x="688" y="3012"/>
            <a:chExt cx="2236" cy="844"/>
          </a:xfrm>
        </p:grpSpPr>
        <p:sp>
          <p:nvSpPr>
            <p:cNvPr id="9249" name="Rectangle 30">
              <a:extLst>
                <a:ext uri="{FF2B5EF4-FFF2-40B4-BE49-F238E27FC236}">
                  <a16:creationId xmlns:a16="http://schemas.microsoft.com/office/drawing/2014/main" id="{10579295-1D00-400F-B643-4DE818516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" y="3012"/>
              <a:ext cx="94" cy="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50" name="Rectangle 31">
              <a:extLst>
                <a:ext uri="{FF2B5EF4-FFF2-40B4-BE49-F238E27FC236}">
                  <a16:creationId xmlns:a16="http://schemas.microsoft.com/office/drawing/2014/main" id="{272EC39F-AEDB-4B42-AEA5-32BAF3053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8" y="3125"/>
              <a:ext cx="94" cy="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51" name="Text Box 32">
              <a:extLst>
                <a:ext uri="{FF2B5EF4-FFF2-40B4-BE49-F238E27FC236}">
                  <a16:creationId xmlns:a16="http://schemas.microsoft.com/office/drawing/2014/main" id="{B17F7121-3B36-42B6-927D-09230F1F4E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0" y="3260"/>
              <a:ext cx="916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( 9 + 4 ) x 5</a:t>
              </a:r>
            </a:p>
          </p:txBody>
        </p:sp>
        <p:sp>
          <p:nvSpPr>
            <p:cNvPr id="9252" name="Line 33">
              <a:extLst>
                <a:ext uri="{FF2B5EF4-FFF2-40B4-BE49-F238E27FC236}">
                  <a16:creationId xmlns:a16="http://schemas.microsoft.com/office/drawing/2014/main" id="{06CC2A57-AF19-46C5-BDE3-A87A822233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0" y="3461"/>
              <a:ext cx="79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253" name="Text Box 34">
              <a:extLst>
                <a:ext uri="{FF2B5EF4-FFF2-40B4-BE49-F238E27FC236}">
                  <a16:creationId xmlns:a16="http://schemas.microsoft.com/office/drawing/2014/main" id="{FCBC996A-2E45-40B9-BF5F-DA47EB4FB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4" y="3429"/>
              <a:ext cx="1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9254" name="Text Box 35">
              <a:extLst>
                <a:ext uri="{FF2B5EF4-FFF2-40B4-BE49-F238E27FC236}">
                  <a16:creationId xmlns:a16="http://schemas.microsoft.com/office/drawing/2014/main" id="{66B7C329-875F-43D5-9FF2-1A15448FEE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7" y="3341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=</a:t>
              </a:r>
            </a:p>
          </p:txBody>
        </p:sp>
        <p:sp>
          <p:nvSpPr>
            <p:cNvPr id="9255" name="Text Box 36">
              <a:extLst>
                <a:ext uri="{FF2B5EF4-FFF2-40B4-BE49-F238E27FC236}">
                  <a16:creationId xmlns:a16="http://schemas.microsoft.com/office/drawing/2014/main" id="{0D0BE3B6-E578-43EF-B967-D6B80FE35D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6" y="3349"/>
              <a:ext cx="96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32,5 (cm</a:t>
              </a:r>
              <a:r>
                <a:rPr kumimoji="0" lang="en-US" altLang="en-US" sz="2000" b="1" i="0" u="none" strike="noStrike" kern="1200" cap="none" spc="0" normalizeH="0" baseline="3000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</a:t>
              </a:r>
              <a:r>
                <a:rPr kumimoji="0" lang="en-US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9256" name="Text Box 37">
              <a:extLst>
                <a:ext uri="{FF2B5EF4-FFF2-40B4-BE49-F238E27FC236}">
                  <a16:creationId xmlns:a16="http://schemas.microsoft.com/office/drawing/2014/main" id="{2B90F91B-6019-455E-A169-D0C6DE9D57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8" y="3637"/>
              <a:ext cx="1226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sng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Đáp số</a:t>
              </a:r>
              <a:r>
                <a:rPr kumimoji="0" lang="en-US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: 32,5 cm</a:t>
              </a:r>
              <a:r>
                <a:rPr kumimoji="0" lang="en-US" altLang="en-US" sz="2000" b="1" i="0" u="none" strike="noStrike" kern="1200" cap="none" spc="0" normalizeH="0" baseline="3000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9257" name="Text Box 38">
              <a:extLst>
                <a:ext uri="{FF2B5EF4-FFF2-40B4-BE49-F238E27FC236}">
                  <a16:creationId xmlns:a16="http://schemas.microsoft.com/office/drawing/2014/main" id="{9AA04176-7124-44FD-A1E8-F29B1D064F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8" y="3072"/>
              <a:ext cx="2032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a) Di</a:t>
              </a:r>
              <a:r>
                <a:rPr kumimoji="0" lang="vi-V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ện</a:t>
              </a: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t</a:t>
              </a:r>
              <a:r>
                <a:rPr kumimoji="0" lang="vi-V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ích hình thang là:</a:t>
              </a:r>
            </a:p>
          </p:txBody>
        </p:sp>
      </p:grpSp>
      <p:grpSp>
        <p:nvGrpSpPr>
          <p:cNvPr id="73767" name="Group 39">
            <a:extLst>
              <a:ext uri="{FF2B5EF4-FFF2-40B4-BE49-F238E27FC236}">
                <a16:creationId xmlns:a16="http://schemas.microsoft.com/office/drawing/2014/main" id="{403EFE51-FC15-45B5-A178-C49D3B51361B}"/>
              </a:ext>
            </a:extLst>
          </p:cNvPr>
          <p:cNvGrpSpPr>
            <a:grpSpLocks/>
          </p:cNvGrpSpPr>
          <p:nvPr/>
        </p:nvGrpSpPr>
        <p:grpSpPr bwMode="auto">
          <a:xfrm>
            <a:off x="4968876" y="3224215"/>
            <a:ext cx="3956050" cy="1549401"/>
            <a:chOff x="3130" y="2938"/>
            <a:chExt cx="2492" cy="976"/>
          </a:xfrm>
        </p:grpSpPr>
        <p:sp>
          <p:nvSpPr>
            <p:cNvPr id="9240" name="Rectangle 40">
              <a:extLst>
                <a:ext uri="{FF2B5EF4-FFF2-40B4-BE49-F238E27FC236}">
                  <a16:creationId xmlns:a16="http://schemas.microsoft.com/office/drawing/2014/main" id="{8B917F9A-70C2-4D96-8E27-8F18D0D5B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6" y="3037"/>
              <a:ext cx="94" cy="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41" name="Rectangle 41">
              <a:extLst>
                <a:ext uri="{FF2B5EF4-FFF2-40B4-BE49-F238E27FC236}">
                  <a16:creationId xmlns:a16="http://schemas.microsoft.com/office/drawing/2014/main" id="{9AE0FA1F-C7BD-4D31-9939-24008856B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5" y="3150"/>
              <a:ext cx="94" cy="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42" name="Text Box 42">
              <a:extLst>
                <a:ext uri="{FF2B5EF4-FFF2-40B4-BE49-F238E27FC236}">
                  <a16:creationId xmlns:a16="http://schemas.microsoft.com/office/drawing/2014/main" id="{F921D8D3-8944-427E-8957-F917504B14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7" y="3285"/>
              <a:ext cx="10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( 7 + 3 ) x 4</a:t>
              </a:r>
            </a:p>
          </p:txBody>
        </p:sp>
        <p:sp>
          <p:nvSpPr>
            <p:cNvPr id="9243" name="Line 43">
              <a:extLst>
                <a:ext uri="{FF2B5EF4-FFF2-40B4-BE49-F238E27FC236}">
                  <a16:creationId xmlns:a16="http://schemas.microsoft.com/office/drawing/2014/main" id="{3632349B-F9AB-409A-8529-AEB7CBBEA3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7" y="3486"/>
              <a:ext cx="79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244" name="Text Box 44">
              <a:extLst>
                <a:ext uri="{FF2B5EF4-FFF2-40B4-BE49-F238E27FC236}">
                  <a16:creationId xmlns:a16="http://schemas.microsoft.com/office/drawing/2014/main" id="{463F9842-5ABE-4EDB-AF4A-21B75CE657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1" y="3454"/>
              <a:ext cx="1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9245" name="Text Box 45">
              <a:extLst>
                <a:ext uri="{FF2B5EF4-FFF2-40B4-BE49-F238E27FC236}">
                  <a16:creationId xmlns:a16="http://schemas.microsoft.com/office/drawing/2014/main" id="{48A28D92-F0B5-44A3-AC17-44CFADACCD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4" y="3366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=</a:t>
              </a:r>
            </a:p>
          </p:txBody>
        </p:sp>
        <p:sp>
          <p:nvSpPr>
            <p:cNvPr id="9246" name="Text Box 46">
              <a:extLst>
                <a:ext uri="{FF2B5EF4-FFF2-40B4-BE49-F238E27FC236}">
                  <a16:creationId xmlns:a16="http://schemas.microsoft.com/office/drawing/2014/main" id="{FE04A314-B661-4174-8E84-DA6205422F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2" y="3311"/>
              <a:ext cx="96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20 (cm</a:t>
              </a:r>
              <a:r>
                <a:rPr kumimoji="0" lang="en-US" altLang="en-US" sz="2400" b="1" i="0" u="none" strike="noStrike" kern="1200" cap="none" spc="0" normalizeH="0" baseline="3000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</a:t>
              </a: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</a:t>
              </a:r>
              <a:endParaRPr kumimoji="0" lang="en-US" altLang="en-US" sz="2400" b="1" i="0" u="none" strike="noStrike" kern="1200" cap="none" spc="0" normalizeH="0" baseline="3000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47" name="Text Box 47">
              <a:extLst>
                <a:ext uri="{FF2B5EF4-FFF2-40B4-BE49-F238E27FC236}">
                  <a16:creationId xmlns:a16="http://schemas.microsoft.com/office/drawing/2014/main" id="{AF525E2D-55B9-4BE2-9053-D50C06FCD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7" y="3662"/>
              <a:ext cx="144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sng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Đáp số</a:t>
              </a:r>
              <a:r>
                <a:rPr kumimoji="0" lang="en-US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: 20 cm</a:t>
              </a:r>
              <a:r>
                <a:rPr kumimoji="0" lang="en-US" altLang="en-US" sz="2000" b="1" i="0" u="none" strike="noStrike" kern="1200" cap="none" spc="0" normalizeH="0" baseline="3000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9248" name="Text Box 48">
              <a:extLst>
                <a:ext uri="{FF2B5EF4-FFF2-40B4-BE49-F238E27FC236}">
                  <a16:creationId xmlns:a16="http://schemas.microsoft.com/office/drawing/2014/main" id="{4DDA31D2-83D4-4F43-8F78-BAA845E390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0" y="2938"/>
              <a:ext cx="249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b) Di</a:t>
              </a:r>
              <a:r>
                <a:rPr kumimoji="0" lang="vi-V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ện</a:t>
              </a: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t</a:t>
              </a:r>
              <a:r>
                <a:rPr kumimoji="0" lang="vi-V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ích hình thang là:</a:t>
              </a:r>
            </a:p>
          </p:txBody>
        </p:sp>
      </p:grpSp>
      <p:sp>
        <p:nvSpPr>
          <p:cNvPr id="9239" name="WordArt 49">
            <a:extLst>
              <a:ext uri="{FF2B5EF4-FFF2-40B4-BE49-F238E27FC236}">
                <a16:creationId xmlns:a16="http://schemas.microsoft.com/office/drawing/2014/main" id="{0B16FC46-5A51-4232-941C-AD791DD544E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152400"/>
            <a:ext cx="5486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Toán: Diện tích hình thang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3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3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3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3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3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3" grpId="0"/>
      <p:bldP spid="44" grpId="0"/>
      <p:bldP spid="45" grpId="0"/>
      <p:bldP spid="46" grpId="0"/>
      <p:bldP spid="50" grpId="0"/>
      <p:bldP spid="51" grpId="0"/>
      <p:bldP spid="52" grpId="0"/>
      <p:bldP spid="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43">
            <a:extLst>
              <a:ext uri="{FF2B5EF4-FFF2-40B4-BE49-F238E27FC236}">
                <a16:creationId xmlns:a16="http://schemas.microsoft.com/office/drawing/2014/main" id="{5A25B33D-690D-40D5-A55C-31637D430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305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sng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Bài 3</a:t>
            </a:r>
            <a:r>
              <a:rPr kumimoji="0" lang="en-US" altLang="en-US" sz="2400" b="0" i="1" u="sng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en-US" altLang="en-US" sz="2400" b="1" i="1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Một thửa ruộng hình thang có độ dài hai đáy lần lượt là 110m và 90,2m. Chiều cao bằng trung bình cộng hai đáy. Tính diện tích thửa ruộng đó .</a:t>
            </a:r>
            <a:endParaRPr kumimoji="0" lang="en-US" altLang="en-US" sz="2400" b="0" i="1" u="sng" strike="noStrike" kern="120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Text Box 43">
            <a:extLst>
              <a:ext uri="{FF2B5EF4-FFF2-40B4-BE49-F238E27FC236}">
                <a16:creationId xmlns:a16="http://schemas.microsoft.com/office/drawing/2014/main" id="{B201274E-B4F7-4CEE-A67B-D668EF3C6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4150" y="2224088"/>
            <a:ext cx="167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Bài giải:</a:t>
            </a:r>
          </a:p>
        </p:txBody>
      </p:sp>
      <p:sp>
        <p:nvSpPr>
          <p:cNvPr id="39" name="Text Box 43">
            <a:extLst>
              <a:ext uri="{FF2B5EF4-FFF2-40B4-BE49-F238E27FC236}">
                <a16:creationId xmlns:a16="http://schemas.microsoft.com/office/drawing/2014/main" id="{27A20B10-67D9-47EE-9200-EC757F0E8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1150" y="2852738"/>
            <a:ext cx="4870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Chiều cao thửa ruộng hình thang là :</a:t>
            </a:r>
          </a:p>
        </p:txBody>
      </p:sp>
      <p:sp>
        <p:nvSpPr>
          <p:cNvPr id="41" name="Text Box 43">
            <a:extLst>
              <a:ext uri="{FF2B5EF4-FFF2-40B4-BE49-F238E27FC236}">
                <a16:creationId xmlns:a16="http://schemas.microsoft.com/office/drawing/2014/main" id="{1E715173-A8C5-4EC2-B0E6-09AC9CAFF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2575" y="3590925"/>
            <a:ext cx="4645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Diện tích thửa ruộng hình thang là :</a:t>
            </a:r>
          </a:p>
        </p:txBody>
      </p:sp>
      <p:sp>
        <p:nvSpPr>
          <p:cNvPr id="42" name="Text Box 43">
            <a:extLst>
              <a:ext uri="{FF2B5EF4-FFF2-40B4-BE49-F238E27FC236}">
                <a16:creationId xmlns:a16="http://schemas.microsoft.com/office/drawing/2014/main" id="{8EDCBB84-14C9-407A-971F-C57D5708D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4437063"/>
            <a:ext cx="4079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sng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Đáp số :</a:t>
            </a: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75792" name="Text Box 16">
            <a:extLst>
              <a:ext uri="{FF2B5EF4-FFF2-40B4-BE49-F238E27FC236}">
                <a16:creationId xmlns:a16="http://schemas.microsoft.com/office/drawing/2014/main" id="{642E1A24-ECBD-43A4-9504-267E49367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8338" y="4438650"/>
            <a:ext cx="1687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10 020,01m</a:t>
            </a:r>
            <a:r>
              <a:rPr kumimoji="0" lang="en-US" altLang="en-US" sz="2000" b="1" i="0" u="none" strike="noStrike" kern="1200" cap="none" spc="0" normalizeH="0" baseline="3000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en-US" altLang="en-US" sz="2000" b="1" i="0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5793" name="Text Box 17">
            <a:extLst>
              <a:ext uri="{FF2B5EF4-FFF2-40B4-BE49-F238E27FC236}">
                <a16:creationId xmlns:a16="http://schemas.microsoft.com/office/drawing/2014/main" id="{D87DA420-BCB7-4513-BA19-E393B30B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6513" y="4013200"/>
            <a:ext cx="5157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( 110 + 90,2 ) x 100,1 : 2 = 10 020,01(m</a:t>
            </a:r>
            <a:r>
              <a:rPr kumimoji="0" lang="en-US" altLang="en-US" sz="2000" b="1" i="0" u="none" strike="noStrike" kern="1200" cap="none" spc="0" normalizeH="0" baseline="3000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2)</a:t>
            </a:r>
            <a:endParaRPr kumimoji="0" lang="en-US" altLang="en-US" sz="2000" b="1" i="0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5794" name="Text Box 18">
            <a:extLst>
              <a:ext uri="{FF2B5EF4-FFF2-40B4-BE49-F238E27FC236}">
                <a16:creationId xmlns:a16="http://schemas.microsoft.com/office/drawing/2014/main" id="{A469C29C-6EA3-48D0-A4F6-D07466241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3201988"/>
            <a:ext cx="3551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( 110 + 90,2 ) : 2 = 100,1 (m)</a:t>
            </a:r>
          </a:p>
        </p:txBody>
      </p:sp>
      <p:sp>
        <p:nvSpPr>
          <p:cNvPr id="10250" name="Line 19">
            <a:extLst>
              <a:ext uri="{FF2B5EF4-FFF2-40B4-BE49-F238E27FC236}">
                <a16:creationId xmlns:a16="http://schemas.microsoft.com/office/drawing/2014/main" id="{0764A261-7C9B-4C38-A9D7-8E6E5CF1BE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98900" y="2578100"/>
            <a:ext cx="12700" cy="2409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5796" name="Text Box 20">
            <a:extLst>
              <a:ext uri="{FF2B5EF4-FFF2-40B4-BE49-F238E27FC236}">
                <a16:creationId xmlns:a16="http://schemas.microsoft.com/office/drawing/2014/main" id="{F61380B9-BD8A-4802-A003-F66300E01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3650" y="2227263"/>
            <a:ext cx="1385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kumimoji="0" lang="vi-VN" altLang="en-US" sz="2400" b="1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óm</a:t>
            </a:r>
            <a:r>
              <a:rPr kumimoji="0" lang="en-US" altLang="en-US" sz="2400" b="1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</a:t>
            </a:r>
            <a:r>
              <a:rPr kumimoji="0" lang="vi-VN" altLang="en-US" sz="2400" b="1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ắt</a:t>
            </a:r>
            <a:r>
              <a:rPr kumimoji="0" lang="en-US" altLang="en-US" sz="2400" b="1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kumimoji="0" lang="vi-VN" altLang="en-US" sz="2400" b="1" i="0" u="sng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3ECE47-2A09-4881-859C-3E373705842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350963" y="3063875"/>
            <a:ext cx="0" cy="7302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Freeform 13">
            <a:extLst>
              <a:ext uri="{FF2B5EF4-FFF2-40B4-BE49-F238E27FC236}">
                <a16:creationId xmlns:a16="http://schemas.microsoft.com/office/drawing/2014/main" id="{88ED11F4-6C80-4596-90F0-63C9F8D1DB35}"/>
              </a:ext>
            </a:extLst>
          </p:cNvPr>
          <p:cNvSpPr/>
          <p:nvPr/>
        </p:nvSpPr>
        <p:spPr>
          <a:xfrm>
            <a:off x="1082675" y="3092450"/>
            <a:ext cx="1617663" cy="715963"/>
          </a:xfrm>
          <a:custGeom>
            <a:avLst/>
            <a:gdLst>
              <a:gd name="connsiteX0" fmla="*/ 0 w 1915297"/>
              <a:gd name="connsiteY0" fmla="*/ 914400 h 914400"/>
              <a:gd name="connsiteX1" fmla="*/ 296562 w 1915297"/>
              <a:gd name="connsiteY1" fmla="*/ 0 h 914400"/>
              <a:gd name="connsiteX2" fmla="*/ 1136821 w 1915297"/>
              <a:gd name="connsiteY2" fmla="*/ 0 h 914400"/>
              <a:gd name="connsiteX3" fmla="*/ 1915297 w 1915297"/>
              <a:gd name="connsiteY3" fmla="*/ 914400 h 914400"/>
              <a:gd name="connsiteX4" fmla="*/ 0 w 1915297"/>
              <a:gd name="connsiteY4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5297" h="914400">
                <a:moveTo>
                  <a:pt x="0" y="914400"/>
                </a:moveTo>
                <a:lnTo>
                  <a:pt x="296562" y="0"/>
                </a:lnTo>
                <a:lnTo>
                  <a:pt x="1136821" y="0"/>
                </a:lnTo>
                <a:lnTo>
                  <a:pt x="1915297" y="914400"/>
                </a:lnTo>
                <a:lnTo>
                  <a:pt x="0" y="91440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BC045821-0D3C-4A3C-8F71-278C75857D4D}"/>
              </a:ext>
            </a:extLst>
          </p:cNvPr>
          <p:cNvSpPr>
            <a:spLocks/>
          </p:cNvSpPr>
          <p:nvPr/>
        </p:nvSpPr>
        <p:spPr bwMode="auto">
          <a:xfrm>
            <a:off x="1368425" y="3671888"/>
            <a:ext cx="123825" cy="111125"/>
          </a:xfrm>
          <a:custGeom>
            <a:avLst/>
            <a:gdLst>
              <a:gd name="T0" fmla="*/ 0 w 160638"/>
              <a:gd name="T1" fmla="*/ 0 h 185351"/>
              <a:gd name="T2" fmla="*/ 95249 w 160638"/>
              <a:gd name="T3" fmla="*/ 4445 h 185351"/>
              <a:gd name="T4" fmla="*/ 95249 w 160638"/>
              <a:gd name="T5" fmla="*/ 66675 h 185351"/>
              <a:gd name="T6" fmla="*/ 95249 w 160638"/>
              <a:gd name="T7" fmla="*/ 66675 h 1853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638" h="185351">
                <a:moveTo>
                  <a:pt x="0" y="0"/>
                </a:moveTo>
                <a:lnTo>
                  <a:pt x="160638" y="12357"/>
                </a:lnTo>
                <a:lnTo>
                  <a:pt x="160638" y="185351"/>
                </a:ln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" name="TextBox 25">
            <a:extLst>
              <a:ext uri="{FF2B5EF4-FFF2-40B4-BE49-F238E27FC236}">
                <a16:creationId xmlns:a16="http://schemas.microsoft.com/office/drawing/2014/main" id="{1174B45D-BA86-460E-9A43-0C4402836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313" y="2743200"/>
            <a:ext cx="760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90,2m</a:t>
            </a:r>
            <a:endParaRPr kumimoji="0" lang="vi-VN" altLang="en-US" sz="1600" b="1" i="0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TextBox 25">
            <a:extLst>
              <a:ext uri="{FF2B5EF4-FFF2-40B4-BE49-F238E27FC236}">
                <a16:creationId xmlns:a16="http://schemas.microsoft.com/office/drawing/2014/main" id="{668656E6-2D62-41C2-B998-7BCFF0E71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2413" y="3792538"/>
            <a:ext cx="703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110m</a:t>
            </a:r>
            <a:endParaRPr kumimoji="0" lang="vi-VN" altLang="en-US" sz="1600" b="1" i="0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0" name="TextBox 25">
            <a:extLst>
              <a:ext uri="{FF2B5EF4-FFF2-40B4-BE49-F238E27FC236}">
                <a16:creationId xmlns:a16="http://schemas.microsoft.com/office/drawing/2014/main" id="{2373A78E-D3D8-4D2B-984B-84841F231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338" y="3292475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</a:t>
            </a:r>
            <a:endParaRPr kumimoji="0" lang="vi-VN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5803" name="Text Box 27">
            <a:extLst>
              <a:ext uri="{FF2B5EF4-FFF2-40B4-BE49-F238E27FC236}">
                <a16:creationId xmlns:a16="http://schemas.microsoft.com/office/drawing/2014/main" id="{5E1CB7BC-F307-496E-8D5D-640F2141E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179888"/>
            <a:ext cx="3209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h= trung b</a:t>
            </a:r>
            <a:r>
              <a:rPr kumimoji="0" lang="vi-V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ình</a:t>
            </a: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</a:t>
            </a:r>
            <a:r>
              <a:rPr kumimoji="0" lang="vi-V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ộng 2 đáy</a:t>
            </a:r>
          </a:p>
        </p:txBody>
      </p:sp>
      <p:sp>
        <p:nvSpPr>
          <p:cNvPr id="75804" name="Text Box 28">
            <a:extLst>
              <a:ext uri="{FF2B5EF4-FFF2-40B4-BE49-F238E27FC236}">
                <a16:creationId xmlns:a16="http://schemas.microsoft.com/office/drawing/2014/main" id="{AC5F2BE4-B90B-4B2E-A896-0E2A2F41B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662488"/>
            <a:ext cx="1662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S=...? m</a:t>
            </a:r>
            <a:r>
              <a:rPr kumimoji="0" lang="en-US" altLang="en-US" sz="2000" b="1" i="0" u="none" strike="noStrike" kern="1200" cap="none" spc="0" normalizeH="0" baseline="3000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en-US" altLang="en-US" sz="2000" b="1" i="0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60" name="WordArt 30">
            <a:extLst>
              <a:ext uri="{FF2B5EF4-FFF2-40B4-BE49-F238E27FC236}">
                <a16:creationId xmlns:a16="http://schemas.microsoft.com/office/drawing/2014/main" id="{1F2EB0C7-0E5A-4598-919B-ADB34B765A3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152400"/>
            <a:ext cx="5486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Toán: Diện tích hình thang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5" grpId="0"/>
      <p:bldP spid="39" grpId="0"/>
      <p:bldP spid="41" grpId="0"/>
      <p:bldP spid="42" grpId="0"/>
      <p:bldP spid="75792" grpId="0"/>
      <p:bldP spid="75793" grpId="0"/>
      <p:bldP spid="75794" grpId="0"/>
      <p:bldP spid="75796" grpId="0"/>
      <p:bldP spid="45" grpId="0"/>
      <p:bldP spid="46" grpId="0"/>
      <p:bldP spid="50" grpId="0"/>
      <p:bldP spid="75803" grpId="0"/>
      <p:bldP spid="7580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508</Words>
  <Application>Microsoft Office PowerPoint</Application>
  <PresentationFormat>On-screen Show (4:3)</PresentationFormat>
  <Paragraphs>123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.VnCentury SchoolbookH</vt:lpstr>
      <vt:lpstr>.VnRevueH</vt:lpstr>
      <vt:lpstr>Arial</vt:lpstr>
      <vt:lpstr>Calibri</vt:lpstr>
      <vt:lpstr>Cambria Math</vt:lpstr>
      <vt:lpstr>Times New Roman</vt:lpstr>
      <vt:lpstr>Wingdings</vt:lpstr>
      <vt:lpstr>Default Design</vt:lpstr>
      <vt:lpstr>Clip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AQ</dc:creator>
  <cp:lastModifiedBy>Admin</cp:lastModifiedBy>
  <cp:revision>44</cp:revision>
  <dcterms:created xsi:type="dcterms:W3CDTF">2011-08-26T07:51:00Z</dcterms:created>
  <dcterms:modified xsi:type="dcterms:W3CDTF">2023-02-03T10:12:55Z</dcterms:modified>
</cp:coreProperties>
</file>