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0" r:id="rId4"/>
    <p:sldId id="289" r:id="rId5"/>
    <p:sldId id="295" r:id="rId6"/>
    <p:sldId id="291" r:id="rId7"/>
    <p:sldId id="296" r:id="rId8"/>
    <p:sldId id="292" r:id="rId9"/>
    <p:sldId id="297" r:id="rId10"/>
    <p:sldId id="293" r:id="rId11"/>
    <p:sldId id="298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3" d="100"/>
          <a:sy n="83" d="100"/>
        </p:scale>
        <p:origin x="31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33239" y="320696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4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F584B6-647C-4363-9367-323785675BAC}"/>
              </a:ext>
            </a:extLst>
          </p:cNvPr>
          <p:cNvSpPr txBox="1"/>
          <p:nvPr/>
        </p:nvSpPr>
        <p:spPr>
          <a:xfrm>
            <a:off x="996983" y="1317921"/>
            <a:ext cx="9917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 smtClean="0">
                <a:solidFill>
                  <a:srgbClr val="002060"/>
                </a:solidFill>
                <a:latin typeface="Arial"/>
              </a:rPr>
              <a:t>Để</a:t>
            </a:r>
            <a:r>
              <a:rPr lang="en-US" sz="4000" noProof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Arial"/>
              </a:rPr>
              <a:t>tìm</a:t>
            </a:r>
            <a:r>
              <a:rPr lang="en-US" sz="4000" noProof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Arial"/>
              </a:rPr>
              <a:t>được</a:t>
            </a:r>
            <a:r>
              <a:rPr lang="en-US" sz="4000" noProof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Arial"/>
              </a:rPr>
              <a:t>số</a:t>
            </a:r>
            <a:r>
              <a:rPr lang="en-US" sz="4000" noProof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Arial"/>
              </a:rPr>
              <a:t>càng</a:t>
            </a:r>
            <a:r>
              <a:rPr lang="en-US" sz="4000" noProof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Arial"/>
              </a:rPr>
              <a:t>cua</a:t>
            </a:r>
            <a:r>
              <a:rPr lang="en-US" sz="4000" noProof="0" dirty="0" smtClean="0">
                <a:solidFill>
                  <a:srgbClr val="002060"/>
                </a:solidFill>
                <a:latin typeface="Arial"/>
              </a:rPr>
              <a:t> con </a:t>
            </a:r>
            <a:r>
              <a:rPr lang="en-US" sz="4000" noProof="0" dirty="0" err="1" smtClean="0">
                <a:solidFill>
                  <a:srgbClr val="002060"/>
                </a:solidFill>
                <a:latin typeface="Arial"/>
              </a:rPr>
              <a:t>đã</a:t>
            </a:r>
            <a:r>
              <a:rPr lang="en-US" sz="4000" noProof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Arial"/>
              </a:rPr>
              <a:t>làm</a:t>
            </a:r>
            <a:r>
              <a:rPr lang="en-US" sz="4000" noProof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Arial"/>
              </a:rPr>
              <a:t>như</a:t>
            </a:r>
            <a:r>
              <a:rPr lang="en-US" sz="4000" noProof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Arial"/>
              </a:rPr>
              <a:t>thế</a:t>
            </a:r>
            <a:r>
              <a:rPr lang="en-US" sz="4000" noProof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Arial"/>
              </a:rPr>
              <a:t>nào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F584B6-647C-4363-9367-323785675BAC}"/>
              </a:ext>
            </a:extLst>
          </p:cNvPr>
          <p:cNvSpPr txBox="1"/>
          <p:nvPr/>
        </p:nvSpPr>
        <p:spPr>
          <a:xfrm>
            <a:off x="996983" y="2969741"/>
            <a:ext cx="9917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Lấy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2 </a:t>
            </a:r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càng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con </a:t>
            </a:r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cua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nhân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con </a:t>
            </a:r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cua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829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C1A845-6866-4E25-8015-9AA09A2FD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-17945"/>
            <a:ext cx="12148457" cy="6892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0E9CCF-3C6D-48AD-8F32-DC47E50A5870}"/>
              </a:ext>
            </a:extLst>
          </p:cNvPr>
          <p:cNvSpPr txBox="1"/>
          <p:nvPr/>
        </p:nvSpPr>
        <p:spPr>
          <a:xfrm>
            <a:off x="1378329" y="456242"/>
            <a:ext cx="4829567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hai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24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– 1 - 2022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3092818" y="1022632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Toán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477B7-379E-40BF-8FB7-EB5FE3D2BCFA}"/>
              </a:ext>
            </a:extLst>
          </p:cNvPr>
          <p:cNvSpPr txBox="1"/>
          <p:nvPr/>
        </p:nvSpPr>
        <p:spPr>
          <a:xfrm>
            <a:off x="1751001" y="1664381"/>
            <a:ext cx="926104" cy="588776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D72AD-5993-4CF6-8D08-292C725E6977}"/>
              </a:ext>
            </a:extLst>
          </p:cNvPr>
          <p:cNvSpPr txBox="1"/>
          <p:nvPr/>
        </p:nvSpPr>
        <p:spPr>
          <a:xfrm>
            <a:off x="5542556" y="1658861"/>
            <a:ext cx="926104" cy="588776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6B8A2-DD8D-4E12-ABCC-9B79170B83D6}"/>
              </a:ext>
            </a:extLst>
          </p:cNvPr>
          <p:cNvSpPr txBox="1"/>
          <p:nvPr/>
        </p:nvSpPr>
        <p:spPr>
          <a:xfrm>
            <a:off x="706072" y="1381230"/>
            <a:ext cx="10155026" cy="588776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lang="en-US" sz="2400" b="1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sz="24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           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Bảng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nhân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2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2)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383383" y="2086774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mtClean="0">
                <a:solidFill>
                  <a:prstClr val="white"/>
                </a:solidFill>
                <a:latin typeface="HP001 4 hàng" pitchFamily="34" charset="0"/>
              </a:rPr>
              <a:t>Bài 4:  a/       Bài giải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813881" y="2623862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mtClean="0">
                <a:solidFill>
                  <a:prstClr val="white"/>
                </a:solidFill>
                <a:latin typeface="HP001 4 hàng" pitchFamily="34" charset="0"/>
              </a:rPr>
              <a:t>5 con cua có số cái càng là: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1378329" y="3167126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lvl="0" defTabSz="344422">
              <a:defRPr/>
            </a:pPr>
            <a:r>
              <a:rPr lang="en-US" sz="2400" b="1" smtClean="0">
                <a:solidFill>
                  <a:prstClr val="white"/>
                </a:solidFill>
                <a:latin typeface="HP001 4 hàng" pitchFamily="34" charset="0"/>
              </a:rPr>
              <a:t>2  </a:t>
            </a:r>
            <a:r>
              <a:rPr lang="en-US" sz="2400" b="1">
                <a:solidFill>
                  <a:prstClr val="white"/>
                </a:solidFill>
                <a:latin typeface="Arial Narrow" panose="020B0606020202030204" pitchFamily="34" charset="0"/>
              </a:rPr>
              <a:t>x </a:t>
            </a:r>
            <a:r>
              <a:rPr lang="en-US" sz="2400" b="1" smtClean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smtClean="0">
                <a:solidFill>
                  <a:prstClr val="white"/>
                </a:solidFill>
                <a:latin typeface="HP001 4 hàng" pitchFamily="34" charset="0"/>
              </a:rPr>
              <a:t>5 = 10 (cái càng)</a:t>
            </a:r>
            <a:r>
              <a:rPr lang="en-US" sz="2400" b="1" smtClean="0">
                <a:solidFill>
                  <a:prstClr val="white"/>
                </a:solidFill>
                <a:latin typeface="Arial Narrow" panose="020B0606020202030204" pitchFamily="34" charset="0"/>
              </a:rPr>
              <a:t>   </a:t>
            </a:r>
            <a:r>
              <a:rPr lang="en-US" sz="2400" b="1" smtClean="0">
                <a:solidFill>
                  <a:prstClr val="white"/>
                </a:solidFill>
                <a:latin typeface="HP001 4 hàng" pitchFamily="34" charset="0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1501990" y="3721171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400" b="1" smtClean="0">
                <a:solidFill>
                  <a:prstClr val="white"/>
                </a:solidFill>
                <a:latin typeface="HP001 4 hàng" pitchFamily="34" charset="0"/>
              </a:rPr>
              <a:t>   Đáp số: 10 cái càng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966281" y="4817495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white"/>
                </a:solidFill>
                <a:latin typeface="HP001 4 hàng" pitchFamily="34" charset="0"/>
              </a:rPr>
              <a:t>7</a:t>
            </a:r>
            <a:r>
              <a:rPr lang="en-US" sz="2400" b="1" smtClean="0">
                <a:solidFill>
                  <a:prstClr val="white"/>
                </a:solidFill>
                <a:latin typeface="HP001 4 hàng" pitchFamily="34" charset="0"/>
              </a:rPr>
              <a:t> con cua có số cái càng là: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1530729" y="5323815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lvl="0" defTabSz="344422">
              <a:defRPr/>
            </a:pPr>
            <a:r>
              <a:rPr lang="en-US" sz="2400" b="1" smtClean="0">
                <a:solidFill>
                  <a:prstClr val="white"/>
                </a:solidFill>
                <a:latin typeface="HP001 4 hàng" pitchFamily="34" charset="0"/>
              </a:rPr>
              <a:t>2  </a:t>
            </a:r>
            <a:r>
              <a:rPr lang="en-US" sz="2400" b="1">
                <a:solidFill>
                  <a:prstClr val="white"/>
                </a:solidFill>
                <a:latin typeface="Arial Narrow" panose="020B0606020202030204" pitchFamily="34" charset="0"/>
              </a:rPr>
              <a:t>x </a:t>
            </a:r>
            <a:r>
              <a:rPr lang="en-US" sz="2400" b="1" smtClean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>
                <a:solidFill>
                  <a:prstClr val="white"/>
                </a:solidFill>
                <a:latin typeface="HP001 4 hàng" pitchFamily="34" charset="0"/>
              </a:rPr>
              <a:t>7</a:t>
            </a:r>
            <a:r>
              <a:rPr lang="en-US" sz="2400" b="1" smtClean="0">
                <a:solidFill>
                  <a:prstClr val="white"/>
                </a:solidFill>
                <a:latin typeface="HP001 4 hàng" pitchFamily="34" charset="0"/>
              </a:rPr>
              <a:t> = 14 (cái càng)</a:t>
            </a:r>
            <a:r>
              <a:rPr lang="en-US" sz="2400" b="1" smtClean="0">
                <a:solidFill>
                  <a:prstClr val="white"/>
                </a:solidFill>
                <a:latin typeface="Arial Narrow" panose="020B0606020202030204" pitchFamily="34" charset="0"/>
              </a:rPr>
              <a:t>   </a:t>
            </a:r>
            <a:r>
              <a:rPr lang="en-US" sz="2400" b="1" smtClean="0">
                <a:solidFill>
                  <a:prstClr val="white"/>
                </a:solidFill>
                <a:latin typeface="HP001 4 hàng" pitchFamily="34" charset="0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1654390" y="5887096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2400" b="1" smtClean="0">
                <a:solidFill>
                  <a:prstClr val="white"/>
                </a:solidFill>
                <a:latin typeface="HP001 4 hàng" pitchFamily="34" charset="0"/>
              </a:rPr>
              <a:t>   Đáp số: 14 cái càng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619917" y="4247871"/>
            <a:ext cx="3726448" cy="404110"/>
          </a:xfrm>
          <a:prstGeom prst="rect">
            <a:avLst/>
          </a:prstGeom>
          <a:noFill/>
        </p:spPr>
        <p:txBody>
          <a:bodyPr wrap="square" lIns="34443" tIns="17221" rIns="34443" bIns="17221" rtlCol="0">
            <a:spAutoFit/>
          </a:bodyPr>
          <a:lstStyle/>
          <a:p>
            <a:pPr marL="0" marR="0" lvl="0" indent="0" algn="l" defTabSz="3444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mtClean="0">
                <a:solidFill>
                  <a:prstClr val="white"/>
                </a:solidFill>
                <a:latin typeface="HP001 4 hàng" pitchFamily="34" charset="0"/>
              </a:rPr>
              <a:t>b/               Bài giải: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35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F584B6-647C-4363-9367-323785675BAC}"/>
              </a:ext>
            </a:extLst>
          </p:cNvPr>
          <p:cNvSpPr txBox="1"/>
          <p:nvPr/>
        </p:nvSpPr>
        <p:spPr>
          <a:xfrm>
            <a:off x="996983" y="1317921"/>
            <a:ext cx="9917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2060"/>
                </a:solidFill>
                <a:latin typeface="Arial"/>
              </a:rPr>
              <a:t>Để</a:t>
            </a:r>
            <a:r>
              <a:rPr lang="en-US" sz="40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/>
              </a:rPr>
              <a:t>làm</a:t>
            </a:r>
            <a:r>
              <a:rPr lang="en-US" sz="40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/>
              </a:rPr>
              <a:t>tốt</a:t>
            </a:r>
            <a:r>
              <a:rPr lang="en-US" sz="40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/>
              </a:rPr>
              <a:t>bài</a:t>
            </a:r>
            <a:r>
              <a:rPr lang="en-US" sz="40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/>
              </a:rPr>
              <a:t>tập</a:t>
            </a:r>
            <a:r>
              <a:rPr lang="en-US" sz="4000" dirty="0">
                <a:solidFill>
                  <a:srgbClr val="002060"/>
                </a:solidFill>
                <a:latin typeface="Arial"/>
              </a:rPr>
              <a:t> 1 con </a:t>
            </a:r>
            <a:r>
              <a:rPr lang="en-US" sz="4000" dirty="0" err="1" smtClean="0">
                <a:solidFill>
                  <a:srgbClr val="002060"/>
                </a:solidFill>
                <a:latin typeface="Arial"/>
              </a:rPr>
              <a:t>cần</a:t>
            </a:r>
            <a:r>
              <a:rPr lang="en-US" sz="40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/>
              </a:rPr>
              <a:t>chú</a:t>
            </a:r>
            <a:r>
              <a:rPr lang="en-US" sz="4000" dirty="0" smtClean="0">
                <a:solidFill>
                  <a:srgbClr val="002060"/>
                </a:solidFill>
                <a:latin typeface="Arial"/>
              </a:rPr>
              <a:t> ý </a:t>
            </a:r>
            <a:r>
              <a:rPr lang="en-US" sz="4000" dirty="0" err="1" smtClean="0">
                <a:solidFill>
                  <a:srgbClr val="002060"/>
                </a:solidFill>
                <a:latin typeface="Arial"/>
              </a:rPr>
              <a:t>điều</a:t>
            </a:r>
            <a:r>
              <a:rPr lang="en-US" sz="40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/>
              </a:rPr>
              <a:t>gì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F584B6-647C-4363-9367-323785675BAC}"/>
              </a:ext>
            </a:extLst>
          </p:cNvPr>
          <p:cNvSpPr txBox="1"/>
          <p:nvPr/>
        </p:nvSpPr>
        <p:spPr>
          <a:xfrm>
            <a:off x="996983" y="2419134"/>
            <a:ext cx="9917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Thuộc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/>
              </a:rPr>
              <a:t>b</a:t>
            </a:r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ảng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nhân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2.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948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F584B6-647C-4363-9367-323785675BAC}"/>
              </a:ext>
            </a:extLst>
          </p:cNvPr>
          <p:cNvSpPr txBox="1"/>
          <p:nvPr/>
        </p:nvSpPr>
        <p:spPr>
          <a:xfrm>
            <a:off x="996983" y="1317921"/>
            <a:ext cx="9917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srgbClr val="002060"/>
                </a:solidFill>
                <a:latin typeface="Arial"/>
              </a:rPr>
              <a:t>Con </a:t>
            </a:r>
            <a:r>
              <a:rPr lang="en-US" sz="4000" noProof="0" dirty="0" err="1" smtClean="0">
                <a:solidFill>
                  <a:srgbClr val="002060"/>
                </a:solidFill>
                <a:latin typeface="Arial"/>
              </a:rPr>
              <a:t>có</a:t>
            </a:r>
            <a:r>
              <a:rPr lang="en-US" sz="4000" noProof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Arial"/>
              </a:rPr>
              <a:t>nhận</a:t>
            </a:r>
            <a:r>
              <a:rPr lang="en-US" sz="4000" noProof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Arial"/>
              </a:rPr>
              <a:t>xét</a:t>
            </a:r>
            <a:r>
              <a:rPr lang="en-US" sz="4000" noProof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Arial"/>
              </a:rPr>
              <a:t>gì</a:t>
            </a:r>
            <a:r>
              <a:rPr lang="en-US" sz="4000" noProof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Arial"/>
              </a:rPr>
              <a:t>về</a:t>
            </a:r>
            <a:r>
              <a:rPr lang="en-US" sz="4000" noProof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Arial"/>
              </a:rPr>
              <a:t>dãy</a:t>
            </a:r>
            <a:r>
              <a:rPr lang="en-US" sz="4000" noProof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Arial"/>
              </a:rPr>
              <a:t>số</a:t>
            </a:r>
            <a:r>
              <a:rPr lang="en-US" sz="4000" noProof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Arial"/>
              </a:rPr>
              <a:t>trong</a:t>
            </a:r>
            <a:r>
              <a:rPr lang="en-US" sz="4000" noProof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noProof="0" dirty="0" err="1" smtClean="0">
                <a:solidFill>
                  <a:srgbClr val="002060"/>
                </a:solidFill>
                <a:latin typeface="Arial"/>
              </a:rPr>
              <a:t>bài</a:t>
            </a:r>
            <a:r>
              <a:rPr lang="en-US" sz="4000" noProof="0" dirty="0" smtClean="0">
                <a:solidFill>
                  <a:srgbClr val="002060"/>
                </a:solidFill>
                <a:latin typeface="Arial"/>
              </a:rPr>
              <a:t> 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F584B6-647C-4363-9367-323785675BAC}"/>
              </a:ext>
            </a:extLst>
          </p:cNvPr>
          <p:cNvSpPr txBox="1"/>
          <p:nvPr/>
        </p:nvSpPr>
        <p:spPr>
          <a:xfrm>
            <a:off x="996983" y="3146721"/>
            <a:ext cx="9917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Đó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tích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/>
              </a:rPr>
              <a:t>b</a:t>
            </a:r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ảng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nhân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2.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55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F584B6-647C-4363-9367-323785675BAC}"/>
              </a:ext>
            </a:extLst>
          </p:cNvPr>
          <p:cNvSpPr txBox="1"/>
          <p:nvPr/>
        </p:nvSpPr>
        <p:spPr>
          <a:xfrm>
            <a:off x="996983" y="1317921"/>
            <a:ext cx="9917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2060"/>
                </a:solidFill>
                <a:latin typeface="Arial"/>
              </a:rPr>
              <a:t>Để</a:t>
            </a:r>
            <a:r>
              <a:rPr lang="en-US" sz="40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/>
              </a:rPr>
              <a:t>làm</a:t>
            </a:r>
            <a:r>
              <a:rPr lang="en-US" sz="40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/>
              </a:rPr>
              <a:t>được</a:t>
            </a:r>
            <a:r>
              <a:rPr lang="en-US" sz="40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Arial"/>
              </a:rPr>
              <a:t> 3 con </a:t>
            </a:r>
            <a:r>
              <a:rPr lang="en-US" sz="4000" dirty="0" err="1" smtClean="0">
                <a:solidFill>
                  <a:srgbClr val="002060"/>
                </a:solidFill>
                <a:latin typeface="Arial"/>
              </a:rPr>
              <a:t>đã</a:t>
            </a:r>
            <a:r>
              <a:rPr lang="en-US" sz="40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/>
              </a:rPr>
              <a:t>dựa</a:t>
            </a:r>
            <a:r>
              <a:rPr lang="en-US" sz="40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/>
              </a:rPr>
              <a:t>vào</a:t>
            </a:r>
            <a:r>
              <a:rPr lang="en-US" sz="40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/>
              </a:rPr>
              <a:t>đâu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F584B6-647C-4363-9367-323785675BAC}"/>
              </a:ext>
            </a:extLst>
          </p:cNvPr>
          <p:cNvSpPr txBox="1"/>
          <p:nvPr/>
        </p:nvSpPr>
        <p:spPr>
          <a:xfrm>
            <a:off x="996983" y="2419134"/>
            <a:ext cx="9917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FF0000"/>
                </a:solidFill>
                <a:latin typeface="Arial"/>
              </a:rPr>
              <a:t>B</a:t>
            </a:r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ảng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/>
              </a:rPr>
              <a:t>nhân</a:t>
            </a:r>
            <a:r>
              <a:rPr lang="en-US" sz="4000" dirty="0" smtClean="0">
                <a:solidFill>
                  <a:srgbClr val="FF0000"/>
                </a:solidFill>
                <a:latin typeface="Arial"/>
              </a:rPr>
              <a:t> 2.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60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367</Words>
  <Application>Microsoft Office PowerPoint</Application>
  <PresentationFormat>Widescreen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Cambria Math</vt:lpstr>
      <vt:lpstr>HP001 4 hàng</vt:lpstr>
      <vt:lpstr>HP001 5 hàng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157</cp:revision>
  <dcterms:created xsi:type="dcterms:W3CDTF">2021-06-02T01:34:28Z</dcterms:created>
  <dcterms:modified xsi:type="dcterms:W3CDTF">2022-01-24T10:24:07Z</dcterms:modified>
</cp:coreProperties>
</file>