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97" r:id="rId3"/>
    <p:sldId id="290" r:id="rId4"/>
    <p:sldId id="289" r:id="rId5"/>
    <p:sldId id="294" r:id="rId6"/>
    <p:sldId id="299" r:id="rId7"/>
    <p:sldId id="291" r:id="rId8"/>
    <p:sldId id="295" r:id="rId9"/>
    <p:sldId id="292" r:id="rId10"/>
    <p:sldId id="296" r:id="rId11"/>
    <p:sldId id="293" r:id="rId12"/>
    <p:sldId id="300" r:id="rId13"/>
    <p:sldId id="298" r:id="rId14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BCD"/>
    <a:srgbClr val="FCDFDC"/>
    <a:srgbClr val="FFFAC2"/>
    <a:srgbClr val="D34CD6"/>
    <a:srgbClr val="FDDEEB"/>
    <a:srgbClr val="FFF789"/>
    <a:srgbClr val="E07235"/>
    <a:srgbClr val="EB54E9"/>
    <a:srgbClr val="D8F3FC"/>
    <a:srgbClr val="E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015" autoAdjust="0"/>
    <p:restoredTop sz="94249" autoAdjust="0"/>
  </p:normalViewPr>
  <p:slideViewPr>
    <p:cSldViewPr snapToGrid="0">
      <p:cViewPr varScale="1">
        <p:scale>
          <a:sx n="83" d="100"/>
          <a:sy n="83" d="100"/>
        </p:scale>
        <p:origin x="317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70C85D-178A-4A95-92CB-10FA0C298EF1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8980D4-6BBB-418B-A287-272C2810C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4430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980D4-6BBB-418B-A287-272C2810CA6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3384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33239" y="320696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644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230847" y="1557579"/>
            <a:ext cx="513723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  <p:sldLayoutId id="2147483691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5" Type="http://schemas.microsoft.com/office/2007/relationships/hdphoto" Target="../media/hdphoto7.wdp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6" Type="http://schemas.microsoft.com/office/2007/relationships/hdphoto" Target="../media/hdphoto4.wdp"/><Relationship Id="rId5" Type="http://schemas.openxmlformats.org/officeDocument/2006/relationships/image" Target="../media/image7.png"/><Relationship Id="rId10" Type="http://schemas.microsoft.com/office/2007/relationships/hdphoto" Target="../media/hdphoto6.wdp"/><Relationship Id="rId4" Type="http://schemas.microsoft.com/office/2007/relationships/hdphoto" Target="../media/hdphoto3.wdp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8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651702" y="417360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NHÂN, PHÉP CHIA</a:t>
            </a:r>
            <a:endParaRPr lang="vi-VN" sz="40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2693343" y="2191642"/>
            <a:ext cx="6316153" cy="247471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6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40</a:t>
            </a:r>
          </a:p>
          <a:p>
            <a:pPr algn="ctr">
              <a:lnSpc>
                <a:spcPct val="120000"/>
              </a:lnSpc>
            </a:pPr>
            <a:r>
              <a:rPr lang="vi-VN" sz="8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BẢNG NHÂN 5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5C96F048-4A9E-42E4-9725-5ACBEC4623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032385" y="1120876"/>
            <a:ext cx="10294376" cy="707886"/>
          </a:xfrm>
          <a:prstGeom prst="rect">
            <a:avLst/>
          </a:prstGeom>
          <a:solidFill>
            <a:srgbClr val="FCDFDC"/>
          </a:solidFill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- </a:t>
            </a:r>
            <a:r>
              <a:rPr lang="en-US" sz="4000" dirty="0" err="1" smtClean="0">
                <a:solidFill>
                  <a:srgbClr val="FF0000"/>
                </a:solidFill>
              </a:rPr>
              <a:t>Để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làm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tốt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bài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số</a:t>
            </a:r>
            <a:r>
              <a:rPr lang="en-US" sz="4000" dirty="0" smtClean="0">
                <a:solidFill>
                  <a:srgbClr val="FF0000"/>
                </a:solidFill>
              </a:rPr>
              <a:t> 3, con </a:t>
            </a:r>
            <a:r>
              <a:rPr lang="en-US" sz="4000" dirty="0" err="1" smtClean="0">
                <a:solidFill>
                  <a:srgbClr val="FF0000"/>
                </a:solidFill>
              </a:rPr>
              <a:t>làm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như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thế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nào</a:t>
            </a:r>
            <a:r>
              <a:rPr lang="en-US" sz="4000" dirty="0" smtClean="0">
                <a:solidFill>
                  <a:srgbClr val="FF0000"/>
                </a:solidFill>
              </a:rPr>
              <a:t> ?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14401" y="2305666"/>
            <a:ext cx="9837176" cy="3170099"/>
          </a:xfrm>
          <a:prstGeom prst="rect">
            <a:avLst/>
          </a:prstGeom>
          <a:solidFill>
            <a:srgbClr val="FCDFDC"/>
          </a:solidFill>
        </p:spPr>
        <p:txBody>
          <a:bodyPr wrap="square" rtlCol="0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4000" dirty="0" err="1" smtClean="0">
                <a:solidFill>
                  <a:srgbClr val="002060"/>
                </a:solidFill>
              </a:rPr>
              <a:t>Bước</a:t>
            </a:r>
            <a:r>
              <a:rPr lang="en-US" sz="4000" dirty="0" smtClean="0">
                <a:solidFill>
                  <a:srgbClr val="002060"/>
                </a:solidFill>
              </a:rPr>
              <a:t> 1: </a:t>
            </a:r>
            <a:r>
              <a:rPr lang="en-US" sz="4000" dirty="0" err="1" smtClean="0">
                <a:solidFill>
                  <a:srgbClr val="002060"/>
                </a:solidFill>
              </a:rPr>
              <a:t>Tính</a:t>
            </a:r>
            <a:r>
              <a:rPr lang="en-US" sz="4000" dirty="0" smtClean="0">
                <a:solidFill>
                  <a:srgbClr val="002060"/>
                </a:solidFill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</a:rPr>
              <a:t>kết</a:t>
            </a:r>
            <a:r>
              <a:rPr lang="en-US" sz="4000" dirty="0" smtClean="0">
                <a:solidFill>
                  <a:srgbClr val="002060"/>
                </a:solidFill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</a:rPr>
              <a:t>quả</a:t>
            </a:r>
            <a:r>
              <a:rPr lang="en-US" sz="4000" dirty="0" smtClean="0">
                <a:solidFill>
                  <a:srgbClr val="002060"/>
                </a:solidFill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</a:rPr>
              <a:t>các</a:t>
            </a:r>
            <a:r>
              <a:rPr lang="en-US" sz="4000" dirty="0" smtClean="0">
                <a:solidFill>
                  <a:srgbClr val="002060"/>
                </a:solidFill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</a:rPr>
              <a:t>phép</a:t>
            </a:r>
            <a:r>
              <a:rPr lang="en-US" sz="4000" dirty="0" smtClean="0">
                <a:solidFill>
                  <a:srgbClr val="002060"/>
                </a:solidFill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</a:rPr>
              <a:t>tính</a:t>
            </a:r>
            <a:r>
              <a:rPr lang="en-US" sz="4000" dirty="0" smtClean="0">
                <a:solidFill>
                  <a:srgbClr val="002060"/>
                </a:solidFill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</a:rPr>
              <a:t>trên</a:t>
            </a:r>
            <a:r>
              <a:rPr lang="en-US" sz="4000" dirty="0" smtClean="0">
                <a:solidFill>
                  <a:srgbClr val="002060"/>
                </a:solidFill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</a:rPr>
              <a:t>các</a:t>
            </a:r>
            <a:r>
              <a:rPr lang="en-US" sz="4000" dirty="0" smtClean="0">
                <a:solidFill>
                  <a:srgbClr val="002060"/>
                </a:solidFill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</a:rPr>
              <a:t>toa</a:t>
            </a:r>
            <a:r>
              <a:rPr lang="en-US" sz="4000" dirty="0" smtClean="0">
                <a:solidFill>
                  <a:srgbClr val="002060"/>
                </a:solidFill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</a:rPr>
              <a:t>tàu</a:t>
            </a:r>
            <a:r>
              <a:rPr lang="en-US" sz="4000" dirty="0" smtClean="0">
                <a:solidFill>
                  <a:srgbClr val="002060"/>
                </a:solidFill>
              </a:rPr>
              <a:t>.</a:t>
            </a:r>
          </a:p>
          <a:p>
            <a:pPr marL="571500" indent="-571500">
              <a:buFontTx/>
              <a:buChar char="-"/>
            </a:pPr>
            <a:r>
              <a:rPr lang="en-US" sz="4000" dirty="0" err="1" smtClean="0">
                <a:solidFill>
                  <a:srgbClr val="002060"/>
                </a:solidFill>
              </a:rPr>
              <a:t>Bước</a:t>
            </a:r>
            <a:r>
              <a:rPr lang="en-US" sz="4000" dirty="0" smtClean="0">
                <a:solidFill>
                  <a:srgbClr val="002060"/>
                </a:solidFill>
              </a:rPr>
              <a:t> 2 : So </a:t>
            </a:r>
            <a:r>
              <a:rPr lang="en-US" sz="4000" dirty="0" err="1" smtClean="0">
                <a:solidFill>
                  <a:srgbClr val="002060"/>
                </a:solidFill>
              </a:rPr>
              <a:t>sánh</a:t>
            </a:r>
            <a:r>
              <a:rPr lang="en-US" sz="4000" dirty="0" smtClean="0">
                <a:solidFill>
                  <a:srgbClr val="002060"/>
                </a:solidFill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</a:rPr>
              <a:t>các</a:t>
            </a:r>
            <a:r>
              <a:rPr lang="en-US" sz="4000" dirty="0" smtClean="0">
                <a:solidFill>
                  <a:srgbClr val="002060"/>
                </a:solidFill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</a:rPr>
              <a:t>kết</a:t>
            </a:r>
            <a:r>
              <a:rPr lang="en-US" sz="4000" dirty="0" smtClean="0">
                <a:solidFill>
                  <a:srgbClr val="002060"/>
                </a:solidFill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</a:rPr>
              <a:t>quả</a:t>
            </a:r>
            <a:r>
              <a:rPr lang="en-US" sz="4000" dirty="0" smtClean="0">
                <a:solidFill>
                  <a:srgbClr val="002060"/>
                </a:solidFill>
              </a:rPr>
              <a:t> </a:t>
            </a:r>
          </a:p>
          <a:p>
            <a:pPr marL="571500" indent="-571500">
              <a:buFontTx/>
              <a:buChar char="-"/>
            </a:pPr>
            <a:r>
              <a:rPr lang="en-US" sz="4000" dirty="0" err="1" smtClean="0">
                <a:solidFill>
                  <a:srgbClr val="002060"/>
                </a:solidFill>
              </a:rPr>
              <a:t>Bước</a:t>
            </a:r>
            <a:r>
              <a:rPr lang="en-US" sz="4000" dirty="0" smtClean="0">
                <a:solidFill>
                  <a:srgbClr val="002060"/>
                </a:solidFill>
              </a:rPr>
              <a:t> 3 : </a:t>
            </a:r>
            <a:r>
              <a:rPr lang="en-US" sz="4000" dirty="0" err="1" smtClean="0">
                <a:solidFill>
                  <a:srgbClr val="002060"/>
                </a:solidFill>
              </a:rPr>
              <a:t>Tìm</a:t>
            </a:r>
            <a:r>
              <a:rPr lang="en-US" sz="4000" dirty="0" smtClean="0">
                <a:solidFill>
                  <a:srgbClr val="002060"/>
                </a:solidFill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</a:rPr>
              <a:t>phép</a:t>
            </a:r>
            <a:r>
              <a:rPr lang="en-US" sz="4000" dirty="0" smtClean="0">
                <a:solidFill>
                  <a:srgbClr val="002060"/>
                </a:solidFill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</a:rPr>
              <a:t>tính</a:t>
            </a:r>
            <a:r>
              <a:rPr lang="en-US" sz="4000" dirty="0" smtClean="0">
                <a:solidFill>
                  <a:srgbClr val="002060"/>
                </a:solidFill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</a:rPr>
              <a:t>có</a:t>
            </a:r>
            <a:r>
              <a:rPr lang="en-US" sz="4000" dirty="0" smtClean="0">
                <a:solidFill>
                  <a:srgbClr val="002060"/>
                </a:solidFill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</a:rPr>
              <a:t>kết</a:t>
            </a:r>
            <a:r>
              <a:rPr lang="en-US" sz="4000" dirty="0" smtClean="0">
                <a:solidFill>
                  <a:srgbClr val="002060"/>
                </a:solidFill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</a:rPr>
              <a:t>quả</a:t>
            </a:r>
            <a:r>
              <a:rPr lang="en-US" sz="4000" dirty="0" smtClean="0">
                <a:solidFill>
                  <a:srgbClr val="002060"/>
                </a:solidFill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</a:rPr>
              <a:t>lớn</a:t>
            </a:r>
            <a:r>
              <a:rPr lang="en-US" sz="4000" dirty="0" smtClean="0">
                <a:solidFill>
                  <a:srgbClr val="002060"/>
                </a:solidFill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</a:rPr>
              <a:t>nhất</a:t>
            </a:r>
            <a:r>
              <a:rPr lang="en-US" sz="4000" dirty="0" smtClean="0">
                <a:solidFill>
                  <a:srgbClr val="002060"/>
                </a:solidFill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</a:rPr>
              <a:t>và</a:t>
            </a:r>
            <a:r>
              <a:rPr lang="en-US" sz="4000" dirty="0" smtClean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k</a:t>
            </a:r>
            <a:r>
              <a:rPr lang="en-US" sz="4000" dirty="0" err="1" smtClean="0">
                <a:solidFill>
                  <a:srgbClr val="002060"/>
                </a:solidFill>
              </a:rPr>
              <a:t>ết</a:t>
            </a:r>
            <a:r>
              <a:rPr lang="en-US" sz="4000" dirty="0" smtClean="0">
                <a:solidFill>
                  <a:srgbClr val="002060"/>
                </a:solidFill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</a:rPr>
              <a:t>quả</a:t>
            </a:r>
            <a:r>
              <a:rPr lang="en-US" sz="4000" dirty="0" smtClean="0">
                <a:solidFill>
                  <a:srgbClr val="002060"/>
                </a:solidFill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</a:rPr>
              <a:t>bé</a:t>
            </a:r>
            <a:r>
              <a:rPr lang="en-US" sz="4000" dirty="0" smtClean="0">
                <a:solidFill>
                  <a:srgbClr val="002060"/>
                </a:solidFill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</a:rPr>
              <a:t>nhất</a:t>
            </a:r>
            <a:r>
              <a:rPr lang="en-US" sz="4000" dirty="0">
                <a:solidFill>
                  <a:srgbClr val="002060"/>
                </a:solidFill>
              </a:rPr>
              <a:t>.</a:t>
            </a:r>
            <a:r>
              <a:rPr lang="en-US" sz="4000" dirty="0" smtClean="0">
                <a:solidFill>
                  <a:srgbClr val="002060"/>
                </a:solidFill>
              </a:rPr>
              <a:t> </a:t>
            </a:r>
            <a:endParaRPr lang="en-US" sz="4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500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F4993E30-CC5D-4C07-98A7-73D6211EBC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2EAC2209-37BC-42A7-AC2B-63839DFB897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67964" y="205631"/>
            <a:ext cx="5684788" cy="3749541"/>
          </a:xfrm>
          <a:prstGeom prst="rect">
            <a:avLst/>
          </a:prstGeom>
        </p:spPr>
      </p:pic>
      <p:sp>
        <p:nvSpPr>
          <p:cNvPr id="36" name="Oval 35">
            <a:extLst>
              <a:ext uri="{FF2B5EF4-FFF2-40B4-BE49-F238E27FC236}">
                <a16:creationId xmlns:a16="http://schemas.microsoft.com/office/drawing/2014/main" id="{E8D9E71F-B645-49B3-A968-8C5418FAD129}"/>
              </a:ext>
            </a:extLst>
          </p:cNvPr>
          <p:cNvSpPr/>
          <p:nvPr/>
        </p:nvSpPr>
        <p:spPr>
          <a:xfrm>
            <a:off x="939248" y="1086885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E6F2C99-76D8-4485-B421-48F56A4D4343}"/>
              </a:ext>
            </a:extLst>
          </p:cNvPr>
          <p:cNvSpPr txBox="1"/>
          <p:nvPr/>
        </p:nvSpPr>
        <p:spPr>
          <a:xfrm>
            <a:off x="1376570" y="1136046"/>
            <a:ext cx="446173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Bác Hòa làm ống hút bằng tre thay ống nhựa. Mỗi đoạn tre làm được 5 ống hút. Hỏi với 5 đoạn tre như vậy, bác Hòa làm được bao nhiêu ống hút?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F6F052F-F541-4263-9B8C-C9B3766836F2}"/>
              </a:ext>
            </a:extLst>
          </p:cNvPr>
          <p:cNvSpPr txBox="1"/>
          <p:nvPr/>
        </p:nvSpPr>
        <p:spPr>
          <a:xfrm>
            <a:off x="7098970" y="3989941"/>
            <a:ext cx="155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/>
              <a:t>Bài giải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3392F26-2792-411B-BC6A-372E5CF31047}"/>
              </a:ext>
            </a:extLst>
          </p:cNvPr>
          <p:cNvSpPr txBox="1"/>
          <p:nvPr/>
        </p:nvSpPr>
        <p:spPr>
          <a:xfrm>
            <a:off x="5240594" y="4513161"/>
            <a:ext cx="60121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Với 5 đoạn tre như vậy, bác Hòa </a:t>
            </a:r>
            <a:r>
              <a:rPr lang="vi-VN" sz="2800" dirty="0" smtClean="0">
                <a:solidFill>
                  <a:srgbClr val="FF0000"/>
                </a:solidFill>
              </a:rPr>
              <a:t>làm được </a:t>
            </a:r>
            <a:r>
              <a:rPr lang="vi-VN" sz="2800" dirty="0">
                <a:solidFill>
                  <a:srgbClr val="FF0000"/>
                </a:solidFill>
              </a:rPr>
              <a:t>số ống hút là: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4783E33D-341A-4D62-87F2-26F6D33FE7DF}"/>
                  </a:ext>
                </a:extLst>
              </p:cNvPr>
              <p:cNvSpPr txBox="1"/>
              <p:nvPr/>
            </p:nvSpPr>
            <p:spPr>
              <a:xfrm>
                <a:off x="2647282" y="5474273"/>
                <a:ext cx="1080324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2800" dirty="0">
                    <a:solidFill>
                      <a:srgbClr val="FF0000"/>
                    </a:solidFill>
                  </a:rPr>
                  <a:t>5 </a:t>
                </a:r>
                <a14:m>
                  <m:oMath xmlns:m="http://schemas.openxmlformats.org/officeDocument/2006/math">
                    <m:r>
                      <a:rPr lang="vi-VN" sz="28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800" dirty="0">
                    <a:solidFill>
                      <a:srgbClr val="FF0000"/>
                    </a:solidFill>
                  </a:rPr>
                  <a:t> 5 = 25 (ống hút)</a:t>
                </a: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4783E33D-341A-4D62-87F2-26F6D33FE7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7282" y="5474273"/>
                <a:ext cx="10803247" cy="523220"/>
              </a:xfrm>
              <a:prstGeom prst="rect">
                <a:avLst/>
              </a:prstGeom>
              <a:blipFill>
                <a:blip r:embed="rId6"/>
                <a:stretch>
                  <a:fillRect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extBox 40">
            <a:extLst>
              <a:ext uri="{FF2B5EF4-FFF2-40B4-BE49-F238E27FC236}">
                <a16:creationId xmlns:a16="http://schemas.microsoft.com/office/drawing/2014/main" id="{95EB655C-4252-4332-A3CC-60D3DE632929}"/>
              </a:ext>
            </a:extLst>
          </p:cNvPr>
          <p:cNvSpPr txBox="1"/>
          <p:nvPr/>
        </p:nvSpPr>
        <p:spPr>
          <a:xfrm>
            <a:off x="6017342" y="6032262"/>
            <a:ext cx="457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 smtClean="0">
                <a:solidFill>
                  <a:srgbClr val="FF0000"/>
                </a:solidFill>
              </a:rPr>
              <a:t>  </a:t>
            </a:r>
            <a:r>
              <a:rPr lang="vi-VN" sz="2800" dirty="0" smtClean="0">
                <a:solidFill>
                  <a:srgbClr val="FF0000"/>
                </a:solidFill>
              </a:rPr>
              <a:t>Đáp </a:t>
            </a:r>
            <a:r>
              <a:rPr lang="vi-VN" sz="2800" dirty="0">
                <a:solidFill>
                  <a:srgbClr val="FF0000"/>
                </a:solidFill>
              </a:rPr>
              <a:t>số: 25 ống hút.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76570" y="3677264"/>
            <a:ext cx="16866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</a:rPr>
              <a:t>Tóm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tắt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9432" y="4249423"/>
            <a:ext cx="47096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</a:rPr>
              <a:t>1 </a:t>
            </a:r>
            <a:r>
              <a:rPr lang="en-US" sz="2800" dirty="0" err="1" smtClean="0">
                <a:solidFill>
                  <a:srgbClr val="002060"/>
                </a:solidFill>
              </a:rPr>
              <a:t>đoạn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tre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làm</a:t>
            </a:r>
            <a:r>
              <a:rPr lang="en-US" sz="2800" dirty="0" smtClean="0">
                <a:solidFill>
                  <a:srgbClr val="002060"/>
                </a:solidFill>
              </a:rPr>
              <a:t> :   5 </a:t>
            </a:r>
            <a:r>
              <a:rPr lang="en-US" sz="2800" dirty="0" err="1" smtClean="0">
                <a:solidFill>
                  <a:srgbClr val="002060"/>
                </a:solidFill>
              </a:rPr>
              <a:t>ống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hút</a:t>
            </a:r>
            <a:endParaRPr lang="en-US" sz="2800" dirty="0" smtClean="0">
              <a:solidFill>
                <a:srgbClr val="002060"/>
              </a:solidFill>
            </a:endParaRPr>
          </a:p>
          <a:p>
            <a:r>
              <a:rPr lang="en-US" sz="2800" dirty="0" smtClean="0">
                <a:solidFill>
                  <a:srgbClr val="002060"/>
                </a:solidFill>
              </a:rPr>
              <a:t>5 </a:t>
            </a:r>
            <a:r>
              <a:rPr lang="en-US" sz="2800" dirty="0" err="1" smtClean="0">
                <a:solidFill>
                  <a:srgbClr val="002060"/>
                </a:solidFill>
              </a:rPr>
              <a:t>đoạn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tre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làm</a:t>
            </a:r>
            <a:r>
              <a:rPr lang="en-US" sz="2800" dirty="0" smtClean="0">
                <a:solidFill>
                  <a:srgbClr val="002060"/>
                </a:solidFill>
              </a:rPr>
              <a:t> : … </a:t>
            </a:r>
            <a:r>
              <a:rPr lang="en-US" sz="2800" dirty="0" err="1" smtClean="0">
                <a:solidFill>
                  <a:srgbClr val="002060"/>
                </a:solidFill>
              </a:rPr>
              <a:t>ống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hút</a:t>
            </a:r>
            <a:r>
              <a:rPr lang="en-US" sz="2800" dirty="0" smtClean="0">
                <a:solidFill>
                  <a:srgbClr val="002060"/>
                </a:solidFill>
              </a:rPr>
              <a:t>?</a:t>
            </a:r>
            <a:endParaRPr lang="en-US" sz="2800" dirty="0">
              <a:solidFill>
                <a:srgbClr val="002060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5220929" y="3318120"/>
            <a:ext cx="19665" cy="309251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6092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/>
      <p:bldP spid="38" grpId="0"/>
      <p:bldP spid="39" grpId="0"/>
      <p:bldP spid="40" grpId="0"/>
      <p:bldP spid="41" grpId="0"/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0C1A845-6866-4E25-8015-9AA09A2FD2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3" y="-8709"/>
            <a:ext cx="12148457" cy="689237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D0E9CCF-3C6D-48AD-8F32-DC47E50A5870}"/>
              </a:ext>
            </a:extLst>
          </p:cNvPr>
          <p:cNvSpPr txBox="1"/>
          <p:nvPr/>
        </p:nvSpPr>
        <p:spPr>
          <a:xfrm>
            <a:off x="1378329" y="456242"/>
            <a:ext cx="4829567" cy="404110"/>
          </a:xfrm>
          <a:prstGeom prst="rect">
            <a:avLst/>
          </a:prstGeom>
          <a:noFill/>
        </p:spPr>
        <p:txBody>
          <a:bodyPr wrap="square" lIns="34443" tIns="17221" rIns="34443" bIns="17221" rtlCol="0">
            <a:spAutoFit/>
          </a:bodyPr>
          <a:lstStyle/>
          <a:p>
            <a:pPr marL="0" marR="0" lvl="0" indent="0" algn="l" defTabSz="3444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Thứ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lang="en-US" sz="2400" b="1" dirty="0" err="1" smtClean="0">
                <a:solidFill>
                  <a:prstClr val="white"/>
                </a:solidFill>
                <a:latin typeface="HP001 4 hàng" panose="020B0603050302020204" pitchFamily="34" charset="0"/>
              </a:rPr>
              <a:t>tư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ngày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lang="en-US" sz="2400" b="1" dirty="0" smtClean="0">
                <a:solidFill>
                  <a:prstClr val="white"/>
                </a:solidFill>
                <a:latin typeface="HP001 4 hàng" panose="020B0603050302020204" pitchFamily="34" charset="0"/>
              </a:rPr>
              <a:t>26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– 1 - 2022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9838F9B-B3E7-4A2C-AE03-77F84DA6DD79}"/>
              </a:ext>
            </a:extLst>
          </p:cNvPr>
          <p:cNvSpPr txBox="1"/>
          <p:nvPr/>
        </p:nvSpPr>
        <p:spPr>
          <a:xfrm>
            <a:off x="2483224" y="994924"/>
            <a:ext cx="3726448" cy="404110"/>
          </a:xfrm>
          <a:prstGeom prst="rect">
            <a:avLst/>
          </a:prstGeom>
          <a:noFill/>
        </p:spPr>
        <p:txBody>
          <a:bodyPr wrap="square" lIns="34443" tIns="17221" rIns="34443" bIns="17221" rtlCol="0">
            <a:spAutoFit/>
          </a:bodyPr>
          <a:lstStyle/>
          <a:p>
            <a:pPr marL="0" marR="0" lvl="0" indent="0" algn="l" defTabSz="3444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Toán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A3477B7-379E-40BF-8FB7-EB5FE3D2BCFA}"/>
              </a:ext>
            </a:extLst>
          </p:cNvPr>
          <p:cNvSpPr txBox="1"/>
          <p:nvPr/>
        </p:nvSpPr>
        <p:spPr>
          <a:xfrm>
            <a:off x="1751001" y="1664381"/>
            <a:ext cx="926104" cy="588776"/>
          </a:xfrm>
          <a:prstGeom prst="rect">
            <a:avLst/>
          </a:prstGeom>
          <a:noFill/>
        </p:spPr>
        <p:txBody>
          <a:bodyPr wrap="square" lIns="34443" tIns="17221" rIns="34443" bIns="17221" rtlCol="0">
            <a:spAutoFit/>
          </a:bodyPr>
          <a:lstStyle/>
          <a:p>
            <a:pPr marL="0" marR="0" lvl="0" indent="0" algn="l" defTabSz="3444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         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96D72AD-5993-4CF6-8D08-292C725E6977}"/>
              </a:ext>
            </a:extLst>
          </p:cNvPr>
          <p:cNvSpPr txBox="1"/>
          <p:nvPr/>
        </p:nvSpPr>
        <p:spPr>
          <a:xfrm>
            <a:off x="5542556" y="1658861"/>
            <a:ext cx="926104" cy="588776"/>
          </a:xfrm>
          <a:prstGeom prst="rect">
            <a:avLst/>
          </a:prstGeom>
          <a:noFill/>
        </p:spPr>
        <p:txBody>
          <a:bodyPr wrap="square" lIns="34443" tIns="17221" rIns="34443" bIns="17221" rtlCol="0">
            <a:spAutoFit/>
          </a:bodyPr>
          <a:lstStyle/>
          <a:p>
            <a:pPr marL="0" marR="0" lvl="0" indent="0" algn="l" defTabSz="3444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         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C36B8A2-DD8D-4E12-ABCC-9B79170B83D6}"/>
              </a:ext>
            </a:extLst>
          </p:cNvPr>
          <p:cNvSpPr txBox="1"/>
          <p:nvPr/>
        </p:nvSpPr>
        <p:spPr>
          <a:xfrm>
            <a:off x="1256144" y="1400280"/>
            <a:ext cx="9604953" cy="588776"/>
          </a:xfrm>
          <a:prstGeom prst="rect">
            <a:avLst/>
          </a:prstGeom>
          <a:noFill/>
        </p:spPr>
        <p:txBody>
          <a:bodyPr wrap="square" lIns="34443" tIns="17221" rIns="34443" bIns="17221" rtlCol="0">
            <a:spAutoFit/>
          </a:bodyPr>
          <a:lstStyle/>
          <a:p>
            <a:pPr marL="0" marR="0" lvl="0" indent="0" algn="l" defTabSz="344422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+mn-cs"/>
              </a:rPr>
              <a:t> </a:t>
            </a:r>
            <a:r>
              <a:rPr lang="en-US" sz="2400" b="1">
                <a:solidFill>
                  <a:srgbClr val="FFFF00"/>
                </a:solidFill>
                <a:latin typeface="HP001 5 hàng" panose="020B0603050302020204" pitchFamily="34" charset="0"/>
              </a:rPr>
              <a:t> </a:t>
            </a:r>
            <a:r>
              <a:rPr lang="en-US" sz="2400" b="1" smtClean="0">
                <a:solidFill>
                  <a:srgbClr val="FFFF00"/>
                </a:solidFill>
                <a:latin typeface="HP001 5 hàng" panose="020B0603050302020204" pitchFamily="34" charset="0"/>
              </a:rPr>
              <a:t>   </a:t>
            </a:r>
            <a:r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+mn-cs"/>
              </a:rPr>
              <a:t>Bảng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+mn-cs"/>
              </a:rPr>
              <a:t>nhân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+mn-cs"/>
              </a:rPr>
              <a:t> 5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+mn-cs"/>
              </a:rPr>
              <a:t>(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+mn-cs"/>
              </a:rPr>
              <a:t>tiết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+mn-cs"/>
              </a:rPr>
              <a:t> </a:t>
            </a:r>
            <a:r>
              <a:rPr lang="en-US" sz="2400" b="1" dirty="0">
                <a:solidFill>
                  <a:srgbClr val="FFFF00"/>
                </a:solidFill>
                <a:latin typeface="HP001 5 hàng" panose="020B0603050302020204" pitchFamily="34" charset="0"/>
              </a:rPr>
              <a:t>2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+mn-cs"/>
              </a:rPr>
              <a:t>)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P001 5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9838F9B-B3E7-4A2C-AE03-77F84DA6DD79}"/>
              </a:ext>
            </a:extLst>
          </p:cNvPr>
          <p:cNvSpPr txBox="1"/>
          <p:nvPr/>
        </p:nvSpPr>
        <p:spPr>
          <a:xfrm>
            <a:off x="350829" y="2113148"/>
            <a:ext cx="3726448" cy="404110"/>
          </a:xfrm>
          <a:prstGeom prst="rect">
            <a:avLst/>
          </a:prstGeom>
          <a:noFill/>
        </p:spPr>
        <p:txBody>
          <a:bodyPr wrap="square" lIns="34443" tIns="17221" rIns="34443" bIns="17221" rtlCol="0">
            <a:spAutoFit/>
          </a:bodyPr>
          <a:lstStyle/>
          <a:p>
            <a:pPr marL="0" marR="0" lvl="0" indent="0" algn="l" defTabSz="3444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smtClean="0">
                <a:solidFill>
                  <a:prstClr val="white"/>
                </a:solidFill>
                <a:latin typeface="HP001 4 hàng" pitchFamily="34" charset="0"/>
              </a:rPr>
              <a:t>Bài 4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9838F9B-B3E7-4A2C-AE03-77F84DA6DD79}"/>
              </a:ext>
            </a:extLst>
          </p:cNvPr>
          <p:cNvSpPr txBox="1"/>
          <p:nvPr/>
        </p:nvSpPr>
        <p:spPr>
          <a:xfrm>
            <a:off x="2424298" y="2653266"/>
            <a:ext cx="3726448" cy="404110"/>
          </a:xfrm>
          <a:prstGeom prst="rect">
            <a:avLst/>
          </a:prstGeom>
          <a:noFill/>
        </p:spPr>
        <p:txBody>
          <a:bodyPr wrap="square" lIns="34443" tIns="17221" rIns="34443" bIns="17221" rtlCol="0">
            <a:spAutoFit/>
          </a:bodyPr>
          <a:lstStyle/>
          <a:p>
            <a:pPr marL="0" marR="0" lvl="0" indent="0" algn="l" defTabSz="3444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smtClean="0">
                <a:solidFill>
                  <a:prstClr val="white"/>
                </a:solidFill>
                <a:latin typeface="HP001 4 hàng" pitchFamily="34" charset="0"/>
              </a:rPr>
              <a:t>Bài  giải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9838F9B-B3E7-4A2C-AE03-77F84DA6DD79}"/>
              </a:ext>
            </a:extLst>
          </p:cNvPr>
          <p:cNvSpPr txBox="1"/>
          <p:nvPr/>
        </p:nvSpPr>
        <p:spPr>
          <a:xfrm>
            <a:off x="813880" y="3201057"/>
            <a:ext cx="7891969" cy="404110"/>
          </a:xfrm>
          <a:prstGeom prst="rect">
            <a:avLst/>
          </a:prstGeom>
          <a:noFill/>
        </p:spPr>
        <p:txBody>
          <a:bodyPr wrap="square" lIns="34443" tIns="17221" rIns="34443" bIns="17221" rtlCol="0">
            <a:spAutoFit/>
          </a:bodyPr>
          <a:lstStyle/>
          <a:p>
            <a:pPr marL="0" marR="0" lvl="0" indent="0" algn="l" defTabSz="3444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smtClean="0">
                <a:solidFill>
                  <a:prstClr val="white"/>
                </a:solidFill>
                <a:latin typeface="HP001 4 hàng" pitchFamily="34" charset="0"/>
              </a:rPr>
              <a:t>Với 5 đoạn tre như vậy, bác Hòa làm được số ống hút là: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9838F9B-B3E7-4A2C-AE03-77F84DA6DD79}"/>
              </a:ext>
            </a:extLst>
          </p:cNvPr>
          <p:cNvSpPr txBox="1"/>
          <p:nvPr/>
        </p:nvSpPr>
        <p:spPr>
          <a:xfrm>
            <a:off x="1378329" y="3729259"/>
            <a:ext cx="3726448" cy="404110"/>
          </a:xfrm>
          <a:prstGeom prst="rect">
            <a:avLst/>
          </a:prstGeom>
          <a:noFill/>
        </p:spPr>
        <p:txBody>
          <a:bodyPr wrap="square" lIns="34443" tIns="17221" rIns="34443" bIns="17221" rtlCol="0">
            <a:spAutoFit/>
          </a:bodyPr>
          <a:lstStyle/>
          <a:p>
            <a:pPr marL="0" marR="0" lvl="0" indent="0" algn="l" defTabSz="3444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noProof="0">
                <a:solidFill>
                  <a:prstClr val="white"/>
                </a:solidFill>
                <a:latin typeface="HP001 4 hàng" pitchFamily="34" charset="0"/>
              </a:rPr>
              <a:t> </a:t>
            </a:r>
            <a:r>
              <a:rPr lang="en-US" sz="2400" b="1" noProof="0" smtClean="0">
                <a:solidFill>
                  <a:prstClr val="white"/>
                </a:solidFill>
                <a:latin typeface="HP001 4 hàng" pitchFamily="34" charset="0"/>
              </a:rPr>
              <a:t>5 </a:t>
            </a:r>
            <a:r>
              <a:rPr lang="en-US" sz="2400" b="1" noProof="0" smtClean="0">
                <a:solidFill>
                  <a:prstClr val="white"/>
                </a:solidFill>
                <a:latin typeface="Arial Narrow" panose="020B0606020202030204" pitchFamily="34" charset="0"/>
              </a:rPr>
              <a:t>x</a:t>
            </a:r>
            <a:r>
              <a:rPr lang="en-US" sz="2400" b="1" noProof="0" smtClean="0">
                <a:solidFill>
                  <a:prstClr val="white"/>
                </a:solidFill>
                <a:latin typeface="HP001 4 hàng" pitchFamily="34" charset="0"/>
              </a:rPr>
              <a:t> 5 = 25 (ống hút)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9838F9B-B3E7-4A2C-AE03-77F84DA6DD79}"/>
              </a:ext>
            </a:extLst>
          </p:cNvPr>
          <p:cNvSpPr txBox="1"/>
          <p:nvPr/>
        </p:nvSpPr>
        <p:spPr>
          <a:xfrm>
            <a:off x="1929888" y="4267525"/>
            <a:ext cx="3726448" cy="404110"/>
          </a:xfrm>
          <a:prstGeom prst="rect">
            <a:avLst/>
          </a:prstGeom>
          <a:noFill/>
        </p:spPr>
        <p:txBody>
          <a:bodyPr wrap="square" lIns="34443" tIns="17221" rIns="34443" bIns="17221" rtlCol="0">
            <a:spAutoFit/>
          </a:bodyPr>
          <a:lstStyle/>
          <a:p>
            <a:pPr marL="0" marR="0" lvl="0" indent="0" algn="l" defTabSz="3444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smtClean="0">
                <a:solidFill>
                  <a:prstClr val="white"/>
                </a:solidFill>
                <a:latin typeface="HP001 4 hàng" pitchFamily="34" charset="0"/>
              </a:rPr>
              <a:t>Đáp số: 25 ống hút.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7298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2B4387D-BE37-4570-B002-794D1E4646DE}"/>
              </a:ext>
            </a:extLst>
          </p:cNvPr>
          <p:cNvSpPr/>
          <p:nvPr/>
        </p:nvSpPr>
        <p:spPr>
          <a:xfrm>
            <a:off x="1104899" y="685800"/>
            <a:ext cx="9982201" cy="147637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>
                <a:solidFill>
                  <a:srgbClr val="FF0000"/>
                </a:solidFill>
                <a:latin typeface="Arial"/>
              </a:rPr>
              <a:t>Khi </a:t>
            </a:r>
            <a:r>
              <a:rPr lang="en-US" sz="3600" dirty="0" err="1">
                <a:solidFill>
                  <a:srgbClr val="FF0000"/>
                </a:solidFill>
                <a:latin typeface="Arial"/>
              </a:rPr>
              <a:t>giải</a:t>
            </a:r>
            <a:r>
              <a:rPr lang="en-US" sz="3600" dirty="0">
                <a:solidFill>
                  <a:srgbClr val="FF0000"/>
                </a:solidFill>
                <a:latin typeface="Arial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/>
              </a:rPr>
              <a:t>bài</a:t>
            </a:r>
            <a:r>
              <a:rPr lang="en-US" sz="3600" dirty="0">
                <a:solidFill>
                  <a:srgbClr val="FF0000"/>
                </a:solidFill>
                <a:latin typeface="Arial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/>
              </a:rPr>
              <a:t>toán</a:t>
            </a:r>
            <a:r>
              <a:rPr lang="en-US" sz="3600" dirty="0">
                <a:solidFill>
                  <a:srgbClr val="FF0000"/>
                </a:solidFill>
                <a:latin typeface="Arial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/>
              </a:rPr>
              <a:t>có</a:t>
            </a:r>
            <a:r>
              <a:rPr lang="en-US" sz="3600" dirty="0">
                <a:solidFill>
                  <a:srgbClr val="FF0000"/>
                </a:solidFill>
                <a:latin typeface="Arial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/>
              </a:rPr>
              <a:t>lời</a:t>
            </a:r>
            <a:r>
              <a:rPr lang="en-US" sz="3600" dirty="0">
                <a:solidFill>
                  <a:srgbClr val="FF0000"/>
                </a:solidFill>
                <a:latin typeface="Arial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/>
              </a:rPr>
              <a:t>văn</a:t>
            </a:r>
            <a:r>
              <a:rPr lang="en-US" sz="3600" dirty="0">
                <a:solidFill>
                  <a:srgbClr val="FF0000"/>
                </a:solidFill>
                <a:latin typeface="Arial"/>
              </a:rPr>
              <a:t> con </a:t>
            </a:r>
            <a:r>
              <a:rPr lang="en-US" sz="3600" dirty="0" err="1">
                <a:solidFill>
                  <a:srgbClr val="FF0000"/>
                </a:solidFill>
                <a:latin typeface="Arial"/>
              </a:rPr>
              <a:t>thực</a:t>
            </a:r>
            <a:r>
              <a:rPr lang="en-US" sz="3600" dirty="0">
                <a:solidFill>
                  <a:srgbClr val="FF0000"/>
                </a:solidFill>
                <a:latin typeface="Arial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/>
              </a:rPr>
              <a:t>hiện</a:t>
            </a:r>
            <a:r>
              <a:rPr lang="en-US" sz="3600" dirty="0">
                <a:solidFill>
                  <a:srgbClr val="FF0000"/>
                </a:solidFill>
                <a:latin typeface="Arial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/>
              </a:rPr>
              <a:t>theo</a:t>
            </a:r>
            <a:r>
              <a:rPr lang="en-US" sz="3600" dirty="0">
                <a:solidFill>
                  <a:srgbClr val="FF0000"/>
                </a:solidFill>
                <a:latin typeface="Arial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/>
              </a:rPr>
              <a:t>mấy</a:t>
            </a:r>
            <a:r>
              <a:rPr lang="en-US" sz="3600" dirty="0">
                <a:solidFill>
                  <a:srgbClr val="FF0000"/>
                </a:solidFill>
                <a:latin typeface="Arial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/>
              </a:rPr>
              <a:t>bước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?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Đó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là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những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bước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nào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174D5DD-1A2F-4141-AA27-2789D3E547B7}"/>
              </a:ext>
            </a:extLst>
          </p:cNvPr>
          <p:cNvSpPr/>
          <p:nvPr/>
        </p:nvSpPr>
        <p:spPr>
          <a:xfrm>
            <a:off x="566057" y="2446563"/>
            <a:ext cx="11277600" cy="4321629"/>
          </a:xfrm>
          <a:prstGeom prst="roundRect">
            <a:avLst/>
          </a:prstGeom>
          <a:solidFill>
            <a:srgbClr val="FFFBC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Bước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1: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Đọc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kĩ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đề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bài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xác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định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bài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toán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cho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biết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gì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bài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toán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hỏi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gì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(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xác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định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dạng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toán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nếu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có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Bước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2: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Xác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định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câu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lời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giải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và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phép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tính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đúng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Bước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3: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Trình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bày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bài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giải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5334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0C1A845-6866-4E25-8015-9AA09A2FD2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3" y="-8709"/>
            <a:ext cx="12148457" cy="689237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D0E9CCF-3C6D-48AD-8F32-DC47E50A5870}"/>
              </a:ext>
            </a:extLst>
          </p:cNvPr>
          <p:cNvSpPr txBox="1"/>
          <p:nvPr/>
        </p:nvSpPr>
        <p:spPr>
          <a:xfrm>
            <a:off x="1378329" y="456242"/>
            <a:ext cx="4829567" cy="404110"/>
          </a:xfrm>
          <a:prstGeom prst="rect">
            <a:avLst/>
          </a:prstGeom>
          <a:noFill/>
        </p:spPr>
        <p:txBody>
          <a:bodyPr wrap="square" lIns="34443" tIns="17221" rIns="34443" bIns="17221" rtlCol="0">
            <a:spAutoFit/>
          </a:bodyPr>
          <a:lstStyle/>
          <a:p>
            <a:pPr marL="0" marR="0" lvl="0" indent="0" algn="l" defTabSz="3444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Thứ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lang="en-US" sz="2400" b="1" dirty="0" err="1" smtClean="0">
                <a:solidFill>
                  <a:prstClr val="white"/>
                </a:solidFill>
                <a:latin typeface="HP001 4 hàng" panose="020B0603050302020204" pitchFamily="34" charset="0"/>
              </a:rPr>
              <a:t>tư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ngày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lang="en-US" sz="2400" b="1" dirty="0" smtClean="0">
                <a:solidFill>
                  <a:prstClr val="white"/>
                </a:solidFill>
                <a:latin typeface="HP001 4 hàng" panose="020B0603050302020204" pitchFamily="34" charset="0"/>
              </a:rPr>
              <a:t>26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– 1 - 2022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9838F9B-B3E7-4A2C-AE03-77F84DA6DD79}"/>
              </a:ext>
            </a:extLst>
          </p:cNvPr>
          <p:cNvSpPr txBox="1"/>
          <p:nvPr/>
        </p:nvSpPr>
        <p:spPr>
          <a:xfrm>
            <a:off x="2483224" y="1022632"/>
            <a:ext cx="3726448" cy="404110"/>
          </a:xfrm>
          <a:prstGeom prst="rect">
            <a:avLst/>
          </a:prstGeom>
          <a:noFill/>
        </p:spPr>
        <p:txBody>
          <a:bodyPr wrap="square" lIns="34443" tIns="17221" rIns="34443" bIns="17221" rtlCol="0">
            <a:spAutoFit/>
          </a:bodyPr>
          <a:lstStyle/>
          <a:p>
            <a:pPr marL="0" marR="0" lvl="0" indent="0" algn="l" defTabSz="3444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Toán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A3477B7-379E-40BF-8FB7-EB5FE3D2BCFA}"/>
              </a:ext>
            </a:extLst>
          </p:cNvPr>
          <p:cNvSpPr txBox="1"/>
          <p:nvPr/>
        </p:nvSpPr>
        <p:spPr>
          <a:xfrm>
            <a:off x="1751001" y="1664381"/>
            <a:ext cx="926104" cy="588776"/>
          </a:xfrm>
          <a:prstGeom prst="rect">
            <a:avLst/>
          </a:prstGeom>
          <a:noFill/>
        </p:spPr>
        <p:txBody>
          <a:bodyPr wrap="square" lIns="34443" tIns="17221" rIns="34443" bIns="17221" rtlCol="0">
            <a:spAutoFit/>
          </a:bodyPr>
          <a:lstStyle/>
          <a:p>
            <a:pPr marL="0" marR="0" lvl="0" indent="0" algn="l" defTabSz="3444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         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96D72AD-5993-4CF6-8D08-292C725E6977}"/>
              </a:ext>
            </a:extLst>
          </p:cNvPr>
          <p:cNvSpPr txBox="1"/>
          <p:nvPr/>
        </p:nvSpPr>
        <p:spPr>
          <a:xfrm>
            <a:off x="5542556" y="1658861"/>
            <a:ext cx="926104" cy="588776"/>
          </a:xfrm>
          <a:prstGeom prst="rect">
            <a:avLst/>
          </a:prstGeom>
          <a:noFill/>
        </p:spPr>
        <p:txBody>
          <a:bodyPr wrap="square" lIns="34443" tIns="17221" rIns="34443" bIns="17221" rtlCol="0">
            <a:spAutoFit/>
          </a:bodyPr>
          <a:lstStyle/>
          <a:p>
            <a:pPr marL="0" marR="0" lvl="0" indent="0" algn="l" defTabSz="3444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         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C36B8A2-DD8D-4E12-ABCC-9B79170B83D6}"/>
              </a:ext>
            </a:extLst>
          </p:cNvPr>
          <p:cNvSpPr txBox="1"/>
          <p:nvPr/>
        </p:nvSpPr>
        <p:spPr>
          <a:xfrm>
            <a:off x="1256144" y="1399702"/>
            <a:ext cx="9604953" cy="588776"/>
          </a:xfrm>
          <a:prstGeom prst="rect">
            <a:avLst/>
          </a:prstGeom>
          <a:noFill/>
        </p:spPr>
        <p:txBody>
          <a:bodyPr wrap="square" lIns="34443" tIns="17221" rIns="34443" bIns="17221" rtlCol="0">
            <a:spAutoFit/>
          </a:bodyPr>
          <a:lstStyle/>
          <a:p>
            <a:pPr marL="0" marR="0" lvl="0" indent="0" algn="l" defTabSz="344422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+mn-cs"/>
              </a:rPr>
              <a:t> </a:t>
            </a:r>
            <a:r>
              <a:rPr lang="en-US" sz="2400" b="1">
                <a:solidFill>
                  <a:srgbClr val="FFFF00"/>
                </a:solidFill>
                <a:latin typeface="HP001 5 hàng" panose="020B0603050302020204" pitchFamily="34" charset="0"/>
              </a:rPr>
              <a:t> </a:t>
            </a:r>
            <a:r>
              <a:rPr lang="en-US" sz="2400" b="1" smtClean="0">
                <a:solidFill>
                  <a:srgbClr val="FFFF00"/>
                </a:solidFill>
                <a:latin typeface="HP001 5 hàng" panose="020B0603050302020204" pitchFamily="34" charset="0"/>
              </a:rPr>
              <a:t>   </a:t>
            </a:r>
            <a:r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+mn-cs"/>
              </a:rPr>
              <a:t>Bảng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+mn-cs"/>
              </a:rPr>
              <a:t>nhân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+mn-cs"/>
              </a:rPr>
              <a:t> 5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+mn-cs"/>
              </a:rPr>
              <a:t>(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+mn-cs"/>
              </a:rPr>
              <a:t>tiết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+mn-cs"/>
              </a:rPr>
              <a:t> </a:t>
            </a:r>
            <a:r>
              <a:rPr lang="en-US" sz="2400" b="1" dirty="0">
                <a:solidFill>
                  <a:srgbClr val="FFFF00"/>
                </a:solidFill>
                <a:latin typeface="HP001 5 hàng" panose="020B0603050302020204" pitchFamily="34" charset="0"/>
              </a:rPr>
              <a:t>2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+mn-cs"/>
              </a:rPr>
              <a:t>)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P001 5 hàng" panose="020B06030503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8120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1704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5C96F048-4A9E-42E4-9725-5ACBEC4623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7" name="Oval 36">
            <a:extLst>
              <a:ext uri="{FF2B5EF4-FFF2-40B4-BE49-F238E27FC236}">
                <a16:creationId xmlns:a16="http://schemas.microsoft.com/office/drawing/2014/main" id="{2155A534-EBB2-49E3-8AA8-B413183B4D30}"/>
              </a:ext>
            </a:extLst>
          </p:cNvPr>
          <p:cNvSpPr/>
          <p:nvPr/>
        </p:nvSpPr>
        <p:spPr>
          <a:xfrm>
            <a:off x="2967936" y="564165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5AA1502A-EA8A-4353-86DD-AC0511A98A7F}"/>
              </a:ext>
            </a:extLst>
          </p:cNvPr>
          <p:cNvGrpSpPr/>
          <p:nvPr/>
        </p:nvGrpSpPr>
        <p:grpSpPr>
          <a:xfrm>
            <a:off x="3585743" y="584129"/>
            <a:ext cx="1116312" cy="472051"/>
            <a:chOff x="1870518" y="1440653"/>
            <a:chExt cx="1116312" cy="461666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703CC182-F82F-4244-AA31-675DDB88360B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41" name="Rectangle: Rounded Corners 40">
                <a:extLst>
                  <a:ext uri="{FF2B5EF4-FFF2-40B4-BE49-F238E27FC236}">
                    <a16:creationId xmlns:a16="http://schemas.microsoft.com/office/drawing/2014/main" id="{9C650665-3942-48FD-B756-23DB7DEE23FC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6002C2DF-0FDE-435C-BDAC-9F37791846F8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B9256252-15D2-42B4-8A74-0D82E4916DC4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A702991A-94B0-4346-B3B1-8DC85253347A}"/>
              </a:ext>
            </a:extLst>
          </p:cNvPr>
          <p:cNvSpPr txBox="1"/>
          <p:nvPr/>
        </p:nvSpPr>
        <p:spPr>
          <a:xfrm>
            <a:off x="1048145" y="1335608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</a:p>
        </p:txBody>
      </p:sp>
      <p:graphicFrame>
        <p:nvGraphicFramePr>
          <p:cNvPr id="44" name="Table 17">
            <a:extLst>
              <a:ext uri="{FF2B5EF4-FFF2-40B4-BE49-F238E27FC236}">
                <a16:creationId xmlns:a16="http://schemas.microsoft.com/office/drawing/2014/main" id="{E278A4A8-D552-45C0-8DA8-0EE9B85E78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9150482"/>
              </p:ext>
            </p:extLst>
          </p:nvPr>
        </p:nvGraphicFramePr>
        <p:xfrm>
          <a:off x="1827937" y="1391661"/>
          <a:ext cx="9015991" cy="183051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20803">
                  <a:extLst>
                    <a:ext uri="{9D8B030D-6E8A-4147-A177-3AD203B41FA5}">
                      <a16:colId xmlns:a16="http://schemas.microsoft.com/office/drawing/2014/main" val="3750429237"/>
                    </a:ext>
                  </a:extLst>
                </a:gridCol>
                <a:gridCol w="871568">
                  <a:extLst>
                    <a:ext uri="{9D8B030D-6E8A-4147-A177-3AD203B41FA5}">
                      <a16:colId xmlns:a16="http://schemas.microsoft.com/office/drawing/2014/main" val="892396866"/>
                    </a:ext>
                  </a:extLst>
                </a:gridCol>
                <a:gridCol w="881368">
                  <a:extLst>
                    <a:ext uri="{9D8B030D-6E8A-4147-A177-3AD203B41FA5}">
                      <a16:colId xmlns:a16="http://schemas.microsoft.com/office/drawing/2014/main" val="1994511951"/>
                    </a:ext>
                  </a:extLst>
                </a:gridCol>
                <a:gridCol w="934787">
                  <a:extLst>
                    <a:ext uri="{9D8B030D-6E8A-4147-A177-3AD203B41FA5}">
                      <a16:colId xmlns:a16="http://schemas.microsoft.com/office/drawing/2014/main" val="1764713203"/>
                    </a:ext>
                  </a:extLst>
                </a:gridCol>
                <a:gridCol w="961493">
                  <a:extLst>
                    <a:ext uri="{9D8B030D-6E8A-4147-A177-3AD203B41FA5}">
                      <a16:colId xmlns:a16="http://schemas.microsoft.com/office/drawing/2014/main" val="2253912237"/>
                    </a:ext>
                  </a:extLst>
                </a:gridCol>
                <a:gridCol w="961493">
                  <a:extLst>
                    <a:ext uri="{9D8B030D-6E8A-4147-A177-3AD203B41FA5}">
                      <a16:colId xmlns:a16="http://schemas.microsoft.com/office/drawing/2014/main" val="1514898112"/>
                    </a:ext>
                  </a:extLst>
                </a:gridCol>
                <a:gridCol w="961493">
                  <a:extLst>
                    <a:ext uri="{9D8B030D-6E8A-4147-A177-3AD203B41FA5}">
                      <a16:colId xmlns:a16="http://schemas.microsoft.com/office/drawing/2014/main" val="177573286"/>
                    </a:ext>
                  </a:extLst>
                </a:gridCol>
                <a:gridCol w="961493">
                  <a:extLst>
                    <a:ext uri="{9D8B030D-6E8A-4147-A177-3AD203B41FA5}">
                      <a16:colId xmlns:a16="http://schemas.microsoft.com/office/drawing/2014/main" val="1931872673"/>
                    </a:ext>
                  </a:extLst>
                </a:gridCol>
                <a:gridCol w="961493">
                  <a:extLst>
                    <a:ext uri="{9D8B030D-6E8A-4147-A177-3AD203B41FA5}">
                      <a16:colId xmlns:a16="http://schemas.microsoft.com/office/drawing/2014/main" val="720397088"/>
                    </a:ext>
                  </a:extLst>
                </a:gridCol>
              </a:tblGrid>
              <a:tr h="597884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Thừa số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5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5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5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5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5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5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3725870"/>
                  </a:ext>
                </a:extLst>
              </a:tr>
              <a:tr h="597884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Thừa số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3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7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9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4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6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8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4868410"/>
                  </a:ext>
                </a:extLst>
              </a:tr>
              <a:tr h="634743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Tích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15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0421308"/>
                  </a:ext>
                </a:extLst>
              </a:tr>
            </a:tbl>
          </a:graphicData>
        </a:graphic>
      </p:graphicFrame>
      <p:sp>
        <p:nvSpPr>
          <p:cNvPr id="45" name="TextBox 44">
            <a:extLst>
              <a:ext uri="{FF2B5EF4-FFF2-40B4-BE49-F238E27FC236}">
                <a16:creationId xmlns:a16="http://schemas.microsoft.com/office/drawing/2014/main" id="{726CFA63-C1B3-415E-AB17-354DDAEBD53E}"/>
              </a:ext>
            </a:extLst>
          </p:cNvPr>
          <p:cNvSpPr txBox="1"/>
          <p:nvPr/>
        </p:nvSpPr>
        <p:spPr>
          <a:xfrm>
            <a:off x="4262118" y="2611994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C6818297-22E3-4F20-AC25-FCB8E0A7D444}"/>
              </a:ext>
            </a:extLst>
          </p:cNvPr>
          <p:cNvSpPr txBox="1"/>
          <p:nvPr/>
        </p:nvSpPr>
        <p:spPr>
          <a:xfrm>
            <a:off x="5171396" y="2624696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35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028D4209-AA91-44F4-8607-A5916B4C8954}"/>
              </a:ext>
            </a:extLst>
          </p:cNvPr>
          <p:cNvSpPr txBox="1"/>
          <p:nvPr/>
        </p:nvSpPr>
        <p:spPr>
          <a:xfrm>
            <a:off x="6122691" y="2624695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45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C44F062A-AB88-4CAC-A491-ADB1A0A2396F}"/>
              </a:ext>
            </a:extLst>
          </p:cNvPr>
          <p:cNvSpPr txBox="1"/>
          <p:nvPr/>
        </p:nvSpPr>
        <p:spPr>
          <a:xfrm>
            <a:off x="7070710" y="2611795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BD64B26-6ED0-4621-92DA-6DA076B6E142}"/>
              </a:ext>
            </a:extLst>
          </p:cNvPr>
          <p:cNvSpPr txBox="1"/>
          <p:nvPr/>
        </p:nvSpPr>
        <p:spPr>
          <a:xfrm>
            <a:off x="8051057" y="2611795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2</a:t>
            </a:r>
            <a:r>
              <a:rPr lang="vi-VN" sz="3200">
                <a:solidFill>
                  <a:srgbClr val="FF0000"/>
                </a:solidFill>
              </a:rPr>
              <a:t>0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62EE917-3B95-463A-9A92-B9662DA1446E}"/>
              </a:ext>
            </a:extLst>
          </p:cNvPr>
          <p:cNvSpPr txBox="1"/>
          <p:nvPr/>
        </p:nvSpPr>
        <p:spPr>
          <a:xfrm>
            <a:off x="9031404" y="2611795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4AA0688-4C1D-4956-943F-5EA3A468C136}"/>
              </a:ext>
            </a:extLst>
          </p:cNvPr>
          <p:cNvSpPr txBox="1"/>
          <p:nvPr/>
        </p:nvSpPr>
        <p:spPr>
          <a:xfrm>
            <a:off x="10011751" y="2611795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40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27937" y="3490449"/>
            <a:ext cx="8604089" cy="707886"/>
          </a:xfrm>
          <a:prstGeom prst="rect">
            <a:avLst/>
          </a:prstGeom>
          <a:solidFill>
            <a:srgbClr val="FCDFDC"/>
          </a:solidFill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</a:rPr>
              <a:t>Muốn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tìm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tích</a:t>
            </a:r>
            <a:r>
              <a:rPr lang="en-US" sz="4000" dirty="0" smtClean="0">
                <a:solidFill>
                  <a:srgbClr val="FF0000"/>
                </a:solidFill>
              </a:rPr>
              <a:t>, con </a:t>
            </a:r>
            <a:r>
              <a:rPr lang="en-US" sz="4000" dirty="0" err="1" smtClean="0">
                <a:solidFill>
                  <a:srgbClr val="FF0000"/>
                </a:solidFill>
              </a:rPr>
              <a:t>làm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thế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nào</a:t>
            </a:r>
            <a:r>
              <a:rPr lang="en-US" sz="4000" dirty="0" smtClean="0">
                <a:solidFill>
                  <a:srgbClr val="FF0000"/>
                </a:solidFill>
              </a:rPr>
              <a:t> ? 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862352" y="4458927"/>
            <a:ext cx="8604089" cy="1323439"/>
          </a:xfrm>
          <a:prstGeom prst="rect">
            <a:avLst/>
          </a:prstGeom>
          <a:solidFill>
            <a:srgbClr val="FCDFDC"/>
          </a:solidFill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002060"/>
                </a:solidFill>
              </a:rPr>
              <a:t>Muốn</a:t>
            </a:r>
            <a:r>
              <a:rPr lang="en-US" sz="4000" dirty="0" smtClean="0">
                <a:solidFill>
                  <a:srgbClr val="002060"/>
                </a:solidFill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</a:rPr>
              <a:t>tìm</a:t>
            </a:r>
            <a:r>
              <a:rPr lang="en-US" sz="4000" dirty="0" smtClean="0">
                <a:solidFill>
                  <a:srgbClr val="002060"/>
                </a:solidFill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</a:rPr>
              <a:t>tích</a:t>
            </a:r>
            <a:r>
              <a:rPr lang="en-US" sz="4000" dirty="0" smtClean="0">
                <a:solidFill>
                  <a:srgbClr val="002060"/>
                </a:solidFill>
              </a:rPr>
              <a:t>, con </a:t>
            </a:r>
            <a:r>
              <a:rPr lang="en-US" sz="4000" dirty="0" err="1" smtClean="0">
                <a:solidFill>
                  <a:srgbClr val="002060"/>
                </a:solidFill>
              </a:rPr>
              <a:t>lấy</a:t>
            </a:r>
            <a:r>
              <a:rPr lang="en-US" sz="4000" dirty="0" smtClean="0">
                <a:solidFill>
                  <a:srgbClr val="002060"/>
                </a:solidFill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</a:rPr>
              <a:t>thừa</a:t>
            </a:r>
            <a:r>
              <a:rPr lang="en-US" sz="4000" dirty="0" smtClean="0">
                <a:solidFill>
                  <a:srgbClr val="002060"/>
                </a:solidFill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</a:rPr>
              <a:t>số</a:t>
            </a:r>
            <a:r>
              <a:rPr lang="en-US" sz="4000" dirty="0" smtClean="0">
                <a:solidFill>
                  <a:srgbClr val="002060"/>
                </a:solidFill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</a:rPr>
              <a:t>nhân</a:t>
            </a:r>
            <a:r>
              <a:rPr lang="en-US" sz="4000" dirty="0" smtClean="0">
                <a:solidFill>
                  <a:srgbClr val="002060"/>
                </a:solidFill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</a:rPr>
              <a:t>với</a:t>
            </a:r>
            <a:r>
              <a:rPr lang="en-US" sz="4000" dirty="0" smtClean="0">
                <a:solidFill>
                  <a:srgbClr val="002060"/>
                </a:solidFill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</a:rPr>
              <a:t>thừa</a:t>
            </a:r>
            <a:r>
              <a:rPr lang="en-US" sz="4000" dirty="0" smtClean="0">
                <a:solidFill>
                  <a:srgbClr val="002060"/>
                </a:solidFill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</a:rPr>
              <a:t>số</a:t>
            </a:r>
            <a:r>
              <a:rPr lang="en-US" sz="4000" dirty="0" smtClean="0">
                <a:solidFill>
                  <a:srgbClr val="002060"/>
                </a:solidFill>
              </a:rPr>
              <a:t>. </a:t>
            </a:r>
            <a:endParaRPr lang="en-US" sz="4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957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43" grpId="0"/>
      <p:bldP spid="45" grpId="0" animBg="1"/>
      <p:bldP spid="46" grpId="0" animBg="1"/>
      <p:bldP spid="47" grpId="0" animBg="1"/>
      <p:bldP spid="48" grpId="0" animBg="1"/>
      <p:bldP spid="22" grpId="0" animBg="1"/>
      <p:bldP spid="23" grpId="0" animBg="1"/>
      <p:bldP spid="24" grpId="0" animBg="1"/>
      <p:bldP spid="3" grpId="0" animBg="1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DB567B7-DEEA-4C92-BB4B-03408AF6A77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27863" y="3694320"/>
            <a:ext cx="7811474" cy="2448950"/>
          </a:xfrm>
          <a:prstGeom prst="rect">
            <a:avLst/>
          </a:prstGeom>
        </p:spPr>
      </p:pic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5C96F048-4A9E-42E4-9725-5ACBEC4623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7" name="Oval 36">
            <a:extLst>
              <a:ext uri="{FF2B5EF4-FFF2-40B4-BE49-F238E27FC236}">
                <a16:creationId xmlns:a16="http://schemas.microsoft.com/office/drawing/2014/main" id="{2155A534-EBB2-49E3-8AA8-B413183B4D30}"/>
              </a:ext>
            </a:extLst>
          </p:cNvPr>
          <p:cNvSpPr/>
          <p:nvPr/>
        </p:nvSpPr>
        <p:spPr>
          <a:xfrm>
            <a:off x="2967936" y="564165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5AA1502A-EA8A-4353-86DD-AC0511A98A7F}"/>
              </a:ext>
            </a:extLst>
          </p:cNvPr>
          <p:cNvGrpSpPr/>
          <p:nvPr/>
        </p:nvGrpSpPr>
        <p:grpSpPr>
          <a:xfrm>
            <a:off x="3585743" y="584129"/>
            <a:ext cx="1116312" cy="472051"/>
            <a:chOff x="1870518" y="1440653"/>
            <a:chExt cx="1116312" cy="461666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703CC182-F82F-4244-AA31-675DDB88360B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41" name="Rectangle: Rounded Corners 40">
                <a:extLst>
                  <a:ext uri="{FF2B5EF4-FFF2-40B4-BE49-F238E27FC236}">
                    <a16:creationId xmlns:a16="http://schemas.microsoft.com/office/drawing/2014/main" id="{9C650665-3942-48FD-B756-23DB7DEE23FC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6002C2DF-0FDE-435C-BDAC-9F37791846F8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B9256252-15D2-42B4-8A74-0D82E4916DC4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66C876B4-74BE-4DFB-B117-57C778379D32}"/>
              </a:ext>
            </a:extLst>
          </p:cNvPr>
          <p:cNvSpPr txBox="1"/>
          <p:nvPr/>
        </p:nvSpPr>
        <p:spPr>
          <a:xfrm>
            <a:off x="1048145" y="3432710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3AFB190-545F-41F0-9440-9989877CC33E}"/>
              </a:ext>
            </a:extLst>
          </p:cNvPr>
          <p:cNvSpPr txBox="1"/>
          <p:nvPr/>
        </p:nvSpPr>
        <p:spPr>
          <a:xfrm>
            <a:off x="4643779" y="4305884"/>
            <a:ext cx="734323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1CEF081-DEE1-4C3F-A5B9-95FED6A689D4}"/>
              </a:ext>
            </a:extLst>
          </p:cNvPr>
          <p:cNvSpPr txBox="1"/>
          <p:nvPr/>
        </p:nvSpPr>
        <p:spPr>
          <a:xfrm>
            <a:off x="6871513" y="5317743"/>
            <a:ext cx="410727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>
                <a:solidFill>
                  <a:srgbClr val="FF0000"/>
                </a:solidFill>
              </a:rPr>
              <a:t>5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E4020038-D5DD-4D54-9935-663429A25C1D}"/>
              </a:ext>
            </a:extLst>
          </p:cNvPr>
          <p:cNvSpPr txBox="1"/>
          <p:nvPr/>
        </p:nvSpPr>
        <p:spPr>
          <a:xfrm>
            <a:off x="8663523" y="4300985"/>
            <a:ext cx="734323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>
                <a:solidFill>
                  <a:srgbClr val="FF0000"/>
                </a:solidFill>
              </a:rPr>
              <a:t>35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32385" y="1120876"/>
            <a:ext cx="9684775" cy="707886"/>
          </a:xfrm>
          <a:prstGeom prst="rect">
            <a:avLst/>
          </a:prstGeom>
          <a:solidFill>
            <a:srgbClr val="FCDFDC"/>
          </a:solidFill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- </a:t>
            </a:r>
            <a:r>
              <a:rPr lang="en-US" sz="3200" dirty="0" err="1" smtClean="0">
                <a:solidFill>
                  <a:srgbClr val="FF0000"/>
                </a:solidFill>
              </a:rPr>
              <a:t>Khi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thực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hiện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dãy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tính</a:t>
            </a:r>
            <a:r>
              <a:rPr lang="en-US" sz="3200" dirty="0" smtClean="0">
                <a:solidFill>
                  <a:srgbClr val="FF0000"/>
                </a:solidFill>
              </a:rPr>
              <a:t>, con </a:t>
            </a:r>
            <a:r>
              <a:rPr lang="en-US" sz="3200" dirty="0" err="1" smtClean="0">
                <a:solidFill>
                  <a:srgbClr val="FF0000"/>
                </a:solidFill>
              </a:rPr>
              <a:t>tính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theo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thứ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tự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nào</a:t>
            </a:r>
            <a:r>
              <a:rPr lang="en-US" sz="3200" dirty="0" smtClean="0">
                <a:solidFill>
                  <a:srgbClr val="FF0000"/>
                </a:solidFill>
              </a:rPr>
              <a:t> ?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066801" y="2109020"/>
            <a:ext cx="9684775" cy="1200329"/>
          </a:xfrm>
          <a:prstGeom prst="rect">
            <a:avLst/>
          </a:prstGeom>
          <a:solidFill>
            <a:srgbClr val="FCDFDC"/>
          </a:solidFill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- </a:t>
            </a:r>
            <a:r>
              <a:rPr lang="en-US" sz="3200" dirty="0" err="1" smtClean="0">
                <a:solidFill>
                  <a:srgbClr val="FF0000"/>
                </a:solidFill>
              </a:rPr>
              <a:t>Khi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thực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hiện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dãy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tính</a:t>
            </a:r>
            <a:r>
              <a:rPr lang="en-US" sz="3200" dirty="0" smtClean="0">
                <a:solidFill>
                  <a:srgbClr val="FF0000"/>
                </a:solidFill>
              </a:rPr>
              <a:t>, con </a:t>
            </a:r>
            <a:r>
              <a:rPr lang="en-US" sz="3200" dirty="0" err="1" smtClean="0">
                <a:solidFill>
                  <a:srgbClr val="FF0000"/>
                </a:solidFill>
              </a:rPr>
              <a:t>tính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theo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thứ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tự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từ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trái</a:t>
            </a:r>
            <a:r>
              <a:rPr lang="en-US" sz="3200" dirty="0" smtClean="0">
                <a:solidFill>
                  <a:srgbClr val="002060"/>
                </a:solidFill>
              </a:rPr>
              <a:t> sang </a:t>
            </a:r>
            <a:r>
              <a:rPr lang="en-US" sz="3200" dirty="0" err="1" smtClean="0">
                <a:solidFill>
                  <a:srgbClr val="002060"/>
                </a:solidFill>
              </a:rPr>
              <a:t>phải</a:t>
            </a:r>
            <a:r>
              <a:rPr lang="en-US" sz="3200" dirty="0" smtClean="0">
                <a:solidFill>
                  <a:srgbClr val="002060"/>
                </a:solidFill>
              </a:rPr>
              <a:t>.</a:t>
            </a:r>
            <a:endParaRPr lang="en-US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438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49" grpId="0"/>
      <p:bldP spid="50" grpId="0" animBg="1"/>
      <p:bldP spid="51" grpId="0" animBg="1"/>
      <p:bldP spid="52" grpId="0" animBg="1"/>
      <p:bldP spid="3" grpId="0" animBg="1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8F584B6-647C-4363-9367-323785675BAC}"/>
              </a:ext>
            </a:extLst>
          </p:cNvPr>
          <p:cNvSpPr txBox="1"/>
          <p:nvPr/>
        </p:nvSpPr>
        <p:spPr>
          <a:xfrm>
            <a:off x="996983" y="1317921"/>
            <a:ext cx="99177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err="1">
                <a:solidFill>
                  <a:srgbClr val="002060"/>
                </a:solidFill>
                <a:latin typeface="Arial"/>
              </a:rPr>
              <a:t>Để</a:t>
            </a:r>
            <a:r>
              <a:rPr lang="en-US" sz="4000" dirty="0">
                <a:solidFill>
                  <a:srgbClr val="002060"/>
                </a:solidFill>
                <a:latin typeface="Arial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/>
              </a:rPr>
              <a:t>làm</a:t>
            </a:r>
            <a:r>
              <a:rPr lang="en-US" sz="4000" dirty="0">
                <a:solidFill>
                  <a:srgbClr val="002060"/>
                </a:solidFill>
                <a:latin typeface="Arial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"/>
              </a:rPr>
              <a:t>tốt</a:t>
            </a:r>
            <a:r>
              <a:rPr lang="en-US" sz="4000" dirty="0" smtClean="0">
                <a:solidFill>
                  <a:srgbClr val="002060"/>
                </a:solidFill>
                <a:latin typeface="Arial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/>
              </a:rPr>
              <a:t>bài</a:t>
            </a:r>
            <a:r>
              <a:rPr lang="en-US" sz="4000" dirty="0">
                <a:solidFill>
                  <a:srgbClr val="002060"/>
                </a:solidFill>
                <a:latin typeface="Arial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/>
              </a:rPr>
              <a:t>tập</a:t>
            </a:r>
            <a:r>
              <a:rPr lang="en-US" sz="4000" dirty="0">
                <a:solidFill>
                  <a:srgbClr val="002060"/>
                </a:solidFill>
                <a:latin typeface="Arial"/>
              </a:rPr>
              <a:t> 1 con </a:t>
            </a:r>
            <a:r>
              <a:rPr lang="en-US" sz="4000" dirty="0" err="1" smtClean="0">
                <a:solidFill>
                  <a:srgbClr val="002060"/>
                </a:solidFill>
                <a:latin typeface="Arial"/>
              </a:rPr>
              <a:t>cần</a:t>
            </a:r>
            <a:r>
              <a:rPr lang="en-US" sz="4000" dirty="0" smtClean="0">
                <a:solidFill>
                  <a:srgbClr val="002060"/>
                </a:solidFill>
                <a:latin typeface="Arial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"/>
              </a:rPr>
              <a:t>chú</a:t>
            </a:r>
            <a:r>
              <a:rPr lang="en-US" sz="4000" dirty="0" smtClean="0">
                <a:solidFill>
                  <a:srgbClr val="002060"/>
                </a:solidFill>
                <a:latin typeface="Arial"/>
              </a:rPr>
              <a:t> ý </a:t>
            </a:r>
            <a:r>
              <a:rPr lang="en-US" sz="4000" dirty="0" err="1" smtClean="0">
                <a:solidFill>
                  <a:srgbClr val="002060"/>
                </a:solidFill>
                <a:latin typeface="Arial"/>
              </a:rPr>
              <a:t>điều</a:t>
            </a:r>
            <a:r>
              <a:rPr lang="en-US" sz="4000" dirty="0" smtClean="0">
                <a:solidFill>
                  <a:srgbClr val="002060"/>
                </a:solidFill>
                <a:latin typeface="Arial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"/>
              </a:rPr>
              <a:t>gì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?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8F584B6-647C-4363-9367-323785675BAC}"/>
              </a:ext>
            </a:extLst>
          </p:cNvPr>
          <p:cNvSpPr txBox="1"/>
          <p:nvPr/>
        </p:nvSpPr>
        <p:spPr>
          <a:xfrm>
            <a:off x="996983" y="2419134"/>
            <a:ext cx="99177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err="1" smtClean="0">
                <a:solidFill>
                  <a:srgbClr val="FF0000"/>
                </a:solidFill>
                <a:latin typeface="Arial"/>
              </a:rPr>
              <a:t>Học</a:t>
            </a:r>
            <a:r>
              <a:rPr lang="en-US" sz="4000" dirty="0" smtClean="0">
                <a:solidFill>
                  <a:srgbClr val="FF0000"/>
                </a:solidFill>
                <a:latin typeface="Arial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Arial"/>
              </a:rPr>
              <a:t>thuộc</a:t>
            </a:r>
            <a:r>
              <a:rPr lang="en-US" sz="4000" dirty="0" smtClean="0">
                <a:solidFill>
                  <a:srgbClr val="FF0000"/>
                </a:solidFill>
                <a:latin typeface="Arial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/>
              </a:rPr>
              <a:t>b</a:t>
            </a:r>
            <a:r>
              <a:rPr lang="en-US" sz="4000" dirty="0" err="1" smtClean="0">
                <a:solidFill>
                  <a:srgbClr val="FF0000"/>
                </a:solidFill>
                <a:latin typeface="Arial"/>
              </a:rPr>
              <a:t>ảng</a:t>
            </a:r>
            <a:r>
              <a:rPr lang="en-US" sz="4000" dirty="0" smtClean="0">
                <a:solidFill>
                  <a:srgbClr val="FF0000"/>
                </a:solidFill>
                <a:latin typeface="Arial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Arial"/>
              </a:rPr>
              <a:t>nhân</a:t>
            </a:r>
            <a:r>
              <a:rPr lang="en-US" sz="4000" dirty="0" smtClean="0">
                <a:solidFill>
                  <a:srgbClr val="FF0000"/>
                </a:solidFill>
                <a:latin typeface="Arial"/>
              </a:rPr>
              <a:t> 5.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16942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087DF92-7A28-46C7-9674-186D8222797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4340" y="1607803"/>
            <a:ext cx="10515600" cy="4857750"/>
          </a:xfrm>
          <a:prstGeom prst="rect">
            <a:avLst/>
          </a:prstGeom>
        </p:spPr>
      </p:pic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5E7E28DD-E688-432A-A09A-0DC87EA76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4E64D23C-F136-470B-A0CA-546F6A7411D2}"/>
              </a:ext>
            </a:extLst>
          </p:cNvPr>
          <p:cNvSpPr/>
          <p:nvPr/>
        </p:nvSpPr>
        <p:spPr>
          <a:xfrm>
            <a:off x="875679" y="1192305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F5152C-49CF-47DC-9F61-F0644EC70708}"/>
              </a:ext>
            </a:extLst>
          </p:cNvPr>
          <p:cNvSpPr txBox="1"/>
          <p:nvPr/>
        </p:nvSpPr>
        <p:spPr>
          <a:xfrm>
            <a:off x="1313001" y="1192305"/>
            <a:ext cx="25731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Đếm thêm 5 rồi nêu số còn thiếu.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2D77D51-6013-4FAD-9559-F8397DAF040D}"/>
              </a:ext>
            </a:extLst>
          </p:cNvPr>
          <p:cNvSpPr txBox="1"/>
          <p:nvPr/>
        </p:nvSpPr>
        <p:spPr>
          <a:xfrm>
            <a:off x="5869527" y="3301447"/>
            <a:ext cx="697628" cy="646331"/>
          </a:xfrm>
          <a:prstGeom prst="rect">
            <a:avLst/>
          </a:prstGeom>
          <a:solidFill>
            <a:schemeClr val="bg1"/>
          </a:solidFill>
          <a:effectLst>
            <a:softEdge rad="762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9B62C0A-AA9C-4382-A6BB-57B67F3DB7C4}"/>
              </a:ext>
            </a:extLst>
          </p:cNvPr>
          <p:cNvSpPr txBox="1"/>
          <p:nvPr/>
        </p:nvSpPr>
        <p:spPr>
          <a:xfrm>
            <a:off x="7209833" y="3105834"/>
            <a:ext cx="697628" cy="646331"/>
          </a:xfrm>
          <a:prstGeom prst="rect">
            <a:avLst/>
          </a:prstGeom>
          <a:solidFill>
            <a:schemeClr val="bg1"/>
          </a:solidFill>
          <a:effectLst>
            <a:softEdge rad="762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57AB279-9B25-4CDA-B9E2-BE426E9FF2D1}"/>
              </a:ext>
            </a:extLst>
          </p:cNvPr>
          <p:cNvSpPr txBox="1"/>
          <p:nvPr/>
        </p:nvSpPr>
        <p:spPr>
          <a:xfrm>
            <a:off x="8686859" y="3091418"/>
            <a:ext cx="697628" cy="646331"/>
          </a:xfrm>
          <a:prstGeom prst="rect">
            <a:avLst/>
          </a:prstGeom>
          <a:solidFill>
            <a:schemeClr val="bg1"/>
          </a:solidFill>
          <a:effectLst>
            <a:softEdge rad="762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800F4CD-3551-4CA0-8AD6-4BA917E55EB9}"/>
              </a:ext>
            </a:extLst>
          </p:cNvPr>
          <p:cNvSpPr txBox="1"/>
          <p:nvPr/>
        </p:nvSpPr>
        <p:spPr>
          <a:xfrm>
            <a:off x="8944168" y="3777012"/>
            <a:ext cx="697628" cy="646331"/>
          </a:xfrm>
          <a:prstGeom prst="rect">
            <a:avLst/>
          </a:prstGeom>
          <a:solidFill>
            <a:schemeClr val="bg1"/>
          </a:solidFill>
          <a:effectLst>
            <a:softEdge rad="762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</a:rPr>
              <a:t>35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EF86A39-59C3-4467-9587-5F8F5C2B69AA}"/>
              </a:ext>
            </a:extLst>
          </p:cNvPr>
          <p:cNvSpPr txBox="1"/>
          <p:nvPr/>
        </p:nvSpPr>
        <p:spPr>
          <a:xfrm>
            <a:off x="8246539" y="4423343"/>
            <a:ext cx="697628" cy="646331"/>
          </a:xfrm>
          <a:prstGeom prst="rect">
            <a:avLst/>
          </a:prstGeom>
          <a:solidFill>
            <a:schemeClr val="bg1"/>
          </a:solidFill>
          <a:effectLst>
            <a:softEdge rad="762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</a:rPr>
              <a:t>40</a:t>
            </a:r>
          </a:p>
        </p:txBody>
      </p:sp>
    </p:spTree>
    <p:extLst>
      <p:ext uri="{BB962C8B-B14F-4D97-AF65-F5344CB8AC3E}">
        <p14:creationId xmlns:p14="http://schemas.microsoft.com/office/powerpoint/2010/main" val="4070150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5C96F048-4A9E-42E4-9725-5ACBEC4623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032385" y="1120876"/>
            <a:ext cx="9684775" cy="707886"/>
          </a:xfrm>
          <a:prstGeom prst="rect">
            <a:avLst/>
          </a:prstGeom>
          <a:solidFill>
            <a:srgbClr val="FCDFDC"/>
          </a:solidFill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- Con </a:t>
            </a:r>
            <a:r>
              <a:rPr lang="en-US" sz="4000" dirty="0" err="1" smtClean="0">
                <a:solidFill>
                  <a:srgbClr val="FF0000"/>
                </a:solidFill>
              </a:rPr>
              <a:t>có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nhận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xét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gì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về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dãy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số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trên</a:t>
            </a:r>
            <a:r>
              <a:rPr lang="en-US" sz="4000" dirty="0" smtClean="0">
                <a:solidFill>
                  <a:srgbClr val="FF0000"/>
                </a:solidFill>
              </a:rPr>
              <a:t> ?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066801" y="2109020"/>
            <a:ext cx="9684775" cy="1323439"/>
          </a:xfrm>
          <a:prstGeom prst="rect">
            <a:avLst/>
          </a:prstGeom>
          <a:solidFill>
            <a:srgbClr val="FCDFDC"/>
          </a:solidFill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- </a:t>
            </a:r>
            <a:r>
              <a:rPr lang="en-US" sz="4000" dirty="0" err="1" smtClean="0">
                <a:solidFill>
                  <a:srgbClr val="002060"/>
                </a:solidFill>
              </a:rPr>
              <a:t>Là</a:t>
            </a:r>
            <a:r>
              <a:rPr lang="en-US" sz="4000" dirty="0" smtClean="0">
                <a:solidFill>
                  <a:srgbClr val="002060"/>
                </a:solidFill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</a:rPr>
              <a:t>dãy</a:t>
            </a:r>
            <a:r>
              <a:rPr lang="en-US" sz="4000" dirty="0" smtClean="0">
                <a:solidFill>
                  <a:srgbClr val="002060"/>
                </a:solidFill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</a:rPr>
              <a:t>số</a:t>
            </a:r>
            <a:r>
              <a:rPr lang="en-US" sz="4000" dirty="0" smtClean="0">
                <a:solidFill>
                  <a:srgbClr val="002060"/>
                </a:solidFill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</a:rPr>
              <a:t>tăng</a:t>
            </a:r>
            <a:r>
              <a:rPr lang="en-US" sz="4000" dirty="0" smtClean="0">
                <a:solidFill>
                  <a:srgbClr val="002060"/>
                </a:solidFill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</a:rPr>
              <a:t>đều</a:t>
            </a:r>
            <a:r>
              <a:rPr lang="en-US" sz="4000" dirty="0" smtClean="0">
                <a:solidFill>
                  <a:srgbClr val="002060"/>
                </a:solidFill>
              </a:rPr>
              <a:t> 5 </a:t>
            </a:r>
            <a:r>
              <a:rPr lang="en-US" sz="4000" dirty="0" err="1" smtClean="0">
                <a:solidFill>
                  <a:srgbClr val="002060"/>
                </a:solidFill>
              </a:rPr>
              <a:t>đơn</a:t>
            </a:r>
            <a:r>
              <a:rPr lang="en-US" sz="4000" dirty="0" smtClean="0">
                <a:solidFill>
                  <a:srgbClr val="002060"/>
                </a:solidFill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</a:rPr>
              <a:t>vị</a:t>
            </a:r>
            <a:r>
              <a:rPr lang="en-US" sz="4000" dirty="0" smtClean="0">
                <a:solidFill>
                  <a:srgbClr val="002060"/>
                </a:solidFill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</a:rPr>
              <a:t>từ</a:t>
            </a:r>
            <a:r>
              <a:rPr lang="en-US" sz="4000" dirty="0" smtClean="0">
                <a:solidFill>
                  <a:srgbClr val="002060"/>
                </a:solidFill>
              </a:rPr>
              <a:t> 5 </a:t>
            </a:r>
            <a:r>
              <a:rPr lang="en-US" sz="4000" dirty="0" err="1" smtClean="0">
                <a:solidFill>
                  <a:srgbClr val="002060"/>
                </a:solidFill>
              </a:rPr>
              <a:t>đến</a:t>
            </a:r>
            <a:r>
              <a:rPr lang="en-US" sz="4000" dirty="0" smtClean="0">
                <a:solidFill>
                  <a:srgbClr val="002060"/>
                </a:solidFill>
              </a:rPr>
              <a:t> 50 ( </a:t>
            </a:r>
            <a:r>
              <a:rPr lang="en-US" sz="4000" dirty="0" err="1" smtClean="0">
                <a:solidFill>
                  <a:srgbClr val="002060"/>
                </a:solidFill>
              </a:rPr>
              <a:t>là</a:t>
            </a:r>
            <a:r>
              <a:rPr lang="en-US" sz="4000" dirty="0" smtClean="0">
                <a:solidFill>
                  <a:srgbClr val="002060"/>
                </a:solidFill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</a:rPr>
              <a:t>kết</a:t>
            </a:r>
            <a:r>
              <a:rPr lang="en-US" sz="4000" dirty="0" smtClean="0">
                <a:solidFill>
                  <a:srgbClr val="002060"/>
                </a:solidFill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</a:rPr>
              <a:t>quả</a:t>
            </a:r>
            <a:r>
              <a:rPr lang="en-US" sz="4000" dirty="0" smtClean="0">
                <a:solidFill>
                  <a:srgbClr val="002060"/>
                </a:solidFill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</a:rPr>
              <a:t>của</a:t>
            </a:r>
            <a:r>
              <a:rPr lang="en-US" sz="4000" dirty="0" smtClean="0">
                <a:solidFill>
                  <a:srgbClr val="002060"/>
                </a:solidFill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</a:rPr>
              <a:t>bảng</a:t>
            </a:r>
            <a:r>
              <a:rPr lang="en-US" sz="4000" dirty="0" smtClean="0">
                <a:solidFill>
                  <a:srgbClr val="002060"/>
                </a:solidFill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</a:rPr>
              <a:t>nhân</a:t>
            </a:r>
            <a:r>
              <a:rPr lang="en-US" sz="4000" dirty="0" smtClean="0">
                <a:solidFill>
                  <a:srgbClr val="002060"/>
                </a:solidFill>
              </a:rPr>
              <a:t> 5 ) </a:t>
            </a:r>
            <a:endParaRPr lang="en-US" sz="4000" dirty="0">
              <a:solidFill>
                <a:srgbClr val="00206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15961" y="3623191"/>
            <a:ext cx="9684775" cy="1323439"/>
          </a:xfrm>
          <a:prstGeom prst="rect">
            <a:avLst/>
          </a:prstGeom>
          <a:solidFill>
            <a:srgbClr val="FCDFDC"/>
          </a:solidFill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- </a:t>
            </a:r>
            <a:r>
              <a:rPr lang="en-US" sz="4000" dirty="0" err="1" smtClean="0">
                <a:solidFill>
                  <a:srgbClr val="FF0000"/>
                </a:solidFill>
              </a:rPr>
              <a:t>Ngoài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cách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đếm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thêm</a:t>
            </a:r>
            <a:r>
              <a:rPr lang="en-US" sz="4000" dirty="0" smtClean="0">
                <a:solidFill>
                  <a:srgbClr val="FF0000"/>
                </a:solidFill>
              </a:rPr>
              <a:t> 5 , </a:t>
            </a:r>
            <a:r>
              <a:rPr lang="en-US" sz="4000" dirty="0" err="1" smtClean="0">
                <a:solidFill>
                  <a:srgbClr val="FF0000"/>
                </a:solidFill>
              </a:rPr>
              <a:t>bạn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nào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còn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có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cách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làm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khác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3200" dirty="0" smtClean="0">
                <a:solidFill>
                  <a:srgbClr val="FF0000"/>
                </a:solidFill>
              </a:rPr>
              <a:t> ?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52049" y="5181608"/>
            <a:ext cx="9871591" cy="707886"/>
          </a:xfrm>
          <a:prstGeom prst="rect">
            <a:avLst/>
          </a:prstGeom>
          <a:solidFill>
            <a:srgbClr val="FCDFDC"/>
          </a:solidFill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- </a:t>
            </a:r>
            <a:r>
              <a:rPr lang="en-US" sz="4000" dirty="0" err="1" smtClean="0">
                <a:solidFill>
                  <a:srgbClr val="002060"/>
                </a:solidFill>
              </a:rPr>
              <a:t>Dựa</a:t>
            </a:r>
            <a:r>
              <a:rPr lang="en-US" sz="4000" dirty="0" smtClean="0">
                <a:solidFill>
                  <a:srgbClr val="002060"/>
                </a:solidFill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</a:rPr>
              <a:t>vào</a:t>
            </a:r>
            <a:r>
              <a:rPr lang="en-US" sz="4000" dirty="0" smtClean="0">
                <a:solidFill>
                  <a:srgbClr val="002060"/>
                </a:solidFill>
              </a:rPr>
              <a:t>  </a:t>
            </a:r>
            <a:r>
              <a:rPr lang="en-US" sz="4000" dirty="0" err="1" smtClean="0">
                <a:solidFill>
                  <a:srgbClr val="002060"/>
                </a:solidFill>
              </a:rPr>
              <a:t>bảng</a:t>
            </a:r>
            <a:r>
              <a:rPr lang="en-US" sz="4000" dirty="0" smtClean="0">
                <a:solidFill>
                  <a:srgbClr val="002060"/>
                </a:solidFill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</a:rPr>
              <a:t>nhân</a:t>
            </a:r>
            <a:r>
              <a:rPr lang="en-US" sz="4000" dirty="0" smtClean="0">
                <a:solidFill>
                  <a:srgbClr val="002060"/>
                </a:solidFill>
              </a:rPr>
              <a:t> </a:t>
            </a:r>
            <a:r>
              <a:rPr lang="en-US" sz="4000" smtClean="0">
                <a:solidFill>
                  <a:srgbClr val="002060"/>
                </a:solidFill>
              </a:rPr>
              <a:t>5  </a:t>
            </a:r>
            <a:endParaRPr lang="en-US" sz="4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5619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5" grpId="0" animBg="1"/>
      <p:bldP spid="16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5E7E28DD-E688-432A-A09A-0DC87EA76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4E64D23C-F136-470B-A0CA-546F6A7411D2}"/>
              </a:ext>
            </a:extLst>
          </p:cNvPr>
          <p:cNvSpPr/>
          <p:nvPr/>
        </p:nvSpPr>
        <p:spPr>
          <a:xfrm>
            <a:off x="1144589" y="1630141"/>
            <a:ext cx="434233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F5152C-49CF-47DC-9F61-F0644EC70708}"/>
              </a:ext>
            </a:extLst>
          </p:cNvPr>
          <p:cNvSpPr txBox="1"/>
          <p:nvPr/>
        </p:nvSpPr>
        <p:spPr>
          <a:xfrm>
            <a:off x="1144588" y="3521344"/>
            <a:ext cx="40751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a) Toa tàu nào ghi phép tính có kết quả lớn nhất?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1639FBC-54CD-4C8A-BB6C-6FDE80854C4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65823" y="1144428"/>
            <a:ext cx="2326922" cy="18478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D69DF3A-D449-425C-938D-291BCC24CC78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94624" y="751046"/>
            <a:ext cx="2284871" cy="219551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9D8E39E-0E3A-4094-A141-989600B782E2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66746" y="1241266"/>
            <a:ext cx="2092059" cy="167989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C34EBBE-8F6D-4024-9068-901D35477865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53496" y="1155300"/>
            <a:ext cx="2172681" cy="1776969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399C474A-D7B9-488D-B3E8-672227CF1933}"/>
              </a:ext>
            </a:extLst>
          </p:cNvPr>
          <p:cNvSpPr/>
          <p:nvPr/>
        </p:nvSpPr>
        <p:spPr>
          <a:xfrm>
            <a:off x="2941462" y="2796394"/>
            <a:ext cx="932324" cy="660242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8196A829-2129-41C1-86F2-14A57949B6D9}"/>
              </a:ext>
            </a:extLst>
          </p:cNvPr>
          <p:cNvSpPr/>
          <p:nvPr/>
        </p:nvSpPr>
        <p:spPr>
          <a:xfrm>
            <a:off x="4738335" y="2796394"/>
            <a:ext cx="932324" cy="660242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3BB030D5-A74B-4012-98A5-F6EA0BF7CD57}"/>
              </a:ext>
            </a:extLst>
          </p:cNvPr>
          <p:cNvSpPr/>
          <p:nvPr/>
        </p:nvSpPr>
        <p:spPr>
          <a:xfrm>
            <a:off x="6535208" y="2796394"/>
            <a:ext cx="932324" cy="660242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ECD4EAC2-8180-448A-A19D-DAC1C7DD0EA7}"/>
              </a:ext>
            </a:extLst>
          </p:cNvPr>
          <p:cNvSpPr/>
          <p:nvPr/>
        </p:nvSpPr>
        <p:spPr>
          <a:xfrm>
            <a:off x="8332081" y="2796394"/>
            <a:ext cx="932324" cy="660242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93F6433-181E-4778-931A-FAC41CAF41E6}"/>
              </a:ext>
            </a:extLst>
          </p:cNvPr>
          <p:cNvSpPr/>
          <p:nvPr/>
        </p:nvSpPr>
        <p:spPr>
          <a:xfrm>
            <a:off x="6699578" y="3521344"/>
            <a:ext cx="419732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dirty="0"/>
              <a:t>b) Toa tàu nào ghi phép tính có kết quả bé nhất?</a:t>
            </a:r>
          </a:p>
        </p:txBody>
      </p:sp>
    </p:spTree>
    <p:extLst>
      <p:ext uri="{BB962C8B-B14F-4D97-AF65-F5344CB8AC3E}">
        <p14:creationId xmlns:p14="http://schemas.microsoft.com/office/powerpoint/2010/main" val="1986282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2.22222E-6 L -0.34427 0.47246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14" y="2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4.44444E-6 L 0.2694 0.51575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64" y="25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13" grpId="0" animBg="1"/>
      <p:bldP spid="31" grpId="0" animBg="1"/>
      <p:bldP spid="33" grpId="0" animBg="1"/>
      <p:bldP spid="35" grpId="0" animBg="1"/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2319</TotalTime>
  <Words>526</Words>
  <Application>Microsoft Office PowerPoint</Application>
  <PresentationFormat>Widescreen</PresentationFormat>
  <Paragraphs>106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Arial Narrow</vt:lpstr>
      <vt:lpstr>Calibri</vt:lpstr>
      <vt:lpstr>Cambria Math</vt:lpstr>
      <vt:lpstr>HP001 4 hàng</vt:lpstr>
      <vt:lpstr>HP001 5 hàng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173</cp:revision>
  <dcterms:created xsi:type="dcterms:W3CDTF">2021-06-02T01:34:28Z</dcterms:created>
  <dcterms:modified xsi:type="dcterms:W3CDTF">2022-01-26T09:23:25Z</dcterms:modified>
</cp:coreProperties>
</file>