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47" r:id="rId2"/>
    <p:sldId id="278" r:id="rId3"/>
    <p:sldId id="259" r:id="rId4"/>
    <p:sldId id="349" r:id="rId5"/>
    <p:sldId id="350" r:id="rId6"/>
    <p:sldId id="296" r:id="rId7"/>
    <p:sldId id="332" r:id="rId8"/>
    <p:sldId id="342" r:id="rId9"/>
    <p:sldId id="331" r:id="rId10"/>
    <p:sldId id="337" r:id="rId11"/>
    <p:sldId id="356" r:id="rId12"/>
    <p:sldId id="288" r:id="rId13"/>
    <p:sldId id="291" r:id="rId14"/>
    <p:sldId id="358" r:id="rId15"/>
    <p:sldId id="360" r:id="rId16"/>
    <p:sldId id="357" r:id="rId17"/>
    <p:sldId id="303" r:id="rId18"/>
    <p:sldId id="304" r:id="rId19"/>
    <p:sldId id="344" r:id="rId20"/>
    <p:sldId id="335" r:id="rId21"/>
    <p:sldId id="305" r:id="rId22"/>
    <p:sldId id="334" r:id="rId23"/>
    <p:sldId id="309" r:id="rId24"/>
    <p:sldId id="306" r:id="rId25"/>
    <p:sldId id="312" r:id="rId26"/>
    <p:sldId id="338" r:id="rId27"/>
    <p:sldId id="339" r:id="rId28"/>
    <p:sldId id="341" r:id="rId29"/>
    <p:sldId id="301" r:id="rId30"/>
    <p:sldId id="340" r:id="rId31"/>
    <p:sldId id="343" r:id="rId32"/>
    <p:sldId id="326" r:id="rId33"/>
    <p:sldId id="320" r:id="rId34"/>
    <p:sldId id="323" r:id="rId35"/>
    <p:sldId id="322" r:id="rId36"/>
    <p:sldId id="359" r:id="rId37"/>
  </p:sldIdLst>
  <p:sldSz cx="118872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00CC00"/>
    <a:srgbClr val="FF3300"/>
    <a:srgbClr val="A50021"/>
    <a:srgbClr val="6600CC"/>
    <a:srgbClr val="FFCC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72" autoAdjust="0"/>
  </p:normalViewPr>
  <p:slideViewPr>
    <p:cSldViewPr>
      <p:cViewPr varScale="1">
        <p:scale>
          <a:sx n="69" d="100"/>
          <a:sy n="69" d="100"/>
        </p:scale>
        <p:origin x="822" y="72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58FC0FF-0D52-4208-8076-8DDDA07891E5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3F77FA-CFC0-4D3A-98E9-1C02140089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81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685800"/>
            <a:ext cx="59436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>
              <a:latin typeface="Calibri" panose="020F050202020403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2B1FC5-5450-40A9-957B-16C9C9465D63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39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685800"/>
            <a:ext cx="59436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>
              <a:latin typeface="Calibri" panose="020F050202020403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0C15AF-C2C1-4CB4-802F-2E9172115CAC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21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685800"/>
            <a:ext cx="59436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>
              <a:latin typeface="Calibri" panose="020F050202020403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A5AA7E-6432-4649-89D3-7DD9AC5A6AD4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05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685800"/>
            <a:ext cx="59436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>
              <a:latin typeface="Calibri" panose="020F0502020204030204" pitchFamily="34" charset="0"/>
            </a:endParaRPr>
          </a:p>
        </p:txBody>
      </p:sp>
      <p:sp>
        <p:nvSpPr>
          <p:cNvPr id="38916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304D2F-087D-4F56-87BF-2336C4919B1F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37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685800"/>
            <a:ext cx="59436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>
              <a:latin typeface="Calibri" panose="020F0502020204030204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5E1F15-3519-4484-B67E-0A0A2F0A6B09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01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685800"/>
            <a:ext cx="59436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>
              <a:latin typeface="Calibri" panose="020F050202020403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C57CB1-2D11-4D48-8A74-137EAC9F0AE8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8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6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32411-9C64-4530-9E0B-7B1C221174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7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41D18-662E-46BC-AD34-395705EA8D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2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39"/>
            <a:ext cx="267462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39"/>
            <a:ext cx="782574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CCAEA-62CD-4421-A704-815547F9D3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323FA-B67B-4CBD-9F29-D868BDB273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4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F1B900-B1D4-4AE7-A941-37CEA4F690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5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96010-09C9-4CAE-A1B3-BC0683E9EA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5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ABAFA-3EC8-4814-8120-34F9299DA2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7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BAAF8-2A00-4359-A6D1-0302065F7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6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272D2-DEA2-42D6-9C43-DE75BBFBAE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9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1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435101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837D0-BF8E-4B15-BC11-6219AD4D59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7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18B98-D084-499A-90D3-2CB34877E4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4360" y="274638"/>
            <a:ext cx="106984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4360" y="1600201"/>
            <a:ext cx="1069848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" y="6245225"/>
            <a:ext cx="27736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1460" y="6245225"/>
            <a:ext cx="37642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9160" y="6245225"/>
            <a:ext cx="27736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6CDA41A-714A-4B69-B499-5874042830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vn/imgres?imgurl=http://www.vtc.vn/thumbnail/274~202~/newsimage/thumbnail/vtc_182048_dendau1.jpg.jpg&amp;imgrefurl=http://www.vtc.vn/xahoi/178651/2.htm&amp;usg=__SZ6-CsU9ROsVC170VVSGraYsJTI=&amp;h=202&amp;w=274&amp;sz=7&amp;hl=vi&amp;start=76&amp;tbnid=qkJ-Q37XmK0zeM:&amp;tbnh=83&amp;tbnw=113&amp;prev=/images?q=%C4%91%C3%A8n+d%E1%BA%A7u+ho%E1%BA%A3&amp;start=72&amp;gbv=2&amp;ndsp=18&amp;hl=vi&amp;sa=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images.google.com.vn/imgres?imgurl=http://www.giaothuongnet.vn/info/dntgt_user/upload/sanpham/TLdentoadabg.jpg&amp;imgrefurl=http://www.giaothuongnet.vn/info/modules.php?name=doanhnghiep&amp;op=doanhnghiepdetail&amp;id_dn=205&amp;id_nn=1&amp;usg=__3W54rbPM5fhE9sLhfqGNw9ReLrA=&amp;h=188&amp;w=250&amp;sz=13&amp;hl=vi&amp;start=6&amp;tbnid=btUQMubxJZm8jM:&amp;tbnh=83&amp;tbnw=111&amp;prev=/images?q=%C4%91%C3%A8n+to%E1%BA%A1+%C4%91%C4%83ng&amp;gbv=2&amp;hl=vi&amp;sa=G" TargetMode="Externa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1.pn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1069468" y="1219200"/>
            <a:ext cx="10087557" cy="7572586"/>
          </a:xfrm>
          <a:prstGeom prst="rect">
            <a:avLst/>
          </a:prstGeom>
          <a:noFill/>
        </p:spPr>
        <p:txBody>
          <a:bodyPr spcFirstLastPara="1" lIns="104760" tIns="52380" rIns="104760" bIns="52380" numCol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27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TẬP ĐỌC 5- TUẦN 19 - TIẾT 1</a:t>
            </a: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69732" y="127001"/>
            <a:ext cx="11729718" cy="80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78741" y="5923845"/>
            <a:ext cx="11729718" cy="80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2930016" y="3135758"/>
            <a:ext cx="6604000" cy="58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213217" y="3355891"/>
            <a:ext cx="6604000" cy="58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2849" y="5777089"/>
            <a:ext cx="2529220" cy="110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78062" y="5578359"/>
            <a:ext cx="145603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521449" y="146875"/>
            <a:ext cx="145603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10458838" y="5389603"/>
            <a:ext cx="1094553" cy="1759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73267" y="-117551"/>
            <a:ext cx="1093023" cy="1759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Hộp_Văn_Bản 2"/>
          <p:cNvSpPr txBox="1">
            <a:spLocks noChangeArrowheads="1"/>
          </p:cNvSpPr>
          <p:nvPr/>
        </p:nvSpPr>
        <p:spPr bwMode="auto">
          <a:xfrm>
            <a:off x="97791" y="3074941"/>
            <a:ext cx="11729718" cy="10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760" tIns="52380" rIns="104760" bIns="52380">
            <a:spAutoFit/>
          </a:bodyPr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công dân số một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5773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Hình Chữ nhật 10"/>
          <p:cNvSpPr>
            <a:spLocks noChangeArrowheads="1"/>
          </p:cNvSpPr>
          <p:nvPr/>
        </p:nvSpPr>
        <p:spPr bwMode="auto">
          <a:xfrm>
            <a:off x="304800" y="457201"/>
            <a:ext cx="112776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 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Giọng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Lê</a:t>
            </a:r>
          </a:p>
          <a:p>
            <a:pPr algn="just" eaLnBrk="1" hangingPunct="1"/>
            <a:r>
              <a:rPr lang="en-US" sz="4800" b="1" dirty="0">
                <a:cs typeface="Arial" panose="020B0604020202020204" pitchFamily="34" charset="0"/>
              </a:rPr>
              <a:t> 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hởi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</a:t>
            </a:r>
          </a:p>
          <a:p>
            <a:pPr algn="just" eaLnBrk="1" hangingPunct="1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*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Gòn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!...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A174C9-043A-481A-893B-804A1761D6DC}"/>
              </a:ext>
            </a:extLst>
          </p:cNvPr>
          <p:cNvSpPr txBox="1"/>
          <p:nvPr/>
        </p:nvSpPr>
        <p:spPr>
          <a:xfrm>
            <a:off x="3428282" y="1143000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Giải</a:t>
            </a:r>
            <a:r>
              <a:rPr lang="en-US" sz="3200" dirty="0">
                <a:solidFill>
                  <a:srgbClr val="FF0000"/>
                </a:solidFill>
              </a:rPr>
              <a:t>  </a:t>
            </a:r>
            <a:r>
              <a:rPr lang="en-US" sz="3200" dirty="0" err="1">
                <a:solidFill>
                  <a:srgbClr val="FF0000"/>
                </a:solidFill>
              </a:rPr>
              <a:t>nghĩa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từ</a:t>
            </a:r>
            <a:endParaRPr lang="vi-V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4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1600201" y="304801"/>
            <a:ext cx="25955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</a:rPr>
              <a:t>Anh </a:t>
            </a:r>
            <a:r>
              <a:rPr lang="en-US" sz="3600" b="1" dirty="0" err="1">
                <a:solidFill>
                  <a:srgbClr val="FF3300"/>
                </a:solidFill>
              </a:rPr>
              <a:t>Thành</a:t>
            </a:r>
            <a:endParaRPr lang="en-US" sz="3600" b="1" dirty="0">
              <a:solidFill>
                <a:srgbClr val="FF3300"/>
              </a:solidFill>
            </a:endParaRPr>
          </a:p>
        </p:txBody>
      </p:sp>
      <p:pic>
        <p:nvPicPr>
          <p:cNvPr id="8" name="Picture 5" descr="Chu tich Ho Chi Mi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4038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hu tich Ho Chi Min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0"/>
            <a:ext cx="3886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vtc_182048_dendau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2400"/>
            <a:ext cx="4572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TLdentoadab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4572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0" y="1166842"/>
            <a:ext cx="4191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800" b="1" dirty="0" err="1"/>
              <a:t>Đèn</a:t>
            </a:r>
            <a:r>
              <a:rPr lang="en-US" sz="4800" b="1" dirty="0"/>
              <a:t> </a:t>
            </a:r>
            <a:r>
              <a:rPr lang="en-US" sz="4800" b="1" dirty="0" err="1"/>
              <a:t>hoa</a:t>
            </a:r>
            <a:r>
              <a:rPr lang="en-US" sz="4800" b="1" dirty="0"/>
              <a:t> </a:t>
            </a:r>
            <a:r>
              <a:rPr lang="en-US" sz="4800" b="1" dirty="0" err="1"/>
              <a:t>kì</a:t>
            </a:r>
            <a:endParaRPr lang="en-US" sz="4800" b="1" dirty="0"/>
          </a:p>
          <a:p>
            <a:endParaRPr lang="en-US" sz="4800" b="1" dirty="0"/>
          </a:p>
          <a:p>
            <a:endParaRPr lang="en-US" sz="4800" b="1" dirty="0"/>
          </a:p>
          <a:p>
            <a:endParaRPr lang="en-US" sz="4800" b="1" dirty="0"/>
          </a:p>
          <a:p>
            <a:endParaRPr lang="en-US" sz="4800" b="1" dirty="0"/>
          </a:p>
          <a:p>
            <a:r>
              <a:rPr lang="vi-VN" sz="4800" b="1" dirty="0" err="1"/>
              <a:t>Đèn</a:t>
            </a:r>
            <a:r>
              <a:rPr lang="vi-VN" sz="4800" b="1" dirty="0"/>
              <a:t> </a:t>
            </a:r>
            <a:r>
              <a:rPr lang="vi-VN" sz="4800" b="1" dirty="0" err="1"/>
              <a:t>toạ</a:t>
            </a:r>
            <a:r>
              <a:rPr lang="vi-VN" sz="4800" b="1" dirty="0"/>
              <a:t> đăng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4A5F-EC66-4197-AB87-FA7D7365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FE23E-0E27-4301-A54C-81AFD8AF3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Phắc</a:t>
            </a:r>
            <a:r>
              <a:rPr lang="en-US" dirty="0"/>
              <a:t> </a:t>
            </a:r>
            <a:r>
              <a:rPr lang="en-US" dirty="0" err="1"/>
              <a:t>tuya</a:t>
            </a:r>
            <a:endParaRPr lang="en-US" dirty="0"/>
          </a:p>
          <a:p>
            <a:r>
              <a:rPr lang="en-US" dirty="0" err="1"/>
              <a:t>Trường</a:t>
            </a:r>
            <a:r>
              <a:rPr lang="en-US" dirty="0"/>
              <a:t> Sa- x</a:t>
            </a:r>
            <a:r>
              <a:rPr lang="vi-VN" dirty="0"/>
              <a:t>ơ</a:t>
            </a:r>
            <a:r>
              <a:rPr lang="en-US" dirty="0"/>
              <a:t>-</a:t>
            </a:r>
            <a:r>
              <a:rPr lang="en-US" dirty="0" err="1"/>
              <a:t>lu</a:t>
            </a:r>
            <a:r>
              <a:rPr lang="en-US" dirty="0"/>
              <a:t> Lô –</a:t>
            </a:r>
            <a:r>
              <a:rPr lang="en-US" dirty="0" err="1"/>
              <a:t>ba</a:t>
            </a:r>
            <a:endParaRPr lang="en-US" dirty="0"/>
          </a:p>
          <a:p>
            <a:r>
              <a:rPr lang="en-US" dirty="0" err="1"/>
              <a:t>Đốc</a:t>
            </a:r>
            <a:r>
              <a:rPr lang="en-US" dirty="0"/>
              <a:t> </a:t>
            </a:r>
            <a:r>
              <a:rPr lang="en-US" dirty="0" err="1"/>
              <a:t>học</a:t>
            </a:r>
            <a:endParaRPr lang="en-US" dirty="0"/>
          </a:p>
          <a:p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định</a:t>
            </a:r>
            <a:endParaRPr lang="en-US" dirty="0"/>
          </a:p>
          <a:p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quốc</a:t>
            </a:r>
            <a:endParaRPr lang="en-US" dirty="0"/>
          </a:p>
          <a:p>
            <a:r>
              <a:rPr lang="en-US" dirty="0" err="1"/>
              <a:t>Phú</a:t>
            </a:r>
            <a:r>
              <a:rPr lang="en-US" dirty="0"/>
              <a:t> </a:t>
            </a:r>
            <a:r>
              <a:rPr lang="en-US" dirty="0" err="1"/>
              <a:t>Lãng</a:t>
            </a:r>
            <a:r>
              <a:rPr lang="en-US" dirty="0"/>
              <a:t> Sa</a:t>
            </a:r>
          </a:p>
          <a:p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làng</a:t>
            </a:r>
            <a:r>
              <a:rPr lang="en-US" dirty="0"/>
              <a:t> </a:t>
            </a:r>
            <a:r>
              <a:rPr lang="en-US" dirty="0" err="1"/>
              <a:t>Tây</a:t>
            </a:r>
            <a:endParaRPr lang="en-US" dirty="0"/>
          </a:p>
          <a:p>
            <a:r>
              <a:rPr lang="en-US" dirty="0" err="1"/>
              <a:t>Chớp</a:t>
            </a:r>
            <a:r>
              <a:rPr lang="en-US" dirty="0"/>
              <a:t> </a:t>
            </a:r>
            <a:r>
              <a:rPr lang="en-US" dirty="0" err="1"/>
              <a:t>bóng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12676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C2B0F-45EA-419F-91E0-63B5617E7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ĐỌC</a:t>
            </a:r>
            <a:endParaRPr 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5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2971800" y="2209801"/>
            <a:ext cx="434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hiểu bài</a:t>
            </a:r>
          </a:p>
        </p:txBody>
      </p:sp>
    </p:spTree>
    <p:extLst>
      <p:ext uri="{BB962C8B-B14F-4D97-AF65-F5344CB8AC3E}">
        <p14:creationId xmlns:p14="http://schemas.microsoft.com/office/powerpoint/2010/main" val="51442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8600" y="1600201"/>
            <a:ext cx="11353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   </a:t>
            </a:r>
            <a:r>
              <a:rPr lang="en-US" sz="5400" b="1" u="sng">
                <a:solidFill>
                  <a:srgbClr val="FF0000"/>
                </a:solidFill>
                <a:cs typeface="Arial" panose="020B0604020202020204" pitchFamily="34" charset="0"/>
              </a:rPr>
              <a:t>Câu 1</a:t>
            </a:r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  <a:r>
              <a:rPr lang="en-US" sz="54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Anh Lê giúp anh Thành việc gì ? Kết quả như thế nào?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" y="3657600"/>
            <a:ext cx="1146561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 </a:t>
            </a:r>
            <a:r>
              <a:rPr lang="en-US" sz="5400" b="1">
                <a:solidFill>
                  <a:srgbClr val="0000FF"/>
                </a:solidFill>
                <a:cs typeface="Arial" pitchFamily="34" charset="0"/>
              </a:rPr>
              <a:t>Anh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Lê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giúp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anh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Thành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tìm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việc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làm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ở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Sài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Gòn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và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anh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đã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tìm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được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việc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cho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anh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itchFamily="34" charset="0"/>
              </a:rPr>
              <a:t>Thành</a:t>
            </a:r>
            <a:r>
              <a:rPr lang="en-US" sz="5400" b="1" dirty="0">
                <a:solidFill>
                  <a:srgbClr val="0000FF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2767" y="685800"/>
            <a:ext cx="639941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0" b="1" dirty="0">
                <a:cs typeface="Arial" pitchFamily="34" charset="0"/>
              </a:rPr>
              <a:t> </a:t>
            </a:r>
            <a:r>
              <a:rPr lang="en-US" sz="5400" b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*</a:t>
            </a:r>
            <a:r>
              <a:rPr lang="en-US" sz="5400" b="1">
                <a:cs typeface="Arial" pitchFamily="34" charset="0"/>
              </a:rPr>
              <a:t> </a:t>
            </a:r>
            <a:r>
              <a:rPr lang="en-US" sz="5400" b="1" u="sng">
                <a:cs typeface="Arial" pitchFamily="34" charset="0"/>
              </a:rPr>
              <a:t>Tìm hiểu bài.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47650" y="1950661"/>
            <a:ext cx="1155164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  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Chúng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ta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là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đồng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bào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Cùng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máu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đỏ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da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vàng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với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nhau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</a:p>
          <a:p>
            <a:pPr eaLnBrk="1" hangingPunct="1"/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Nhưng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...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có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khi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nào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nghĩ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đến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đồng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bào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không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?</a:t>
            </a:r>
          </a:p>
          <a:p>
            <a:pPr eaLnBrk="1" hangingPunct="1"/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 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Vì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với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tôi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...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chúng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ta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là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công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dân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nước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Việt</a:t>
            </a:r>
            <a:r>
              <a:rPr 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..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28600" y="381001"/>
            <a:ext cx="11201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>
                <a:solidFill>
                  <a:srgbClr val="FF0000"/>
                </a:solidFill>
                <a:cs typeface="Arial" panose="020B0604020202020204" pitchFamily="34" charset="0"/>
              </a:rPr>
              <a:t>    </a:t>
            </a:r>
            <a:r>
              <a:rPr lang="en-US" sz="4800" b="1" u="sng">
                <a:solidFill>
                  <a:srgbClr val="FF0000"/>
                </a:solidFill>
                <a:cs typeface="Arial" panose="020B0604020202020204" pitchFamily="34" charset="0"/>
              </a:rPr>
              <a:t>Câu 2 </a:t>
            </a:r>
            <a:r>
              <a:rPr lang="en-US" sz="4800" b="1">
                <a:solidFill>
                  <a:srgbClr val="FF0000"/>
                </a:solidFill>
                <a:cs typeface="Arial" panose="020B0604020202020204" pitchFamily="34" charset="0"/>
              </a:rPr>
              <a:t>:  Tìm những câu nói của anh Thành.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92947" y="3124201"/>
            <a:ext cx="1138945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b="1" dirty="0">
                <a:solidFill>
                  <a:srgbClr val="FF0000"/>
                </a:solidFill>
                <a:cs typeface="Arial" panose="020B0604020202020204" pitchFamily="34" charset="0"/>
              </a:rPr>
              <a:t>    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Những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câu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nói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ấy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thể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hiện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sự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lo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lắng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của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anh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Thành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về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dân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về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Arial" panose="020B0604020202020204" pitchFamily="34" charset="0"/>
              </a:rPr>
              <a:t>nước</a:t>
            </a:r>
            <a:r>
              <a:rPr lang="en-US" sz="5400" b="1" dirty="0">
                <a:solidFill>
                  <a:srgbClr val="0000FF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28600" y="533401"/>
            <a:ext cx="113538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    </a:t>
            </a:r>
            <a:r>
              <a:rPr lang="en-US" sz="5400" b="1" u="sng">
                <a:solidFill>
                  <a:srgbClr val="FF0000"/>
                </a:solidFill>
                <a:cs typeface="Arial" panose="020B0604020202020204" pitchFamily="34" charset="0"/>
              </a:rPr>
              <a:t>Câu 3 </a:t>
            </a:r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:   Những câu nói đó cho thấy điều gì về anh Thành đối với dân, với nước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8458200" cy="5334000"/>
          </a:xfrm>
          <a:noFill/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505200" y="5791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00200" y="54864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200" b="1">
                <a:latin typeface="Arial" charset="0"/>
              </a:rPr>
              <a:t>Tranh vẽ các bạn đội viên tham gia bỏ phiếu bầu Ban Chỉ huy Liên đội hoặc Chi đội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52400" y="0"/>
            <a:ext cx="115062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800" b="1" dirty="0"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Câu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4: 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Câu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chuyện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giữa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Thành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và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Lê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nhiều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lúc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không ăn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nhập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với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nhau.</a:t>
            </a:r>
          </a:p>
          <a:p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 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Hãy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tìm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những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chi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tiết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thể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hiện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điều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đó</a:t>
            </a:r>
            <a:r>
              <a:rPr lang="vi-VN" sz="4800" b="1" dirty="0">
                <a:solidFill>
                  <a:srgbClr val="FF0000"/>
                </a:solidFill>
                <a:cs typeface="Arial" panose="020B0604020202020204" pitchFamily="34" charset="0"/>
              </a:rPr>
              <a:t>?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" y="3766602"/>
            <a:ext cx="1135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*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Anh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Lê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gặp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anh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Thành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để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báo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tin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đã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xin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được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việc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làm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err="1">
                <a:solidFill>
                  <a:srgbClr val="002060"/>
                </a:solidFill>
                <a:cs typeface="Arial" pitchFamily="34" charset="0"/>
              </a:rPr>
              <a:t>cho</a:t>
            </a:r>
            <a:r>
              <a:rPr lang="en-US" sz="4800" b="1">
                <a:solidFill>
                  <a:srgbClr val="002060"/>
                </a:solidFill>
                <a:cs typeface="Arial" pitchFamily="34" charset="0"/>
              </a:rPr>
              <a:t> anh </a:t>
            </a:r>
            <a:r>
              <a:rPr lang="en-US" sz="4800" b="1" err="1">
                <a:solidFill>
                  <a:srgbClr val="002060"/>
                </a:solidFill>
                <a:cs typeface="Arial" pitchFamily="34" charset="0"/>
              </a:rPr>
              <a:t>Thành</a:t>
            </a:r>
            <a:r>
              <a:rPr lang="en-US" sz="4800" b="1">
                <a:solidFill>
                  <a:srgbClr val="002060"/>
                </a:solidFill>
                <a:cs typeface="Arial" pitchFamily="34" charset="0"/>
              </a:rPr>
              <a:t> nhưng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anh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Thành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lại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Không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nói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đến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chuyện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cs typeface="Arial" pitchFamily="34" charset="0"/>
              </a:rPr>
              <a:t>đó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480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11430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 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* Anh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Thành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không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trả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lời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vào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câu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hỏi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của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cs typeface="Arial" pitchFamily="34" charset="0"/>
              </a:rPr>
              <a:t>anh</a:t>
            </a:r>
            <a:r>
              <a:rPr lang="en-US" sz="5200" b="1" dirty="0">
                <a:solidFill>
                  <a:srgbClr val="FF0000"/>
                </a:solidFill>
                <a:cs typeface="Arial" pitchFamily="34" charset="0"/>
              </a:rPr>
              <a:t> Lê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Cụ</a:t>
            </a:r>
            <a:r>
              <a:rPr lang="en-US" sz="52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thể</a:t>
            </a:r>
            <a:r>
              <a:rPr lang="en-US" sz="52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là</a:t>
            </a:r>
            <a:r>
              <a:rPr lang="en-US" sz="52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:</a:t>
            </a:r>
          </a:p>
          <a:p>
            <a:pPr eaLnBrk="1" hangingPunct="1">
              <a:defRPr/>
            </a:pP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 </a:t>
            </a: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+ </a:t>
            </a:r>
            <a:r>
              <a:rPr lang="en-US" sz="5200" b="1" i="1" dirty="0" err="1">
                <a:solidFill>
                  <a:srgbClr val="0000FF"/>
                </a:solidFill>
                <a:cs typeface="Arial" pitchFamily="34" charset="0"/>
              </a:rPr>
              <a:t>Anh</a:t>
            </a: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rgbClr val="0000FF"/>
                </a:solidFill>
                <a:cs typeface="Arial" pitchFamily="34" charset="0"/>
              </a:rPr>
              <a:t>Lê</a:t>
            </a: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rgbClr val="0000FF"/>
                </a:solidFill>
                <a:cs typeface="Arial" pitchFamily="34" charset="0"/>
              </a:rPr>
              <a:t>hỏi</a:t>
            </a: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: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Vậy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anh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vào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Sài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Gòn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làm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gì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?</a:t>
            </a:r>
          </a:p>
          <a:p>
            <a:pPr eaLnBrk="1" hangingPunct="1">
              <a:defRPr/>
            </a:pPr>
            <a:r>
              <a:rPr lang="en-US" sz="5200" b="1" i="1" dirty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+ Anh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Thành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đáp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: Anh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học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trường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Sa-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xơ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-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lu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Lô- a...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thì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...ờ... 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anh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là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người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nước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nào</a:t>
            </a:r>
            <a:r>
              <a:rPr lang="en-US" sz="52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?</a:t>
            </a: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  </a:t>
            </a:r>
            <a:endParaRPr lang="en-US" sz="52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04800" y="381000"/>
            <a:ext cx="113538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    + 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Anh Lê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nói</a:t>
            </a:r>
            <a:r>
              <a:rPr lang="en-US" sz="5200" b="1" i="1" dirty="0">
                <a:solidFill>
                  <a:srgbClr val="0000FF"/>
                </a:solidFill>
                <a:cs typeface="Arial" pitchFamily="34" charset="0"/>
              </a:rPr>
              <a:t>: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Nhưng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tôi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không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hiểu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sao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anh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thay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đổi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ý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kiến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, </a:t>
            </a:r>
          </a:p>
          <a:p>
            <a:pPr eaLnBrk="1" hangingPunct="1">
              <a:defRPr/>
            </a:pP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không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định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xin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việc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làm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ở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Sài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Gòn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này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rgbClr val="0000FF"/>
                </a:solidFill>
                <a:cs typeface="Arial" pitchFamily="34" charset="0"/>
              </a:rPr>
              <a:t>nữa</a:t>
            </a:r>
            <a:r>
              <a:rPr lang="en-US" sz="5200" b="1" dirty="0">
                <a:solidFill>
                  <a:srgbClr val="0000FF"/>
                </a:solidFill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+ Anh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Thành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cs typeface="Arial" pitchFamily="34" charset="0"/>
              </a:rPr>
              <a:t>trả</a:t>
            </a:r>
            <a:r>
              <a:rPr lang="en-US" sz="5200" b="1" dirty="0">
                <a:cs typeface="Arial" pitchFamily="34" charset="0"/>
              </a:rPr>
              <a:t> </a:t>
            </a:r>
            <a:r>
              <a:rPr lang="en-US" sz="5200" b="1" dirty="0" err="1">
                <a:cs typeface="Arial" pitchFamily="34" charset="0"/>
              </a:rPr>
              <a:t>lời</a:t>
            </a:r>
            <a:r>
              <a:rPr lang="en-US" sz="5200" b="1" dirty="0">
                <a:cs typeface="Arial" pitchFamily="34" charset="0"/>
              </a:rPr>
              <a:t> :  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...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vì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đèn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dầu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ta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không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sáng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bằng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đèn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hoa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kì</a:t>
            </a:r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0"/>
            <a:ext cx="11430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4800" b="1" dirty="0">
                <a:solidFill>
                  <a:srgbClr val="FF0000"/>
                </a:solidFill>
              </a:rPr>
              <a:t>Vì sao hai người khi nói chuyện lại không ăn nhập với nhau như vậy?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8600" y="2257485"/>
            <a:ext cx="11430000" cy="452431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99"/>
                </a:solidFill>
                <a:latin typeface="Arial" charset="0"/>
              </a:rPr>
              <a:t>   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Vì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mỗi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người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theo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đuổi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 ý </a:t>
            </a:r>
            <a:r>
              <a:rPr lang="en-US" sz="4800" b="1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nghĩ</a:t>
            </a:r>
            <a:r>
              <a:rPr lang="en-US" sz="4800" b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 khác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nhau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.</a:t>
            </a:r>
          </a:p>
          <a:p>
            <a:pPr eaLnBrk="1" hangingPunct="1">
              <a:defRPr/>
            </a:pPr>
            <a:r>
              <a:rPr lang="en-US" sz="48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Anh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Lê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chỉ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nghĩ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đến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công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ăn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việc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làm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của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bạn</a:t>
            </a:r>
            <a:r>
              <a:rPr lang="en-US" sz="4800" b="1" u="sng" spc="-8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,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đến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cuộc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sống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hằng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u="sng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ngày</a:t>
            </a:r>
            <a:r>
              <a:rPr lang="en-US" sz="4800" b="1" u="sng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.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Còn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anh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Thành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nghĩ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đến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việc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cứu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dân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,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cứu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4800" b="1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nước</a:t>
            </a:r>
            <a:r>
              <a:rPr lang="en-US" sz="48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28600" y="228601"/>
            <a:ext cx="1143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 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Qua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học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cho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ta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biết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Người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công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dân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số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Một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đó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là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cs typeface="Arial" pitchFamily="34" charset="0"/>
              </a:rPr>
              <a:t>ai</a:t>
            </a:r>
            <a:r>
              <a:rPr lang="en-US" sz="5400" b="1" dirty="0">
                <a:solidFill>
                  <a:srgbClr val="FF0000"/>
                </a:solidFill>
                <a:cs typeface="Arial" pitchFamily="34" charset="0"/>
              </a:rPr>
              <a:t> ?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28600" y="2209801"/>
            <a:ext cx="1143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 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Nguyễn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Tất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Thành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chính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là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Bác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Hồ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7650" y="3964127"/>
            <a:ext cx="11430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5400" b="1" dirty="0">
                <a:cs typeface="Arial" panose="020B0604020202020204" pitchFamily="34" charset="0"/>
              </a:rPr>
              <a:t>    </a:t>
            </a:r>
            <a:r>
              <a:rPr lang="vi-VN" sz="5400" b="1" dirty="0">
                <a:cs typeface="Arial" panose="020B0604020202020204" pitchFamily="34" charset="0"/>
              </a:rPr>
              <a:t>- </a:t>
            </a:r>
            <a:r>
              <a:rPr lang="vi-VN" sz="5400" b="1" dirty="0" err="1">
                <a:cs typeface="Arial" panose="020B0604020202020204" pitchFamily="34" charset="0"/>
              </a:rPr>
              <a:t>Phần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một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của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trích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đoạn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kịch</a:t>
            </a:r>
            <a:r>
              <a:rPr lang="vi-VN" sz="5400" b="1" dirty="0">
                <a:cs typeface="Arial" panose="020B0604020202020204" pitchFamily="34" charset="0"/>
              </a:rPr>
              <a:t> cho em </a:t>
            </a:r>
            <a:r>
              <a:rPr lang="vi-VN" sz="5400" b="1" dirty="0" err="1">
                <a:cs typeface="Arial" panose="020B0604020202020204" pitchFamily="34" charset="0"/>
              </a:rPr>
              <a:t>biết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điều</a:t>
            </a:r>
            <a:r>
              <a:rPr lang="vi-VN" sz="5400" b="1" dirty="0">
                <a:cs typeface="Arial" panose="020B0604020202020204" pitchFamily="34" charset="0"/>
              </a:rPr>
              <a:t> </a:t>
            </a:r>
            <a:r>
              <a:rPr lang="vi-VN" sz="5400" b="1" dirty="0" err="1">
                <a:cs typeface="Arial" panose="020B0604020202020204" pitchFamily="34" charset="0"/>
              </a:rPr>
              <a:t>gì</a:t>
            </a:r>
            <a:r>
              <a:rPr lang="vi-VN" sz="5400" b="1" dirty="0">
                <a:cs typeface="Arial" panose="020B0604020202020204" pitchFamily="34" charset="0"/>
              </a:rPr>
              <a:t> v</a:t>
            </a:r>
            <a:r>
              <a:rPr lang="en-US" sz="5400" b="1" dirty="0">
                <a:cs typeface="Arial" panose="020B0604020202020204" pitchFamily="34" charset="0"/>
              </a:rPr>
              <a:t>ề</a:t>
            </a:r>
            <a:r>
              <a:rPr lang="vi-VN" sz="5400" b="1" dirty="0">
                <a:cs typeface="Arial" panose="020B0604020202020204" pitchFamily="34" charset="0"/>
              </a:rPr>
              <a:t> Nguy</a:t>
            </a:r>
            <a:r>
              <a:rPr lang="en-US" sz="5400" b="1" dirty="0">
                <a:cs typeface="Arial" panose="020B0604020202020204" pitchFamily="34" charset="0"/>
              </a:rPr>
              <a:t>ễ</a:t>
            </a:r>
            <a:r>
              <a:rPr lang="vi-VN" sz="5400" b="1" dirty="0">
                <a:cs typeface="Arial" panose="020B0604020202020204" pitchFamily="34" charset="0"/>
              </a:rPr>
              <a:t>n T</a:t>
            </a:r>
            <a:r>
              <a:rPr lang="en-US" sz="5400" b="1" dirty="0">
                <a:cs typeface="Arial" panose="020B0604020202020204" pitchFamily="34" charset="0"/>
              </a:rPr>
              <a:t>ấ</a:t>
            </a:r>
            <a:r>
              <a:rPr lang="vi-VN" sz="5400" b="1" dirty="0">
                <a:cs typeface="Arial" panose="020B0604020202020204" pitchFamily="34" charset="0"/>
              </a:rPr>
              <a:t>t </a:t>
            </a:r>
            <a:r>
              <a:rPr lang="vi-VN" sz="5400" b="1" dirty="0" err="1">
                <a:cs typeface="Arial" panose="020B0604020202020204" pitchFamily="34" charset="0"/>
              </a:rPr>
              <a:t>Th</a:t>
            </a:r>
            <a:r>
              <a:rPr lang="en-US" sz="5400" b="1" dirty="0">
                <a:cs typeface="Arial" panose="020B0604020202020204" pitchFamily="34" charset="0"/>
              </a:rPr>
              <a:t>à</a:t>
            </a:r>
            <a:r>
              <a:rPr lang="vi-VN" sz="5400" b="1" dirty="0" err="1">
                <a:cs typeface="Arial" panose="020B0604020202020204" pitchFamily="34" charset="0"/>
              </a:rPr>
              <a:t>nh</a:t>
            </a:r>
            <a:r>
              <a:rPr lang="vi-VN" sz="5400" b="1" dirty="0"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3"/>
          <p:cNvSpPr txBox="1">
            <a:spLocks noChangeArrowheads="1"/>
          </p:cNvSpPr>
          <p:nvPr/>
        </p:nvSpPr>
        <p:spPr bwMode="auto">
          <a:xfrm>
            <a:off x="255710" y="2133600"/>
            <a:ext cx="1132669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1200"/>
              </a:spcBef>
              <a:defRPr/>
            </a:pPr>
            <a:r>
              <a:rPr lang="en-US" sz="5400" b="1" dirty="0">
                <a:latin typeface="Arial" charset="0"/>
                <a:cs typeface="Arial" charset="0"/>
              </a:rPr>
              <a:t>     </a:t>
            </a:r>
            <a:r>
              <a:rPr lang="en-US" sz="5400" b="1" u="sng" dirty="0" err="1">
                <a:latin typeface="Arial" charset="0"/>
                <a:cs typeface="Arial" charset="0"/>
              </a:rPr>
              <a:t>Nội</a:t>
            </a:r>
            <a:r>
              <a:rPr lang="en-US" sz="5400" b="1" u="sng" dirty="0">
                <a:latin typeface="Arial" charset="0"/>
                <a:cs typeface="Arial" charset="0"/>
              </a:rPr>
              <a:t> dung </a:t>
            </a:r>
            <a:r>
              <a:rPr lang="en-US" sz="5400" b="1" dirty="0">
                <a:latin typeface="Arial" charset="0"/>
                <a:cs typeface="Arial" charset="0"/>
              </a:rPr>
              <a:t>:</a:t>
            </a:r>
          </a:p>
          <a:p>
            <a:pPr indent="-342900" algn="just" eaLnBrk="1" hangingPunct="1">
              <a:spcBef>
                <a:spcPts val="1200"/>
              </a:spcBef>
              <a:defRPr/>
            </a:pPr>
            <a:r>
              <a:rPr lang="en-US" sz="5400" b="1" dirty="0">
                <a:latin typeface="Arial" charset="0"/>
                <a:cs typeface="Arial" charset="0"/>
              </a:rPr>
              <a:t>     </a:t>
            </a:r>
            <a:r>
              <a:rPr lang="vi-VN" sz="5400" b="1" dirty="0">
                <a:latin typeface="Arial" charset="0"/>
                <a:cs typeface="Arial" charset="0"/>
              </a:rPr>
              <a:t>Tâm trạng của người thanh niên Nguyễn Tất Thành day dứt, trăn trở tìm con đường cứu nước, cứu dân.</a:t>
            </a:r>
            <a:endParaRPr lang="en-US" sz="5400" b="1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Hình Chữ nhật 8"/>
          <p:cNvSpPr>
            <a:spLocks noChangeArrowheads="1"/>
          </p:cNvSpPr>
          <p:nvPr/>
        </p:nvSpPr>
        <p:spPr bwMode="auto">
          <a:xfrm>
            <a:off x="700635" y="990600"/>
            <a:ext cx="1042456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Vở kịch nói lên nội dung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3"/>
          <p:cNvSpPr txBox="1">
            <a:spLocks noChangeArrowheads="1"/>
          </p:cNvSpPr>
          <p:nvPr/>
        </p:nvSpPr>
        <p:spPr bwMode="auto">
          <a:xfrm>
            <a:off x="342900" y="1210270"/>
            <a:ext cx="11353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-Phân biệt các lời nhân vật:</a:t>
            </a:r>
          </a:p>
        </p:txBody>
      </p:sp>
      <p:sp>
        <p:nvSpPr>
          <p:cNvPr id="22531" name="Hình Chữ nhật 5"/>
          <p:cNvSpPr>
            <a:spLocks noChangeArrowheads="1"/>
          </p:cNvSpPr>
          <p:nvPr/>
        </p:nvSpPr>
        <p:spPr bwMode="auto">
          <a:xfrm>
            <a:off x="342900" y="2438400"/>
            <a:ext cx="11353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5400" b="1">
                <a:solidFill>
                  <a:srgbClr val="0000FF"/>
                </a:solidFill>
                <a:cs typeface="Arial" panose="020B0604020202020204" pitchFamily="34" charset="0"/>
              </a:rPr>
              <a:t>Giọng anh Thành</a:t>
            </a:r>
          </a:p>
        </p:txBody>
      </p:sp>
      <p:sp>
        <p:nvSpPr>
          <p:cNvPr id="22532" name="Hình Chữ nhật 6"/>
          <p:cNvSpPr>
            <a:spLocks noChangeArrowheads="1"/>
          </p:cNvSpPr>
          <p:nvPr/>
        </p:nvSpPr>
        <p:spPr bwMode="auto">
          <a:xfrm>
            <a:off x="342900" y="3666530"/>
            <a:ext cx="113538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b="1">
                <a:cs typeface="Arial" panose="020B0604020202020204" pitchFamily="34" charset="0"/>
              </a:rPr>
              <a:t>   Chậm rãi, trầm tĩnh, sâu lắng, thể hiện sự trăn trở, suy nghĩ về vận nước.</a:t>
            </a:r>
            <a:endParaRPr lang="en-US" sz="5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Hình Chữ nhật 10"/>
          <p:cNvSpPr>
            <a:spLocks noChangeArrowheads="1"/>
          </p:cNvSpPr>
          <p:nvPr/>
        </p:nvSpPr>
        <p:spPr bwMode="auto">
          <a:xfrm>
            <a:off x="381000" y="457201"/>
            <a:ext cx="109728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Giọng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Lê: </a:t>
            </a:r>
          </a:p>
          <a:p>
            <a:pPr eaLnBrk="1" hangingPunct="1"/>
            <a:r>
              <a:rPr lang="en-US" sz="4800" b="1" dirty="0" err="1">
                <a:cs typeface="Arial" panose="020B0604020202020204" pitchFamily="34" charset="0"/>
              </a:rPr>
              <a:t>Hồ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hởi</a:t>
            </a:r>
            <a:r>
              <a:rPr lang="en-US" sz="4800" b="1" dirty="0">
                <a:cs typeface="Arial" panose="020B0604020202020204" pitchFamily="34" charset="0"/>
              </a:rPr>
              <a:t>, </a:t>
            </a:r>
            <a:r>
              <a:rPr lang="en-US" sz="4800" b="1" dirty="0" err="1">
                <a:cs typeface="Arial" panose="020B0604020202020204" pitchFamily="34" charset="0"/>
              </a:rPr>
              <a:t>nhiệt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tình</a:t>
            </a:r>
            <a:r>
              <a:rPr lang="en-US" sz="4800" b="1" dirty="0">
                <a:cs typeface="Arial" panose="020B0604020202020204" pitchFamily="34" charset="0"/>
              </a:rPr>
              <a:t>, </a:t>
            </a:r>
            <a:r>
              <a:rPr lang="en-US" sz="4800" b="1" dirty="0" err="1">
                <a:cs typeface="Arial" panose="020B0604020202020204" pitchFamily="34" charset="0"/>
              </a:rPr>
              <a:t>thể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hiện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tính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cách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của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một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người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có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tinh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thần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yêu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nước</a:t>
            </a:r>
            <a:r>
              <a:rPr lang="en-US" sz="4800" b="1" dirty="0">
                <a:cs typeface="Arial" panose="020B0604020202020204" pitchFamily="34" charset="0"/>
              </a:rPr>
              <a:t> .                                             </a:t>
            </a:r>
          </a:p>
          <a:p>
            <a:pPr eaLnBrk="1" hangingPunct="1"/>
            <a:r>
              <a:rPr lang="en-US" sz="4800" b="1" dirty="0">
                <a:cs typeface="Arial" panose="020B0604020202020204" pitchFamily="34" charset="0"/>
              </a:rPr>
              <a:t>  *</a:t>
            </a:r>
            <a:r>
              <a:rPr lang="en-US" sz="4800" b="1" dirty="0" err="1">
                <a:cs typeface="Arial" panose="020B0604020202020204" pitchFamily="34" charset="0"/>
              </a:rPr>
              <a:t>Cần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nhấn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giọng</a:t>
            </a:r>
            <a:r>
              <a:rPr lang="en-US" sz="4800" b="1" dirty="0">
                <a:cs typeface="Arial" panose="020B0604020202020204" pitchFamily="34" charset="0"/>
              </a:rPr>
              <a:t> ở </a:t>
            </a:r>
            <a:r>
              <a:rPr lang="en-US" sz="4800" b="1" dirty="0" err="1">
                <a:cs typeface="Arial" panose="020B0604020202020204" pitchFamily="34" charset="0"/>
              </a:rPr>
              <a:t>những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từ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ngữ</a:t>
            </a:r>
            <a:r>
              <a:rPr lang="en-US" sz="4800" b="1" dirty="0">
                <a:cs typeface="Arial" panose="020B0604020202020204" pitchFamily="34" charset="0"/>
              </a:rPr>
              <a:t> :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Sao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lại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thôi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?</a:t>
            </a:r>
          </a:p>
          <a:p>
            <a:pPr eaLnBrk="1" hangingPunct="1"/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      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Vào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Sài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Gòn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này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làm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gì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?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Không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 bao </a:t>
            </a:r>
            <a:r>
              <a:rPr lang="en-US" sz="4800" b="1" dirty="0" err="1">
                <a:solidFill>
                  <a:srgbClr val="0000FF"/>
                </a:solidFill>
                <a:cs typeface="Arial" panose="020B0604020202020204" pitchFamily="34" charset="0"/>
              </a:rPr>
              <a:t>giờ</a:t>
            </a:r>
            <a:r>
              <a:rPr lang="en-US" sz="4800" b="1" dirty="0">
                <a:solidFill>
                  <a:srgbClr val="0000FF"/>
                </a:solidFill>
                <a:cs typeface="Arial" panose="020B0604020202020204" pitchFamily="34" charset="0"/>
              </a:rPr>
              <a:t>!...        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11125200" cy="67056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4800" b="1" dirty="0">
                <a:cs typeface="Arial" pitchFamily="34" charset="0"/>
              </a:rPr>
              <a:t>- </a:t>
            </a:r>
            <a:r>
              <a:rPr lang="en-US" sz="4800" b="1" dirty="0" err="1">
                <a:solidFill>
                  <a:srgbClr val="FF0000"/>
                </a:solidFill>
                <a:cs typeface="Arial" pitchFamily="34" charset="0"/>
              </a:rPr>
              <a:t>Anh</a:t>
            </a:r>
            <a:r>
              <a:rPr lang="en-US" sz="48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itchFamily="34" charset="0"/>
              </a:rPr>
              <a:t>Thành</a:t>
            </a:r>
            <a:r>
              <a:rPr lang="en-US" sz="4800" b="1" dirty="0">
                <a:solidFill>
                  <a:srgbClr val="FF0000"/>
                </a:solidFill>
                <a:cs typeface="Arial" pitchFamily="34" charset="0"/>
              </a:rPr>
              <a:t>!  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(</a:t>
            </a:r>
            <a:r>
              <a:rPr lang="en-US" sz="48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giọng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hồ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hởi</a:t>
            </a:r>
            <a:r>
              <a:rPr lang="en-US" sz="4800" b="1" dirty="0">
                <a:cs typeface="Arial" pitchFamily="34" charset="0"/>
              </a:rPr>
              <a:t>)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4800" b="1" dirty="0">
                <a:cs typeface="Arial" pitchFamily="34" charset="0"/>
              </a:rPr>
              <a:t>-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Có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lẽ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thôi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,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anh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ạ</a:t>
            </a:r>
            <a:r>
              <a:rPr lang="en-US" sz="4800" b="1" dirty="0">
                <a:cs typeface="Arial" pitchFamily="34" charset="0"/>
              </a:rPr>
              <a:t>. ( </a:t>
            </a:r>
            <a:r>
              <a:rPr lang="en-US" sz="4800" b="1" dirty="0" err="1">
                <a:cs typeface="Arial" pitchFamily="34" charset="0"/>
              </a:rPr>
              <a:t>giọng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điềm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tĩnh</a:t>
            </a:r>
            <a:r>
              <a:rPr lang="en-US" sz="4800" b="1" dirty="0">
                <a:cs typeface="Arial" pitchFamily="34" charset="0"/>
              </a:rPr>
              <a:t>).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4800" b="1" dirty="0">
                <a:cs typeface="Arial" pitchFamily="34" charset="0"/>
              </a:rPr>
              <a:t>- 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Sao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lại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thôi</a:t>
            </a:r>
            <a:r>
              <a:rPr lang="en-US" sz="4800" b="1" dirty="0">
                <a:solidFill>
                  <a:srgbClr val="FF0000"/>
                </a:solidFill>
                <a:cs typeface="Arial" pitchFamily="34" charset="0"/>
              </a:rPr>
              <a:t>? </a:t>
            </a:r>
            <a:r>
              <a:rPr lang="en-US" sz="4800" b="1" dirty="0">
                <a:cs typeface="Arial" pitchFamily="34" charset="0"/>
              </a:rPr>
              <a:t>(</a:t>
            </a:r>
            <a:r>
              <a:rPr lang="en-US" sz="4800" b="1" dirty="0" err="1">
                <a:cs typeface="Arial" pitchFamily="34" charset="0"/>
              </a:rPr>
              <a:t>giọng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bày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tỏ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sự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thắc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mắc</a:t>
            </a:r>
            <a:r>
              <a:rPr lang="en-US" sz="4800" b="1" dirty="0">
                <a:cs typeface="Arial" pitchFamily="34" charset="0"/>
              </a:rPr>
              <a:t>).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4800" b="1" dirty="0">
                <a:cs typeface="Arial" pitchFamily="34" charset="0"/>
              </a:rPr>
              <a:t>-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Vì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tôi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nói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với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họ</a:t>
            </a:r>
            <a:r>
              <a:rPr lang="en-US" sz="4800" b="1" dirty="0">
                <a:solidFill>
                  <a:srgbClr val="FF0000"/>
                </a:solidFill>
                <a:cs typeface="Arial" pitchFamily="34" charset="0"/>
              </a:rPr>
              <a:t>…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(</a:t>
            </a:r>
            <a:r>
              <a:rPr lang="en-US" sz="4800" b="1" dirty="0" err="1">
                <a:cs typeface="Arial" pitchFamily="34" charset="0"/>
              </a:rPr>
              <a:t>giọng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thì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thầm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vẻ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bí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mật</a:t>
            </a:r>
            <a:r>
              <a:rPr lang="en-US" sz="4800" b="1" dirty="0">
                <a:cs typeface="Arial" pitchFamily="34" charset="0"/>
              </a:rPr>
              <a:t>)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4800" b="1" dirty="0">
                <a:cs typeface="Arial" pitchFamily="34" charset="0"/>
              </a:rPr>
              <a:t>-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Vậy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anh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vào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Sài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Gòn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này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làm</a:t>
            </a:r>
            <a:r>
              <a:rPr lang="en-US" sz="4800" b="1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itchFamily="34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cs typeface="Arial" pitchFamily="34" charset="0"/>
              </a:rPr>
              <a:t>?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( </a:t>
            </a:r>
            <a:r>
              <a:rPr lang="en-US" sz="4800" b="1" dirty="0" err="1">
                <a:cs typeface="Arial" pitchFamily="34" charset="0"/>
              </a:rPr>
              <a:t>giọng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ngạc</a:t>
            </a:r>
            <a:r>
              <a:rPr lang="en-US" sz="4800" b="1" dirty="0">
                <a:cs typeface="Arial" pitchFamily="34" charset="0"/>
              </a:rPr>
              <a:t> </a:t>
            </a:r>
            <a:r>
              <a:rPr lang="en-US" sz="4800" b="1" dirty="0" err="1">
                <a:cs typeface="Arial" pitchFamily="34" charset="0"/>
              </a:rPr>
              <a:t>nhiên</a:t>
            </a:r>
            <a:r>
              <a:rPr lang="en-US" sz="4800" b="1" dirty="0"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3646" y="457200"/>
            <a:ext cx="7684736" cy="762000"/>
          </a:xfrm>
        </p:spPr>
        <p:txBody>
          <a:bodyPr/>
          <a:lstStyle/>
          <a:p>
            <a:pPr eaLnBrk="1" hangingPunct="1"/>
            <a:r>
              <a:rPr lang="en-US" sz="48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đọc diễn cảm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11277600" cy="4343400"/>
          </a:xfrm>
        </p:spPr>
        <p:txBody>
          <a:bodyPr/>
          <a:lstStyle/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Lê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Anh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xong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đấy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>
              <a:solidFill>
                <a:srgbClr val="66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dirty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800" b="1" dirty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lẽ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ạ.</a:t>
            </a:r>
            <a:endParaRPr lang="en-US" sz="48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7200"/>
            <a:ext cx="8458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11734800" cy="6629400"/>
          </a:xfrm>
        </p:spPr>
        <p:txBody>
          <a:bodyPr/>
          <a:lstStyle/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Lê</a:t>
            </a:r>
            <a:r>
              <a:rPr lang="en-US" sz="4600" b="1" i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6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Anh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cơm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đồng.Tôi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đòi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quần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áo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hào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…(</a:t>
            </a:r>
            <a:r>
              <a:rPr lang="en-US" sz="4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4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phắc-tuya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Tây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600" b="1" i="1" u="sng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46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miếng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cơm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manh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áo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Phan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46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eaLnBrk="1" hangingPunct="1">
              <a:lnSpc>
                <a:spcPct val="80000"/>
              </a:lnSpc>
              <a:buNone/>
              <a:defRPr/>
            </a:pPr>
            <a:r>
              <a:rPr lang="en-US" sz="4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Lê</a:t>
            </a:r>
            <a:r>
              <a:rPr lang="en-US" sz="4600" b="1" i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600" b="1" dirty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Sài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Gòn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4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228600"/>
            <a:ext cx="11353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FF00"/>
              </a:buClr>
              <a:buFont typeface="Wingdings" panose="05000000000000000000" pitchFamily="2" charset="2"/>
              <a:buChar char="v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Tổng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kết</a:t>
            </a:r>
            <a:r>
              <a:rPr lang="en-US" sz="4800" b="1" dirty="0">
                <a:solidFill>
                  <a:srgbClr val="FF0000"/>
                </a:solidFill>
              </a:rPr>
              <a:t>: </a:t>
            </a:r>
          </a:p>
          <a:p>
            <a:pPr eaLnBrk="1" hangingPunct="1">
              <a:spcBef>
                <a:spcPct val="50000"/>
              </a:spcBef>
              <a:buClr>
                <a:srgbClr val="00FF00"/>
              </a:buClr>
              <a:buFont typeface="Wingdings" panose="05000000000000000000" pitchFamily="2" charset="2"/>
              <a:buNone/>
            </a:pPr>
            <a:r>
              <a:rPr lang="en-US" sz="4800" b="1" dirty="0">
                <a:solidFill>
                  <a:srgbClr val="0000FF"/>
                </a:solidFill>
              </a:rPr>
              <a:t>	Anh </a:t>
            </a:r>
            <a:r>
              <a:rPr lang="en-US" sz="4800" b="1" dirty="0" err="1">
                <a:solidFill>
                  <a:srgbClr val="0000FF"/>
                </a:solidFill>
              </a:rPr>
              <a:t>Thành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từ</a:t>
            </a:r>
            <a:r>
              <a:rPr lang="en-US" sz="4800" b="1" dirty="0">
                <a:solidFill>
                  <a:srgbClr val="0000FF"/>
                </a:solidFill>
              </a:rPr>
              <a:t> Phan </a:t>
            </a:r>
            <a:r>
              <a:rPr lang="en-US" sz="4800" b="1" dirty="0" err="1">
                <a:solidFill>
                  <a:srgbClr val="0000FF"/>
                </a:solidFill>
              </a:rPr>
              <a:t>Thiết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vào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Sài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Gòn</a:t>
            </a:r>
            <a:r>
              <a:rPr lang="en-US" sz="4800" b="1" dirty="0">
                <a:solidFill>
                  <a:srgbClr val="0000FF"/>
                </a:solidFill>
              </a:rPr>
              <a:t>, </a:t>
            </a:r>
            <a:r>
              <a:rPr lang="en-US" sz="4800" b="1" dirty="0" err="1">
                <a:solidFill>
                  <a:srgbClr val="0000FF"/>
                </a:solidFill>
              </a:rPr>
              <a:t>anh</a:t>
            </a:r>
            <a:r>
              <a:rPr lang="en-US" sz="4800" b="1" dirty="0">
                <a:solidFill>
                  <a:srgbClr val="0000FF"/>
                </a:solidFill>
              </a:rPr>
              <a:t> Lê </a:t>
            </a:r>
            <a:r>
              <a:rPr lang="en-US" sz="4800" b="1" dirty="0" err="1">
                <a:solidFill>
                  <a:srgbClr val="0000FF"/>
                </a:solidFill>
              </a:rPr>
              <a:t>lập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tức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xin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được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làm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cho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anh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Thành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nhưng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anh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không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hề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tỏ</a:t>
            </a:r>
            <a:r>
              <a:rPr lang="en-US" sz="4800" b="1" dirty="0">
                <a:solidFill>
                  <a:srgbClr val="0000FF"/>
                </a:solidFill>
              </a:rPr>
              <a:t> ra </a:t>
            </a:r>
            <a:r>
              <a:rPr lang="en-US" sz="4800" b="1" dirty="0" err="1">
                <a:solidFill>
                  <a:srgbClr val="0000FF"/>
                </a:solidFill>
              </a:rPr>
              <a:t>thiết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tha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với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miếng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cơm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manh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áo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hàng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ngày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mà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nghĩ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đến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những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vấn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đề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khác</a:t>
            </a:r>
            <a:r>
              <a:rPr lang="en-US" sz="4800" b="1" dirty="0">
                <a:solidFill>
                  <a:srgbClr val="0000FF"/>
                </a:solidFill>
              </a:rPr>
              <a:t> to </a:t>
            </a:r>
            <a:r>
              <a:rPr lang="en-US" sz="4800" b="1" dirty="0" err="1">
                <a:solidFill>
                  <a:srgbClr val="0000FF"/>
                </a:solidFill>
              </a:rPr>
              <a:t>lớn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hơn</a:t>
            </a:r>
            <a:r>
              <a:rPr lang="en-US" sz="4800" b="1" dirty="0">
                <a:solidFill>
                  <a:srgbClr val="0000FF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5" name="Picture 5" descr="j0336978[2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3600"/>
            <a:ext cx="2819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8229600" cy="1477962"/>
          </a:xfrm>
        </p:spPr>
        <p:txBody>
          <a:bodyPr/>
          <a:lstStyle/>
          <a:p>
            <a:pPr eaLnBrk="1" hangingPunct="1"/>
            <a:r>
              <a:rPr lang="vi-VN" sz="5400" b="1" u="sng"/>
              <a:t>Trò chơi:</a:t>
            </a:r>
            <a:br>
              <a:rPr lang="vi-VN" sz="5400" b="1" u="sng"/>
            </a:br>
            <a:r>
              <a:rPr lang="vi-VN" sz="5400" b="1" u="sng"/>
              <a:t>Rung chuông vàng</a:t>
            </a:r>
            <a:endParaRPr lang="en-US" sz="5400" b="1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457199" y="304801"/>
            <a:ext cx="1066800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5400" b="1">
                <a:solidFill>
                  <a:srgbClr val="FF0000"/>
                </a:solidFill>
                <a:cs typeface="Arial" panose="020B0604020202020204" pitchFamily="34" charset="0"/>
              </a:rPr>
              <a:t>Câu 1: Bác Hồ ra đi tìm đường cứu nước từ bến cảng nào?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2951527" y="5257801"/>
            <a:ext cx="50581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5400" b="1" i="1" u="sng">
                <a:cs typeface="Arial" panose="020B0604020202020204" pitchFamily="34" charset="0"/>
              </a:rPr>
              <a:t>Đáp án:  b</a:t>
            </a:r>
          </a:p>
        </p:txBody>
      </p:sp>
      <p:pic>
        <p:nvPicPr>
          <p:cNvPr id="2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261" y="6172200"/>
            <a:ext cx="38174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Hình Chữ nhật 25"/>
          <p:cNvSpPr>
            <a:spLocks noChangeArrowheads="1"/>
          </p:cNvSpPr>
          <p:nvPr/>
        </p:nvSpPr>
        <p:spPr bwMode="auto">
          <a:xfrm>
            <a:off x="304800" y="1905000"/>
            <a:ext cx="112014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5400" b="1">
                <a:solidFill>
                  <a:srgbClr val="000000"/>
                </a:solidFill>
                <a:cs typeface="Arial" panose="020B0604020202020204" pitchFamily="34" charset="0"/>
              </a:rPr>
              <a:t>a)Bến cảng Hải Phòng.</a:t>
            </a:r>
          </a:p>
          <a:p>
            <a:r>
              <a:rPr lang="en-US" sz="5400" b="1">
                <a:solidFill>
                  <a:srgbClr val="000000"/>
                </a:solidFill>
                <a:cs typeface="Arial" panose="020B0604020202020204" pitchFamily="34" charset="0"/>
              </a:rPr>
              <a:t>b) Bến cảng Nhà Rồng (Sài Gòn).</a:t>
            </a:r>
          </a:p>
          <a:p>
            <a:r>
              <a:rPr lang="en-US" sz="5400" b="1">
                <a:solidFill>
                  <a:srgbClr val="000000"/>
                </a:solidFill>
                <a:cs typeface="Arial" panose="020B0604020202020204" pitchFamily="34" charset="0"/>
              </a:rPr>
              <a:t>c) Bến cảng Đà Nẵng.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7246748" y="4572001"/>
            <a:ext cx="1773538" cy="92333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2"/>
                </a:solidFill>
                <a:cs typeface="Arial" panose="020B0604020202020204" pitchFamily="34" charset="0"/>
              </a:rPr>
              <a:t>05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7246748" y="4495801"/>
            <a:ext cx="1773538" cy="92333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2"/>
                </a:solidFill>
                <a:cs typeface="Arial" panose="020B0604020202020204" pitchFamily="34" charset="0"/>
              </a:rPr>
              <a:t>04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7170548" y="4495800"/>
            <a:ext cx="1773538" cy="92333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2"/>
                </a:solidFill>
                <a:cs typeface="Arial" panose="020B0604020202020204" pitchFamily="34" charset="0"/>
              </a:rPr>
              <a:t>03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7170548" y="4495801"/>
            <a:ext cx="1773538" cy="92333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2"/>
                </a:solidFill>
                <a:cs typeface="Arial" panose="020B0604020202020204" pitchFamily="34" charset="0"/>
              </a:rPr>
              <a:t>02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7170548" y="4495801"/>
            <a:ext cx="1773538" cy="92333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2"/>
                </a:solidFill>
                <a:cs typeface="Arial" panose="020B0604020202020204" pitchFamily="34" charset="0"/>
              </a:rPr>
              <a:t>01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7170548" y="4495801"/>
            <a:ext cx="1773538" cy="92333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>
                <a:solidFill>
                  <a:schemeClr val="tx2"/>
                </a:solidFill>
                <a:cs typeface="Arial" panose="020B0604020202020204" pitchFamily="34" charset="0"/>
              </a:rPr>
              <a:t>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2" presetClass="entr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romp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63504" grpId="0"/>
      <p:bldP spid="63505" grpId="0"/>
      <p:bldP spid="26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81000" y="685800"/>
            <a:ext cx="11353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4800" b="1">
                <a:solidFill>
                  <a:srgbClr val="FF0000"/>
                </a:solidFill>
                <a:cs typeface="Arial" panose="020B0604020202020204" pitchFamily="34" charset="0"/>
              </a:rPr>
              <a:t>Câu 2: Bác Hồ ra đi tìm đường cứu nước vào ngày tháng năm nào?</a:t>
            </a:r>
          </a:p>
          <a:p>
            <a:endParaRPr lang="en-US" sz="4800" b="1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en-US" sz="4800" b="1">
                <a:solidFill>
                  <a:schemeClr val="tx2"/>
                </a:solidFill>
                <a:cs typeface="Arial" panose="020B0604020202020204" pitchFamily="34" charset="0"/>
              </a:rPr>
              <a:t>a)Ngày 5- 6 - 1910</a:t>
            </a:r>
          </a:p>
          <a:p>
            <a:r>
              <a:rPr lang="pl-PL" sz="4800" b="1" i="1">
                <a:cs typeface="Arial" panose="020B0604020202020204" pitchFamily="34" charset="0"/>
              </a:rPr>
              <a:t>b) Ngày 5- 6 - 1911</a:t>
            </a:r>
          </a:p>
          <a:p>
            <a:r>
              <a:rPr lang="en-US" sz="4800" b="1" i="1">
                <a:cs typeface="Arial" panose="020B0604020202020204" pitchFamily="34" charset="0"/>
              </a:rPr>
              <a:t>c) Ngày 5- 6 - 1912 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2151336" y="5486401"/>
            <a:ext cx="5187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800" b="1" i="1" u="sng">
                <a:cs typeface="Arial" panose="020B0604020202020204" pitchFamily="34" charset="0"/>
              </a:rPr>
              <a:t>Đáp án:  b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7717275" y="5049838"/>
            <a:ext cx="1818892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00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7717275" y="5049838"/>
            <a:ext cx="1818892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01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7717275" y="5029201"/>
            <a:ext cx="1818892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02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7749025" y="5105401"/>
            <a:ext cx="1818892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03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7717275" y="5029201"/>
            <a:ext cx="1818892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04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7793475" y="5029201"/>
            <a:ext cx="1818892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05</a:t>
            </a:r>
          </a:p>
        </p:txBody>
      </p:sp>
      <p:pic>
        <p:nvPicPr>
          <p:cNvPr id="2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131" y="6172200"/>
            <a:ext cx="39151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romp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63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63507" grpId="0" animBg="1"/>
      <p:bldP spid="63507" grpId="1" animBg="1"/>
      <p:bldP spid="63508" grpId="0" animBg="1"/>
      <p:bldP spid="63508" grpId="1" animBg="1"/>
      <p:bldP spid="63509" grpId="0" animBg="1"/>
      <p:bldP spid="63509" grpId="1" animBg="1"/>
      <p:bldP spid="63510" grpId="0" animBg="1"/>
      <p:bldP spid="63510" grpId="1" animBg="1"/>
      <p:bldP spid="63511" grpId="0" animBg="1"/>
      <p:bldP spid="63511" grpId="1" animBg="1"/>
      <p:bldP spid="63512" grpId="0" animBg="1"/>
      <p:bldP spid="63512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304800" y="228600"/>
            <a:ext cx="11430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4800" b="1">
                <a:solidFill>
                  <a:srgbClr val="FF0000"/>
                </a:solidFill>
                <a:cs typeface="Arial" panose="020B0604020202020204" pitchFamily="34" charset="0"/>
              </a:rPr>
              <a:t>Câu 3: Khi nói chuyện với anh Lê, anh Thành có tâm trạng như thế nào?</a:t>
            </a:r>
          </a:p>
          <a:p>
            <a:pPr>
              <a:defRPr/>
            </a:pPr>
            <a:r>
              <a:rPr lang="en-US" sz="4800" b="1">
                <a:cs typeface="Arial" panose="020B0604020202020204" pitchFamily="34" charset="0"/>
              </a:rPr>
              <a:t>a)</a:t>
            </a:r>
            <a:r>
              <a:rPr lang="vi-VN" sz="4800" b="1">
                <a:cs typeface="Arial" panose="020B0604020202020204" pitchFamily="34" charset="0"/>
              </a:rPr>
              <a:t>Day dứt, trăn trở tìm con đường cứu nước, cứu dân.</a:t>
            </a:r>
          </a:p>
          <a:p>
            <a:pPr>
              <a:defRPr/>
            </a:pPr>
            <a:r>
              <a:rPr lang="vi-VN" sz="4800" b="1" spc="-50">
                <a:cs typeface="Arial" panose="020B0604020202020204" pitchFamily="34" charset="0"/>
              </a:rPr>
              <a:t>b) Vui mừng khi anh Lê tìm được việc.</a:t>
            </a:r>
          </a:p>
          <a:p>
            <a:pPr>
              <a:defRPr/>
            </a:pPr>
            <a:r>
              <a:rPr lang="vi-VN" sz="4800" b="1">
                <a:cs typeface="Arial" panose="020B0604020202020204" pitchFamily="34" charset="0"/>
              </a:rPr>
              <a:t>c)  Buồn, không hài lòng với công việc anh Lê tìm được.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8907543" y="5659438"/>
            <a:ext cx="1800064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00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8907543" y="5659438"/>
            <a:ext cx="1800064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01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8907543" y="5583238"/>
            <a:ext cx="1800064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02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8907543" y="5583238"/>
            <a:ext cx="1800064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03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8907543" y="5583238"/>
            <a:ext cx="1800064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>
                <a:solidFill>
                  <a:schemeClr val="tx2"/>
                </a:solidFill>
                <a:cs typeface="Arial" panose="020B0604020202020204" pitchFamily="34" charset="0"/>
              </a:rPr>
              <a:t>04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8907543" y="5583238"/>
            <a:ext cx="1800064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tx2"/>
                </a:solidFill>
                <a:cs typeface="Arial" panose="020B0604020202020204" pitchFamily="34" charset="0"/>
              </a:rPr>
              <a:t>05</a:t>
            </a:r>
          </a:p>
        </p:txBody>
      </p:sp>
      <p:pic>
        <p:nvPicPr>
          <p:cNvPr id="3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271" y="6248400"/>
            <a:ext cx="38745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271" y="6248400"/>
            <a:ext cx="38745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271" y="6324600"/>
            <a:ext cx="38745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2514600" y="5779353"/>
            <a:ext cx="55212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800" b="1" i="1" u="sng">
                <a:cs typeface="Arial" panose="020B0604020202020204" pitchFamily="34" charset="0"/>
              </a:rPr>
              <a:t>Đáp án: 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romp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4715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515"/>
                            </p:stCondLst>
                            <p:childTnLst>
                              <p:par>
                                <p:cTn id="6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4715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4715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7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65552" grpId="0"/>
      <p:bldP spid="65552" grpId="1"/>
      <p:bldP spid="65555" grpId="0" animBg="1"/>
      <p:bldP spid="65555" grpId="1" animBg="1"/>
      <p:bldP spid="65556" grpId="0" animBg="1"/>
      <p:bldP spid="65556" grpId="1" animBg="1"/>
      <p:bldP spid="65557" grpId="0" animBg="1"/>
      <p:bldP spid="65557" grpId="1" animBg="1"/>
      <p:bldP spid="65558" grpId="0" animBg="1"/>
      <p:bldP spid="65558" grpId="1" animBg="1"/>
      <p:bldP spid="65559" grpId="0" animBg="1"/>
      <p:bldP spid="65559" grpId="1" animBg="1"/>
      <p:bldP spid="65560" grpId="0" animBg="1"/>
      <p:bldP spid="65560" grpId="1" animBg="1"/>
      <p:bldP spid="3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ECB597-8E5D-4909-8FD1-CB70B68C6AEC}"/>
              </a:ext>
            </a:extLst>
          </p:cNvPr>
          <p:cNvSpPr txBox="1"/>
          <p:nvPr/>
        </p:nvSpPr>
        <p:spPr>
          <a:xfrm>
            <a:off x="1447800" y="914400"/>
            <a:ext cx="72362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                   DẶN DÒ</a:t>
            </a:r>
          </a:p>
          <a:p>
            <a:r>
              <a:rPr lang="en-US" sz="2400" dirty="0" err="1"/>
              <a:t>Luyện</a:t>
            </a:r>
            <a:r>
              <a:rPr lang="en-US" sz="2400" dirty="0"/>
              <a:t> </a:t>
            </a:r>
            <a:r>
              <a:rPr lang="en-US" sz="2400" dirty="0" err="1"/>
              <a:t>đọc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endParaRPr lang="en-US" sz="2400" dirty="0"/>
          </a:p>
          <a:p>
            <a:r>
              <a:rPr lang="en-US" sz="2400" dirty="0" err="1"/>
              <a:t>Chuẩn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: Ng</a:t>
            </a:r>
            <a:r>
              <a:rPr lang="vi-VN" sz="2400" dirty="0"/>
              <a:t>ười Công dân số Một (Phần 2)</a:t>
            </a:r>
          </a:p>
        </p:txBody>
      </p:sp>
    </p:spTree>
    <p:extLst>
      <p:ext uri="{BB962C8B-B14F-4D97-AF65-F5344CB8AC3E}">
        <p14:creationId xmlns:p14="http://schemas.microsoft.com/office/powerpoint/2010/main" val="6717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190024" y="71437"/>
            <a:ext cx="1137332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800" b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4800" b="1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Đường kết nối thẳng 6"/>
          <p:cNvCxnSpPr/>
          <p:nvPr/>
        </p:nvCxnSpPr>
        <p:spPr>
          <a:xfrm>
            <a:off x="4830724" y="1543943"/>
            <a:ext cx="2194560" cy="15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ộp_Văn_Bản 2"/>
          <p:cNvSpPr txBox="1">
            <a:spLocks noChangeArrowheads="1"/>
          </p:cNvSpPr>
          <p:nvPr/>
        </p:nvSpPr>
        <p:spPr bwMode="auto">
          <a:xfrm>
            <a:off x="304800" y="1602997"/>
            <a:ext cx="11729718" cy="133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760" tIns="52380" rIns="104760" bIns="52380">
            <a:spAutoFit/>
          </a:bodyPr>
          <a:lstStyle/>
          <a:p>
            <a:pPr algn="ctr"/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3934152" y="2997392"/>
            <a:ext cx="7648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kern="0" dirty="0">
                <a:solidFill>
                  <a:srgbClr val="000000"/>
                </a:solidFill>
                <a:latin typeface="Arial"/>
              </a:rPr>
              <a:t>Theo </a:t>
            </a:r>
            <a:r>
              <a:rPr lang="en-US" sz="3600" i="1" kern="0" dirty="0" err="1">
                <a:solidFill>
                  <a:srgbClr val="000000"/>
                </a:solidFill>
                <a:latin typeface="Arial"/>
              </a:rPr>
              <a:t>Hà</a:t>
            </a:r>
            <a:r>
              <a:rPr lang="en-US" sz="3600" i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600" i="1" kern="0" dirty="0" err="1">
                <a:solidFill>
                  <a:srgbClr val="000000"/>
                </a:solidFill>
                <a:latin typeface="Arial"/>
              </a:rPr>
              <a:t>Văn</a:t>
            </a:r>
            <a:r>
              <a:rPr lang="en-US" sz="3600" i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600" i="1" kern="0" dirty="0" err="1">
                <a:solidFill>
                  <a:srgbClr val="000000"/>
                </a:solidFill>
                <a:latin typeface="Arial"/>
              </a:rPr>
              <a:t>Cầu</a:t>
            </a:r>
            <a:r>
              <a:rPr lang="en-US" sz="3600" i="1" kern="0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en-US" sz="3600" i="1" kern="0" dirty="0" err="1">
                <a:solidFill>
                  <a:srgbClr val="000000"/>
                </a:solidFill>
                <a:latin typeface="Arial"/>
              </a:rPr>
              <a:t>Vũ</a:t>
            </a:r>
            <a:r>
              <a:rPr lang="en-US" sz="3600" i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600" i="1" kern="0" dirty="0" err="1">
                <a:solidFill>
                  <a:srgbClr val="000000"/>
                </a:solidFill>
                <a:latin typeface="Arial"/>
              </a:rPr>
              <a:t>Đình</a:t>
            </a:r>
            <a:r>
              <a:rPr lang="en-US" sz="3600" i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600" i="1" kern="0" dirty="0" err="1">
                <a:solidFill>
                  <a:srgbClr val="000000"/>
                </a:solidFill>
                <a:latin typeface="Arial"/>
              </a:rPr>
              <a:t>Phòng</a:t>
            </a:r>
            <a:r>
              <a:rPr lang="en-US" sz="3600" kern="0" dirty="0">
                <a:solidFill>
                  <a:srgbClr val="000000"/>
                </a:solidFill>
                <a:latin typeface="Arial"/>
              </a:rPr>
              <a:t> 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38214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457200" y="152400"/>
            <a:ext cx="1112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 kịch có thể chia làm mấy đoạn?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342900" y="2228433"/>
            <a:ext cx="11353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4400" b="1" dirty="0" err="1">
                <a:cs typeface="Arial" pitchFamily="34" charset="0"/>
              </a:rPr>
              <a:t>Bản</a:t>
            </a:r>
            <a:r>
              <a:rPr lang="vi-VN" sz="4400" b="1" dirty="0">
                <a:cs typeface="Arial" pitchFamily="34" charset="0"/>
              </a:rPr>
              <a:t> </a:t>
            </a:r>
            <a:r>
              <a:rPr lang="vi-VN" sz="4400" b="1" dirty="0" err="1">
                <a:cs typeface="Arial" pitchFamily="34" charset="0"/>
              </a:rPr>
              <a:t>kịch</a:t>
            </a:r>
            <a:r>
              <a:rPr lang="vi-VN" sz="4400" b="1" dirty="0">
                <a:cs typeface="Arial" pitchFamily="34" charset="0"/>
              </a:rPr>
              <a:t> </a:t>
            </a:r>
            <a:r>
              <a:rPr lang="vi-VN" sz="4400" b="1" dirty="0" err="1">
                <a:cs typeface="Arial" pitchFamily="34" charset="0"/>
              </a:rPr>
              <a:t>được</a:t>
            </a:r>
            <a:r>
              <a:rPr lang="vi-VN" sz="4400" b="1" dirty="0">
                <a:cs typeface="Arial" pitchFamily="34" charset="0"/>
              </a:rPr>
              <a:t> chia </a:t>
            </a:r>
            <a:r>
              <a:rPr lang="vi-VN" sz="4400" b="1" dirty="0" err="1">
                <a:cs typeface="Arial" pitchFamily="34" charset="0"/>
              </a:rPr>
              <a:t>làm</a:t>
            </a:r>
            <a:r>
              <a:rPr lang="vi-VN" sz="4400" b="1" dirty="0">
                <a:cs typeface="Arial" pitchFamily="34" charset="0"/>
              </a:rPr>
              <a:t> 3 </a:t>
            </a:r>
            <a:r>
              <a:rPr lang="vi-VN" sz="4400" b="1" dirty="0" err="1">
                <a:cs typeface="Arial" pitchFamily="34" charset="0"/>
              </a:rPr>
              <a:t>đoạn</a:t>
            </a:r>
            <a:r>
              <a:rPr lang="vi-VN" sz="4400" b="1" dirty="0">
                <a:cs typeface="Arial" pitchFamily="34" charset="0"/>
              </a:rPr>
              <a:t>:</a:t>
            </a:r>
          </a:p>
          <a:p>
            <a:pPr eaLnBrk="1" hangingPunct="1">
              <a:defRPr/>
            </a:pP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Đoạn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1: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Từ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đầu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đến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vào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Sài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Gòn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làm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gì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?</a:t>
            </a:r>
          </a:p>
          <a:p>
            <a:pPr eaLnBrk="1" hangingPunct="1">
              <a:defRPr/>
            </a:pP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Đoạn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2: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Tiếp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theo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đến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ở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Sài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Gòn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này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nữa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Đoạn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3: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Phần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còn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lại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7200" y="1102091"/>
            <a:ext cx="90630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800" b="1" dirty="0">
                <a:cs typeface="Arial" panose="020B0604020202020204" pitchFamily="34" charset="0"/>
              </a:rPr>
              <a:t>- </a:t>
            </a:r>
            <a:r>
              <a:rPr lang="en-US" sz="4800" b="1" dirty="0" err="1">
                <a:cs typeface="Arial" panose="020B0604020202020204" pitchFamily="34" charset="0"/>
              </a:rPr>
              <a:t>Nhân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vật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và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cảnh</a:t>
            </a:r>
            <a:r>
              <a:rPr lang="en-US" sz="4800" b="1" dirty="0">
                <a:cs typeface="Arial" panose="020B0604020202020204" pitchFamily="34" charset="0"/>
              </a:rPr>
              <a:t> </a:t>
            </a:r>
            <a:r>
              <a:rPr lang="en-US" sz="4800" b="1" dirty="0" err="1">
                <a:cs typeface="Arial" panose="020B0604020202020204" pitchFamily="34" charset="0"/>
              </a:rPr>
              <a:t>trí</a:t>
            </a:r>
            <a:r>
              <a:rPr lang="en-US" sz="4800" b="1" dirty="0"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086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762000" y="1600200"/>
            <a:ext cx="108204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phắc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 -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tuya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, Sa-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xơ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-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lu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 Lô-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ba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Phú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Lãng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 Sa,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tọa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đăng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chớp</a:t>
            </a: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bóng</a:t>
            </a:r>
            <a:endParaRPr lang="en-US" sz="5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524000" y="381000"/>
            <a:ext cx="54569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5400" b="1" dirty="0">
                <a:cs typeface="Arial" pitchFamily="34" charset="0"/>
              </a:rPr>
              <a:t> 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*</a:t>
            </a:r>
            <a:r>
              <a:rPr lang="en-US" sz="5400" b="1" dirty="0">
                <a:cs typeface="Arial" pitchFamily="34" charset="0"/>
              </a:rPr>
              <a:t> </a:t>
            </a:r>
            <a:r>
              <a:rPr lang="en-US" sz="5400" b="1" err="1">
                <a:cs typeface="Arial" pitchFamily="34" charset="0"/>
              </a:rPr>
              <a:t>Luyện</a:t>
            </a:r>
            <a:r>
              <a:rPr lang="en-US" sz="5400" b="1">
                <a:cs typeface="Arial" pitchFamily="34" charset="0"/>
              </a:rPr>
              <a:t> đọc từ:</a:t>
            </a:r>
            <a:endParaRPr lang="en-US" sz="54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10287000" cy="3810000"/>
          </a:xfrm>
        </p:spPr>
        <p:txBody>
          <a:bodyPr/>
          <a:lstStyle/>
          <a:p>
            <a:pPr marL="0" eaLnBrk="1" hangingPunct="1">
              <a:buNone/>
            </a:pP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đốc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quốc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Lãng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1881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xứ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Tây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 flipH="1">
            <a:off x="4613441" y="1676400"/>
            <a:ext cx="360947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 flipH="1">
            <a:off x="8842874" y="1752600"/>
            <a:ext cx="27071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 flipH="1">
            <a:off x="10595141" y="3448050"/>
            <a:ext cx="360947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321234" y="533400"/>
            <a:ext cx="764480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5400" b="1">
                <a:cs typeface="Arial" panose="020B0604020202020204" pitchFamily="34" charset="0"/>
              </a:rPr>
              <a:t>Luyện đọc </a:t>
            </a:r>
            <a:r>
              <a:rPr lang="vi-VN" sz="5400" b="1">
                <a:cs typeface="Arial" panose="020B0604020202020204" pitchFamily="34" charset="0"/>
              </a:rPr>
              <a:t>câu dài</a:t>
            </a:r>
            <a:r>
              <a:rPr lang="en-US" sz="5400" b="1">
                <a:cs typeface="Arial" panose="020B0604020202020204" pitchFamily="34" charset="0"/>
              </a:rPr>
              <a:t>:</a:t>
            </a:r>
            <a:endParaRPr lang="vi-VN" sz="5400" b="1"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136274" y="1429318"/>
            <a:ext cx="2346158" cy="55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569411" y="1220403"/>
            <a:ext cx="1804736" cy="1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43400" y="533400"/>
            <a:ext cx="2971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381000"/>
            <a:ext cx="3581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200400" y="4953000"/>
            <a:ext cx="3657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450432" y="5944803"/>
            <a:ext cx="5414210" cy="1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8" name="Line 6"/>
          <p:cNvSpPr>
            <a:spLocks noChangeShapeType="1"/>
          </p:cNvSpPr>
          <p:nvPr/>
        </p:nvSpPr>
        <p:spPr bwMode="auto">
          <a:xfrm flipH="1">
            <a:off x="2858503" y="4276130"/>
            <a:ext cx="360947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  <p:sp>
        <p:nvSpPr>
          <p:cNvPr id="6159" name="Line 6"/>
          <p:cNvSpPr>
            <a:spLocks noChangeShapeType="1"/>
          </p:cNvSpPr>
          <p:nvPr/>
        </p:nvSpPr>
        <p:spPr bwMode="auto">
          <a:xfrm flipH="1">
            <a:off x="6009773" y="5135158"/>
            <a:ext cx="360947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  <p:sp>
        <p:nvSpPr>
          <p:cNvPr id="6160" name="Line 6"/>
          <p:cNvSpPr>
            <a:spLocks noChangeShapeType="1"/>
          </p:cNvSpPr>
          <p:nvPr/>
        </p:nvSpPr>
        <p:spPr bwMode="auto">
          <a:xfrm flipH="1">
            <a:off x="5648826" y="5088716"/>
            <a:ext cx="360947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H="1">
            <a:off x="4803273" y="3429000"/>
            <a:ext cx="360947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54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7" grpId="0" animBg="1"/>
      <p:bldP spid="6148" grpId="0" animBg="1"/>
      <p:bldP spid="6150" grpId="0" animBg="1"/>
      <p:bldP spid="6158" grpId="0" animBg="1"/>
      <p:bldP spid="6159" grpId="0" animBg="1"/>
      <p:bldP spid="6160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Hình Chữ nhật 3"/>
          <p:cNvSpPr>
            <a:spLocks noChangeArrowheads="1"/>
          </p:cNvSpPr>
          <p:nvPr/>
        </p:nvSpPr>
        <p:spPr bwMode="auto">
          <a:xfrm>
            <a:off x="381000" y="1066800"/>
            <a:ext cx="10972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5400" b="1">
                <a:solidFill>
                  <a:srgbClr val="0000FF"/>
                </a:solidFill>
              </a:rPr>
              <a:t>   À...! Vào làng Tây để có tên Tây, đi lại, ăn ở, làm việc, lương bổng như Tây...! Anh đã làm đơn chưa?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3"/>
          <p:cNvSpPr txBox="1">
            <a:spLocks noChangeArrowheads="1"/>
          </p:cNvSpPr>
          <p:nvPr/>
        </p:nvSpPr>
        <p:spPr bwMode="auto">
          <a:xfrm>
            <a:off x="515030" y="221397"/>
            <a:ext cx="99769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>
                <a:solidFill>
                  <a:srgbClr val="002060"/>
                </a:solidFill>
                <a:cs typeface="Arial" panose="020B0604020202020204" pitchFamily="34" charset="0"/>
              </a:rPr>
              <a:t>-</a:t>
            </a:r>
            <a:r>
              <a:rPr lang="en-US" sz="5400" b="1">
                <a:solidFill>
                  <a:srgbClr val="002060"/>
                </a:solidFill>
                <a:cs typeface="Arial" panose="020B0604020202020204" pitchFamily="34" charset="0"/>
              </a:rPr>
              <a:t>Phân biệt các lời nhân vật:</a:t>
            </a:r>
          </a:p>
        </p:txBody>
      </p:sp>
      <p:sp>
        <p:nvSpPr>
          <p:cNvPr id="8195" name="Hình Chữ nhật 5"/>
          <p:cNvSpPr>
            <a:spLocks noChangeArrowheads="1"/>
          </p:cNvSpPr>
          <p:nvPr/>
        </p:nvSpPr>
        <p:spPr bwMode="auto">
          <a:xfrm>
            <a:off x="1118507" y="3124200"/>
            <a:ext cx="684711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5400" b="1">
                <a:solidFill>
                  <a:srgbClr val="FF0000"/>
                </a:solidFill>
                <a:cs typeface="Arial" panose="020B0604020202020204" pitchFamily="34" charset="0"/>
              </a:rPr>
              <a:t>Giọng anh Thành</a:t>
            </a:r>
          </a:p>
        </p:txBody>
      </p:sp>
      <p:sp>
        <p:nvSpPr>
          <p:cNvPr id="8196" name="Hình Chữ nhật 6"/>
          <p:cNvSpPr>
            <a:spLocks noChangeArrowheads="1"/>
          </p:cNvSpPr>
          <p:nvPr/>
        </p:nvSpPr>
        <p:spPr bwMode="auto">
          <a:xfrm>
            <a:off x="515030" y="3962401"/>
            <a:ext cx="10774136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b="1" dirty="0" err="1">
                <a:cs typeface="Arial" panose="020B0604020202020204" pitchFamily="34" charset="0"/>
              </a:rPr>
              <a:t>Chậm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rãi</a:t>
            </a:r>
            <a:r>
              <a:rPr lang="en-US" sz="5400" b="1" dirty="0">
                <a:cs typeface="Arial" panose="020B0604020202020204" pitchFamily="34" charset="0"/>
              </a:rPr>
              <a:t>, </a:t>
            </a:r>
            <a:r>
              <a:rPr lang="en-US" sz="5400" b="1" dirty="0" err="1">
                <a:cs typeface="Arial" panose="020B0604020202020204" pitchFamily="34" charset="0"/>
              </a:rPr>
              <a:t>trầm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tĩnh</a:t>
            </a:r>
            <a:r>
              <a:rPr lang="en-US" sz="5400" b="1" dirty="0">
                <a:cs typeface="Arial" panose="020B0604020202020204" pitchFamily="34" charset="0"/>
              </a:rPr>
              <a:t>, </a:t>
            </a:r>
            <a:r>
              <a:rPr lang="en-US" sz="5400" b="1" dirty="0" err="1">
                <a:cs typeface="Arial" panose="020B0604020202020204" pitchFamily="34" charset="0"/>
              </a:rPr>
              <a:t>sâu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lắng</a:t>
            </a:r>
            <a:r>
              <a:rPr lang="en-US" sz="5400" b="1" dirty="0">
                <a:cs typeface="Arial" panose="020B0604020202020204" pitchFamily="34" charset="0"/>
              </a:rPr>
              <a:t>, </a:t>
            </a:r>
            <a:r>
              <a:rPr lang="en-US" sz="5400" b="1" dirty="0" err="1">
                <a:cs typeface="Arial" panose="020B0604020202020204" pitchFamily="34" charset="0"/>
              </a:rPr>
              <a:t>thể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hiện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sự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trăn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trở</a:t>
            </a:r>
            <a:r>
              <a:rPr lang="en-US" sz="5400" b="1" dirty="0">
                <a:cs typeface="Arial" panose="020B0604020202020204" pitchFamily="34" charset="0"/>
              </a:rPr>
              <a:t>, </a:t>
            </a:r>
            <a:r>
              <a:rPr lang="en-US" sz="5400" b="1" dirty="0" err="1">
                <a:cs typeface="Arial" panose="020B0604020202020204" pitchFamily="34" charset="0"/>
              </a:rPr>
              <a:t>suy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nghĩ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về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vận</a:t>
            </a:r>
            <a:r>
              <a:rPr lang="en-US" sz="5400" b="1" dirty="0">
                <a:cs typeface="Arial" panose="020B0604020202020204" pitchFamily="34" charset="0"/>
              </a:rPr>
              <a:t> </a:t>
            </a:r>
            <a:r>
              <a:rPr lang="en-US" sz="5400" b="1" dirty="0" err="1">
                <a:cs typeface="Arial" panose="020B0604020202020204" pitchFamily="34" charset="0"/>
              </a:rPr>
              <a:t>nước</a:t>
            </a:r>
            <a:r>
              <a:rPr lang="en-US" sz="5400" b="1" dirty="0">
                <a:cs typeface="Arial" panose="020B0604020202020204" pitchFamily="34" charset="0"/>
              </a:rPr>
              <a:t>.</a:t>
            </a:r>
            <a:endParaRPr lang="en-US" sz="54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3298" y="1369874"/>
            <a:ext cx="11277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FF00"/>
              </a:buClr>
            </a:pP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Người</a:t>
            </a:r>
            <a:r>
              <a:rPr lang="en-US" sz="5400" b="1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dẫn</a:t>
            </a:r>
            <a:r>
              <a:rPr lang="en-US" sz="5400" b="1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chuyện</a:t>
            </a:r>
            <a:r>
              <a:rPr lang="en-US" sz="5400" b="1" dirty="0">
                <a:solidFill>
                  <a:srgbClr val="0000FF"/>
                </a:solidFill>
              </a:rPr>
              <a:t>: to, </a:t>
            </a:r>
            <a:r>
              <a:rPr lang="en-US" sz="5400" b="1" dirty="0" err="1">
                <a:solidFill>
                  <a:srgbClr val="0000FF"/>
                </a:solidFill>
              </a:rPr>
              <a:t>rõ</a:t>
            </a:r>
            <a:r>
              <a:rPr lang="en-US" sz="5400" b="1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ràng</a:t>
            </a:r>
            <a:r>
              <a:rPr lang="en-US" sz="5400" b="1" dirty="0">
                <a:solidFill>
                  <a:srgbClr val="0000FF"/>
                </a:solidFill>
              </a:rPr>
              <a:t>, </a:t>
            </a:r>
            <a:r>
              <a:rPr lang="en-US" sz="5400" b="1" dirty="0" err="1">
                <a:solidFill>
                  <a:srgbClr val="0000FF"/>
                </a:solidFill>
              </a:rPr>
              <a:t>mạch</a:t>
            </a:r>
            <a:r>
              <a:rPr lang="en-US" sz="5400" b="1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lạc</a:t>
            </a:r>
            <a:r>
              <a:rPr lang="en-US" sz="5400" b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2725</TotalTime>
  <Words>1205</Words>
  <Application>Microsoft Office PowerPoint</Application>
  <PresentationFormat>Custom</PresentationFormat>
  <Paragraphs>138</Paragraphs>
  <Slides>36</Slides>
  <Notes>6</Notes>
  <HiddenSlides>0</HiddenSlides>
  <MMClips>5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.VnTime</vt:lpstr>
      <vt:lpstr>Arial</vt:lpstr>
      <vt:lpstr>Calibri</vt:lpstr>
      <vt:lpstr>Times New Roman</vt:lpstr>
      <vt:lpstr>VNI-Times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đọc diễn cảm</vt:lpstr>
      <vt:lpstr>PowerPoint Presentation</vt:lpstr>
      <vt:lpstr>PowerPoint Presentation</vt:lpstr>
      <vt:lpstr>Trò chơi: Rung chuông vàng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332</cp:revision>
  <dcterms:created xsi:type="dcterms:W3CDTF">2009-01-13T02:29:20Z</dcterms:created>
  <dcterms:modified xsi:type="dcterms:W3CDTF">2023-02-03T10:14:34Z</dcterms:modified>
</cp:coreProperties>
</file>