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sldIdLst>
    <p:sldId id="352" r:id="rId2"/>
    <p:sldId id="343" r:id="rId3"/>
    <p:sldId id="365" r:id="rId4"/>
    <p:sldId id="366" r:id="rId5"/>
    <p:sldId id="367" r:id="rId6"/>
    <p:sldId id="368" r:id="rId7"/>
    <p:sldId id="369" r:id="rId8"/>
    <p:sldId id="370" r:id="rId9"/>
    <p:sldId id="372" r:id="rId10"/>
    <p:sldId id="377" r:id="rId11"/>
    <p:sldId id="375"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000099"/>
    <a:srgbClr val="F4D3FD"/>
    <a:srgbClr val="CC00FF"/>
    <a:srgbClr val="0066FF"/>
    <a:srgbClr val="0033CC"/>
    <a:srgbClr val="33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60" autoAdjust="0"/>
    <p:restoredTop sz="90073" autoAdjust="0"/>
  </p:normalViewPr>
  <p:slideViewPr>
    <p:cSldViewPr>
      <p:cViewPr varScale="1">
        <p:scale>
          <a:sx n="66" d="100"/>
          <a:sy n="66" d="100"/>
        </p:scale>
        <p:origin x="142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0C81F2-02FE-4D80-BFAD-8588EB01078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540A6D-70C4-4197-8031-916CFDCBD9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746CC5-ED55-4FB9-A64C-B858AEC10A8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2D6170-BCA3-44B3-9024-21395D3D21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B4DEB7-3350-4D2E-9016-C9E372F50F0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3167AF-218D-4D24-AEEF-2059CC341A0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838A22C-21C0-43A3-8F42-61BDA20E4F7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09FE0C-D698-47EE-AEBA-D620D9933E9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F683742-B6DF-4626-BF1D-32A489CE771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A27109-22C5-4805-B5C5-DF67FD0FEAF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C77828-6297-45A3-9D75-F1DFDB5AD73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83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283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2283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B05D967-9F60-40E6-8E89-A2AFECFC14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oleObject" Target="../embeddings/oleObject1.bin"/><Relationship Id="rId7" Type="http://schemas.openxmlformats.org/officeDocument/2006/relationships/image" Target="../media/image3.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pn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7"/>
          <p:cNvGraphicFramePr>
            <a:graphicFrameLocks noChangeAspect="1"/>
          </p:cNvGraphicFramePr>
          <p:nvPr/>
        </p:nvGraphicFramePr>
        <p:xfrm>
          <a:off x="-152400" y="4953000"/>
          <a:ext cx="1546225" cy="1905000"/>
        </p:xfrm>
        <a:graphic>
          <a:graphicData uri="http://schemas.openxmlformats.org/presentationml/2006/ole">
            <mc:AlternateContent xmlns:mc="http://schemas.openxmlformats.org/markup-compatibility/2006">
              <mc:Choice xmlns:v="urn:schemas-microsoft-com:vml" Requires="v">
                <p:oleObj spid="_x0000_s1036" name="Clip" r:id="rId3" imgW="3535680" imgH="4450080" progId="MS_ClipArt_Gallery.2">
                  <p:embed/>
                </p:oleObj>
              </mc:Choice>
              <mc:Fallback>
                <p:oleObj name="Clip" r:id="rId3" imgW="3535680" imgH="4450080" progId="MS_ClipArt_Gallery.2">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953000"/>
                        <a:ext cx="1546225"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8" descr="Vegitabl"/>
          <p:cNvPicPr>
            <a:picLocks noChangeAspect="1" noChangeArrowheads="1"/>
          </p:cNvPicPr>
          <p:nvPr/>
        </p:nvPicPr>
        <p:blipFill>
          <a:blip r:embed="rId5"/>
          <a:srcRect/>
          <a:stretch>
            <a:fillRect/>
          </a:stretch>
        </p:blipFill>
        <p:spPr bwMode="auto">
          <a:xfrm>
            <a:off x="1143000" y="5638800"/>
            <a:ext cx="7467600" cy="1306513"/>
          </a:xfrm>
          <a:prstGeom prst="rect">
            <a:avLst/>
          </a:prstGeom>
          <a:noFill/>
          <a:ln w="9525">
            <a:noFill/>
            <a:miter lim="800000"/>
            <a:headEnd/>
            <a:tailEnd/>
          </a:ln>
        </p:spPr>
      </p:pic>
      <p:graphicFrame>
        <p:nvGraphicFramePr>
          <p:cNvPr id="1027" name="Object 9"/>
          <p:cNvGraphicFramePr>
            <a:graphicFrameLocks noChangeAspect="1"/>
          </p:cNvGraphicFramePr>
          <p:nvPr/>
        </p:nvGraphicFramePr>
        <p:xfrm>
          <a:off x="457200" y="4953000"/>
          <a:ext cx="1546225" cy="1905000"/>
        </p:xfrm>
        <a:graphic>
          <a:graphicData uri="http://schemas.openxmlformats.org/presentationml/2006/ole">
            <mc:AlternateContent xmlns:mc="http://schemas.openxmlformats.org/markup-compatibility/2006">
              <mc:Choice xmlns:v="urn:schemas-microsoft-com:vml" Requires="v">
                <p:oleObj spid="_x0000_s1037" name="Clip" r:id="rId6" imgW="3535680" imgH="4450080" progId="MS_ClipArt_Gallery.2">
                  <p:embed/>
                </p:oleObj>
              </mc:Choice>
              <mc:Fallback>
                <p:oleObj name="Clip" r:id="rId6" imgW="3535680" imgH="4450080" progId="MS_ClipArt_Gallery.2">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953000"/>
                        <a:ext cx="1546225"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9" name="Picture 11" descr="J0124039"/>
          <p:cNvPicPr>
            <a:picLocks noChangeAspect="1" noChangeArrowheads="1"/>
          </p:cNvPicPr>
          <p:nvPr/>
        </p:nvPicPr>
        <p:blipFill>
          <a:blip r:embed="rId7"/>
          <a:srcRect/>
          <a:stretch>
            <a:fillRect/>
          </a:stretch>
        </p:blipFill>
        <p:spPr bwMode="auto">
          <a:xfrm rot="-5400000">
            <a:off x="7720012" y="-288924"/>
            <a:ext cx="1287463" cy="1712912"/>
          </a:xfrm>
          <a:prstGeom prst="rect">
            <a:avLst/>
          </a:prstGeom>
          <a:noFill/>
          <a:ln w="9525">
            <a:noFill/>
            <a:miter lim="800000"/>
            <a:headEnd/>
            <a:tailEnd/>
          </a:ln>
        </p:spPr>
      </p:pic>
      <p:pic>
        <p:nvPicPr>
          <p:cNvPr id="1030" name="Picture 10" descr="Copy of Sach_lat"/>
          <p:cNvPicPr>
            <a:picLocks noChangeAspect="1" noChangeArrowheads="1" noCrop="1"/>
          </p:cNvPicPr>
          <p:nvPr/>
        </p:nvPicPr>
        <p:blipFill>
          <a:blip r:embed="rId8"/>
          <a:srcRect/>
          <a:stretch>
            <a:fillRect/>
          </a:stretch>
        </p:blipFill>
        <p:spPr bwMode="auto">
          <a:xfrm>
            <a:off x="3810000" y="1828800"/>
            <a:ext cx="1219200" cy="1065213"/>
          </a:xfrm>
          <a:prstGeom prst="rect">
            <a:avLst/>
          </a:prstGeom>
          <a:noFill/>
          <a:ln w="9525">
            <a:noFill/>
            <a:miter lim="800000"/>
            <a:headEnd/>
            <a:tailEnd/>
          </a:ln>
        </p:spPr>
      </p:pic>
      <p:sp>
        <p:nvSpPr>
          <p:cNvPr id="1031" name="WordArt 31"/>
          <p:cNvSpPr>
            <a:spLocks noChangeArrowheads="1" noChangeShapeType="1" noTextEdit="1"/>
          </p:cNvSpPr>
          <p:nvPr/>
        </p:nvSpPr>
        <p:spPr bwMode="auto">
          <a:xfrm>
            <a:off x="2057400" y="4514850"/>
            <a:ext cx="4572000" cy="742950"/>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FF0000"/>
                  </a:solidFill>
                  <a:round/>
                  <a:headEnd/>
                  <a:tailEnd/>
                </a:ln>
                <a:solidFill>
                  <a:srgbClr val="339933"/>
                </a:solidFill>
                <a:latin typeface="Arial"/>
                <a:cs typeface="Arial"/>
              </a:rPr>
              <a:t> Môn : Tập Đọc</a:t>
            </a:r>
          </a:p>
        </p:txBody>
      </p:sp>
      <p:pic>
        <p:nvPicPr>
          <p:cNvPr id="1032" name="Picture 39" descr="J0124039"/>
          <p:cNvPicPr>
            <a:picLocks noChangeAspect="1" noChangeArrowheads="1"/>
          </p:cNvPicPr>
          <p:nvPr/>
        </p:nvPicPr>
        <p:blipFill>
          <a:blip r:embed="rId7"/>
          <a:srcRect/>
          <a:stretch>
            <a:fillRect/>
          </a:stretch>
        </p:blipFill>
        <p:spPr bwMode="auto">
          <a:xfrm rot="10800000">
            <a:off x="-76200" y="-76200"/>
            <a:ext cx="1287463" cy="17129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3"/>
          <p:cNvSpPr txBox="1">
            <a:spLocks noChangeArrowheads="1"/>
          </p:cNvSpPr>
          <p:nvPr/>
        </p:nvSpPr>
        <p:spPr bwMode="auto">
          <a:xfrm>
            <a:off x="304800" y="2362200"/>
            <a:ext cx="8839200" cy="2308324"/>
          </a:xfrm>
          <a:prstGeom prst="rect">
            <a:avLst/>
          </a:prstGeom>
          <a:noFill/>
          <a:ln w="9525">
            <a:noFill/>
            <a:miter lim="800000"/>
            <a:headEnd/>
            <a:tailEnd/>
          </a:ln>
        </p:spPr>
        <p:txBody>
          <a:bodyPr>
            <a:spAutoFit/>
          </a:bodyPr>
          <a:lstStyle/>
          <a:p>
            <a:pPr algn="ctr" eaLnBrk="1" hangingPunct="1">
              <a:spcBef>
                <a:spcPct val="50000"/>
              </a:spcBef>
              <a:buClr>
                <a:srgbClr val="FF0000"/>
              </a:buClr>
              <a:buFont typeface="Wingdings" pitchFamily="2" charset="2"/>
              <a:buChar char="v"/>
            </a:pPr>
            <a:r>
              <a:rPr lang="en-US" sz="3200">
                <a:solidFill>
                  <a:srgbClr val="FF0000"/>
                </a:solidFill>
                <a:latin typeface="Arial" charset="0"/>
              </a:rPr>
              <a:t>Nội dung chính:</a:t>
            </a:r>
          </a:p>
          <a:p>
            <a:pPr algn="just" eaLnBrk="0" hangingPunct="0">
              <a:spcBef>
                <a:spcPct val="50000"/>
              </a:spcBef>
            </a:pPr>
            <a:r>
              <a:rPr lang="en-US" sz="3200">
                <a:solidFill>
                  <a:srgbClr val="FF3300"/>
                </a:solidFill>
              </a:rPr>
              <a:t>Thái sư Trần Thủ Độ là người gương mẫu, nghiêm minh, công bằng, không vì tình riêng mà làm sai phép  nước.</a:t>
            </a:r>
          </a:p>
        </p:txBody>
      </p:sp>
      <p:sp>
        <p:nvSpPr>
          <p:cNvPr id="18436" name="WordArt 4"/>
          <p:cNvSpPr>
            <a:spLocks noChangeArrowheads="1" noChangeShapeType="1" noTextEdit="1"/>
          </p:cNvSpPr>
          <p:nvPr/>
        </p:nvSpPr>
        <p:spPr bwMode="auto">
          <a:xfrm>
            <a:off x="904875" y="228600"/>
            <a:ext cx="6562725" cy="523875"/>
          </a:xfrm>
          <a:prstGeom prst="rect">
            <a:avLst/>
          </a:prstGeom>
        </p:spPr>
        <p:txBody>
          <a:bodyPr wrap="none" fromWordArt="1">
            <a:prstTxWarp prst="textPlain">
              <a:avLst>
                <a:gd name="adj" fmla="val 50000"/>
              </a:avLst>
            </a:prstTxWarp>
          </a:bodyPr>
          <a:lstStyle/>
          <a:p>
            <a:pPr algn="ctr"/>
            <a:r>
              <a:rPr lang="vi-VN" sz="3600" kern="10" smtClean="0">
                <a:ln w="9525">
                  <a:noFill/>
                  <a:round/>
                  <a:headEnd/>
                  <a:tailEnd/>
                </a:ln>
                <a:effectLst>
                  <a:outerShdw dist="45791" dir="2021404" algn="ctr" rotWithShape="0">
                    <a:srgbClr val="B2B2B2">
                      <a:alpha val="79999"/>
                    </a:srgbClr>
                  </a:outerShdw>
                </a:effectLst>
                <a:latin typeface="Arial"/>
                <a:cs typeface="Arial"/>
              </a:rPr>
              <a:t>Thứ hai ngày </a:t>
            </a:r>
            <a:r>
              <a:rPr lang="en-US" sz="3600" kern="10" smtClean="0">
                <a:ln w="9525">
                  <a:noFill/>
                  <a:round/>
                  <a:headEnd/>
                  <a:tailEnd/>
                </a:ln>
                <a:effectLst>
                  <a:outerShdw dist="45791" dir="2021404" algn="ctr" rotWithShape="0">
                    <a:srgbClr val="B2B2B2">
                      <a:alpha val="79999"/>
                    </a:srgbClr>
                  </a:outerShdw>
                </a:effectLst>
                <a:latin typeface="Arial"/>
                <a:cs typeface="Arial"/>
              </a:rPr>
              <a:t>30</a:t>
            </a:r>
            <a:r>
              <a:rPr lang="vi-VN" sz="3600" kern="10" smtClean="0">
                <a:ln w="9525">
                  <a:noFill/>
                  <a:round/>
                  <a:headEnd/>
                  <a:tailEnd/>
                </a:ln>
                <a:effectLst>
                  <a:outerShdw dist="45791" dir="2021404" algn="ctr" rotWithShape="0">
                    <a:srgbClr val="B2B2B2">
                      <a:alpha val="79999"/>
                    </a:srgbClr>
                  </a:outerShdw>
                </a:effectLst>
                <a:latin typeface="Arial"/>
                <a:cs typeface="Arial"/>
              </a:rPr>
              <a:t> </a:t>
            </a:r>
            <a:r>
              <a:rPr lang="vi-VN" sz="3600" kern="10" smtClean="0">
                <a:ln w="9525">
                  <a:noFill/>
                  <a:round/>
                  <a:headEnd/>
                  <a:tailEnd/>
                </a:ln>
                <a:effectLst>
                  <a:outerShdw dist="45791" dir="2021404" algn="ctr" rotWithShape="0">
                    <a:srgbClr val="B2B2B2">
                      <a:alpha val="79999"/>
                    </a:srgbClr>
                  </a:outerShdw>
                </a:effectLst>
                <a:latin typeface="Arial"/>
                <a:cs typeface="Arial"/>
              </a:rPr>
              <a:t>tháng 1 năm </a:t>
            </a:r>
            <a:r>
              <a:rPr lang="vi-VN" sz="3600" kern="10" smtClean="0">
                <a:ln w="9525">
                  <a:noFill/>
                  <a:round/>
                  <a:headEnd/>
                  <a:tailEnd/>
                </a:ln>
                <a:effectLst>
                  <a:outerShdw dist="45791" dir="2021404" algn="ctr" rotWithShape="0">
                    <a:srgbClr val="B2B2B2">
                      <a:alpha val="79999"/>
                    </a:srgbClr>
                  </a:outerShdw>
                </a:effectLst>
                <a:latin typeface="Arial"/>
                <a:cs typeface="Arial"/>
              </a:rPr>
              <a:t>202</a:t>
            </a:r>
            <a:r>
              <a:rPr lang="en-US" sz="3600" kern="10" smtClean="0">
                <a:ln w="9525">
                  <a:noFill/>
                  <a:round/>
                  <a:headEnd/>
                  <a:tailEnd/>
                </a:ln>
                <a:effectLst>
                  <a:outerShdw dist="45791" dir="2021404" algn="ctr" rotWithShape="0">
                    <a:srgbClr val="B2B2B2">
                      <a:alpha val="79999"/>
                    </a:srgbClr>
                  </a:outerShdw>
                </a:effectLst>
                <a:latin typeface="Arial"/>
                <a:cs typeface="Arial"/>
              </a:rPr>
              <a:t>3</a:t>
            </a:r>
            <a:endParaRPr lang="en-US" sz="3600" kern="10">
              <a:ln w="9525">
                <a:noFill/>
                <a:round/>
                <a:headEnd/>
                <a:tailEnd/>
              </a:ln>
              <a:effectLst>
                <a:outerShdw dist="45791" dir="2021404" algn="ctr" rotWithShape="0">
                  <a:srgbClr val="B2B2B2">
                    <a:alpha val="79999"/>
                  </a:srgbClr>
                </a:outerShdw>
              </a:effectLst>
              <a:latin typeface="Arial"/>
              <a:cs typeface="Arial"/>
            </a:endParaRPr>
          </a:p>
        </p:txBody>
      </p:sp>
      <p:sp>
        <p:nvSpPr>
          <p:cNvPr id="5" name="WordArt 4"/>
          <p:cNvSpPr>
            <a:spLocks noChangeArrowheads="1" noChangeShapeType="1" noTextEdit="1"/>
          </p:cNvSpPr>
          <p:nvPr/>
        </p:nvSpPr>
        <p:spPr bwMode="auto">
          <a:xfrm>
            <a:off x="838200" y="762000"/>
            <a:ext cx="6562725" cy="914400"/>
          </a:xfrm>
          <a:prstGeom prst="rect">
            <a:avLst/>
          </a:prstGeom>
        </p:spPr>
        <p:txBody>
          <a:bodyPr wrap="none" fromWordArt="1">
            <a:prstTxWarp prst="textPlain">
              <a:avLst>
                <a:gd name="adj" fmla="val 51137"/>
              </a:avLst>
            </a:prstTxWarp>
          </a:bodyPr>
          <a:lstStyle/>
          <a:p>
            <a:pPr algn="ctr"/>
            <a:r>
              <a:rPr lang="vi-VN" sz="3600" i="1" kern="10">
                <a:ln w="9525">
                  <a:noFill/>
                  <a:round/>
                  <a:headEnd/>
                  <a:tailEnd/>
                </a:ln>
                <a:latin typeface="Arial"/>
                <a:cs typeface="Arial"/>
              </a:rPr>
              <a:t>Tập đọc:     </a:t>
            </a:r>
            <a:r>
              <a:rPr lang="vi-VN" sz="3600" i="1" kern="10" smtClean="0">
                <a:ln w="9525">
                  <a:noFill/>
                  <a:round/>
                  <a:headEnd/>
                  <a:tailEnd/>
                </a:ln>
                <a:latin typeface="Arial"/>
                <a:cs typeface="Arial"/>
              </a:rPr>
              <a:t/>
            </a:r>
            <a:br>
              <a:rPr lang="vi-VN" sz="3600" i="1" kern="10" smtClean="0">
                <a:ln w="9525">
                  <a:noFill/>
                  <a:round/>
                  <a:headEnd/>
                  <a:tailEnd/>
                </a:ln>
                <a:latin typeface="Arial"/>
                <a:cs typeface="Arial"/>
              </a:rPr>
            </a:br>
            <a:r>
              <a:rPr lang="vi-VN" sz="3600" i="1" kern="10" smtClean="0">
                <a:ln w="9525">
                  <a:noFill/>
                  <a:round/>
                  <a:headEnd/>
                  <a:tailEnd/>
                </a:ln>
                <a:latin typeface="Arial"/>
                <a:cs typeface="Arial"/>
              </a:rPr>
              <a:t> Thái sư Trần Thủ Độ</a:t>
            </a:r>
            <a:endParaRPr lang="en-US" sz="3600" i="1" kern="10">
              <a:ln w="9525">
                <a:noFill/>
                <a:round/>
                <a:headEnd/>
                <a:tailEnd/>
              </a:ln>
              <a:latin typeface="Arial"/>
              <a:cs typeface="Arial"/>
            </a:endParaRPr>
          </a:p>
        </p:txBody>
      </p:sp>
      <p:sp>
        <p:nvSpPr>
          <p:cNvPr id="7" name="WordArt 12"/>
          <p:cNvSpPr>
            <a:spLocks noChangeArrowheads="1" noChangeShapeType="1" noTextEdit="1"/>
          </p:cNvSpPr>
          <p:nvPr/>
        </p:nvSpPr>
        <p:spPr bwMode="auto">
          <a:xfrm>
            <a:off x="5038334" y="1717110"/>
            <a:ext cx="3448050" cy="393700"/>
          </a:xfrm>
          <a:prstGeom prst="rect">
            <a:avLst/>
          </a:prstGeom>
        </p:spPr>
        <p:txBody>
          <a:bodyPr wrap="none" fromWordArt="1">
            <a:prstTxWarp prst="textDoubleWave1">
              <a:avLst>
                <a:gd name="adj1" fmla="val 6500"/>
                <a:gd name="adj2" fmla="val 0"/>
              </a:avLst>
            </a:prstTxWarp>
          </a:bodyPr>
          <a:lstStyle/>
          <a:p>
            <a:pPr algn="ctr"/>
            <a:r>
              <a:rPr lang="vi-VN" sz="2000" b="1" kern="10" spc="-200">
                <a:ln w="12700">
                  <a:solidFill>
                    <a:schemeClr val="folHlink"/>
                  </a:solidFill>
                  <a:round/>
                  <a:headEnd/>
                  <a:tailEnd/>
                </a:ln>
                <a:solidFill>
                  <a:srgbClr val="000000"/>
                </a:solidFill>
                <a:latin typeface="Arial"/>
                <a:cs typeface="Arial"/>
              </a:rPr>
              <a:t> </a:t>
            </a:r>
            <a:r>
              <a:rPr lang="vi-VN" sz="2000" b="1" kern="10" spc="-200" smtClean="0">
                <a:ln w="12700">
                  <a:solidFill>
                    <a:schemeClr val="folHlink"/>
                  </a:solidFill>
                  <a:round/>
                  <a:headEnd/>
                  <a:tailEnd/>
                </a:ln>
                <a:solidFill>
                  <a:srgbClr val="000000"/>
                </a:solidFill>
                <a:latin typeface="Arial"/>
                <a:cs typeface="Arial"/>
              </a:rPr>
              <a:t>Theo Đại Việt sử kí toàn thư</a:t>
            </a:r>
            <a:endParaRPr lang="en-US" sz="2000" b="1" kern="10" spc="-200">
              <a:ln w="12700">
                <a:solidFill>
                  <a:schemeClr val="folHlink"/>
                </a:solidFill>
                <a:round/>
                <a:headEnd/>
                <a:tailEnd/>
              </a:ln>
              <a:solidFill>
                <a:srgbClr val="000000"/>
              </a:solidFill>
              <a:latin typeface="Arial"/>
              <a:cs typeface="Arial"/>
            </a:endParaRPr>
          </a:p>
        </p:txBody>
      </p:sp>
    </p:spTree>
    <p:extLst>
      <p:ext uri="{BB962C8B-B14F-4D97-AF65-F5344CB8AC3E}">
        <p14:creationId xmlns:p14="http://schemas.microsoft.com/office/powerpoint/2010/main" val="2450856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5299"/>
                                        </p:tgtEl>
                                        <p:attrNameLst>
                                          <p:attrName>style.visibility</p:attrName>
                                        </p:attrNameLst>
                                      </p:cBhvr>
                                      <p:to>
                                        <p:strVal val="visible"/>
                                      </p:to>
                                    </p:set>
                                    <p:animEffect transition="in" filter="fade">
                                      <p:cBhvr>
                                        <p:cTn id="7" dur="500"/>
                                        <p:tgtEl>
                                          <p:spTgt spid="55299"/>
                                        </p:tgtEl>
                                      </p:cBhvr>
                                    </p:animEffect>
                                    <p:anim calcmode="lin" valueType="num">
                                      <p:cBhvr>
                                        <p:cTn id="8" dur="500" fill="hold"/>
                                        <p:tgtEl>
                                          <p:spTgt spid="55299"/>
                                        </p:tgtEl>
                                        <p:attrNameLst>
                                          <p:attrName>ppt_x</p:attrName>
                                        </p:attrNameLst>
                                      </p:cBhvr>
                                      <p:tavLst>
                                        <p:tav tm="0">
                                          <p:val>
                                            <p:strVal val="#ppt_x-.1"/>
                                          </p:val>
                                        </p:tav>
                                        <p:tav tm="100000">
                                          <p:val>
                                            <p:strVal val="#ppt_x"/>
                                          </p:val>
                                        </p:tav>
                                      </p:tavLst>
                                    </p:anim>
                                    <p:anim calcmode="lin" valueType="num">
                                      <p:cBhvr>
                                        <p:cTn id="9" dur="500" fill="hold"/>
                                        <p:tgtEl>
                                          <p:spTgt spid="55299"/>
                                        </p:tgtEl>
                                        <p:attrNameLst>
                                          <p:attrName>ppt_y</p:attrName>
                                        </p:attrNameLst>
                                      </p:cBhvr>
                                      <p:tavLst>
                                        <p:tav tm="0">
                                          <p:val>
                                            <p:strVal val="#ppt_y"/>
                                          </p:val>
                                        </p:tav>
                                        <p:tav tm="100000">
                                          <p:val>
                                            <p:strVal val="#ppt_y"/>
                                          </p:val>
                                        </p:tav>
                                      </p:tavLst>
                                    </p:anim>
                                  </p:childTnLst>
                                </p:cTn>
                              </p:par>
                              <p:par>
                                <p:cTn id="10" presetID="2" presetClass="entr" presetSubtype="2"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990600" y="-76200"/>
            <a:ext cx="8229600" cy="1524000"/>
          </a:xfrm>
        </p:spPr>
        <p:txBody>
          <a:bodyPr/>
          <a:lstStyle/>
          <a:p>
            <a:pPr marL="0" indent="0" eaLnBrk="1" hangingPunct="1">
              <a:buFontTx/>
              <a:buNone/>
            </a:pPr>
            <a:r>
              <a:rPr lang="en-US" sz="2400" smtClean="0"/>
              <a:t>        </a:t>
            </a:r>
            <a:endParaRPr lang="en-US" sz="2000" smtClean="0"/>
          </a:p>
          <a:p>
            <a:pPr marL="0" indent="0" eaLnBrk="1" hangingPunct="1">
              <a:buFontTx/>
              <a:buNone/>
            </a:pPr>
            <a:r>
              <a:rPr lang="en-US" sz="2000" smtClean="0"/>
              <a:t>                              </a:t>
            </a:r>
            <a:r>
              <a:rPr lang="en-US" sz="2000" u="sng" smtClean="0">
                <a:solidFill>
                  <a:srgbClr val="000099"/>
                </a:solidFill>
              </a:rPr>
              <a:t>Tập đọc:</a:t>
            </a:r>
          </a:p>
        </p:txBody>
      </p:sp>
      <p:sp>
        <p:nvSpPr>
          <p:cNvPr id="3" name="Subtitle 2"/>
          <p:cNvSpPr>
            <a:spLocks/>
          </p:cNvSpPr>
          <p:nvPr/>
        </p:nvSpPr>
        <p:spPr bwMode="auto">
          <a:xfrm>
            <a:off x="1295400" y="1676400"/>
            <a:ext cx="2362200" cy="533400"/>
          </a:xfrm>
          <a:prstGeom prst="rect">
            <a:avLst/>
          </a:prstGeom>
          <a:noFill/>
          <a:ln w="9525">
            <a:noFill/>
            <a:miter lim="800000"/>
            <a:headEnd/>
            <a:tailEnd/>
          </a:ln>
          <a:effectLst/>
        </p:spPr>
        <p:txBody>
          <a:bodyPr/>
          <a:lstStyle/>
          <a:p>
            <a:pPr algn="just">
              <a:spcBef>
                <a:spcPct val="20000"/>
              </a:spcBef>
              <a:defRPr/>
            </a:pPr>
            <a:r>
              <a:rPr lang="en-US" u="sng">
                <a:effectLst>
                  <a:outerShdw blurRad="38100" dist="38100" dir="2700000" algn="tl">
                    <a:srgbClr val="C0C0C0"/>
                  </a:outerShdw>
                </a:effectLst>
                <a:latin typeface="Arial"/>
              </a:rPr>
              <a:t>Luyện đọc</a:t>
            </a:r>
          </a:p>
        </p:txBody>
      </p:sp>
      <p:sp>
        <p:nvSpPr>
          <p:cNvPr id="11268" name="Subtitle 2"/>
          <p:cNvSpPr>
            <a:spLocks/>
          </p:cNvSpPr>
          <p:nvPr/>
        </p:nvSpPr>
        <p:spPr bwMode="auto">
          <a:xfrm>
            <a:off x="2819400" y="990600"/>
            <a:ext cx="5334000" cy="914400"/>
          </a:xfrm>
          <a:prstGeom prst="rect">
            <a:avLst/>
          </a:prstGeom>
          <a:noFill/>
          <a:ln w="9525">
            <a:noFill/>
            <a:miter lim="800000"/>
            <a:headEnd/>
            <a:tailEnd/>
          </a:ln>
        </p:spPr>
        <p:txBody>
          <a:bodyPr/>
          <a:lstStyle/>
          <a:p>
            <a:pPr algn="just">
              <a:spcBef>
                <a:spcPct val="20000"/>
              </a:spcBef>
            </a:pPr>
            <a:r>
              <a:rPr lang="en-US" sz="2000">
                <a:solidFill>
                  <a:srgbClr val="FF0000"/>
                </a:solidFill>
              </a:rPr>
              <a:t>Thái sư Trần Thủ Độ</a:t>
            </a:r>
          </a:p>
          <a:p>
            <a:pPr algn="just">
              <a:spcBef>
                <a:spcPct val="20000"/>
              </a:spcBef>
            </a:pPr>
            <a:r>
              <a:rPr lang="en-US" sz="1600" i="1">
                <a:solidFill>
                  <a:srgbClr val="000099"/>
                </a:solidFill>
              </a:rPr>
              <a:t>                               Theo</a:t>
            </a:r>
            <a:r>
              <a:rPr lang="en-US" sz="1600">
                <a:solidFill>
                  <a:srgbClr val="000099"/>
                </a:solidFill>
              </a:rPr>
              <a:t> Đại Việt Sử Kí Toàn Thư</a:t>
            </a:r>
          </a:p>
        </p:txBody>
      </p:sp>
      <p:sp>
        <p:nvSpPr>
          <p:cNvPr id="11269" name="Line 5"/>
          <p:cNvSpPr>
            <a:spLocks noChangeShapeType="1"/>
          </p:cNvSpPr>
          <p:nvPr/>
        </p:nvSpPr>
        <p:spPr bwMode="auto">
          <a:xfrm>
            <a:off x="4876800" y="1981200"/>
            <a:ext cx="0" cy="4876800"/>
          </a:xfrm>
          <a:prstGeom prst="line">
            <a:avLst/>
          </a:prstGeom>
          <a:noFill/>
          <a:ln w="9525">
            <a:solidFill>
              <a:schemeClr val="tx1"/>
            </a:solidFill>
            <a:round/>
            <a:headEnd/>
            <a:tailEnd/>
          </a:ln>
        </p:spPr>
        <p:txBody>
          <a:bodyPr/>
          <a:lstStyle/>
          <a:p>
            <a:endParaRPr lang="en-US"/>
          </a:p>
        </p:txBody>
      </p:sp>
      <p:sp>
        <p:nvSpPr>
          <p:cNvPr id="4" name="Subtitle 2"/>
          <p:cNvSpPr>
            <a:spLocks/>
          </p:cNvSpPr>
          <p:nvPr/>
        </p:nvSpPr>
        <p:spPr bwMode="auto">
          <a:xfrm>
            <a:off x="5791200" y="1676400"/>
            <a:ext cx="2362200" cy="533400"/>
          </a:xfrm>
          <a:prstGeom prst="rect">
            <a:avLst/>
          </a:prstGeom>
          <a:noFill/>
          <a:ln w="9525">
            <a:noFill/>
            <a:miter lim="800000"/>
            <a:headEnd/>
            <a:tailEnd/>
          </a:ln>
          <a:effectLst/>
        </p:spPr>
        <p:txBody>
          <a:bodyPr/>
          <a:lstStyle/>
          <a:p>
            <a:pPr algn="just">
              <a:spcBef>
                <a:spcPct val="20000"/>
              </a:spcBef>
              <a:defRPr/>
            </a:pPr>
            <a:r>
              <a:rPr lang="en-US" u="sng">
                <a:effectLst>
                  <a:outerShdw blurRad="38100" dist="38100" dir="2700000" algn="tl">
                    <a:srgbClr val="C0C0C0"/>
                  </a:outerShdw>
                </a:effectLst>
                <a:latin typeface="Arial"/>
              </a:rPr>
              <a:t>Tìm hiểu bài</a:t>
            </a:r>
          </a:p>
        </p:txBody>
      </p:sp>
      <p:sp>
        <p:nvSpPr>
          <p:cNvPr id="11271" name="Text Box 16"/>
          <p:cNvSpPr txBox="1">
            <a:spLocks noChangeArrowheads="1"/>
          </p:cNvSpPr>
          <p:nvPr/>
        </p:nvSpPr>
        <p:spPr bwMode="auto">
          <a:xfrm>
            <a:off x="4876800" y="2209800"/>
            <a:ext cx="4267200" cy="1200150"/>
          </a:xfrm>
          <a:prstGeom prst="rect">
            <a:avLst/>
          </a:prstGeom>
          <a:solidFill>
            <a:srgbClr val="66FFFF"/>
          </a:solidFill>
          <a:ln w="9525">
            <a:solidFill>
              <a:srgbClr val="FF3300"/>
            </a:solidFill>
            <a:miter lim="800000"/>
            <a:headEnd/>
            <a:tailEnd/>
          </a:ln>
        </p:spPr>
        <p:txBody>
          <a:bodyPr>
            <a:spAutoFit/>
          </a:bodyPr>
          <a:lstStyle/>
          <a:p>
            <a:pPr eaLnBrk="0" hangingPunct="0">
              <a:spcBef>
                <a:spcPct val="50000"/>
              </a:spcBef>
            </a:pPr>
            <a:r>
              <a:rPr lang="en-US" u="sng">
                <a:solidFill>
                  <a:srgbClr val="0000FF"/>
                </a:solidFill>
              </a:rPr>
              <a:t>Nội dung </a:t>
            </a:r>
            <a:r>
              <a:rPr lang="en-US">
                <a:solidFill>
                  <a:srgbClr val="FF3300"/>
                </a:solidFill>
              </a:rPr>
              <a:t>: Thái sư Trần Thủ Độ là người gương mẫu, nghiêm minh, công bằng, không vì tình riêng mà làm sai phép  nước.</a:t>
            </a:r>
          </a:p>
        </p:txBody>
      </p:sp>
      <p:grpSp>
        <p:nvGrpSpPr>
          <p:cNvPr id="11272" name="Group 28"/>
          <p:cNvGrpSpPr>
            <a:grpSpLocks/>
          </p:cNvGrpSpPr>
          <p:nvPr/>
        </p:nvGrpSpPr>
        <p:grpSpPr bwMode="auto">
          <a:xfrm>
            <a:off x="0" y="1981200"/>
            <a:ext cx="5410200" cy="4759325"/>
            <a:chOff x="0" y="2736"/>
            <a:chExt cx="3408" cy="2998"/>
          </a:xfrm>
        </p:grpSpPr>
        <p:sp>
          <p:nvSpPr>
            <p:cNvPr id="5" name="Subtitle 2"/>
            <p:cNvSpPr>
              <a:spLocks/>
            </p:cNvSpPr>
            <p:nvPr/>
          </p:nvSpPr>
          <p:spPr bwMode="auto">
            <a:xfrm>
              <a:off x="1536" y="2736"/>
              <a:ext cx="1872" cy="336"/>
            </a:xfrm>
            <a:prstGeom prst="rect">
              <a:avLst/>
            </a:prstGeom>
            <a:noFill/>
            <a:ln w="9525">
              <a:noFill/>
              <a:miter lim="800000"/>
              <a:headEnd/>
              <a:tailEnd/>
            </a:ln>
            <a:effectLst/>
          </p:spPr>
          <p:txBody>
            <a:bodyPr/>
            <a:lstStyle/>
            <a:p>
              <a:pPr algn="just">
                <a:spcBef>
                  <a:spcPct val="20000"/>
                </a:spcBef>
                <a:defRPr/>
              </a:pPr>
              <a:r>
                <a:rPr lang="en-US">
                  <a:effectLst>
                    <a:outerShdw blurRad="38100" dist="38100" dir="2700000" algn="tl">
                      <a:srgbClr val="C0C0C0"/>
                    </a:outerShdw>
                  </a:effectLst>
                  <a:latin typeface="Arial"/>
                </a:rPr>
                <a:t>- </a:t>
              </a:r>
              <a:r>
                <a:rPr lang="en-US" u="sng">
                  <a:effectLst>
                    <a:outerShdw blurRad="38100" dist="38100" dir="2700000" algn="tl">
                      <a:srgbClr val="C0C0C0"/>
                    </a:outerShdw>
                  </a:effectLst>
                  <a:latin typeface="Arial"/>
                </a:rPr>
                <a:t>diễn cảm</a:t>
              </a:r>
              <a:r>
                <a:rPr lang="en-US">
                  <a:effectLst>
                    <a:outerShdw blurRad="38100" dist="38100" dir="2700000" algn="tl">
                      <a:srgbClr val="C0C0C0"/>
                    </a:outerShdw>
                  </a:effectLst>
                  <a:latin typeface="Arial"/>
                </a:rPr>
                <a:t> :</a:t>
              </a:r>
            </a:p>
          </p:txBody>
        </p:sp>
        <p:sp>
          <p:nvSpPr>
            <p:cNvPr id="11274" name="Text Box 22"/>
            <p:cNvSpPr txBox="1">
              <a:spLocks noChangeArrowheads="1"/>
            </p:cNvSpPr>
            <p:nvPr/>
          </p:nvSpPr>
          <p:spPr bwMode="auto">
            <a:xfrm>
              <a:off x="0" y="2976"/>
              <a:ext cx="3075" cy="523"/>
            </a:xfrm>
            <a:prstGeom prst="rect">
              <a:avLst/>
            </a:prstGeom>
            <a:noFill/>
            <a:ln w="9525">
              <a:noFill/>
              <a:miter lim="800000"/>
              <a:headEnd/>
              <a:tailEnd/>
            </a:ln>
          </p:spPr>
          <p:txBody>
            <a:bodyPr>
              <a:spAutoFit/>
            </a:bodyPr>
            <a:lstStyle/>
            <a:p>
              <a:pPr eaLnBrk="0" hangingPunct="0">
                <a:spcBef>
                  <a:spcPct val="50000"/>
                </a:spcBef>
              </a:pPr>
              <a:r>
                <a:rPr lang="en-US" sz="1600"/>
                <a:t>   Trần Thủ Độ có công lớn, vua cũng phải nể. Có viên quan nhân lúc vào chầu vua, ứa nước mắt tâu :</a:t>
              </a:r>
            </a:p>
          </p:txBody>
        </p:sp>
        <p:sp>
          <p:nvSpPr>
            <p:cNvPr id="11275" name="Text Box 23"/>
            <p:cNvSpPr txBox="1">
              <a:spLocks noChangeArrowheads="1"/>
            </p:cNvSpPr>
            <p:nvPr/>
          </p:nvSpPr>
          <p:spPr bwMode="auto">
            <a:xfrm>
              <a:off x="0" y="3552"/>
              <a:ext cx="3024" cy="523"/>
            </a:xfrm>
            <a:prstGeom prst="rect">
              <a:avLst/>
            </a:prstGeom>
            <a:noFill/>
            <a:ln w="9525">
              <a:noFill/>
              <a:miter lim="800000"/>
              <a:headEnd/>
              <a:tailEnd/>
            </a:ln>
          </p:spPr>
          <p:txBody>
            <a:bodyPr>
              <a:spAutoFit/>
            </a:bodyPr>
            <a:lstStyle/>
            <a:p>
              <a:pPr eaLnBrk="0" hangingPunct="0">
                <a:spcBef>
                  <a:spcPct val="50000"/>
                </a:spcBef>
              </a:pPr>
              <a:r>
                <a:rPr lang="en-US" sz="1600" b="1"/>
                <a:t>  - Bệ hạ còn trẻ mà Thái sư chuyên quyền, không biết rồi xã tắc sẽ ra sao. Hạ thần lấy làm lo lắm.</a:t>
              </a:r>
            </a:p>
          </p:txBody>
        </p:sp>
        <p:sp>
          <p:nvSpPr>
            <p:cNvPr id="11276" name="Text Box 24"/>
            <p:cNvSpPr txBox="1">
              <a:spLocks noChangeArrowheads="1"/>
            </p:cNvSpPr>
            <p:nvPr/>
          </p:nvSpPr>
          <p:spPr bwMode="auto">
            <a:xfrm>
              <a:off x="0" y="4128"/>
              <a:ext cx="2976" cy="213"/>
            </a:xfrm>
            <a:prstGeom prst="rect">
              <a:avLst/>
            </a:prstGeom>
            <a:noFill/>
            <a:ln w="9525">
              <a:noFill/>
              <a:miter lim="800000"/>
              <a:headEnd/>
              <a:tailEnd/>
            </a:ln>
          </p:spPr>
          <p:txBody>
            <a:bodyPr>
              <a:spAutoFit/>
            </a:bodyPr>
            <a:lstStyle/>
            <a:p>
              <a:pPr eaLnBrk="0" hangingPunct="0">
                <a:spcBef>
                  <a:spcPct val="50000"/>
                </a:spcBef>
              </a:pPr>
              <a:r>
                <a:rPr lang="en-US" sz="1600"/>
                <a:t> Vua đem viên quan đến gặp Trần Thủ Độ và nói :</a:t>
              </a:r>
            </a:p>
          </p:txBody>
        </p:sp>
        <p:sp>
          <p:nvSpPr>
            <p:cNvPr id="11277" name="Text Box 25"/>
            <p:cNvSpPr txBox="1">
              <a:spLocks noChangeArrowheads="1"/>
            </p:cNvSpPr>
            <p:nvPr/>
          </p:nvSpPr>
          <p:spPr bwMode="auto">
            <a:xfrm>
              <a:off x="0" y="4560"/>
              <a:ext cx="3120" cy="368"/>
            </a:xfrm>
            <a:prstGeom prst="rect">
              <a:avLst/>
            </a:prstGeom>
            <a:noFill/>
            <a:ln w="9525">
              <a:noFill/>
              <a:miter lim="800000"/>
              <a:headEnd/>
              <a:tailEnd/>
            </a:ln>
          </p:spPr>
          <p:txBody>
            <a:bodyPr>
              <a:spAutoFit/>
            </a:bodyPr>
            <a:lstStyle/>
            <a:p>
              <a:pPr eaLnBrk="0" hangingPunct="0">
                <a:spcBef>
                  <a:spcPct val="50000"/>
                </a:spcBef>
              </a:pPr>
              <a:r>
                <a:rPr lang="en-US" sz="1600" b="1"/>
                <a:t> - Kẻ này dám tâu xằng với trẫm là Thượng phụ chuyên quyền, nguy cho xã tắc.</a:t>
              </a:r>
            </a:p>
          </p:txBody>
        </p:sp>
        <p:sp>
          <p:nvSpPr>
            <p:cNvPr id="11278" name="Text Box 26"/>
            <p:cNvSpPr txBox="1">
              <a:spLocks noChangeArrowheads="1"/>
            </p:cNvSpPr>
            <p:nvPr/>
          </p:nvSpPr>
          <p:spPr bwMode="auto">
            <a:xfrm>
              <a:off x="48" y="5088"/>
              <a:ext cx="2880" cy="213"/>
            </a:xfrm>
            <a:prstGeom prst="rect">
              <a:avLst/>
            </a:prstGeom>
            <a:noFill/>
            <a:ln w="9525">
              <a:noFill/>
              <a:miter lim="800000"/>
              <a:headEnd/>
              <a:tailEnd/>
            </a:ln>
          </p:spPr>
          <p:txBody>
            <a:bodyPr>
              <a:spAutoFit/>
            </a:bodyPr>
            <a:lstStyle/>
            <a:p>
              <a:pPr eaLnBrk="0" hangingPunct="0">
                <a:spcBef>
                  <a:spcPct val="50000"/>
                </a:spcBef>
              </a:pPr>
              <a:r>
                <a:rPr lang="en-US" sz="1600"/>
                <a:t> Trần Thủ Độ Trầm ngâm suy nghĩ rồi tâu:</a:t>
              </a:r>
            </a:p>
          </p:txBody>
        </p:sp>
        <p:sp>
          <p:nvSpPr>
            <p:cNvPr id="11279" name="Text Box 27"/>
            <p:cNvSpPr txBox="1">
              <a:spLocks noChangeArrowheads="1"/>
            </p:cNvSpPr>
            <p:nvPr/>
          </p:nvSpPr>
          <p:spPr bwMode="auto">
            <a:xfrm>
              <a:off x="0" y="5366"/>
              <a:ext cx="3264" cy="368"/>
            </a:xfrm>
            <a:prstGeom prst="rect">
              <a:avLst/>
            </a:prstGeom>
            <a:noFill/>
            <a:ln w="9525">
              <a:noFill/>
              <a:miter lim="800000"/>
              <a:headEnd/>
              <a:tailEnd/>
            </a:ln>
          </p:spPr>
          <p:txBody>
            <a:bodyPr>
              <a:spAutoFit/>
            </a:bodyPr>
            <a:lstStyle/>
            <a:p>
              <a:pPr eaLnBrk="0" hangingPunct="0">
                <a:spcBef>
                  <a:spcPct val="50000"/>
                </a:spcBef>
              </a:pPr>
              <a:r>
                <a:rPr lang="en-US" sz="1600" b="1"/>
                <a:t>- Quả có chuyện như vậy. Xin bệ hạ quở trách thần và ban thưởng cho người nói thật.</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
          <p:cNvSpPr>
            <a:spLocks noGrp="1" noChangeArrowheads="1"/>
          </p:cNvSpPr>
          <p:nvPr>
            <p:ph type="body" idx="1"/>
          </p:nvPr>
        </p:nvSpPr>
        <p:spPr>
          <a:xfrm>
            <a:off x="1143000" y="-76200"/>
            <a:ext cx="8229600" cy="1524000"/>
          </a:xfrm>
        </p:spPr>
        <p:txBody>
          <a:bodyPr/>
          <a:lstStyle/>
          <a:p>
            <a:pPr marL="0" indent="0" eaLnBrk="1" hangingPunct="1">
              <a:buFontTx/>
              <a:buNone/>
            </a:pPr>
            <a:r>
              <a:rPr lang="en-US" smtClean="0"/>
              <a:t>         </a:t>
            </a:r>
            <a:endParaRPr lang="en-US" sz="2800" smtClean="0"/>
          </a:p>
          <a:p>
            <a:pPr marL="0" indent="0" eaLnBrk="1" hangingPunct="1">
              <a:buFontTx/>
              <a:buNone/>
            </a:pPr>
            <a:r>
              <a:rPr lang="en-US" sz="2800" smtClean="0"/>
              <a:t>                           </a:t>
            </a:r>
            <a:r>
              <a:rPr lang="en-US" sz="2800" u="sng" smtClean="0">
                <a:solidFill>
                  <a:srgbClr val="000099"/>
                </a:solidFill>
              </a:rPr>
              <a:t>Tập đọc :</a:t>
            </a:r>
          </a:p>
        </p:txBody>
      </p:sp>
      <p:sp>
        <p:nvSpPr>
          <p:cNvPr id="3" name="Subtitle 2"/>
          <p:cNvSpPr>
            <a:spLocks/>
          </p:cNvSpPr>
          <p:nvPr/>
        </p:nvSpPr>
        <p:spPr bwMode="auto">
          <a:xfrm>
            <a:off x="457200" y="1219200"/>
            <a:ext cx="2362200" cy="533400"/>
          </a:xfrm>
          <a:prstGeom prst="rect">
            <a:avLst/>
          </a:prstGeom>
          <a:noFill/>
          <a:ln w="9525">
            <a:noFill/>
            <a:miter lim="800000"/>
            <a:headEnd/>
            <a:tailEnd/>
          </a:ln>
          <a:effectLst/>
        </p:spPr>
        <p:txBody>
          <a:bodyPr/>
          <a:lstStyle/>
          <a:p>
            <a:pPr algn="just">
              <a:spcBef>
                <a:spcPct val="20000"/>
              </a:spcBef>
              <a:defRPr/>
            </a:pPr>
            <a:r>
              <a:rPr lang="en-US" sz="2400" u="sng">
                <a:solidFill>
                  <a:srgbClr val="000099"/>
                </a:solidFill>
                <a:effectLst>
                  <a:outerShdw blurRad="38100" dist="38100" dir="2700000" algn="tl">
                    <a:srgbClr val="C0C0C0"/>
                  </a:outerShdw>
                </a:effectLst>
                <a:latin typeface="Arial"/>
              </a:rPr>
              <a:t>Kiểm tra bài cũ :</a:t>
            </a:r>
          </a:p>
        </p:txBody>
      </p:sp>
      <p:sp>
        <p:nvSpPr>
          <p:cNvPr id="2" name="Subtitle 2"/>
          <p:cNvSpPr>
            <a:spLocks/>
          </p:cNvSpPr>
          <p:nvPr/>
        </p:nvSpPr>
        <p:spPr bwMode="auto">
          <a:xfrm>
            <a:off x="228600" y="1752600"/>
            <a:ext cx="8382000" cy="533400"/>
          </a:xfrm>
          <a:prstGeom prst="rect">
            <a:avLst/>
          </a:prstGeom>
          <a:noFill/>
          <a:ln w="9525">
            <a:noFill/>
            <a:miter lim="800000"/>
            <a:headEnd/>
            <a:tailEnd/>
          </a:ln>
        </p:spPr>
        <p:txBody>
          <a:bodyPr/>
          <a:lstStyle/>
          <a:p>
            <a:pPr algn="just">
              <a:spcBef>
                <a:spcPct val="20000"/>
              </a:spcBef>
            </a:pPr>
            <a:r>
              <a:rPr lang="en-US" sz="2400"/>
              <a:t>  Yêu cầu 4 HS tự phân vai đọc lại vở kịch “Người công dân số Một”  (Tiếp theo)/10.</a:t>
            </a:r>
          </a:p>
        </p:txBody>
      </p:sp>
      <p:sp>
        <p:nvSpPr>
          <p:cNvPr id="4" name="Subtitle 2"/>
          <p:cNvSpPr>
            <a:spLocks/>
          </p:cNvSpPr>
          <p:nvPr/>
        </p:nvSpPr>
        <p:spPr bwMode="auto">
          <a:xfrm>
            <a:off x="381000" y="2590800"/>
            <a:ext cx="7772400" cy="838200"/>
          </a:xfrm>
          <a:prstGeom prst="rect">
            <a:avLst/>
          </a:prstGeom>
          <a:noFill/>
          <a:ln w="9525">
            <a:noFill/>
            <a:miter lim="800000"/>
            <a:headEnd/>
            <a:tailEnd/>
          </a:ln>
        </p:spPr>
        <p:txBody>
          <a:bodyPr/>
          <a:lstStyle/>
          <a:p>
            <a:pPr algn="just">
              <a:spcBef>
                <a:spcPct val="20000"/>
              </a:spcBef>
            </a:pPr>
            <a:r>
              <a:rPr lang="en-US" sz="2400"/>
              <a:t>- Khi anh Lê hỏi anh Thành lấy tiền đâu mà đi thì anh Thành nói như thế nào (trả lời và thể hiện bằng điệu bộ, cử chỉ) ?</a:t>
            </a:r>
          </a:p>
        </p:txBody>
      </p:sp>
      <p:sp>
        <p:nvSpPr>
          <p:cNvPr id="5" name="Subtitle 2"/>
          <p:cNvSpPr>
            <a:spLocks/>
          </p:cNvSpPr>
          <p:nvPr/>
        </p:nvSpPr>
        <p:spPr bwMode="auto">
          <a:xfrm>
            <a:off x="381000" y="2590800"/>
            <a:ext cx="7772400" cy="838200"/>
          </a:xfrm>
          <a:prstGeom prst="rect">
            <a:avLst/>
          </a:prstGeom>
          <a:noFill/>
          <a:ln w="9525">
            <a:noFill/>
            <a:miter lim="800000"/>
            <a:headEnd/>
            <a:tailEnd/>
          </a:ln>
        </p:spPr>
        <p:txBody>
          <a:bodyPr/>
          <a:lstStyle/>
          <a:p>
            <a:pPr algn="just">
              <a:spcBef>
                <a:spcPct val="20000"/>
              </a:spcBef>
            </a:pPr>
            <a:r>
              <a:rPr lang="en-US" sz="2400"/>
              <a:t>- Nêu nội dung, ý nghĩa của bài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grpId="1" nodeType="clickEffect">
                                  <p:stCondLst>
                                    <p:cond delay="0"/>
                                  </p:stCondLst>
                                  <p:childTnLst>
                                    <p:animEffect transition="out" filter="box(in)">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4" presetClass="exit" presetSubtype="16" fill="hold" grpId="1" nodeType="withEffect">
                                  <p:stCondLst>
                                    <p:cond delay="0"/>
                                  </p:stCondLst>
                                  <p:childTnLst>
                                    <p:animEffect transition="out" filter="box(in)">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2" grpId="1"/>
      <p:bldP spid="4" grpId="0"/>
      <p:bldP spid="4" grpId="1"/>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1143000" y="-76200"/>
            <a:ext cx="8229600" cy="1524000"/>
          </a:xfrm>
        </p:spPr>
        <p:txBody>
          <a:bodyPr/>
          <a:lstStyle/>
          <a:p>
            <a:pPr marL="0" indent="0" eaLnBrk="1" hangingPunct="1">
              <a:buFontTx/>
              <a:buNone/>
            </a:pPr>
            <a:r>
              <a:rPr lang="en-US" smtClean="0"/>
              <a:t>         </a:t>
            </a:r>
            <a:endParaRPr lang="en-US" sz="2800" smtClean="0"/>
          </a:p>
          <a:p>
            <a:pPr marL="0" indent="0" eaLnBrk="1" hangingPunct="1">
              <a:buFontTx/>
              <a:buNone/>
            </a:pPr>
            <a:r>
              <a:rPr lang="en-US" sz="2800" smtClean="0"/>
              <a:t>                           </a:t>
            </a:r>
            <a:r>
              <a:rPr lang="en-US" sz="2800" u="sng" smtClean="0">
                <a:solidFill>
                  <a:srgbClr val="000099"/>
                </a:solidFill>
              </a:rPr>
              <a:t>Tập đọc:</a:t>
            </a:r>
          </a:p>
        </p:txBody>
      </p:sp>
      <p:sp>
        <p:nvSpPr>
          <p:cNvPr id="254983" name="AutoShape 7"/>
          <p:cNvSpPr>
            <a:spLocks noChangeArrowheads="1"/>
          </p:cNvSpPr>
          <p:nvPr/>
        </p:nvSpPr>
        <p:spPr bwMode="auto">
          <a:xfrm>
            <a:off x="76200" y="762000"/>
            <a:ext cx="9144000" cy="1828800"/>
          </a:xfrm>
          <a:prstGeom prst="irregularSeal1">
            <a:avLst/>
          </a:prstGeom>
          <a:gradFill rotWithShape="1">
            <a:gsLst>
              <a:gs pos="0">
                <a:srgbClr val="FFFB2D"/>
              </a:gs>
              <a:gs pos="100000">
                <a:srgbClr val="FFFFF2"/>
              </a:gs>
            </a:gsLst>
            <a:lin ang="5400000" scaled="1"/>
          </a:gradFill>
          <a:ln w="9525">
            <a:solidFill>
              <a:srgbClr val="FF0000"/>
            </a:solidFill>
            <a:miter lim="800000"/>
            <a:headEnd/>
            <a:tailEnd/>
          </a:ln>
        </p:spPr>
        <p:txBody>
          <a:bodyPr wrap="none" anchor="ctr"/>
          <a:lstStyle/>
          <a:p>
            <a:pPr algn="ctr"/>
            <a:r>
              <a:rPr lang="en-US" sz="2800">
                <a:solidFill>
                  <a:srgbClr val="9966FF"/>
                </a:solidFill>
              </a:rPr>
              <a:t>Em biết gì về Thái sư Trần Thủ Độ ?</a:t>
            </a:r>
          </a:p>
        </p:txBody>
      </p:sp>
      <p:sp>
        <p:nvSpPr>
          <p:cNvPr id="254984" name="Text Box 8"/>
          <p:cNvSpPr txBox="1">
            <a:spLocks noChangeArrowheads="1"/>
          </p:cNvSpPr>
          <p:nvPr/>
        </p:nvSpPr>
        <p:spPr bwMode="auto">
          <a:xfrm>
            <a:off x="609600" y="3048000"/>
            <a:ext cx="7924800" cy="3270250"/>
          </a:xfrm>
          <a:prstGeom prst="rect">
            <a:avLst/>
          </a:prstGeom>
          <a:gradFill rotWithShape="1">
            <a:gsLst>
              <a:gs pos="0">
                <a:srgbClr val="00FF00"/>
              </a:gs>
              <a:gs pos="50000">
                <a:srgbClr val="AEFFAE"/>
              </a:gs>
              <a:gs pos="100000">
                <a:srgbClr val="00FF00"/>
              </a:gs>
            </a:gsLst>
            <a:lin ang="0" scaled="1"/>
          </a:gradFill>
          <a:ln w="9525">
            <a:solidFill>
              <a:srgbClr val="FF0000"/>
            </a:solidFill>
            <a:miter lim="800000"/>
            <a:headEnd/>
            <a:tailEnd/>
          </a:ln>
        </p:spPr>
        <p:txBody>
          <a:bodyPr>
            <a:spAutoFit/>
          </a:bodyPr>
          <a:lstStyle/>
          <a:p>
            <a:pPr>
              <a:spcBef>
                <a:spcPct val="50000"/>
              </a:spcBef>
              <a:buFont typeface="Wingdings" pitchFamily="2" charset="2"/>
              <a:buChar char="v"/>
            </a:pPr>
            <a:r>
              <a:rPr lang="en-US" sz="3200">
                <a:solidFill>
                  <a:srgbClr val="9966FF"/>
                </a:solidFill>
              </a:rPr>
              <a:t> Thông tin 1 : Thái sư Trần Thủ Độ sinh năm 1194 và mất năm 1264.</a:t>
            </a:r>
          </a:p>
          <a:p>
            <a:pPr>
              <a:spcBef>
                <a:spcPct val="50000"/>
              </a:spcBef>
              <a:buFont typeface="Wingdings" pitchFamily="2" charset="2"/>
              <a:buChar char="v"/>
            </a:pPr>
            <a:r>
              <a:rPr lang="en-US" sz="3200">
                <a:solidFill>
                  <a:srgbClr val="9966FF"/>
                </a:solidFill>
              </a:rPr>
              <a:t> Thông tin 2 : Ông là người có công trong việc sáng lập ra nhà Trần và lãnh đạo cuộc kháng chiến chống quân Nguyên xâm lược nước ta vào năm 1258.</a:t>
            </a:r>
          </a:p>
        </p:txBody>
      </p:sp>
      <p:sp>
        <p:nvSpPr>
          <p:cNvPr id="3" name="Subtitle 2"/>
          <p:cNvSpPr>
            <a:spLocks/>
          </p:cNvSpPr>
          <p:nvPr/>
        </p:nvSpPr>
        <p:spPr bwMode="auto">
          <a:xfrm>
            <a:off x="1295400" y="1676400"/>
            <a:ext cx="2362200" cy="533400"/>
          </a:xfrm>
          <a:prstGeom prst="rect">
            <a:avLst/>
          </a:prstGeom>
          <a:noFill/>
          <a:ln w="9525">
            <a:noFill/>
            <a:miter lim="800000"/>
            <a:headEnd/>
            <a:tailEnd/>
          </a:ln>
          <a:effectLst/>
        </p:spPr>
        <p:txBody>
          <a:bodyPr/>
          <a:lstStyle/>
          <a:p>
            <a:pPr algn="just">
              <a:spcBef>
                <a:spcPct val="20000"/>
              </a:spcBef>
              <a:defRPr/>
            </a:pPr>
            <a:r>
              <a:rPr lang="en-US" sz="2400" u="sng">
                <a:effectLst>
                  <a:outerShdw blurRad="38100" dist="38100" dir="2700000" algn="tl">
                    <a:srgbClr val="C0C0C0"/>
                  </a:outerShdw>
                </a:effectLst>
                <a:latin typeface="Arial"/>
              </a:rPr>
              <a:t>Luyện đọc</a:t>
            </a:r>
          </a:p>
        </p:txBody>
      </p:sp>
      <p:sp>
        <p:nvSpPr>
          <p:cNvPr id="254986" name="Line 10"/>
          <p:cNvSpPr>
            <a:spLocks noChangeShapeType="1"/>
          </p:cNvSpPr>
          <p:nvPr/>
        </p:nvSpPr>
        <p:spPr bwMode="auto">
          <a:xfrm>
            <a:off x="4495800" y="1981200"/>
            <a:ext cx="0" cy="4876800"/>
          </a:xfrm>
          <a:prstGeom prst="line">
            <a:avLst/>
          </a:prstGeom>
          <a:noFill/>
          <a:ln w="9525">
            <a:solidFill>
              <a:schemeClr val="tx1"/>
            </a:solidFill>
            <a:round/>
            <a:headEnd/>
            <a:tailEnd/>
          </a:ln>
        </p:spPr>
        <p:txBody>
          <a:bodyPr/>
          <a:lstStyle/>
          <a:p>
            <a:endParaRPr lang="en-US"/>
          </a:p>
        </p:txBody>
      </p:sp>
      <p:sp>
        <p:nvSpPr>
          <p:cNvPr id="2" name="Subtitle 2"/>
          <p:cNvSpPr>
            <a:spLocks/>
          </p:cNvSpPr>
          <p:nvPr/>
        </p:nvSpPr>
        <p:spPr bwMode="auto">
          <a:xfrm>
            <a:off x="5791200" y="1676400"/>
            <a:ext cx="2362200" cy="533400"/>
          </a:xfrm>
          <a:prstGeom prst="rect">
            <a:avLst/>
          </a:prstGeom>
          <a:noFill/>
          <a:ln w="9525">
            <a:noFill/>
            <a:miter lim="800000"/>
            <a:headEnd/>
            <a:tailEnd/>
          </a:ln>
          <a:effectLst/>
        </p:spPr>
        <p:txBody>
          <a:bodyPr/>
          <a:lstStyle/>
          <a:p>
            <a:pPr algn="just">
              <a:spcBef>
                <a:spcPct val="20000"/>
              </a:spcBef>
              <a:defRPr/>
            </a:pPr>
            <a:r>
              <a:rPr lang="en-US" sz="2400" u="sng">
                <a:effectLst>
                  <a:outerShdw blurRad="38100" dist="38100" dir="2700000" algn="tl">
                    <a:srgbClr val="C0C0C0"/>
                  </a:outerShdw>
                </a:effectLst>
                <a:latin typeface="Arial"/>
              </a:rPr>
              <a:t>Tìm hiểu bài</a:t>
            </a:r>
          </a:p>
        </p:txBody>
      </p:sp>
      <p:sp>
        <p:nvSpPr>
          <p:cNvPr id="4" name="Subtitle 2"/>
          <p:cNvSpPr>
            <a:spLocks/>
          </p:cNvSpPr>
          <p:nvPr/>
        </p:nvSpPr>
        <p:spPr bwMode="auto">
          <a:xfrm>
            <a:off x="2819400" y="990600"/>
            <a:ext cx="5334000" cy="914400"/>
          </a:xfrm>
          <a:prstGeom prst="rect">
            <a:avLst/>
          </a:prstGeom>
          <a:noFill/>
          <a:ln w="9525">
            <a:noFill/>
            <a:miter lim="800000"/>
            <a:headEnd/>
            <a:tailEnd/>
          </a:ln>
        </p:spPr>
        <p:txBody>
          <a:bodyPr/>
          <a:lstStyle/>
          <a:p>
            <a:pPr algn="just">
              <a:spcBef>
                <a:spcPct val="20000"/>
              </a:spcBef>
            </a:pPr>
            <a:r>
              <a:rPr lang="en-US" sz="2800">
                <a:solidFill>
                  <a:srgbClr val="FF0000"/>
                </a:solidFill>
              </a:rPr>
              <a:t>Thái sư Trần Thủ Độ</a:t>
            </a:r>
          </a:p>
          <a:p>
            <a:pPr algn="just">
              <a:spcBef>
                <a:spcPct val="20000"/>
              </a:spcBef>
            </a:pPr>
            <a:r>
              <a:rPr lang="en-US" sz="2000" i="1">
                <a:solidFill>
                  <a:srgbClr val="000099"/>
                </a:solidFill>
              </a:rPr>
              <a:t>                               Theo</a:t>
            </a:r>
            <a:r>
              <a:rPr lang="en-US" sz="2000">
                <a:solidFill>
                  <a:srgbClr val="000099"/>
                </a:solidFill>
              </a:rPr>
              <a:t> Đại Việt Sử Kí Toàn Thư</a:t>
            </a:r>
          </a:p>
        </p:txBody>
      </p:sp>
      <p:pic>
        <p:nvPicPr>
          <p:cNvPr id="254989" name="Picture 13" descr="P1010856"/>
          <p:cNvPicPr>
            <a:picLocks noChangeAspect="1" noChangeArrowheads="1"/>
          </p:cNvPicPr>
          <p:nvPr/>
        </p:nvPicPr>
        <p:blipFill>
          <a:blip r:embed="rId2"/>
          <a:srcRect/>
          <a:stretch>
            <a:fillRect/>
          </a:stretch>
        </p:blipFill>
        <p:spPr bwMode="auto">
          <a:xfrm>
            <a:off x="152400" y="1524000"/>
            <a:ext cx="8839200" cy="525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4983"/>
                                        </p:tgtEl>
                                        <p:attrNameLst>
                                          <p:attrName>style.visibility</p:attrName>
                                        </p:attrNameLst>
                                      </p:cBhvr>
                                      <p:to>
                                        <p:strVal val="visible"/>
                                      </p:to>
                                    </p:set>
                                    <p:animEffect transition="in" filter="box(in)">
                                      <p:cBhvr>
                                        <p:cTn id="7" dur="500"/>
                                        <p:tgtEl>
                                          <p:spTgt spid="2549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4984"/>
                                        </p:tgtEl>
                                        <p:attrNameLst>
                                          <p:attrName>style.visibility</p:attrName>
                                        </p:attrNameLst>
                                      </p:cBhvr>
                                      <p:to>
                                        <p:strVal val="visible"/>
                                      </p:to>
                                    </p:set>
                                    <p:animEffect transition="in" filter="box(in)">
                                      <p:cBhvr>
                                        <p:cTn id="12" dur="500"/>
                                        <p:tgtEl>
                                          <p:spTgt spid="2549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254983"/>
                                        </p:tgtEl>
                                      </p:cBhvr>
                                    </p:animEffect>
                                    <p:set>
                                      <p:cBhvr>
                                        <p:cTn id="17" dur="1" fill="hold">
                                          <p:stCondLst>
                                            <p:cond delay="499"/>
                                          </p:stCondLst>
                                        </p:cTn>
                                        <p:tgtEl>
                                          <p:spTgt spid="254983"/>
                                        </p:tgtEl>
                                        <p:attrNameLst>
                                          <p:attrName>style.visibility</p:attrName>
                                        </p:attrNameLst>
                                      </p:cBhvr>
                                      <p:to>
                                        <p:strVal val="hidden"/>
                                      </p:to>
                                    </p:set>
                                  </p:childTnLst>
                                </p:cTn>
                              </p:par>
                              <p:par>
                                <p:cTn id="18" presetID="4" presetClass="exit" presetSubtype="16" fill="hold" grpId="1" nodeType="withEffect">
                                  <p:stCondLst>
                                    <p:cond delay="0"/>
                                  </p:stCondLst>
                                  <p:childTnLst>
                                    <p:animEffect transition="out" filter="box(in)">
                                      <p:cBhvr>
                                        <p:cTn id="19" dur="500"/>
                                        <p:tgtEl>
                                          <p:spTgt spid="254984"/>
                                        </p:tgtEl>
                                      </p:cBhvr>
                                    </p:animEffect>
                                    <p:set>
                                      <p:cBhvr>
                                        <p:cTn id="20" dur="1" fill="hold">
                                          <p:stCondLst>
                                            <p:cond delay="499"/>
                                          </p:stCondLst>
                                        </p:cTn>
                                        <p:tgtEl>
                                          <p:spTgt spid="254984"/>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254989"/>
                                        </p:tgtEl>
                                        <p:attrNameLst>
                                          <p:attrName>style.visibility</p:attrName>
                                        </p:attrNameLst>
                                      </p:cBhvr>
                                      <p:to>
                                        <p:strVal val="visible"/>
                                      </p:to>
                                    </p:set>
                                    <p:animEffect transition="in" filter="box(in)">
                                      <p:cBhvr>
                                        <p:cTn id="25" dur="500"/>
                                        <p:tgtEl>
                                          <p:spTgt spid="25498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ox(in)">
                                      <p:cBhvr>
                                        <p:cTn id="30" dur="500"/>
                                        <p:tgtEl>
                                          <p:spTgt spid="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xit" presetSubtype="16" fill="hold" nodeType="clickEffect">
                                  <p:stCondLst>
                                    <p:cond delay="0"/>
                                  </p:stCondLst>
                                  <p:childTnLst>
                                    <p:animEffect transition="out" filter="box(in)">
                                      <p:cBhvr>
                                        <p:cTn id="34" dur="500"/>
                                        <p:tgtEl>
                                          <p:spTgt spid="254989"/>
                                        </p:tgtEl>
                                      </p:cBhvr>
                                    </p:animEffect>
                                    <p:set>
                                      <p:cBhvr>
                                        <p:cTn id="35" dur="1" fill="hold">
                                          <p:stCondLst>
                                            <p:cond delay="499"/>
                                          </p:stCondLst>
                                        </p:cTn>
                                        <p:tgtEl>
                                          <p:spTgt spid="254989"/>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ox(in)">
                                      <p:cBhvr>
                                        <p:cTn id="40" dur="500"/>
                                        <p:tgtEl>
                                          <p:spTgt spid="3"/>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254986"/>
                                        </p:tgtEl>
                                        <p:attrNameLst>
                                          <p:attrName>style.visibility</p:attrName>
                                        </p:attrNameLst>
                                      </p:cBhvr>
                                      <p:to>
                                        <p:strVal val="visible"/>
                                      </p:to>
                                    </p:set>
                                    <p:animEffect transition="in" filter="box(in)">
                                      <p:cBhvr>
                                        <p:cTn id="43" dur="500"/>
                                        <p:tgtEl>
                                          <p:spTgt spid="254986"/>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box(in)">
                                      <p:cBhvr>
                                        <p:cTn id="4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3" grpId="0" animBg="1"/>
      <p:bldP spid="254983" grpId="1" animBg="1"/>
      <p:bldP spid="254984" grpId="0" animBg="1"/>
      <p:bldP spid="254984" grpId="1" animBg="1"/>
      <p:bldP spid="3" grpId="0"/>
      <p:bldP spid="254986" grpId="0" animBg="1"/>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990600" y="-76200"/>
            <a:ext cx="8229600" cy="1524000"/>
          </a:xfrm>
        </p:spPr>
        <p:txBody>
          <a:bodyPr/>
          <a:lstStyle/>
          <a:p>
            <a:pPr marL="0" indent="0" eaLnBrk="1" hangingPunct="1">
              <a:buFontTx/>
              <a:buNone/>
            </a:pPr>
            <a:r>
              <a:rPr lang="en-US" smtClean="0"/>
              <a:t>        </a:t>
            </a:r>
            <a:endParaRPr lang="en-US" sz="2800" smtClean="0"/>
          </a:p>
          <a:p>
            <a:pPr marL="0" indent="0" eaLnBrk="1" hangingPunct="1">
              <a:buFontTx/>
              <a:buNone/>
            </a:pPr>
            <a:r>
              <a:rPr lang="en-US" sz="2800" smtClean="0"/>
              <a:t>                              </a:t>
            </a:r>
            <a:r>
              <a:rPr lang="en-US" sz="2800" u="sng" smtClean="0">
                <a:solidFill>
                  <a:srgbClr val="000099"/>
                </a:solidFill>
              </a:rPr>
              <a:t>Tập đọc:</a:t>
            </a:r>
          </a:p>
        </p:txBody>
      </p:sp>
      <p:sp>
        <p:nvSpPr>
          <p:cNvPr id="3" name="Subtitle 2"/>
          <p:cNvSpPr>
            <a:spLocks/>
          </p:cNvSpPr>
          <p:nvPr/>
        </p:nvSpPr>
        <p:spPr bwMode="auto">
          <a:xfrm>
            <a:off x="1295400" y="1676400"/>
            <a:ext cx="2362200" cy="533400"/>
          </a:xfrm>
          <a:prstGeom prst="rect">
            <a:avLst/>
          </a:prstGeom>
          <a:noFill/>
          <a:ln w="9525">
            <a:noFill/>
            <a:miter lim="800000"/>
            <a:headEnd/>
            <a:tailEnd/>
          </a:ln>
          <a:effectLst/>
        </p:spPr>
        <p:txBody>
          <a:bodyPr/>
          <a:lstStyle/>
          <a:p>
            <a:pPr algn="just">
              <a:spcBef>
                <a:spcPct val="20000"/>
              </a:spcBef>
              <a:defRPr/>
            </a:pPr>
            <a:r>
              <a:rPr lang="en-US" sz="2400" u="sng">
                <a:effectLst>
                  <a:outerShdw blurRad="38100" dist="38100" dir="2700000" algn="tl">
                    <a:srgbClr val="C0C0C0"/>
                  </a:outerShdw>
                </a:effectLst>
                <a:latin typeface="Arial"/>
              </a:rPr>
              <a:t>Luyện đọc</a:t>
            </a:r>
          </a:p>
        </p:txBody>
      </p:sp>
      <p:sp>
        <p:nvSpPr>
          <p:cNvPr id="5124" name="Subtitle 2"/>
          <p:cNvSpPr>
            <a:spLocks/>
          </p:cNvSpPr>
          <p:nvPr/>
        </p:nvSpPr>
        <p:spPr bwMode="auto">
          <a:xfrm>
            <a:off x="2819400" y="990600"/>
            <a:ext cx="6248400" cy="914400"/>
          </a:xfrm>
          <a:prstGeom prst="rect">
            <a:avLst/>
          </a:prstGeom>
          <a:noFill/>
          <a:ln w="9525">
            <a:noFill/>
            <a:miter lim="800000"/>
            <a:headEnd/>
            <a:tailEnd/>
          </a:ln>
        </p:spPr>
        <p:txBody>
          <a:bodyPr/>
          <a:lstStyle/>
          <a:p>
            <a:pPr algn="just">
              <a:spcBef>
                <a:spcPct val="20000"/>
              </a:spcBef>
            </a:pPr>
            <a:r>
              <a:rPr lang="en-US" sz="2800">
                <a:solidFill>
                  <a:srgbClr val="FF0000"/>
                </a:solidFill>
              </a:rPr>
              <a:t>Thái sư Trần Thủ Độ</a:t>
            </a:r>
          </a:p>
          <a:p>
            <a:pPr algn="just">
              <a:spcBef>
                <a:spcPct val="20000"/>
              </a:spcBef>
            </a:pPr>
            <a:r>
              <a:rPr lang="en-US" sz="2000" i="1">
                <a:solidFill>
                  <a:srgbClr val="000099"/>
                </a:solidFill>
              </a:rPr>
              <a:t>                               Theo</a:t>
            </a:r>
            <a:r>
              <a:rPr lang="en-US" sz="2000">
                <a:solidFill>
                  <a:srgbClr val="000099"/>
                </a:solidFill>
              </a:rPr>
              <a:t> Đại Việt Sử Kí </a:t>
            </a:r>
            <a:r>
              <a:rPr lang="en-US" sz="2000" smtClean="0">
                <a:solidFill>
                  <a:srgbClr val="000099"/>
                </a:solidFill>
              </a:rPr>
              <a:t>Toàn Thư</a:t>
            </a:r>
            <a:endParaRPr lang="en-US" sz="2000">
              <a:solidFill>
                <a:srgbClr val="000099"/>
              </a:solidFill>
            </a:endParaRPr>
          </a:p>
        </p:txBody>
      </p:sp>
      <p:sp>
        <p:nvSpPr>
          <p:cNvPr id="5125" name="Line 6"/>
          <p:cNvSpPr>
            <a:spLocks noChangeShapeType="1"/>
          </p:cNvSpPr>
          <p:nvPr/>
        </p:nvSpPr>
        <p:spPr bwMode="auto">
          <a:xfrm>
            <a:off x="4800600" y="1981200"/>
            <a:ext cx="0" cy="4876800"/>
          </a:xfrm>
          <a:prstGeom prst="line">
            <a:avLst/>
          </a:prstGeom>
          <a:noFill/>
          <a:ln w="9525">
            <a:solidFill>
              <a:schemeClr val="tx1"/>
            </a:solidFill>
            <a:round/>
            <a:headEnd/>
            <a:tailEnd/>
          </a:ln>
        </p:spPr>
        <p:txBody>
          <a:bodyPr/>
          <a:lstStyle/>
          <a:p>
            <a:endParaRPr lang="en-US"/>
          </a:p>
        </p:txBody>
      </p:sp>
      <p:sp>
        <p:nvSpPr>
          <p:cNvPr id="4" name="Subtitle 2"/>
          <p:cNvSpPr>
            <a:spLocks/>
          </p:cNvSpPr>
          <p:nvPr/>
        </p:nvSpPr>
        <p:spPr bwMode="auto">
          <a:xfrm>
            <a:off x="5791200" y="1676400"/>
            <a:ext cx="2362200" cy="533400"/>
          </a:xfrm>
          <a:prstGeom prst="rect">
            <a:avLst/>
          </a:prstGeom>
          <a:noFill/>
          <a:ln w="9525">
            <a:noFill/>
            <a:miter lim="800000"/>
            <a:headEnd/>
            <a:tailEnd/>
          </a:ln>
          <a:effectLst/>
        </p:spPr>
        <p:txBody>
          <a:bodyPr/>
          <a:lstStyle/>
          <a:p>
            <a:pPr algn="just">
              <a:spcBef>
                <a:spcPct val="20000"/>
              </a:spcBef>
              <a:defRPr/>
            </a:pPr>
            <a:r>
              <a:rPr lang="en-US" sz="2400" u="sng">
                <a:effectLst>
                  <a:outerShdw blurRad="38100" dist="38100" dir="2700000" algn="tl">
                    <a:srgbClr val="C0C0C0"/>
                  </a:outerShdw>
                </a:effectLst>
                <a:latin typeface="Arial"/>
              </a:rPr>
              <a:t>Tìm hiểu bài</a:t>
            </a:r>
          </a:p>
        </p:txBody>
      </p:sp>
      <p:sp>
        <p:nvSpPr>
          <p:cNvPr id="5" name="Subtitle 2"/>
          <p:cNvSpPr>
            <a:spLocks/>
          </p:cNvSpPr>
          <p:nvPr/>
        </p:nvSpPr>
        <p:spPr bwMode="auto">
          <a:xfrm>
            <a:off x="533400" y="2057400"/>
            <a:ext cx="3810000" cy="762000"/>
          </a:xfrm>
          <a:prstGeom prst="rect">
            <a:avLst/>
          </a:prstGeom>
          <a:noFill/>
          <a:ln w="9525">
            <a:noFill/>
            <a:miter lim="800000"/>
            <a:headEnd/>
            <a:tailEnd/>
          </a:ln>
        </p:spPr>
        <p:txBody>
          <a:bodyPr/>
          <a:lstStyle/>
          <a:p>
            <a:pPr algn="just">
              <a:spcBef>
                <a:spcPct val="20000"/>
              </a:spcBef>
            </a:pPr>
            <a:r>
              <a:rPr lang="en-US" sz="2400"/>
              <a:t>- Chia đoạn : </a:t>
            </a:r>
          </a:p>
        </p:txBody>
      </p:sp>
      <p:sp>
        <p:nvSpPr>
          <p:cNvPr id="6" name="Subtitle 2"/>
          <p:cNvSpPr>
            <a:spLocks/>
          </p:cNvSpPr>
          <p:nvPr/>
        </p:nvSpPr>
        <p:spPr bwMode="auto">
          <a:xfrm>
            <a:off x="2209800" y="2057400"/>
            <a:ext cx="1447800" cy="762000"/>
          </a:xfrm>
          <a:prstGeom prst="rect">
            <a:avLst/>
          </a:prstGeom>
          <a:noFill/>
          <a:ln w="9525">
            <a:noFill/>
            <a:miter lim="800000"/>
            <a:headEnd/>
            <a:tailEnd/>
          </a:ln>
        </p:spPr>
        <p:txBody>
          <a:bodyPr/>
          <a:lstStyle/>
          <a:p>
            <a:pPr algn="just">
              <a:spcBef>
                <a:spcPct val="20000"/>
              </a:spcBef>
            </a:pPr>
            <a:r>
              <a:rPr lang="en-US" sz="2400"/>
              <a:t> 3 đoạn :</a:t>
            </a:r>
          </a:p>
        </p:txBody>
      </p:sp>
      <p:sp>
        <p:nvSpPr>
          <p:cNvPr id="256014" name="Text Box 14"/>
          <p:cNvSpPr txBox="1">
            <a:spLocks noChangeArrowheads="1"/>
          </p:cNvSpPr>
          <p:nvPr/>
        </p:nvSpPr>
        <p:spPr bwMode="auto">
          <a:xfrm>
            <a:off x="0" y="2514600"/>
            <a:ext cx="5181600" cy="461665"/>
          </a:xfrm>
          <a:prstGeom prst="rect">
            <a:avLst/>
          </a:prstGeom>
          <a:noFill/>
          <a:ln w="9525">
            <a:noFill/>
            <a:miter lim="800000"/>
            <a:headEnd/>
            <a:tailEnd/>
          </a:ln>
        </p:spPr>
        <p:txBody>
          <a:bodyPr wrap="square">
            <a:spAutoFit/>
          </a:bodyPr>
          <a:lstStyle/>
          <a:p>
            <a:pPr eaLnBrk="0" hangingPunct="0">
              <a:spcBef>
                <a:spcPct val="50000"/>
              </a:spcBef>
            </a:pPr>
            <a:r>
              <a:rPr lang="en-US" sz="2400"/>
              <a:t>  + Đoạn 1: Từ đầu… mới tha cho.</a:t>
            </a:r>
          </a:p>
        </p:txBody>
      </p:sp>
      <p:sp>
        <p:nvSpPr>
          <p:cNvPr id="256015" name="Text Box 15"/>
          <p:cNvSpPr txBox="1">
            <a:spLocks noChangeArrowheads="1"/>
          </p:cNvSpPr>
          <p:nvPr/>
        </p:nvSpPr>
        <p:spPr bwMode="auto">
          <a:xfrm>
            <a:off x="0" y="2967335"/>
            <a:ext cx="5410200" cy="461665"/>
          </a:xfrm>
          <a:prstGeom prst="rect">
            <a:avLst/>
          </a:prstGeom>
          <a:noFill/>
          <a:ln w="9525">
            <a:noFill/>
            <a:miter lim="800000"/>
            <a:headEnd/>
            <a:tailEnd/>
          </a:ln>
        </p:spPr>
        <p:txBody>
          <a:bodyPr wrap="square">
            <a:spAutoFit/>
          </a:bodyPr>
          <a:lstStyle/>
          <a:p>
            <a:pPr eaLnBrk="0" hangingPunct="0">
              <a:spcBef>
                <a:spcPct val="50000"/>
              </a:spcBef>
            </a:pPr>
            <a:r>
              <a:rPr lang="en-US" sz="2400"/>
              <a:t>  + Đoạn 2: Một lần … thưởng cho.</a:t>
            </a:r>
          </a:p>
        </p:txBody>
      </p:sp>
      <p:sp>
        <p:nvSpPr>
          <p:cNvPr id="256016" name="Text Box 16"/>
          <p:cNvSpPr txBox="1">
            <a:spLocks noChangeArrowheads="1"/>
          </p:cNvSpPr>
          <p:nvPr/>
        </p:nvSpPr>
        <p:spPr bwMode="auto">
          <a:xfrm>
            <a:off x="0" y="3429000"/>
            <a:ext cx="4343400" cy="461665"/>
          </a:xfrm>
          <a:prstGeom prst="rect">
            <a:avLst/>
          </a:prstGeom>
          <a:noFill/>
          <a:ln w="9525">
            <a:noFill/>
            <a:miter lim="800000"/>
            <a:headEnd/>
            <a:tailEnd/>
          </a:ln>
        </p:spPr>
        <p:txBody>
          <a:bodyPr wrap="square">
            <a:spAutoFit/>
          </a:bodyPr>
          <a:lstStyle/>
          <a:p>
            <a:pPr eaLnBrk="0" hangingPunct="0">
              <a:spcBef>
                <a:spcPct val="50000"/>
              </a:spcBef>
            </a:pPr>
            <a:r>
              <a:rPr lang="en-US" sz="2400"/>
              <a:t>  + Đoạn 3: Phần còn lại.</a:t>
            </a:r>
          </a:p>
        </p:txBody>
      </p:sp>
      <p:sp>
        <p:nvSpPr>
          <p:cNvPr id="7" name="Subtitle 2"/>
          <p:cNvSpPr>
            <a:spLocks/>
          </p:cNvSpPr>
          <p:nvPr/>
        </p:nvSpPr>
        <p:spPr bwMode="auto">
          <a:xfrm>
            <a:off x="381000" y="2057400"/>
            <a:ext cx="4114800" cy="762000"/>
          </a:xfrm>
          <a:prstGeom prst="rect">
            <a:avLst/>
          </a:prstGeom>
          <a:noFill/>
          <a:ln w="9525">
            <a:noFill/>
            <a:miter lim="800000"/>
            <a:headEnd/>
            <a:tailEnd/>
          </a:ln>
        </p:spPr>
        <p:txBody>
          <a:bodyPr/>
          <a:lstStyle/>
          <a:p>
            <a:pPr algn="just">
              <a:spcBef>
                <a:spcPct val="20000"/>
              </a:spcBef>
            </a:pPr>
            <a:r>
              <a:rPr lang="en-US" sz="2400"/>
              <a:t>- Quở trách, chuyên quyền, tâu xằng, câu đương.</a:t>
            </a:r>
          </a:p>
        </p:txBody>
      </p:sp>
      <p:sp>
        <p:nvSpPr>
          <p:cNvPr id="8" name="Subtitle 2"/>
          <p:cNvSpPr>
            <a:spLocks/>
          </p:cNvSpPr>
          <p:nvPr/>
        </p:nvSpPr>
        <p:spPr bwMode="auto">
          <a:xfrm>
            <a:off x="4724400" y="2133600"/>
            <a:ext cx="4419600" cy="609600"/>
          </a:xfrm>
          <a:prstGeom prst="rect">
            <a:avLst/>
          </a:prstGeom>
          <a:noFill/>
          <a:ln w="9525">
            <a:noFill/>
            <a:miter lim="800000"/>
            <a:headEnd/>
            <a:tailEnd/>
          </a:ln>
        </p:spPr>
        <p:txBody>
          <a:bodyPr/>
          <a:lstStyle/>
          <a:p>
            <a:pPr algn="just">
              <a:spcBef>
                <a:spcPct val="20000"/>
              </a:spcBef>
            </a:pPr>
            <a:r>
              <a:rPr lang="en-US" sz="2400"/>
              <a:t>- Thái sư :</a:t>
            </a:r>
          </a:p>
        </p:txBody>
      </p:sp>
      <p:sp>
        <p:nvSpPr>
          <p:cNvPr id="9" name="Subtitle 2"/>
          <p:cNvSpPr>
            <a:spLocks/>
          </p:cNvSpPr>
          <p:nvPr/>
        </p:nvSpPr>
        <p:spPr bwMode="auto">
          <a:xfrm>
            <a:off x="4724400" y="2590800"/>
            <a:ext cx="4419600" cy="609600"/>
          </a:xfrm>
          <a:prstGeom prst="rect">
            <a:avLst/>
          </a:prstGeom>
          <a:noFill/>
          <a:ln w="9525">
            <a:noFill/>
            <a:miter lim="800000"/>
            <a:headEnd/>
            <a:tailEnd/>
          </a:ln>
        </p:spPr>
        <p:txBody>
          <a:bodyPr/>
          <a:lstStyle/>
          <a:p>
            <a:pPr algn="just">
              <a:spcBef>
                <a:spcPct val="20000"/>
              </a:spcBef>
            </a:pPr>
            <a:r>
              <a:rPr lang="en-US" sz="2400"/>
              <a:t>- Câu đương :</a:t>
            </a:r>
          </a:p>
        </p:txBody>
      </p:sp>
      <p:sp>
        <p:nvSpPr>
          <p:cNvPr id="10" name="Subtitle 2"/>
          <p:cNvSpPr>
            <a:spLocks/>
          </p:cNvSpPr>
          <p:nvPr/>
        </p:nvSpPr>
        <p:spPr bwMode="auto">
          <a:xfrm>
            <a:off x="4724400" y="3048000"/>
            <a:ext cx="4419600" cy="609600"/>
          </a:xfrm>
          <a:prstGeom prst="rect">
            <a:avLst/>
          </a:prstGeom>
          <a:noFill/>
          <a:ln w="9525">
            <a:noFill/>
            <a:miter lim="800000"/>
            <a:headEnd/>
            <a:tailEnd/>
          </a:ln>
        </p:spPr>
        <p:txBody>
          <a:bodyPr/>
          <a:lstStyle/>
          <a:p>
            <a:pPr algn="just">
              <a:spcBef>
                <a:spcPct val="20000"/>
              </a:spcBef>
            </a:pPr>
            <a:r>
              <a:rPr lang="en-US" sz="2400"/>
              <a:t>- Kiệu :</a:t>
            </a:r>
          </a:p>
        </p:txBody>
      </p:sp>
      <p:sp>
        <p:nvSpPr>
          <p:cNvPr id="11" name="Subtitle 2"/>
          <p:cNvSpPr>
            <a:spLocks/>
          </p:cNvSpPr>
          <p:nvPr/>
        </p:nvSpPr>
        <p:spPr bwMode="auto">
          <a:xfrm>
            <a:off x="4724400" y="3505200"/>
            <a:ext cx="4419600" cy="609600"/>
          </a:xfrm>
          <a:prstGeom prst="rect">
            <a:avLst/>
          </a:prstGeom>
          <a:noFill/>
          <a:ln w="9525">
            <a:noFill/>
            <a:miter lim="800000"/>
            <a:headEnd/>
            <a:tailEnd/>
          </a:ln>
        </p:spPr>
        <p:txBody>
          <a:bodyPr/>
          <a:lstStyle/>
          <a:p>
            <a:pPr algn="just">
              <a:spcBef>
                <a:spcPct val="20000"/>
              </a:spcBef>
            </a:pPr>
            <a:r>
              <a:rPr lang="en-US" sz="2400"/>
              <a:t>- Quân hiệu :</a:t>
            </a:r>
          </a:p>
        </p:txBody>
      </p:sp>
      <p:sp>
        <p:nvSpPr>
          <p:cNvPr id="12" name="Subtitle 2"/>
          <p:cNvSpPr>
            <a:spLocks/>
          </p:cNvSpPr>
          <p:nvPr/>
        </p:nvSpPr>
        <p:spPr bwMode="auto">
          <a:xfrm>
            <a:off x="4724400" y="3962400"/>
            <a:ext cx="4648200" cy="609600"/>
          </a:xfrm>
          <a:prstGeom prst="rect">
            <a:avLst/>
          </a:prstGeom>
          <a:noFill/>
          <a:ln w="9525">
            <a:noFill/>
            <a:miter lim="800000"/>
            <a:headEnd/>
            <a:tailEnd/>
          </a:ln>
        </p:spPr>
        <p:txBody>
          <a:bodyPr/>
          <a:lstStyle/>
          <a:p>
            <a:pPr algn="just">
              <a:spcBef>
                <a:spcPct val="20000"/>
              </a:spcBef>
            </a:pPr>
            <a:r>
              <a:rPr lang="en-US" sz="2400"/>
              <a:t>- Xã tắc :</a:t>
            </a:r>
          </a:p>
          <a:p>
            <a:pPr algn="just">
              <a:spcBef>
                <a:spcPct val="20000"/>
              </a:spcBef>
            </a:pPr>
            <a:endParaRPr lang="en-US" sz="2400"/>
          </a:p>
        </p:txBody>
      </p:sp>
      <p:sp>
        <p:nvSpPr>
          <p:cNvPr id="13" name="Subtitle 2"/>
          <p:cNvSpPr>
            <a:spLocks/>
          </p:cNvSpPr>
          <p:nvPr/>
        </p:nvSpPr>
        <p:spPr bwMode="auto">
          <a:xfrm>
            <a:off x="4724400" y="4495800"/>
            <a:ext cx="2286000" cy="609600"/>
          </a:xfrm>
          <a:prstGeom prst="rect">
            <a:avLst/>
          </a:prstGeom>
          <a:noFill/>
          <a:ln w="9525">
            <a:noFill/>
            <a:miter lim="800000"/>
            <a:headEnd/>
            <a:tailEnd/>
          </a:ln>
        </p:spPr>
        <p:txBody>
          <a:bodyPr/>
          <a:lstStyle/>
          <a:p>
            <a:pPr algn="just">
              <a:spcBef>
                <a:spcPct val="20000"/>
              </a:spcBef>
            </a:pPr>
            <a:r>
              <a:rPr lang="en-US" sz="2400"/>
              <a:t>- Thượng phụ :</a:t>
            </a:r>
          </a:p>
        </p:txBody>
      </p:sp>
      <p:sp>
        <p:nvSpPr>
          <p:cNvPr id="14" name="Subtitle 2"/>
          <p:cNvSpPr>
            <a:spLocks/>
          </p:cNvSpPr>
          <p:nvPr/>
        </p:nvSpPr>
        <p:spPr bwMode="auto">
          <a:xfrm>
            <a:off x="381000" y="3124200"/>
            <a:ext cx="3886200" cy="2438400"/>
          </a:xfrm>
          <a:prstGeom prst="rect">
            <a:avLst/>
          </a:prstGeom>
          <a:noFill/>
          <a:ln w="9525">
            <a:noFill/>
            <a:miter lim="800000"/>
            <a:headEnd/>
            <a:tailEnd/>
          </a:ln>
        </p:spPr>
        <p:txBody>
          <a:bodyPr/>
          <a:lstStyle/>
          <a:p>
            <a:pPr algn="just">
              <a:spcBef>
                <a:spcPct val="20000"/>
              </a:spcBef>
            </a:pPr>
            <a:r>
              <a:rPr lang="en-US" sz="2400"/>
              <a:t>- Trần Thủ Độ là người có công lập nên nhà Trần, lại là chú của vua và đứng đầu trăm quan, nhưng không vì thế mà tự cho phép mình vượt qua phép nước.</a:t>
            </a:r>
          </a:p>
        </p:txBody>
      </p:sp>
      <p:pic>
        <p:nvPicPr>
          <p:cNvPr id="256026" name="Picture 26" descr="le-ruoc-vua-le-hoi-doc-dao-cua-lang-thuy-loi-ha-noi"/>
          <p:cNvPicPr>
            <a:picLocks noChangeAspect="1" noChangeArrowheads="1"/>
          </p:cNvPicPr>
          <p:nvPr/>
        </p:nvPicPr>
        <p:blipFill>
          <a:blip r:embed="rId2"/>
          <a:srcRect l="39168" r="5833"/>
          <a:stretch>
            <a:fillRect/>
          </a:stretch>
        </p:blipFill>
        <p:spPr bwMode="auto">
          <a:xfrm>
            <a:off x="4800600" y="3657600"/>
            <a:ext cx="4038600" cy="3038475"/>
          </a:xfrm>
          <a:prstGeom prst="rect">
            <a:avLst/>
          </a:prstGeom>
          <a:noFill/>
          <a:ln w="9525">
            <a:noFill/>
            <a:miter lim="800000"/>
            <a:headEnd/>
            <a:tailEnd/>
          </a:ln>
        </p:spPr>
      </p:pic>
      <p:sp>
        <p:nvSpPr>
          <p:cNvPr id="256027" name="Line 27"/>
          <p:cNvSpPr>
            <a:spLocks noChangeShapeType="1"/>
          </p:cNvSpPr>
          <p:nvPr/>
        </p:nvSpPr>
        <p:spPr bwMode="auto">
          <a:xfrm flipH="1" flipV="1">
            <a:off x="6477000" y="5867400"/>
            <a:ext cx="685800" cy="457200"/>
          </a:xfrm>
          <a:prstGeom prst="line">
            <a:avLst/>
          </a:prstGeom>
          <a:noFill/>
          <a:ln w="38100">
            <a:solidFill>
              <a:srgbClr val="0033CC"/>
            </a:solidFill>
            <a:round/>
            <a:headEnd/>
            <a:tailEnd type="triangle" w="med" len="med"/>
          </a:ln>
        </p:spPr>
        <p:txBody>
          <a:bodyPr/>
          <a:lstStyle/>
          <a:p>
            <a:endParaRPr lang="en-US"/>
          </a:p>
        </p:txBody>
      </p:sp>
      <p:sp>
        <p:nvSpPr>
          <p:cNvPr id="15" name="Subtitle 2"/>
          <p:cNvSpPr>
            <a:spLocks/>
          </p:cNvSpPr>
          <p:nvPr/>
        </p:nvSpPr>
        <p:spPr bwMode="auto">
          <a:xfrm>
            <a:off x="5943600" y="3962400"/>
            <a:ext cx="2819400" cy="609600"/>
          </a:xfrm>
          <a:prstGeom prst="rect">
            <a:avLst/>
          </a:prstGeom>
          <a:noFill/>
          <a:ln w="9525">
            <a:noFill/>
            <a:miter lim="800000"/>
            <a:headEnd/>
            <a:tailEnd/>
          </a:ln>
        </p:spPr>
        <p:txBody>
          <a:bodyPr/>
          <a:lstStyle/>
          <a:p>
            <a:pPr algn="just">
              <a:spcBef>
                <a:spcPct val="20000"/>
              </a:spcBef>
            </a:pPr>
            <a:r>
              <a:rPr lang="en-US" sz="2400"/>
              <a:t>đất nước, nhà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56014"/>
                                        </p:tgtEl>
                                        <p:attrNameLst>
                                          <p:attrName>style.visibility</p:attrName>
                                        </p:attrNameLst>
                                      </p:cBhvr>
                                      <p:to>
                                        <p:strVal val="visible"/>
                                      </p:to>
                                    </p:set>
                                    <p:animEffect transition="in" filter="box(in)">
                                      <p:cBhvr>
                                        <p:cTn id="17" dur="500"/>
                                        <p:tgtEl>
                                          <p:spTgt spid="256014"/>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256015"/>
                                        </p:tgtEl>
                                        <p:attrNameLst>
                                          <p:attrName>style.visibility</p:attrName>
                                        </p:attrNameLst>
                                      </p:cBhvr>
                                      <p:to>
                                        <p:strVal val="visible"/>
                                      </p:to>
                                    </p:set>
                                    <p:animEffect transition="in" filter="box(in)">
                                      <p:cBhvr>
                                        <p:cTn id="20" dur="500"/>
                                        <p:tgtEl>
                                          <p:spTgt spid="256015"/>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56016"/>
                                        </p:tgtEl>
                                        <p:attrNameLst>
                                          <p:attrName>style.visibility</p:attrName>
                                        </p:attrNameLst>
                                      </p:cBhvr>
                                      <p:to>
                                        <p:strVal val="visible"/>
                                      </p:to>
                                    </p:set>
                                    <p:animEffect transition="in" filter="box(in)">
                                      <p:cBhvr>
                                        <p:cTn id="23" dur="500"/>
                                        <p:tgtEl>
                                          <p:spTgt spid="2560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xit" presetSubtype="16" fill="hold" grpId="1" nodeType="clickEffect">
                                  <p:stCondLst>
                                    <p:cond delay="0"/>
                                  </p:stCondLst>
                                  <p:childTnLst>
                                    <p:animEffect transition="out" filter="box(in)">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4" presetClass="exit" presetSubtype="16" fill="hold" grpId="1" nodeType="withEffect">
                                  <p:stCondLst>
                                    <p:cond delay="0"/>
                                  </p:stCondLst>
                                  <p:childTnLst>
                                    <p:animEffect transition="out" filter="box(in)">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4" presetClass="exit" presetSubtype="16" fill="hold" grpId="1" nodeType="withEffect">
                                  <p:stCondLst>
                                    <p:cond delay="0"/>
                                  </p:stCondLst>
                                  <p:childTnLst>
                                    <p:animEffect transition="out" filter="box(in)">
                                      <p:cBhvr>
                                        <p:cTn id="33" dur="500"/>
                                        <p:tgtEl>
                                          <p:spTgt spid="256015"/>
                                        </p:tgtEl>
                                      </p:cBhvr>
                                    </p:animEffect>
                                    <p:set>
                                      <p:cBhvr>
                                        <p:cTn id="34" dur="1" fill="hold">
                                          <p:stCondLst>
                                            <p:cond delay="499"/>
                                          </p:stCondLst>
                                        </p:cTn>
                                        <p:tgtEl>
                                          <p:spTgt spid="256015"/>
                                        </p:tgtEl>
                                        <p:attrNameLst>
                                          <p:attrName>style.visibility</p:attrName>
                                        </p:attrNameLst>
                                      </p:cBhvr>
                                      <p:to>
                                        <p:strVal val="hidden"/>
                                      </p:to>
                                    </p:set>
                                  </p:childTnLst>
                                </p:cTn>
                              </p:par>
                              <p:par>
                                <p:cTn id="35" presetID="4" presetClass="exit" presetSubtype="16" fill="hold" grpId="1" nodeType="withEffect">
                                  <p:stCondLst>
                                    <p:cond delay="0"/>
                                  </p:stCondLst>
                                  <p:childTnLst>
                                    <p:animEffect transition="out" filter="box(in)">
                                      <p:cBhvr>
                                        <p:cTn id="36" dur="500"/>
                                        <p:tgtEl>
                                          <p:spTgt spid="256014"/>
                                        </p:tgtEl>
                                      </p:cBhvr>
                                    </p:animEffect>
                                    <p:set>
                                      <p:cBhvr>
                                        <p:cTn id="37" dur="1" fill="hold">
                                          <p:stCondLst>
                                            <p:cond delay="499"/>
                                          </p:stCondLst>
                                        </p:cTn>
                                        <p:tgtEl>
                                          <p:spTgt spid="256014"/>
                                        </p:tgtEl>
                                        <p:attrNameLst>
                                          <p:attrName>style.visibility</p:attrName>
                                        </p:attrNameLst>
                                      </p:cBhvr>
                                      <p:to>
                                        <p:strVal val="hidden"/>
                                      </p:to>
                                    </p:set>
                                  </p:childTnLst>
                                </p:cTn>
                              </p:par>
                              <p:par>
                                <p:cTn id="38" presetID="4" presetClass="exit" presetSubtype="16" fill="hold" grpId="1" nodeType="withEffect">
                                  <p:stCondLst>
                                    <p:cond delay="0"/>
                                  </p:stCondLst>
                                  <p:childTnLst>
                                    <p:animEffect transition="out" filter="box(in)">
                                      <p:cBhvr>
                                        <p:cTn id="39" dur="500"/>
                                        <p:tgtEl>
                                          <p:spTgt spid="256016"/>
                                        </p:tgtEl>
                                      </p:cBhvr>
                                    </p:animEffect>
                                    <p:set>
                                      <p:cBhvr>
                                        <p:cTn id="40" dur="1" fill="hold">
                                          <p:stCondLst>
                                            <p:cond delay="499"/>
                                          </p:stCondLst>
                                        </p:cTn>
                                        <p:tgtEl>
                                          <p:spTgt spid="256016"/>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ox(in)">
                                      <p:cBhvr>
                                        <p:cTn id="45" dur="500"/>
                                        <p:tgtEl>
                                          <p:spTgt spid="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ox(in)">
                                      <p:cBhvr>
                                        <p:cTn id="50" dur="500"/>
                                        <p:tgtEl>
                                          <p:spTgt spid="8"/>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ox(in)">
                                      <p:cBhvr>
                                        <p:cTn id="53" dur="500"/>
                                        <p:tgtEl>
                                          <p:spTgt spid="9"/>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ox(in)">
                                      <p:cBhvr>
                                        <p:cTn id="56" dur="500"/>
                                        <p:tgtEl>
                                          <p:spTgt spid="10"/>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box(in)">
                                      <p:cBhvr>
                                        <p:cTn id="59" dur="500"/>
                                        <p:tgtEl>
                                          <p:spTgt spid="11"/>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ox(in)">
                                      <p:cBhvr>
                                        <p:cTn id="62" dur="500"/>
                                        <p:tgtEl>
                                          <p:spTgt spid="12"/>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box(in)">
                                      <p:cBhvr>
                                        <p:cTn id="65" dur="500"/>
                                        <p:tgtEl>
                                          <p:spTgt spid="1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xit" presetSubtype="16" fill="hold" grpId="1" nodeType="clickEffect">
                                  <p:stCondLst>
                                    <p:cond delay="0"/>
                                  </p:stCondLst>
                                  <p:childTnLst>
                                    <p:animEffect transition="out" filter="box(in)">
                                      <p:cBhvr>
                                        <p:cTn id="69" dur="500"/>
                                        <p:tgtEl>
                                          <p:spTgt spid="8"/>
                                        </p:tgtEl>
                                      </p:cBhvr>
                                    </p:animEffect>
                                    <p:set>
                                      <p:cBhvr>
                                        <p:cTn id="70" dur="1" fill="hold">
                                          <p:stCondLst>
                                            <p:cond delay="499"/>
                                          </p:stCondLst>
                                        </p:cTn>
                                        <p:tgtEl>
                                          <p:spTgt spid="8"/>
                                        </p:tgtEl>
                                        <p:attrNameLst>
                                          <p:attrName>style.visibility</p:attrName>
                                        </p:attrNameLst>
                                      </p:cBhvr>
                                      <p:to>
                                        <p:strVal val="hidden"/>
                                      </p:to>
                                    </p:set>
                                  </p:childTnLst>
                                </p:cTn>
                              </p:par>
                              <p:par>
                                <p:cTn id="71" presetID="4" presetClass="exit" presetSubtype="16" fill="hold" grpId="1" nodeType="withEffect">
                                  <p:stCondLst>
                                    <p:cond delay="0"/>
                                  </p:stCondLst>
                                  <p:childTnLst>
                                    <p:animEffect transition="out" filter="box(in)">
                                      <p:cBhvr>
                                        <p:cTn id="72" dur="500"/>
                                        <p:tgtEl>
                                          <p:spTgt spid="9"/>
                                        </p:tgtEl>
                                      </p:cBhvr>
                                    </p:animEffect>
                                    <p:set>
                                      <p:cBhvr>
                                        <p:cTn id="73" dur="1" fill="hold">
                                          <p:stCondLst>
                                            <p:cond delay="499"/>
                                          </p:stCondLst>
                                        </p:cTn>
                                        <p:tgtEl>
                                          <p:spTgt spid="9"/>
                                        </p:tgtEl>
                                        <p:attrNameLst>
                                          <p:attrName>style.visibility</p:attrName>
                                        </p:attrNameLst>
                                      </p:cBhvr>
                                      <p:to>
                                        <p:strVal val="hidden"/>
                                      </p:to>
                                    </p:set>
                                  </p:childTnLst>
                                </p:cTn>
                              </p:par>
                              <p:par>
                                <p:cTn id="74" presetID="4" presetClass="exit" presetSubtype="16" fill="hold" grpId="1" nodeType="withEffect">
                                  <p:stCondLst>
                                    <p:cond delay="0"/>
                                  </p:stCondLst>
                                  <p:childTnLst>
                                    <p:animEffect transition="out" filter="box(in)">
                                      <p:cBhvr>
                                        <p:cTn id="75" dur="500"/>
                                        <p:tgtEl>
                                          <p:spTgt spid="11"/>
                                        </p:tgtEl>
                                      </p:cBhvr>
                                    </p:animEffect>
                                    <p:set>
                                      <p:cBhvr>
                                        <p:cTn id="76" dur="1" fill="hold">
                                          <p:stCondLst>
                                            <p:cond delay="499"/>
                                          </p:stCondLst>
                                        </p:cTn>
                                        <p:tgtEl>
                                          <p:spTgt spid="11"/>
                                        </p:tgtEl>
                                        <p:attrNameLst>
                                          <p:attrName>style.visibility</p:attrName>
                                        </p:attrNameLst>
                                      </p:cBhvr>
                                      <p:to>
                                        <p:strVal val="hidden"/>
                                      </p:to>
                                    </p:set>
                                  </p:childTnLst>
                                </p:cTn>
                              </p:par>
                              <p:par>
                                <p:cTn id="77" presetID="4" presetClass="exit" presetSubtype="16" fill="hold" grpId="1" nodeType="withEffect">
                                  <p:stCondLst>
                                    <p:cond delay="0"/>
                                  </p:stCondLst>
                                  <p:childTnLst>
                                    <p:animEffect transition="out" filter="box(in)">
                                      <p:cBhvr>
                                        <p:cTn id="78" dur="500"/>
                                        <p:tgtEl>
                                          <p:spTgt spid="12"/>
                                        </p:tgtEl>
                                      </p:cBhvr>
                                    </p:animEffect>
                                    <p:set>
                                      <p:cBhvr>
                                        <p:cTn id="79" dur="1" fill="hold">
                                          <p:stCondLst>
                                            <p:cond delay="499"/>
                                          </p:stCondLst>
                                        </p:cTn>
                                        <p:tgtEl>
                                          <p:spTgt spid="12"/>
                                        </p:tgtEl>
                                        <p:attrNameLst>
                                          <p:attrName>style.visibility</p:attrName>
                                        </p:attrNameLst>
                                      </p:cBhvr>
                                      <p:to>
                                        <p:strVal val="hidden"/>
                                      </p:to>
                                    </p:set>
                                  </p:childTnLst>
                                </p:cTn>
                              </p:par>
                              <p:par>
                                <p:cTn id="80" presetID="4" presetClass="exit" presetSubtype="16" fill="hold" grpId="1" nodeType="withEffect">
                                  <p:stCondLst>
                                    <p:cond delay="0"/>
                                  </p:stCondLst>
                                  <p:childTnLst>
                                    <p:animEffect transition="out" filter="box(in)">
                                      <p:cBhvr>
                                        <p:cTn id="81" dur="500"/>
                                        <p:tgtEl>
                                          <p:spTgt spid="13"/>
                                        </p:tgtEl>
                                      </p:cBhvr>
                                    </p:animEffect>
                                    <p:set>
                                      <p:cBhvr>
                                        <p:cTn id="82" dur="1" fill="hold">
                                          <p:stCondLst>
                                            <p:cond delay="499"/>
                                          </p:stCondLst>
                                        </p:cTn>
                                        <p:tgtEl>
                                          <p:spTgt spid="13"/>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16" fill="hold" nodeType="clickEffect">
                                  <p:stCondLst>
                                    <p:cond delay="0"/>
                                  </p:stCondLst>
                                  <p:childTnLst>
                                    <p:set>
                                      <p:cBhvr>
                                        <p:cTn id="86" dur="1" fill="hold">
                                          <p:stCondLst>
                                            <p:cond delay="0"/>
                                          </p:stCondLst>
                                        </p:cTn>
                                        <p:tgtEl>
                                          <p:spTgt spid="256026"/>
                                        </p:tgtEl>
                                        <p:attrNameLst>
                                          <p:attrName>style.visibility</p:attrName>
                                        </p:attrNameLst>
                                      </p:cBhvr>
                                      <p:to>
                                        <p:strVal val="visible"/>
                                      </p:to>
                                    </p:set>
                                    <p:animEffect transition="in" filter="box(in)">
                                      <p:cBhvr>
                                        <p:cTn id="87" dur="500"/>
                                        <p:tgtEl>
                                          <p:spTgt spid="256026"/>
                                        </p:tgtEl>
                                      </p:cBhvr>
                                    </p:animEffect>
                                  </p:childTnLst>
                                </p:cTn>
                              </p:par>
                              <p:par>
                                <p:cTn id="88" presetID="4" presetClass="entr" presetSubtype="16" fill="hold" grpId="0" nodeType="withEffect">
                                  <p:stCondLst>
                                    <p:cond delay="0"/>
                                  </p:stCondLst>
                                  <p:childTnLst>
                                    <p:set>
                                      <p:cBhvr>
                                        <p:cTn id="89" dur="1" fill="hold">
                                          <p:stCondLst>
                                            <p:cond delay="0"/>
                                          </p:stCondLst>
                                        </p:cTn>
                                        <p:tgtEl>
                                          <p:spTgt spid="256027"/>
                                        </p:tgtEl>
                                        <p:attrNameLst>
                                          <p:attrName>style.visibility</p:attrName>
                                        </p:attrNameLst>
                                      </p:cBhvr>
                                      <p:to>
                                        <p:strVal val="visible"/>
                                      </p:to>
                                    </p:set>
                                    <p:animEffect transition="in" filter="box(in)">
                                      <p:cBhvr>
                                        <p:cTn id="90" dur="500"/>
                                        <p:tgtEl>
                                          <p:spTgt spid="256027"/>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4" presetClass="exit" presetSubtype="16" fill="hold" grpId="1" nodeType="clickEffect">
                                  <p:stCondLst>
                                    <p:cond delay="0"/>
                                  </p:stCondLst>
                                  <p:childTnLst>
                                    <p:animEffect transition="out" filter="box(in)">
                                      <p:cBhvr>
                                        <p:cTn id="94" dur="500"/>
                                        <p:tgtEl>
                                          <p:spTgt spid="10"/>
                                        </p:tgtEl>
                                      </p:cBhvr>
                                    </p:animEffect>
                                    <p:set>
                                      <p:cBhvr>
                                        <p:cTn id="95" dur="1" fill="hold">
                                          <p:stCondLst>
                                            <p:cond delay="499"/>
                                          </p:stCondLst>
                                        </p:cTn>
                                        <p:tgtEl>
                                          <p:spTgt spid="10"/>
                                        </p:tgtEl>
                                        <p:attrNameLst>
                                          <p:attrName>style.visibility</p:attrName>
                                        </p:attrNameLst>
                                      </p:cBhvr>
                                      <p:to>
                                        <p:strVal val="hidden"/>
                                      </p:to>
                                    </p:set>
                                  </p:childTnLst>
                                </p:cTn>
                              </p:par>
                              <p:par>
                                <p:cTn id="96" presetID="4" presetClass="exit" presetSubtype="16" fill="hold" nodeType="withEffect">
                                  <p:stCondLst>
                                    <p:cond delay="0"/>
                                  </p:stCondLst>
                                  <p:childTnLst>
                                    <p:animEffect transition="out" filter="box(in)">
                                      <p:cBhvr>
                                        <p:cTn id="97" dur="500"/>
                                        <p:tgtEl>
                                          <p:spTgt spid="256026"/>
                                        </p:tgtEl>
                                      </p:cBhvr>
                                    </p:animEffect>
                                    <p:set>
                                      <p:cBhvr>
                                        <p:cTn id="98" dur="1" fill="hold">
                                          <p:stCondLst>
                                            <p:cond delay="499"/>
                                          </p:stCondLst>
                                        </p:cTn>
                                        <p:tgtEl>
                                          <p:spTgt spid="256026"/>
                                        </p:tgtEl>
                                        <p:attrNameLst>
                                          <p:attrName>style.visibility</p:attrName>
                                        </p:attrNameLst>
                                      </p:cBhvr>
                                      <p:to>
                                        <p:strVal val="hidden"/>
                                      </p:to>
                                    </p:set>
                                  </p:childTnLst>
                                </p:cTn>
                              </p:par>
                              <p:par>
                                <p:cTn id="99" presetID="4" presetClass="exit" presetSubtype="16" fill="hold" grpId="1" nodeType="withEffect">
                                  <p:stCondLst>
                                    <p:cond delay="0"/>
                                  </p:stCondLst>
                                  <p:childTnLst>
                                    <p:animEffect transition="out" filter="box(in)">
                                      <p:cBhvr>
                                        <p:cTn id="100" dur="500"/>
                                        <p:tgtEl>
                                          <p:spTgt spid="256027"/>
                                        </p:tgtEl>
                                      </p:cBhvr>
                                    </p:animEffect>
                                    <p:set>
                                      <p:cBhvr>
                                        <p:cTn id="101" dur="1" fill="hold">
                                          <p:stCondLst>
                                            <p:cond delay="499"/>
                                          </p:stCondLst>
                                        </p:cTn>
                                        <p:tgtEl>
                                          <p:spTgt spid="256027"/>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 presetClass="entr" presetSubtype="16" fill="hold" grpId="2" nodeType="clickEffect">
                                  <p:stCondLst>
                                    <p:cond delay="0"/>
                                  </p:stCondLst>
                                  <p:childTnLst>
                                    <p:set>
                                      <p:cBhvr>
                                        <p:cTn id="105" dur="1" fill="hold">
                                          <p:stCondLst>
                                            <p:cond delay="0"/>
                                          </p:stCondLst>
                                        </p:cTn>
                                        <p:tgtEl>
                                          <p:spTgt spid="12"/>
                                        </p:tgtEl>
                                        <p:attrNameLst>
                                          <p:attrName>style.visibility</p:attrName>
                                        </p:attrNameLst>
                                      </p:cBhvr>
                                      <p:to>
                                        <p:strVal val="visible"/>
                                      </p:to>
                                    </p:set>
                                    <p:animEffect transition="in" filter="box(in)">
                                      <p:cBhvr>
                                        <p:cTn id="106" dur="500"/>
                                        <p:tgtEl>
                                          <p:spTgt spid="12"/>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4" presetClass="entr" presetSubtype="16" fill="hold" grpId="0" nodeType="clickEffect">
                                  <p:stCondLst>
                                    <p:cond delay="0"/>
                                  </p:stCondLst>
                                  <p:childTnLst>
                                    <p:set>
                                      <p:cBhvr>
                                        <p:cTn id="110" dur="1" fill="hold">
                                          <p:stCondLst>
                                            <p:cond delay="0"/>
                                          </p:stCondLst>
                                        </p:cTn>
                                        <p:tgtEl>
                                          <p:spTgt spid="15"/>
                                        </p:tgtEl>
                                        <p:attrNameLst>
                                          <p:attrName>style.visibility</p:attrName>
                                        </p:attrNameLst>
                                      </p:cBhvr>
                                      <p:to>
                                        <p:strVal val="visible"/>
                                      </p:to>
                                    </p:set>
                                    <p:animEffect transition="in" filter="box(in)">
                                      <p:cBhvr>
                                        <p:cTn id="111" dur="500"/>
                                        <p:tgtEl>
                                          <p:spTgt spid="15"/>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 presetClass="exit" presetSubtype="16" fill="hold" grpId="1" nodeType="clickEffect">
                                  <p:stCondLst>
                                    <p:cond delay="0"/>
                                  </p:stCondLst>
                                  <p:childTnLst>
                                    <p:animEffect transition="out" filter="box(in)">
                                      <p:cBhvr>
                                        <p:cTn id="115" dur="500"/>
                                        <p:tgtEl>
                                          <p:spTgt spid="15"/>
                                        </p:tgtEl>
                                      </p:cBhvr>
                                    </p:animEffect>
                                    <p:set>
                                      <p:cBhvr>
                                        <p:cTn id="116" dur="1" fill="hold">
                                          <p:stCondLst>
                                            <p:cond delay="499"/>
                                          </p:stCondLst>
                                        </p:cTn>
                                        <p:tgtEl>
                                          <p:spTgt spid="15"/>
                                        </p:tgtEl>
                                        <p:attrNameLst>
                                          <p:attrName>style.visibility</p:attrName>
                                        </p:attrNameLst>
                                      </p:cBhvr>
                                      <p:to>
                                        <p:strVal val="hidden"/>
                                      </p:to>
                                    </p:set>
                                  </p:childTnLst>
                                </p:cTn>
                              </p:par>
                              <p:par>
                                <p:cTn id="117" presetID="4" presetClass="exit" presetSubtype="16" fill="hold" grpId="3" nodeType="withEffect">
                                  <p:stCondLst>
                                    <p:cond delay="0"/>
                                  </p:stCondLst>
                                  <p:childTnLst>
                                    <p:animEffect transition="out" filter="box(in)">
                                      <p:cBhvr>
                                        <p:cTn id="118" dur="500"/>
                                        <p:tgtEl>
                                          <p:spTgt spid="12"/>
                                        </p:tgtEl>
                                      </p:cBhvr>
                                    </p:animEffect>
                                    <p:set>
                                      <p:cBhvr>
                                        <p:cTn id="119" dur="1" fill="hold">
                                          <p:stCondLst>
                                            <p:cond delay="499"/>
                                          </p:stCondLst>
                                        </p:cTn>
                                        <p:tgtEl>
                                          <p:spTgt spid="12"/>
                                        </p:tgtEl>
                                        <p:attrNameLst>
                                          <p:attrName>style.visibility</p:attrName>
                                        </p:attrNameLst>
                                      </p:cBhvr>
                                      <p:to>
                                        <p:strVal val="hidden"/>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4" presetClass="entr" presetSubtype="16" fill="hold" grpId="0" nodeType="clickEffect">
                                  <p:stCondLst>
                                    <p:cond delay="0"/>
                                  </p:stCondLst>
                                  <p:childTnLst>
                                    <p:set>
                                      <p:cBhvr>
                                        <p:cTn id="123" dur="1" fill="hold">
                                          <p:stCondLst>
                                            <p:cond delay="0"/>
                                          </p:stCondLst>
                                        </p:cTn>
                                        <p:tgtEl>
                                          <p:spTgt spid="14"/>
                                        </p:tgtEl>
                                        <p:attrNameLst>
                                          <p:attrName>style.visibility</p:attrName>
                                        </p:attrNameLst>
                                      </p:cBhvr>
                                      <p:to>
                                        <p:strVal val="visible"/>
                                      </p:to>
                                    </p:set>
                                    <p:animEffect transition="in" filter="box(in)">
                                      <p:cBhvr>
                                        <p:cTn id="1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256014" grpId="0"/>
      <p:bldP spid="256014" grpId="1"/>
      <p:bldP spid="256015" grpId="0"/>
      <p:bldP spid="256015" grpId="1"/>
      <p:bldP spid="256016" grpId="0"/>
      <p:bldP spid="256016" grpId="1"/>
      <p:bldP spid="7" grpId="0"/>
      <p:bldP spid="8" grpId="0"/>
      <p:bldP spid="8" grpId="1"/>
      <p:bldP spid="9" grpId="0"/>
      <p:bldP spid="9" grpId="1"/>
      <p:bldP spid="10" grpId="0"/>
      <p:bldP spid="10" grpId="1"/>
      <p:bldP spid="11" grpId="0"/>
      <p:bldP spid="11" grpId="1"/>
      <p:bldP spid="12" grpId="0"/>
      <p:bldP spid="12" grpId="1"/>
      <p:bldP spid="12" grpId="2"/>
      <p:bldP spid="12" grpId="3"/>
      <p:bldP spid="13" grpId="0"/>
      <p:bldP spid="13" grpId="1"/>
      <p:bldP spid="14" grpId="0"/>
      <p:bldP spid="256027" grpId="0" animBg="1"/>
      <p:bldP spid="256027" grpId="1" animBg="1"/>
      <p:bldP spid="15" grpId="0"/>
      <p:bldP spid="1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990600" y="-76200"/>
            <a:ext cx="8229600" cy="1524000"/>
          </a:xfrm>
        </p:spPr>
        <p:txBody>
          <a:bodyPr/>
          <a:lstStyle/>
          <a:p>
            <a:pPr marL="0" indent="0" eaLnBrk="1" hangingPunct="1">
              <a:buFontTx/>
              <a:buNone/>
            </a:pPr>
            <a:endParaRPr lang="en-US" sz="2800" u="sng" smtClean="0">
              <a:solidFill>
                <a:srgbClr val="000099"/>
              </a:solidFill>
            </a:endParaRPr>
          </a:p>
          <a:p>
            <a:pPr marL="0" indent="0" eaLnBrk="1" hangingPunct="1">
              <a:buFontTx/>
              <a:buNone/>
            </a:pPr>
            <a:r>
              <a:rPr lang="en-US" sz="2800" u="sng" smtClean="0">
                <a:solidFill>
                  <a:srgbClr val="000099"/>
                </a:solidFill>
              </a:rPr>
              <a:t>Tập đọc:</a:t>
            </a:r>
          </a:p>
        </p:txBody>
      </p:sp>
      <p:sp>
        <p:nvSpPr>
          <p:cNvPr id="3" name="Subtitle 2"/>
          <p:cNvSpPr>
            <a:spLocks/>
          </p:cNvSpPr>
          <p:nvPr/>
        </p:nvSpPr>
        <p:spPr bwMode="auto">
          <a:xfrm>
            <a:off x="1295400" y="1676400"/>
            <a:ext cx="2362200" cy="533400"/>
          </a:xfrm>
          <a:prstGeom prst="rect">
            <a:avLst/>
          </a:prstGeom>
          <a:noFill/>
          <a:ln w="9525">
            <a:noFill/>
            <a:miter lim="800000"/>
            <a:headEnd/>
            <a:tailEnd/>
          </a:ln>
          <a:effectLst/>
        </p:spPr>
        <p:txBody>
          <a:bodyPr/>
          <a:lstStyle/>
          <a:p>
            <a:pPr algn="just">
              <a:spcBef>
                <a:spcPct val="20000"/>
              </a:spcBef>
              <a:defRPr/>
            </a:pPr>
            <a:r>
              <a:rPr lang="en-US" sz="2400" u="sng">
                <a:effectLst>
                  <a:outerShdw blurRad="38100" dist="38100" dir="2700000" algn="tl">
                    <a:srgbClr val="C0C0C0"/>
                  </a:outerShdw>
                </a:effectLst>
                <a:latin typeface="Arial"/>
              </a:rPr>
              <a:t>Luyện đọc</a:t>
            </a:r>
          </a:p>
        </p:txBody>
      </p:sp>
      <p:sp>
        <p:nvSpPr>
          <p:cNvPr id="6148" name="Subtitle 2"/>
          <p:cNvSpPr>
            <a:spLocks/>
          </p:cNvSpPr>
          <p:nvPr/>
        </p:nvSpPr>
        <p:spPr bwMode="auto">
          <a:xfrm>
            <a:off x="2819400" y="990600"/>
            <a:ext cx="6324600" cy="914400"/>
          </a:xfrm>
          <a:prstGeom prst="rect">
            <a:avLst/>
          </a:prstGeom>
          <a:noFill/>
          <a:ln w="9525">
            <a:noFill/>
            <a:miter lim="800000"/>
            <a:headEnd/>
            <a:tailEnd/>
          </a:ln>
        </p:spPr>
        <p:txBody>
          <a:bodyPr/>
          <a:lstStyle/>
          <a:p>
            <a:pPr algn="just">
              <a:spcBef>
                <a:spcPct val="20000"/>
              </a:spcBef>
            </a:pPr>
            <a:r>
              <a:rPr lang="en-US" sz="2800">
                <a:solidFill>
                  <a:srgbClr val="FF0000"/>
                </a:solidFill>
              </a:rPr>
              <a:t>Thái sư Trần Thủ Độ</a:t>
            </a:r>
          </a:p>
          <a:p>
            <a:pPr algn="just">
              <a:spcBef>
                <a:spcPct val="20000"/>
              </a:spcBef>
            </a:pPr>
            <a:r>
              <a:rPr lang="en-US" sz="2000" i="1">
                <a:solidFill>
                  <a:srgbClr val="000099"/>
                </a:solidFill>
              </a:rPr>
              <a:t>                               Theo</a:t>
            </a:r>
            <a:r>
              <a:rPr lang="en-US" sz="2000">
                <a:solidFill>
                  <a:srgbClr val="000099"/>
                </a:solidFill>
              </a:rPr>
              <a:t> Đại Việt Sử Kí Toàn Thư</a:t>
            </a:r>
          </a:p>
        </p:txBody>
      </p:sp>
      <p:sp>
        <p:nvSpPr>
          <p:cNvPr id="6149" name="Line 5"/>
          <p:cNvSpPr>
            <a:spLocks noChangeShapeType="1"/>
          </p:cNvSpPr>
          <p:nvPr/>
        </p:nvSpPr>
        <p:spPr bwMode="auto">
          <a:xfrm>
            <a:off x="4495800" y="1981200"/>
            <a:ext cx="0" cy="4876800"/>
          </a:xfrm>
          <a:prstGeom prst="line">
            <a:avLst/>
          </a:prstGeom>
          <a:noFill/>
          <a:ln w="9525">
            <a:solidFill>
              <a:schemeClr val="tx1"/>
            </a:solidFill>
            <a:round/>
            <a:headEnd/>
            <a:tailEnd/>
          </a:ln>
        </p:spPr>
        <p:txBody>
          <a:bodyPr/>
          <a:lstStyle/>
          <a:p>
            <a:endParaRPr lang="en-US"/>
          </a:p>
        </p:txBody>
      </p:sp>
      <p:sp>
        <p:nvSpPr>
          <p:cNvPr id="4" name="Subtitle 2"/>
          <p:cNvSpPr>
            <a:spLocks/>
          </p:cNvSpPr>
          <p:nvPr/>
        </p:nvSpPr>
        <p:spPr bwMode="auto">
          <a:xfrm>
            <a:off x="5791200" y="1676400"/>
            <a:ext cx="2362200" cy="533400"/>
          </a:xfrm>
          <a:prstGeom prst="rect">
            <a:avLst/>
          </a:prstGeom>
          <a:noFill/>
          <a:ln w="9525">
            <a:noFill/>
            <a:miter lim="800000"/>
            <a:headEnd/>
            <a:tailEnd/>
          </a:ln>
          <a:effectLst/>
        </p:spPr>
        <p:txBody>
          <a:bodyPr/>
          <a:lstStyle/>
          <a:p>
            <a:pPr algn="just">
              <a:spcBef>
                <a:spcPct val="20000"/>
              </a:spcBef>
              <a:defRPr/>
            </a:pPr>
            <a:r>
              <a:rPr lang="en-US" sz="2400" u="sng">
                <a:effectLst>
                  <a:outerShdw blurRad="38100" dist="38100" dir="2700000" algn="tl">
                    <a:srgbClr val="C0C0C0"/>
                  </a:outerShdw>
                </a:effectLst>
                <a:latin typeface="Arial"/>
              </a:rPr>
              <a:t>Tìm hiểu bài</a:t>
            </a:r>
          </a:p>
        </p:txBody>
      </p:sp>
      <p:sp>
        <p:nvSpPr>
          <p:cNvPr id="6151" name="Subtitle 2"/>
          <p:cNvSpPr>
            <a:spLocks/>
          </p:cNvSpPr>
          <p:nvPr/>
        </p:nvSpPr>
        <p:spPr bwMode="auto">
          <a:xfrm>
            <a:off x="381000" y="2057400"/>
            <a:ext cx="3810000" cy="762000"/>
          </a:xfrm>
          <a:prstGeom prst="rect">
            <a:avLst/>
          </a:prstGeom>
          <a:noFill/>
          <a:ln w="9525">
            <a:noFill/>
            <a:miter lim="800000"/>
            <a:headEnd/>
            <a:tailEnd/>
          </a:ln>
        </p:spPr>
        <p:txBody>
          <a:bodyPr/>
          <a:lstStyle/>
          <a:p>
            <a:pPr algn="just">
              <a:spcBef>
                <a:spcPct val="20000"/>
              </a:spcBef>
            </a:pPr>
            <a:r>
              <a:rPr lang="en-US" sz="2400"/>
              <a:t>- Quở trách, chuyên quyền, tâu xằng, câu đương.</a:t>
            </a:r>
          </a:p>
        </p:txBody>
      </p:sp>
      <p:sp>
        <p:nvSpPr>
          <p:cNvPr id="6152" name="Subtitle 2"/>
          <p:cNvSpPr>
            <a:spLocks/>
          </p:cNvSpPr>
          <p:nvPr/>
        </p:nvSpPr>
        <p:spPr bwMode="auto">
          <a:xfrm>
            <a:off x="381000" y="3124200"/>
            <a:ext cx="3886200" cy="2438400"/>
          </a:xfrm>
          <a:prstGeom prst="rect">
            <a:avLst/>
          </a:prstGeom>
          <a:noFill/>
          <a:ln w="9525">
            <a:noFill/>
            <a:miter lim="800000"/>
            <a:headEnd/>
            <a:tailEnd/>
          </a:ln>
        </p:spPr>
        <p:txBody>
          <a:bodyPr/>
          <a:lstStyle/>
          <a:p>
            <a:pPr algn="just">
              <a:spcBef>
                <a:spcPct val="20000"/>
              </a:spcBef>
            </a:pPr>
            <a:r>
              <a:rPr lang="en-US" sz="2400"/>
              <a:t>- Trần Thủ Độ là người có công lập nên nhà Trần, lại là chú của vua và đứng đầu trăm quan, nhưng không vì thế mà tự cho phép mình vượt qua phép nước.</a:t>
            </a:r>
          </a:p>
        </p:txBody>
      </p:sp>
      <p:sp>
        <p:nvSpPr>
          <p:cNvPr id="7" name="Subtitle 2"/>
          <p:cNvSpPr>
            <a:spLocks/>
          </p:cNvSpPr>
          <p:nvPr/>
        </p:nvSpPr>
        <p:spPr bwMode="auto">
          <a:xfrm>
            <a:off x="4724400" y="2057400"/>
            <a:ext cx="4419600" cy="609600"/>
          </a:xfrm>
          <a:prstGeom prst="rect">
            <a:avLst/>
          </a:prstGeom>
          <a:noFill/>
          <a:ln w="9525">
            <a:noFill/>
            <a:miter lim="800000"/>
            <a:headEnd/>
            <a:tailEnd/>
          </a:ln>
        </p:spPr>
        <p:txBody>
          <a:bodyPr/>
          <a:lstStyle/>
          <a:p>
            <a:pPr algn="just">
              <a:spcBef>
                <a:spcPct val="20000"/>
              </a:spcBef>
            </a:pPr>
            <a:r>
              <a:rPr lang="en-US" sz="2400"/>
              <a:t>Đọc thầm đoạn 1 : </a:t>
            </a:r>
          </a:p>
        </p:txBody>
      </p:sp>
      <p:sp>
        <p:nvSpPr>
          <p:cNvPr id="257060" name="Text Box 36"/>
          <p:cNvSpPr txBox="1">
            <a:spLocks noChangeArrowheads="1"/>
          </p:cNvSpPr>
          <p:nvPr/>
        </p:nvSpPr>
        <p:spPr bwMode="auto">
          <a:xfrm>
            <a:off x="4500563" y="2454275"/>
            <a:ext cx="4643437" cy="1200150"/>
          </a:xfrm>
          <a:prstGeom prst="rect">
            <a:avLst/>
          </a:prstGeom>
          <a:noFill/>
          <a:ln w="9525">
            <a:noFill/>
            <a:miter lim="800000"/>
            <a:headEnd/>
            <a:tailEnd/>
          </a:ln>
        </p:spPr>
        <p:txBody>
          <a:bodyPr>
            <a:spAutoFit/>
          </a:bodyPr>
          <a:lstStyle/>
          <a:p>
            <a:pPr eaLnBrk="0" hangingPunct="0">
              <a:spcBef>
                <a:spcPct val="50000"/>
              </a:spcBef>
            </a:pPr>
            <a:r>
              <a:rPr lang="en-US" sz="2400"/>
              <a:t>1. Khi có người muốn xin chức câu đương, Trần Thủ Độ đã làm gì ?</a:t>
            </a:r>
          </a:p>
        </p:txBody>
      </p:sp>
      <p:sp>
        <p:nvSpPr>
          <p:cNvPr id="257061" name="Text Box 37"/>
          <p:cNvSpPr txBox="1">
            <a:spLocks noChangeArrowheads="1"/>
          </p:cNvSpPr>
          <p:nvPr/>
        </p:nvSpPr>
        <p:spPr bwMode="auto">
          <a:xfrm>
            <a:off x="4419601" y="3524250"/>
            <a:ext cx="4572000" cy="1200150"/>
          </a:xfrm>
          <a:prstGeom prst="rect">
            <a:avLst/>
          </a:prstGeom>
          <a:noFill/>
          <a:ln w="9525">
            <a:noFill/>
            <a:miter lim="800000"/>
            <a:headEnd/>
            <a:tailEnd/>
          </a:ln>
        </p:spPr>
        <p:txBody>
          <a:bodyPr wrap="square">
            <a:spAutoFit/>
          </a:bodyPr>
          <a:lstStyle/>
          <a:p>
            <a:pPr algn="just" eaLnBrk="0" hangingPunct="0">
              <a:spcBef>
                <a:spcPct val="50000"/>
              </a:spcBef>
            </a:pPr>
            <a:r>
              <a:rPr lang="en-US" sz="2400">
                <a:solidFill>
                  <a:srgbClr val="FF0000"/>
                </a:solidFill>
              </a:rPr>
              <a:t>- Ông đồng ý nhưng yêu cầu chặt một ngón chân để phân biệt với những câu đương khác.</a:t>
            </a:r>
          </a:p>
        </p:txBody>
      </p:sp>
      <p:sp>
        <p:nvSpPr>
          <p:cNvPr id="257062" name="Text Box 38"/>
          <p:cNvSpPr txBox="1">
            <a:spLocks noChangeArrowheads="1"/>
          </p:cNvSpPr>
          <p:nvPr/>
        </p:nvSpPr>
        <p:spPr bwMode="auto">
          <a:xfrm>
            <a:off x="4643438" y="2073275"/>
            <a:ext cx="4500562" cy="1200150"/>
          </a:xfrm>
          <a:prstGeom prst="rect">
            <a:avLst/>
          </a:prstGeom>
          <a:noFill/>
          <a:ln w="9525">
            <a:noFill/>
            <a:miter lim="800000"/>
            <a:headEnd/>
            <a:tailEnd/>
          </a:ln>
        </p:spPr>
        <p:txBody>
          <a:bodyPr>
            <a:spAutoFit/>
          </a:bodyPr>
          <a:lstStyle/>
          <a:p>
            <a:pPr eaLnBrk="0" hangingPunct="0">
              <a:spcBef>
                <a:spcPct val="50000"/>
              </a:spcBef>
            </a:pPr>
            <a:r>
              <a:rPr lang="en-US" sz="2400">
                <a:solidFill>
                  <a:srgbClr val="000099"/>
                </a:solidFill>
              </a:rPr>
              <a:t>- Trần Thủ Độ là người không vì tình riêng mà làm sai phép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7060"/>
                                        </p:tgtEl>
                                        <p:attrNameLst>
                                          <p:attrName>style.visibility</p:attrName>
                                        </p:attrNameLst>
                                      </p:cBhvr>
                                      <p:to>
                                        <p:strVal val="visible"/>
                                      </p:to>
                                    </p:set>
                                    <p:animEffect transition="in" filter="box(in)">
                                      <p:cBhvr>
                                        <p:cTn id="7" dur="500"/>
                                        <p:tgtEl>
                                          <p:spTgt spid="25706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57061"/>
                                        </p:tgtEl>
                                        <p:attrNameLst>
                                          <p:attrName>style.visibility</p:attrName>
                                        </p:attrNameLst>
                                      </p:cBhvr>
                                      <p:to>
                                        <p:strVal val="visible"/>
                                      </p:to>
                                    </p:set>
                                    <p:animEffect transition="in" filter="box(in)">
                                      <p:cBhvr>
                                        <p:cTn id="15" dur="500"/>
                                        <p:tgtEl>
                                          <p:spTgt spid="25706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xit" presetSubtype="16" fill="hold" grpId="1" nodeType="clickEffect">
                                  <p:stCondLst>
                                    <p:cond delay="0"/>
                                  </p:stCondLst>
                                  <p:childTnLst>
                                    <p:animEffect transition="out" filter="box(in)">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4" presetClass="exit" presetSubtype="16" fill="hold" grpId="1" nodeType="withEffect">
                                  <p:stCondLst>
                                    <p:cond delay="0"/>
                                  </p:stCondLst>
                                  <p:childTnLst>
                                    <p:animEffect transition="out" filter="box(in)">
                                      <p:cBhvr>
                                        <p:cTn id="22" dur="500"/>
                                        <p:tgtEl>
                                          <p:spTgt spid="257060"/>
                                        </p:tgtEl>
                                      </p:cBhvr>
                                    </p:animEffect>
                                    <p:set>
                                      <p:cBhvr>
                                        <p:cTn id="23" dur="1" fill="hold">
                                          <p:stCondLst>
                                            <p:cond delay="499"/>
                                          </p:stCondLst>
                                        </p:cTn>
                                        <p:tgtEl>
                                          <p:spTgt spid="257060"/>
                                        </p:tgtEl>
                                        <p:attrNameLst>
                                          <p:attrName>style.visibility</p:attrName>
                                        </p:attrNameLst>
                                      </p:cBhvr>
                                      <p:to>
                                        <p:strVal val="hidden"/>
                                      </p:to>
                                    </p:set>
                                  </p:childTnLst>
                                </p:cTn>
                              </p:par>
                              <p:par>
                                <p:cTn id="24" presetID="4" presetClass="exit" presetSubtype="16" fill="hold" grpId="1" nodeType="withEffect">
                                  <p:stCondLst>
                                    <p:cond delay="0"/>
                                  </p:stCondLst>
                                  <p:childTnLst>
                                    <p:animEffect transition="out" filter="box(in)">
                                      <p:cBhvr>
                                        <p:cTn id="25" dur="500"/>
                                        <p:tgtEl>
                                          <p:spTgt spid="257061"/>
                                        </p:tgtEl>
                                      </p:cBhvr>
                                    </p:animEffect>
                                    <p:set>
                                      <p:cBhvr>
                                        <p:cTn id="26" dur="1" fill="hold">
                                          <p:stCondLst>
                                            <p:cond delay="499"/>
                                          </p:stCondLst>
                                        </p:cTn>
                                        <p:tgtEl>
                                          <p:spTgt spid="257061"/>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57062"/>
                                        </p:tgtEl>
                                        <p:attrNameLst>
                                          <p:attrName>style.visibility</p:attrName>
                                        </p:attrNameLst>
                                      </p:cBhvr>
                                      <p:to>
                                        <p:strVal val="visible"/>
                                      </p:to>
                                    </p:set>
                                    <p:animEffect transition="in" filter="box(in)">
                                      <p:cBhvr>
                                        <p:cTn id="31" dur="500"/>
                                        <p:tgtEl>
                                          <p:spTgt spid="25706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xit" presetSubtype="16" fill="hold" grpId="1" nodeType="clickEffect">
                                  <p:stCondLst>
                                    <p:cond delay="0"/>
                                  </p:stCondLst>
                                  <p:childTnLst>
                                    <p:animEffect transition="out" filter="box(in)">
                                      <p:cBhvr>
                                        <p:cTn id="35" dur="500"/>
                                        <p:tgtEl>
                                          <p:spTgt spid="257062"/>
                                        </p:tgtEl>
                                      </p:cBhvr>
                                    </p:animEffect>
                                    <p:set>
                                      <p:cBhvr>
                                        <p:cTn id="36" dur="1" fill="hold">
                                          <p:stCondLst>
                                            <p:cond delay="499"/>
                                          </p:stCondLst>
                                        </p:cTn>
                                        <p:tgtEl>
                                          <p:spTgt spid="2570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57060" grpId="0"/>
      <p:bldP spid="257060" grpId="1"/>
      <p:bldP spid="257061" grpId="0"/>
      <p:bldP spid="257061" grpId="1"/>
      <p:bldP spid="257062" grpId="0"/>
      <p:bldP spid="25706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990600" y="-76200"/>
            <a:ext cx="8229600" cy="1524000"/>
          </a:xfrm>
        </p:spPr>
        <p:txBody>
          <a:bodyPr/>
          <a:lstStyle/>
          <a:p>
            <a:pPr marL="0" indent="0" eaLnBrk="1" hangingPunct="1">
              <a:buFontTx/>
              <a:buNone/>
            </a:pPr>
            <a:r>
              <a:rPr lang="en-US" smtClean="0"/>
              <a:t>        </a:t>
            </a:r>
            <a:endParaRPr lang="en-US" sz="2800" smtClean="0"/>
          </a:p>
          <a:p>
            <a:pPr marL="0" indent="0" eaLnBrk="1" hangingPunct="1">
              <a:buFontTx/>
              <a:buNone/>
            </a:pPr>
            <a:r>
              <a:rPr lang="en-US" sz="2800" smtClean="0"/>
              <a:t>                              </a:t>
            </a:r>
            <a:r>
              <a:rPr lang="en-US" sz="2800" u="sng" smtClean="0">
                <a:solidFill>
                  <a:srgbClr val="000099"/>
                </a:solidFill>
              </a:rPr>
              <a:t>Tập đọc:</a:t>
            </a:r>
          </a:p>
        </p:txBody>
      </p:sp>
      <p:sp>
        <p:nvSpPr>
          <p:cNvPr id="3" name="Subtitle 2"/>
          <p:cNvSpPr>
            <a:spLocks/>
          </p:cNvSpPr>
          <p:nvPr/>
        </p:nvSpPr>
        <p:spPr bwMode="auto">
          <a:xfrm>
            <a:off x="1295400" y="1676400"/>
            <a:ext cx="2362200" cy="533400"/>
          </a:xfrm>
          <a:prstGeom prst="rect">
            <a:avLst/>
          </a:prstGeom>
          <a:noFill/>
          <a:ln w="9525">
            <a:noFill/>
            <a:miter lim="800000"/>
            <a:headEnd/>
            <a:tailEnd/>
          </a:ln>
          <a:effectLst/>
        </p:spPr>
        <p:txBody>
          <a:bodyPr/>
          <a:lstStyle/>
          <a:p>
            <a:pPr algn="just">
              <a:spcBef>
                <a:spcPct val="20000"/>
              </a:spcBef>
              <a:defRPr/>
            </a:pPr>
            <a:r>
              <a:rPr lang="en-US" sz="2400" u="sng">
                <a:effectLst>
                  <a:outerShdw blurRad="38100" dist="38100" dir="2700000" algn="tl">
                    <a:srgbClr val="C0C0C0"/>
                  </a:outerShdw>
                </a:effectLst>
                <a:latin typeface="Arial"/>
              </a:rPr>
              <a:t>Luyện đọc</a:t>
            </a:r>
          </a:p>
        </p:txBody>
      </p:sp>
      <p:sp>
        <p:nvSpPr>
          <p:cNvPr id="7172" name="Subtitle 2"/>
          <p:cNvSpPr>
            <a:spLocks/>
          </p:cNvSpPr>
          <p:nvPr/>
        </p:nvSpPr>
        <p:spPr bwMode="auto">
          <a:xfrm>
            <a:off x="2819400" y="990600"/>
            <a:ext cx="5334000" cy="914400"/>
          </a:xfrm>
          <a:prstGeom prst="rect">
            <a:avLst/>
          </a:prstGeom>
          <a:noFill/>
          <a:ln w="9525">
            <a:noFill/>
            <a:miter lim="800000"/>
            <a:headEnd/>
            <a:tailEnd/>
          </a:ln>
        </p:spPr>
        <p:txBody>
          <a:bodyPr/>
          <a:lstStyle/>
          <a:p>
            <a:pPr algn="just">
              <a:spcBef>
                <a:spcPct val="20000"/>
              </a:spcBef>
            </a:pPr>
            <a:r>
              <a:rPr lang="en-US" sz="2800">
                <a:solidFill>
                  <a:srgbClr val="FF0000"/>
                </a:solidFill>
              </a:rPr>
              <a:t>Thái sư Trần Thủ Độ</a:t>
            </a:r>
          </a:p>
          <a:p>
            <a:pPr algn="just">
              <a:spcBef>
                <a:spcPct val="20000"/>
              </a:spcBef>
            </a:pPr>
            <a:r>
              <a:rPr lang="en-US" sz="2000" i="1">
                <a:solidFill>
                  <a:srgbClr val="000099"/>
                </a:solidFill>
              </a:rPr>
              <a:t>                               Theo</a:t>
            </a:r>
            <a:r>
              <a:rPr lang="en-US" sz="2000">
                <a:solidFill>
                  <a:srgbClr val="000099"/>
                </a:solidFill>
              </a:rPr>
              <a:t> Đại Việt Sử Kí Toàn Thư</a:t>
            </a:r>
          </a:p>
        </p:txBody>
      </p:sp>
      <p:sp>
        <p:nvSpPr>
          <p:cNvPr id="7173" name="Line 5"/>
          <p:cNvSpPr>
            <a:spLocks noChangeShapeType="1"/>
          </p:cNvSpPr>
          <p:nvPr/>
        </p:nvSpPr>
        <p:spPr bwMode="auto">
          <a:xfrm>
            <a:off x="4495800" y="1981200"/>
            <a:ext cx="0" cy="4876800"/>
          </a:xfrm>
          <a:prstGeom prst="line">
            <a:avLst/>
          </a:prstGeom>
          <a:noFill/>
          <a:ln w="9525">
            <a:solidFill>
              <a:schemeClr val="tx1"/>
            </a:solidFill>
            <a:round/>
            <a:headEnd/>
            <a:tailEnd/>
          </a:ln>
        </p:spPr>
        <p:txBody>
          <a:bodyPr/>
          <a:lstStyle/>
          <a:p>
            <a:endParaRPr lang="en-US"/>
          </a:p>
        </p:txBody>
      </p:sp>
      <p:sp>
        <p:nvSpPr>
          <p:cNvPr id="4" name="Subtitle 2"/>
          <p:cNvSpPr>
            <a:spLocks/>
          </p:cNvSpPr>
          <p:nvPr/>
        </p:nvSpPr>
        <p:spPr bwMode="auto">
          <a:xfrm>
            <a:off x="5791200" y="1676400"/>
            <a:ext cx="2362200" cy="533400"/>
          </a:xfrm>
          <a:prstGeom prst="rect">
            <a:avLst/>
          </a:prstGeom>
          <a:noFill/>
          <a:ln w="9525">
            <a:noFill/>
            <a:miter lim="800000"/>
            <a:headEnd/>
            <a:tailEnd/>
          </a:ln>
          <a:effectLst/>
        </p:spPr>
        <p:txBody>
          <a:bodyPr/>
          <a:lstStyle/>
          <a:p>
            <a:pPr algn="just">
              <a:spcBef>
                <a:spcPct val="20000"/>
              </a:spcBef>
              <a:defRPr/>
            </a:pPr>
            <a:r>
              <a:rPr lang="en-US" sz="2400" u="sng">
                <a:effectLst>
                  <a:outerShdw blurRad="38100" dist="38100" dir="2700000" algn="tl">
                    <a:srgbClr val="C0C0C0"/>
                  </a:outerShdw>
                </a:effectLst>
                <a:latin typeface="Arial"/>
              </a:rPr>
              <a:t>Tìm hiểu bài</a:t>
            </a:r>
          </a:p>
        </p:txBody>
      </p:sp>
      <p:sp>
        <p:nvSpPr>
          <p:cNvPr id="7175" name="Subtitle 2"/>
          <p:cNvSpPr>
            <a:spLocks/>
          </p:cNvSpPr>
          <p:nvPr/>
        </p:nvSpPr>
        <p:spPr bwMode="auto">
          <a:xfrm>
            <a:off x="381000" y="2057400"/>
            <a:ext cx="3810000" cy="762000"/>
          </a:xfrm>
          <a:prstGeom prst="rect">
            <a:avLst/>
          </a:prstGeom>
          <a:noFill/>
          <a:ln w="9525">
            <a:noFill/>
            <a:miter lim="800000"/>
            <a:headEnd/>
            <a:tailEnd/>
          </a:ln>
        </p:spPr>
        <p:txBody>
          <a:bodyPr/>
          <a:lstStyle/>
          <a:p>
            <a:pPr algn="just">
              <a:spcBef>
                <a:spcPct val="20000"/>
              </a:spcBef>
            </a:pPr>
            <a:r>
              <a:rPr lang="en-US" sz="2400"/>
              <a:t>- Quở trách, chuyên quyền, tâu xằng, câu đương.</a:t>
            </a:r>
          </a:p>
        </p:txBody>
      </p:sp>
      <p:sp>
        <p:nvSpPr>
          <p:cNvPr id="7176" name="Subtitle 2"/>
          <p:cNvSpPr>
            <a:spLocks/>
          </p:cNvSpPr>
          <p:nvPr/>
        </p:nvSpPr>
        <p:spPr bwMode="auto">
          <a:xfrm>
            <a:off x="381000" y="3124200"/>
            <a:ext cx="3886200" cy="2438400"/>
          </a:xfrm>
          <a:prstGeom prst="rect">
            <a:avLst/>
          </a:prstGeom>
          <a:noFill/>
          <a:ln w="9525">
            <a:noFill/>
            <a:miter lim="800000"/>
            <a:headEnd/>
            <a:tailEnd/>
          </a:ln>
        </p:spPr>
        <p:txBody>
          <a:bodyPr/>
          <a:lstStyle/>
          <a:p>
            <a:pPr algn="just">
              <a:spcBef>
                <a:spcPct val="20000"/>
              </a:spcBef>
            </a:pPr>
            <a:r>
              <a:rPr lang="en-US" sz="2400"/>
              <a:t>- Trần Thủ Độ là người có công lập nên nhà Trần, lại là chú của vua và đứng đầu trăm quan, nhưng không vì thế mà tự cho phép mình vượt qua phép nước.</a:t>
            </a:r>
          </a:p>
        </p:txBody>
      </p:sp>
      <p:sp>
        <p:nvSpPr>
          <p:cNvPr id="260115" name="Text Box 19"/>
          <p:cNvSpPr txBox="1">
            <a:spLocks noChangeArrowheads="1"/>
          </p:cNvSpPr>
          <p:nvPr/>
        </p:nvSpPr>
        <p:spPr bwMode="auto">
          <a:xfrm>
            <a:off x="4624388" y="2133600"/>
            <a:ext cx="4824412" cy="457200"/>
          </a:xfrm>
          <a:prstGeom prst="rect">
            <a:avLst/>
          </a:prstGeom>
          <a:noFill/>
          <a:ln w="9525">
            <a:noFill/>
            <a:miter lim="800000"/>
            <a:headEnd/>
            <a:tailEnd/>
          </a:ln>
        </p:spPr>
        <p:txBody>
          <a:bodyPr>
            <a:spAutoFit/>
          </a:bodyPr>
          <a:lstStyle/>
          <a:p>
            <a:pPr eaLnBrk="0" hangingPunct="0">
              <a:spcBef>
                <a:spcPct val="50000"/>
              </a:spcBef>
            </a:pPr>
            <a:r>
              <a:rPr lang="en-US" sz="2400"/>
              <a:t>Đọc thành tiếng đoạn 2 :</a:t>
            </a:r>
          </a:p>
        </p:txBody>
      </p:sp>
      <p:sp>
        <p:nvSpPr>
          <p:cNvPr id="260116" name="Text Box 20"/>
          <p:cNvSpPr txBox="1">
            <a:spLocks noChangeArrowheads="1"/>
          </p:cNvSpPr>
          <p:nvPr/>
        </p:nvSpPr>
        <p:spPr bwMode="auto">
          <a:xfrm>
            <a:off x="4572000" y="2530475"/>
            <a:ext cx="4500563" cy="830263"/>
          </a:xfrm>
          <a:prstGeom prst="rect">
            <a:avLst/>
          </a:prstGeom>
          <a:noFill/>
          <a:ln w="9525">
            <a:noFill/>
            <a:miter lim="800000"/>
            <a:headEnd/>
            <a:tailEnd/>
          </a:ln>
        </p:spPr>
        <p:txBody>
          <a:bodyPr>
            <a:spAutoFit/>
          </a:bodyPr>
          <a:lstStyle/>
          <a:p>
            <a:pPr eaLnBrk="0" hangingPunct="0">
              <a:spcBef>
                <a:spcPct val="50000"/>
              </a:spcBef>
            </a:pPr>
            <a:r>
              <a:rPr lang="en-US" sz="2400"/>
              <a:t>2. Kể lại việc làm của người quân hiệu.</a:t>
            </a:r>
          </a:p>
        </p:txBody>
      </p:sp>
      <p:sp>
        <p:nvSpPr>
          <p:cNvPr id="7" name="Subtitle 2"/>
          <p:cNvSpPr>
            <a:spLocks/>
          </p:cNvSpPr>
          <p:nvPr/>
        </p:nvSpPr>
        <p:spPr bwMode="auto">
          <a:xfrm>
            <a:off x="4572000" y="3276600"/>
            <a:ext cx="4572000" cy="914400"/>
          </a:xfrm>
          <a:prstGeom prst="rect">
            <a:avLst/>
          </a:prstGeom>
          <a:noFill/>
          <a:ln w="9525">
            <a:noFill/>
            <a:miter lim="800000"/>
            <a:headEnd/>
            <a:tailEnd/>
          </a:ln>
        </p:spPr>
        <p:txBody>
          <a:bodyPr/>
          <a:lstStyle/>
          <a:p>
            <a:pPr algn="just">
              <a:spcBef>
                <a:spcPct val="20000"/>
              </a:spcBef>
            </a:pPr>
            <a:r>
              <a:rPr lang="en-US" sz="2400">
                <a:solidFill>
                  <a:srgbClr val="FF0000"/>
                </a:solidFill>
              </a:rPr>
              <a:t>- Linh Từ Quốc Mẫu đi qua thềm cấm bị người quân hiệu chặn lại.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0115"/>
                                        </p:tgtEl>
                                        <p:attrNameLst>
                                          <p:attrName>style.visibility</p:attrName>
                                        </p:attrNameLst>
                                      </p:cBhvr>
                                      <p:to>
                                        <p:strVal val="visible"/>
                                      </p:to>
                                    </p:set>
                                    <p:animEffect transition="in" filter="box(in)">
                                      <p:cBhvr>
                                        <p:cTn id="7" dur="500"/>
                                        <p:tgtEl>
                                          <p:spTgt spid="260115"/>
                                        </p:tgtEl>
                                      </p:cBhvr>
                                    </p:animEffect>
                                  </p:childTnLst>
                                </p:cTn>
                              </p:par>
                              <p:par>
                                <p:cTn id="8" presetID="4" presetClass="entr" presetSubtype="16" fill="hold" nodeType="withEffect">
                                  <p:stCondLst>
                                    <p:cond delay="0"/>
                                  </p:stCondLst>
                                  <p:childTnLst>
                                    <p:set>
                                      <p:cBhvr>
                                        <p:cTn id="9" dur="1" fill="hold">
                                          <p:stCondLst>
                                            <p:cond delay="0"/>
                                          </p:stCondLst>
                                        </p:cTn>
                                        <p:tgtEl>
                                          <p:spTgt spid="260116"/>
                                        </p:tgtEl>
                                        <p:attrNameLst>
                                          <p:attrName>style.visibility</p:attrName>
                                        </p:attrNameLst>
                                      </p:cBhvr>
                                      <p:to>
                                        <p:strVal val="visible"/>
                                      </p:to>
                                    </p:set>
                                    <p:animEffect transition="in" filter="box(in)">
                                      <p:cBhvr>
                                        <p:cTn id="10" dur="500"/>
                                        <p:tgtEl>
                                          <p:spTgt spid="2601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xit" presetSubtype="16" fill="hold" grpId="0" nodeType="clickEffect">
                                  <p:stCondLst>
                                    <p:cond delay="0"/>
                                  </p:stCondLst>
                                  <p:childTnLst>
                                    <p:animEffect transition="out" filter="box(in)">
                                      <p:cBhvr>
                                        <p:cTn id="19" dur="500"/>
                                        <p:tgtEl>
                                          <p:spTgt spid="260116"/>
                                        </p:tgtEl>
                                      </p:cBhvr>
                                    </p:animEffect>
                                    <p:set>
                                      <p:cBhvr>
                                        <p:cTn id="20" dur="1" fill="hold">
                                          <p:stCondLst>
                                            <p:cond delay="499"/>
                                          </p:stCondLst>
                                        </p:cTn>
                                        <p:tgtEl>
                                          <p:spTgt spid="260116"/>
                                        </p:tgtEl>
                                        <p:attrNameLst>
                                          <p:attrName>style.visibility</p:attrName>
                                        </p:attrNameLst>
                                      </p:cBhvr>
                                      <p:to>
                                        <p:strVal val="hidden"/>
                                      </p:to>
                                    </p:set>
                                  </p:childTnLst>
                                </p:cTn>
                              </p:par>
                              <p:par>
                                <p:cTn id="21" presetID="4" presetClass="exit" presetSubtype="16" fill="hold" nodeType="withEffect">
                                  <p:stCondLst>
                                    <p:cond delay="0"/>
                                  </p:stCondLst>
                                  <p:childTnLst>
                                    <p:animEffect transition="out" filter="box(in)">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15" grpId="0"/>
      <p:bldP spid="26011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990600" y="-76200"/>
            <a:ext cx="8229600" cy="1524000"/>
          </a:xfrm>
        </p:spPr>
        <p:txBody>
          <a:bodyPr/>
          <a:lstStyle/>
          <a:p>
            <a:pPr marL="0" indent="0" eaLnBrk="1" hangingPunct="1">
              <a:buFontTx/>
              <a:buNone/>
            </a:pPr>
            <a:r>
              <a:rPr lang="en-US" smtClean="0"/>
              <a:t>       </a:t>
            </a:r>
            <a:endParaRPr lang="en-US" sz="2800" smtClean="0"/>
          </a:p>
          <a:p>
            <a:pPr marL="0" indent="0" eaLnBrk="1" hangingPunct="1">
              <a:buFontTx/>
              <a:buNone/>
            </a:pPr>
            <a:r>
              <a:rPr lang="en-US" sz="2800" smtClean="0"/>
              <a:t>                              </a:t>
            </a:r>
            <a:r>
              <a:rPr lang="en-US" sz="2800" u="sng" smtClean="0">
                <a:solidFill>
                  <a:srgbClr val="000099"/>
                </a:solidFill>
              </a:rPr>
              <a:t>Tập đọc:</a:t>
            </a:r>
          </a:p>
        </p:txBody>
      </p:sp>
      <p:sp>
        <p:nvSpPr>
          <p:cNvPr id="3" name="Subtitle 2"/>
          <p:cNvSpPr>
            <a:spLocks/>
          </p:cNvSpPr>
          <p:nvPr/>
        </p:nvSpPr>
        <p:spPr bwMode="auto">
          <a:xfrm>
            <a:off x="1295400" y="1676400"/>
            <a:ext cx="2362200" cy="533400"/>
          </a:xfrm>
          <a:prstGeom prst="rect">
            <a:avLst/>
          </a:prstGeom>
          <a:noFill/>
          <a:ln w="9525">
            <a:noFill/>
            <a:miter lim="800000"/>
            <a:headEnd/>
            <a:tailEnd/>
          </a:ln>
          <a:effectLst/>
        </p:spPr>
        <p:txBody>
          <a:bodyPr/>
          <a:lstStyle/>
          <a:p>
            <a:pPr algn="just">
              <a:spcBef>
                <a:spcPct val="20000"/>
              </a:spcBef>
              <a:defRPr/>
            </a:pPr>
            <a:r>
              <a:rPr lang="en-US" sz="2400" u="sng">
                <a:effectLst>
                  <a:outerShdw blurRad="38100" dist="38100" dir="2700000" algn="tl">
                    <a:srgbClr val="C0C0C0"/>
                  </a:outerShdw>
                </a:effectLst>
                <a:latin typeface="Arial"/>
              </a:rPr>
              <a:t>Luyện đọc</a:t>
            </a:r>
          </a:p>
        </p:txBody>
      </p:sp>
      <p:sp>
        <p:nvSpPr>
          <p:cNvPr id="8196" name="Subtitle 2"/>
          <p:cNvSpPr>
            <a:spLocks/>
          </p:cNvSpPr>
          <p:nvPr/>
        </p:nvSpPr>
        <p:spPr bwMode="auto">
          <a:xfrm>
            <a:off x="2819400" y="990600"/>
            <a:ext cx="6324600" cy="914400"/>
          </a:xfrm>
          <a:prstGeom prst="rect">
            <a:avLst/>
          </a:prstGeom>
          <a:noFill/>
          <a:ln w="9525">
            <a:noFill/>
            <a:miter lim="800000"/>
            <a:headEnd/>
            <a:tailEnd/>
          </a:ln>
        </p:spPr>
        <p:txBody>
          <a:bodyPr/>
          <a:lstStyle/>
          <a:p>
            <a:pPr algn="just">
              <a:spcBef>
                <a:spcPct val="20000"/>
              </a:spcBef>
            </a:pPr>
            <a:r>
              <a:rPr lang="en-US" sz="2800">
                <a:solidFill>
                  <a:srgbClr val="FF0000"/>
                </a:solidFill>
              </a:rPr>
              <a:t>Thái sư Trần Thủ Độ</a:t>
            </a:r>
          </a:p>
          <a:p>
            <a:pPr algn="just">
              <a:spcBef>
                <a:spcPct val="20000"/>
              </a:spcBef>
            </a:pPr>
            <a:r>
              <a:rPr lang="en-US" sz="2000" i="1">
                <a:solidFill>
                  <a:srgbClr val="000099"/>
                </a:solidFill>
              </a:rPr>
              <a:t>                               Theo</a:t>
            </a:r>
            <a:r>
              <a:rPr lang="en-US" sz="2000">
                <a:solidFill>
                  <a:srgbClr val="000099"/>
                </a:solidFill>
              </a:rPr>
              <a:t> Đại Việt Sử Kí Toàn Thư</a:t>
            </a:r>
          </a:p>
        </p:txBody>
      </p:sp>
      <p:sp>
        <p:nvSpPr>
          <p:cNvPr id="8197" name="Line 5"/>
          <p:cNvSpPr>
            <a:spLocks noChangeShapeType="1"/>
          </p:cNvSpPr>
          <p:nvPr/>
        </p:nvSpPr>
        <p:spPr bwMode="auto">
          <a:xfrm>
            <a:off x="4495800" y="1981200"/>
            <a:ext cx="0" cy="4876800"/>
          </a:xfrm>
          <a:prstGeom prst="line">
            <a:avLst/>
          </a:prstGeom>
          <a:noFill/>
          <a:ln w="9525">
            <a:solidFill>
              <a:schemeClr val="tx1"/>
            </a:solidFill>
            <a:round/>
            <a:headEnd/>
            <a:tailEnd/>
          </a:ln>
        </p:spPr>
        <p:txBody>
          <a:bodyPr/>
          <a:lstStyle/>
          <a:p>
            <a:endParaRPr lang="en-US"/>
          </a:p>
        </p:txBody>
      </p:sp>
      <p:sp>
        <p:nvSpPr>
          <p:cNvPr id="4" name="Subtitle 2"/>
          <p:cNvSpPr>
            <a:spLocks/>
          </p:cNvSpPr>
          <p:nvPr/>
        </p:nvSpPr>
        <p:spPr bwMode="auto">
          <a:xfrm>
            <a:off x="5791200" y="1676400"/>
            <a:ext cx="2362200" cy="533400"/>
          </a:xfrm>
          <a:prstGeom prst="rect">
            <a:avLst/>
          </a:prstGeom>
          <a:noFill/>
          <a:ln w="9525">
            <a:noFill/>
            <a:miter lim="800000"/>
            <a:headEnd/>
            <a:tailEnd/>
          </a:ln>
          <a:effectLst/>
        </p:spPr>
        <p:txBody>
          <a:bodyPr/>
          <a:lstStyle/>
          <a:p>
            <a:pPr algn="just">
              <a:spcBef>
                <a:spcPct val="20000"/>
              </a:spcBef>
              <a:defRPr/>
            </a:pPr>
            <a:r>
              <a:rPr lang="en-US" sz="2400" u="sng">
                <a:effectLst>
                  <a:outerShdw blurRad="38100" dist="38100" dir="2700000" algn="tl">
                    <a:srgbClr val="C0C0C0"/>
                  </a:outerShdw>
                </a:effectLst>
                <a:latin typeface="Arial"/>
              </a:rPr>
              <a:t>Tìm hiểu bài</a:t>
            </a:r>
          </a:p>
        </p:txBody>
      </p:sp>
      <p:sp>
        <p:nvSpPr>
          <p:cNvPr id="8199" name="Subtitle 2"/>
          <p:cNvSpPr>
            <a:spLocks/>
          </p:cNvSpPr>
          <p:nvPr/>
        </p:nvSpPr>
        <p:spPr bwMode="auto">
          <a:xfrm>
            <a:off x="381000" y="2057400"/>
            <a:ext cx="3810000" cy="762000"/>
          </a:xfrm>
          <a:prstGeom prst="rect">
            <a:avLst/>
          </a:prstGeom>
          <a:noFill/>
          <a:ln w="9525">
            <a:noFill/>
            <a:miter lim="800000"/>
            <a:headEnd/>
            <a:tailEnd/>
          </a:ln>
        </p:spPr>
        <p:txBody>
          <a:bodyPr/>
          <a:lstStyle/>
          <a:p>
            <a:pPr algn="just">
              <a:spcBef>
                <a:spcPct val="20000"/>
              </a:spcBef>
            </a:pPr>
            <a:r>
              <a:rPr lang="en-US" sz="2400"/>
              <a:t>- Quở trách, chuyên quyền, tâu xằng, câu đương.</a:t>
            </a:r>
          </a:p>
        </p:txBody>
      </p:sp>
      <p:sp>
        <p:nvSpPr>
          <p:cNvPr id="8200" name="Subtitle 2"/>
          <p:cNvSpPr>
            <a:spLocks/>
          </p:cNvSpPr>
          <p:nvPr/>
        </p:nvSpPr>
        <p:spPr bwMode="auto">
          <a:xfrm>
            <a:off x="381000" y="3124200"/>
            <a:ext cx="3886200" cy="2438400"/>
          </a:xfrm>
          <a:prstGeom prst="rect">
            <a:avLst/>
          </a:prstGeom>
          <a:noFill/>
          <a:ln w="9525">
            <a:noFill/>
            <a:miter lim="800000"/>
            <a:headEnd/>
            <a:tailEnd/>
          </a:ln>
        </p:spPr>
        <p:txBody>
          <a:bodyPr/>
          <a:lstStyle/>
          <a:p>
            <a:pPr algn="just">
              <a:spcBef>
                <a:spcPct val="20000"/>
              </a:spcBef>
            </a:pPr>
            <a:r>
              <a:rPr lang="en-US" sz="2400"/>
              <a:t>- Trần Thủ Độ là người có công lập nên nhà Trần, lại là chú của vua và đứng đầu trăm quan, nhưng không vì thế mà tự cho phép mình vượt qua phép nước.</a:t>
            </a:r>
          </a:p>
        </p:txBody>
      </p:sp>
      <p:sp>
        <p:nvSpPr>
          <p:cNvPr id="261135" name="Text Box 15"/>
          <p:cNvSpPr txBox="1">
            <a:spLocks noChangeArrowheads="1"/>
          </p:cNvSpPr>
          <p:nvPr/>
        </p:nvSpPr>
        <p:spPr bwMode="auto">
          <a:xfrm>
            <a:off x="4624388" y="2133600"/>
            <a:ext cx="4824412" cy="457200"/>
          </a:xfrm>
          <a:prstGeom prst="rect">
            <a:avLst/>
          </a:prstGeom>
          <a:noFill/>
          <a:ln w="9525">
            <a:noFill/>
            <a:miter lim="800000"/>
            <a:headEnd/>
            <a:tailEnd/>
          </a:ln>
        </p:spPr>
        <p:txBody>
          <a:bodyPr>
            <a:spAutoFit/>
          </a:bodyPr>
          <a:lstStyle/>
          <a:p>
            <a:pPr eaLnBrk="0" hangingPunct="0">
              <a:spcBef>
                <a:spcPct val="50000"/>
              </a:spcBef>
            </a:pPr>
            <a:r>
              <a:rPr lang="en-US" sz="2400"/>
              <a:t>Đọc thành tiếng đoạn 2 :</a:t>
            </a:r>
          </a:p>
        </p:txBody>
      </p:sp>
      <p:sp>
        <p:nvSpPr>
          <p:cNvPr id="261138" name="Text Box 18"/>
          <p:cNvSpPr txBox="1">
            <a:spLocks noChangeArrowheads="1"/>
          </p:cNvSpPr>
          <p:nvPr/>
        </p:nvSpPr>
        <p:spPr bwMode="auto">
          <a:xfrm>
            <a:off x="4572000" y="2590800"/>
            <a:ext cx="4824413" cy="830263"/>
          </a:xfrm>
          <a:prstGeom prst="rect">
            <a:avLst/>
          </a:prstGeom>
          <a:noFill/>
          <a:ln w="9525">
            <a:noFill/>
            <a:miter lim="800000"/>
            <a:headEnd/>
            <a:tailEnd/>
          </a:ln>
        </p:spPr>
        <p:txBody>
          <a:bodyPr>
            <a:spAutoFit/>
          </a:bodyPr>
          <a:lstStyle/>
          <a:p>
            <a:pPr eaLnBrk="0" hangingPunct="0">
              <a:spcBef>
                <a:spcPct val="50000"/>
              </a:spcBef>
            </a:pPr>
            <a:r>
              <a:rPr lang="en-US" sz="2400"/>
              <a:t>3. Trước việc làm của người quân hiệu, Trần Thủ Độ xử lí ra sao ?</a:t>
            </a:r>
          </a:p>
        </p:txBody>
      </p:sp>
      <p:sp>
        <p:nvSpPr>
          <p:cNvPr id="261139" name="Text Box 19"/>
          <p:cNvSpPr txBox="1">
            <a:spLocks noChangeArrowheads="1"/>
          </p:cNvSpPr>
          <p:nvPr/>
        </p:nvSpPr>
        <p:spPr bwMode="auto">
          <a:xfrm>
            <a:off x="4572000" y="3505200"/>
            <a:ext cx="4824413" cy="1200150"/>
          </a:xfrm>
          <a:prstGeom prst="rect">
            <a:avLst/>
          </a:prstGeom>
          <a:noFill/>
          <a:ln w="9525">
            <a:noFill/>
            <a:miter lim="800000"/>
            <a:headEnd/>
            <a:tailEnd/>
          </a:ln>
        </p:spPr>
        <p:txBody>
          <a:bodyPr>
            <a:spAutoFit/>
          </a:bodyPr>
          <a:lstStyle/>
          <a:p>
            <a:pPr eaLnBrk="0" hangingPunct="0">
              <a:spcBef>
                <a:spcPct val="50000"/>
              </a:spcBef>
            </a:pPr>
            <a:r>
              <a:rPr lang="en-US" sz="2400"/>
              <a:t>- Ông không những không trách phạt mà còn lấy vàng, lụa thưởng cho.</a:t>
            </a:r>
          </a:p>
        </p:txBody>
      </p:sp>
      <p:pic>
        <p:nvPicPr>
          <p:cNvPr id="261142" name="Picture 22" descr="P1010856"/>
          <p:cNvPicPr>
            <a:picLocks noChangeAspect="1" noChangeArrowheads="1"/>
          </p:cNvPicPr>
          <p:nvPr/>
        </p:nvPicPr>
        <p:blipFill>
          <a:blip r:embed="rId2"/>
          <a:srcRect/>
          <a:stretch>
            <a:fillRect/>
          </a:stretch>
        </p:blipFill>
        <p:spPr bwMode="auto">
          <a:xfrm>
            <a:off x="4572000" y="2647950"/>
            <a:ext cx="4419600" cy="4057650"/>
          </a:xfrm>
          <a:prstGeom prst="rect">
            <a:avLst/>
          </a:prstGeom>
          <a:noFill/>
          <a:ln w="9525">
            <a:noFill/>
            <a:miter lim="800000"/>
            <a:headEnd/>
            <a:tailEnd/>
          </a:ln>
        </p:spPr>
      </p:pic>
      <p:sp>
        <p:nvSpPr>
          <p:cNvPr id="261143" name="Line 23"/>
          <p:cNvSpPr>
            <a:spLocks noChangeShapeType="1"/>
          </p:cNvSpPr>
          <p:nvPr/>
        </p:nvSpPr>
        <p:spPr bwMode="auto">
          <a:xfrm flipH="1" flipV="1">
            <a:off x="5821363" y="5500688"/>
            <a:ext cx="960437" cy="803275"/>
          </a:xfrm>
          <a:prstGeom prst="line">
            <a:avLst/>
          </a:prstGeom>
          <a:noFill/>
          <a:ln w="28575">
            <a:solidFill>
              <a:srgbClr val="000099"/>
            </a:solidFill>
            <a:round/>
            <a:headEnd/>
            <a:tailEnd type="triangle" w="med" len="med"/>
          </a:ln>
        </p:spPr>
        <p:txBody>
          <a:bodyPr/>
          <a:lstStyle/>
          <a:p>
            <a:endParaRPr lang="en-US"/>
          </a:p>
        </p:txBody>
      </p:sp>
      <p:sp>
        <p:nvSpPr>
          <p:cNvPr id="7" name="Subtitle 2"/>
          <p:cNvSpPr>
            <a:spLocks/>
          </p:cNvSpPr>
          <p:nvPr/>
        </p:nvSpPr>
        <p:spPr bwMode="auto">
          <a:xfrm>
            <a:off x="4648200" y="2057400"/>
            <a:ext cx="4343400" cy="1219200"/>
          </a:xfrm>
          <a:prstGeom prst="rect">
            <a:avLst/>
          </a:prstGeom>
          <a:noFill/>
          <a:ln w="9525">
            <a:noFill/>
            <a:miter lim="800000"/>
            <a:headEnd/>
            <a:tailEnd/>
          </a:ln>
        </p:spPr>
        <p:txBody>
          <a:bodyPr/>
          <a:lstStyle/>
          <a:p>
            <a:pPr algn="just">
              <a:spcBef>
                <a:spcPct val="20000"/>
              </a:spcBef>
            </a:pPr>
            <a:r>
              <a:rPr lang="en-US" sz="2400">
                <a:solidFill>
                  <a:srgbClr val="000099"/>
                </a:solidFill>
              </a:rPr>
              <a:t>- Trần Thủ Độ là người công tư nghiêm minh.</a:t>
            </a:r>
          </a:p>
        </p:txBody>
      </p:sp>
      <p:sp>
        <p:nvSpPr>
          <p:cNvPr id="261146" name="Line 26"/>
          <p:cNvSpPr>
            <a:spLocks noChangeShapeType="1"/>
          </p:cNvSpPr>
          <p:nvPr/>
        </p:nvSpPr>
        <p:spPr bwMode="auto">
          <a:xfrm flipV="1">
            <a:off x="7924800" y="3733800"/>
            <a:ext cx="381000" cy="685800"/>
          </a:xfrm>
          <a:prstGeom prst="line">
            <a:avLst/>
          </a:prstGeom>
          <a:noFill/>
          <a:ln w="1905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1138"/>
                                        </p:tgtEl>
                                        <p:attrNameLst>
                                          <p:attrName>style.visibility</p:attrName>
                                        </p:attrNameLst>
                                      </p:cBhvr>
                                      <p:to>
                                        <p:strVal val="visible"/>
                                      </p:to>
                                    </p:set>
                                    <p:animEffect transition="in" filter="box(in)">
                                      <p:cBhvr>
                                        <p:cTn id="7" dur="500"/>
                                        <p:tgtEl>
                                          <p:spTgt spid="2611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1139"/>
                                        </p:tgtEl>
                                        <p:attrNameLst>
                                          <p:attrName>style.visibility</p:attrName>
                                        </p:attrNameLst>
                                      </p:cBhvr>
                                      <p:to>
                                        <p:strVal val="visible"/>
                                      </p:to>
                                    </p:set>
                                    <p:animEffect transition="in" filter="box(in)">
                                      <p:cBhvr>
                                        <p:cTn id="12" dur="500"/>
                                        <p:tgtEl>
                                          <p:spTgt spid="2611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61142"/>
                                        </p:tgtEl>
                                        <p:attrNameLst>
                                          <p:attrName>style.visibility</p:attrName>
                                        </p:attrNameLst>
                                      </p:cBhvr>
                                      <p:to>
                                        <p:strVal val="visible"/>
                                      </p:to>
                                    </p:set>
                                    <p:animEffect transition="in" filter="box(in)">
                                      <p:cBhvr>
                                        <p:cTn id="17" dur="500"/>
                                        <p:tgtEl>
                                          <p:spTgt spid="2611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61143"/>
                                        </p:tgtEl>
                                        <p:attrNameLst>
                                          <p:attrName>style.visibility</p:attrName>
                                        </p:attrNameLst>
                                      </p:cBhvr>
                                      <p:to>
                                        <p:strVal val="visible"/>
                                      </p:to>
                                    </p:set>
                                    <p:animEffect transition="in" filter="box(in)">
                                      <p:cBhvr>
                                        <p:cTn id="22" dur="500"/>
                                        <p:tgtEl>
                                          <p:spTgt spid="2611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61146"/>
                                        </p:tgtEl>
                                        <p:attrNameLst>
                                          <p:attrName>style.visibility</p:attrName>
                                        </p:attrNameLst>
                                      </p:cBhvr>
                                      <p:to>
                                        <p:strVal val="visible"/>
                                      </p:to>
                                    </p:set>
                                    <p:animEffect transition="in" filter="box(in)">
                                      <p:cBhvr>
                                        <p:cTn id="27" dur="500"/>
                                        <p:tgtEl>
                                          <p:spTgt spid="2611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grpId="0" nodeType="clickEffect">
                                  <p:stCondLst>
                                    <p:cond delay="0"/>
                                  </p:stCondLst>
                                  <p:childTnLst>
                                    <p:animEffect transition="out" filter="box(in)">
                                      <p:cBhvr>
                                        <p:cTn id="31" dur="500"/>
                                        <p:tgtEl>
                                          <p:spTgt spid="261135"/>
                                        </p:tgtEl>
                                      </p:cBhvr>
                                    </p:animEffect>
                                    <p:set>
                                      <p:cBhvr>
                                        <p:cTn id="32" dur="1" fill="hold">
                                          <p:stCondLst>
                                            <p:cond delay="499"/>
                                          </p:stCondLst>
                                        </p:cTn>
                                        <p:tgtEl>
                                          <p:spTgt spid="261135"/>
                                        </p:tgtEl>
                                        <p:attrNameLst>
                                          <p:attrName>style.visibility</p:attrName>
                                        </p:attrNameLst>
                                      </p:cBhvr>
                                      <p:to>
                                        <p:strVal val="hidden"/>
                                      </p:to>
                                    </p:set>
                                  </p:childTnLst>
                                </p:cTn>
                              </p:par>
                              <p:par>
                                <p:cTn id="33" presetID="4" presetClass="exit" presetSubtype="16" fill="hold" grpId="1" nodeType="withEffect">
                                  <p:stCondLst>
                                    <p:cond delay="0"/>
                                  </p:stCondLst>
                                  <p:childTnLst>
                                    <p:animEffect transition="out" filter="box(in)">
                                      <p:cBhvr>
                                        <p:cTn id="34" dur="500"/>
                                        <p:tgtEl>
                                          <p:spTgt spid="261138"/>
                                        </p:tgtEl>
                                      </p:cBhvr>
                                    </p:animEffect>
                                    <p:set>
                                      <p:cBhvr>
                                        <p:cTn id="35" dur="1" fill="hold">
                                          <p:stCondLst>
                                            <p:cond delay="499"/>
                                          </p:stCondLst>
                                        </p:cTn>
                                        <p:tgtEl>
                                          <p:spTgt spid="261138"/>
                                        </p:tgtEl>
                                        <p:attrNameLst>
                                          <p:attrName>style.visibility</p:attrName>
                                        </p:attrNameLst>
                                      </p:cBhvr>
                                      <p:to>
                                        <p:strVal val="hidden"/>
                                      </p:to>
                                    </p:set>
                                  </p:childTnLst>
                                </p:cTn>
                              </p:par>
                              <p:par>
                                <p:cTn id="36" presetID="4" presetClass="exit" presetSubtype="16" fill="hold" grpId="1" nodeType="withEffect">
                                  <p:stCondLst>
                                    <p:cond delay="0"/>
                                  </p:stCondLst>
                                  <p:childTnLst>
                                    <p:animEffect transition="out" filter="box(in)">
                                      <p:cBhvr>
                                        <p:cTn id="37" dur="500"/>
                                        <p:tgtEl>
                                          <p:spTgt spid="261139"/>
                                        </p:tgtEl>
                                      </p:cBhvr>
                                    </p:animEffect>
                                    <p:set>
                                      <p:cBhvr>
                                        <p:cTn id="38" dur="1" fill="hold">
                                          <p:stCondLst>
                                            <p:cond delay="499"/>
                                          </p:stCondLst>
                                        </p:cTn>
                                        <p:tgtEl>
                                          <p:spTgt spid="261139"/>
                                        </p:tgtEl>
                                        <p:attrNameLst>
                                          <p:attrName>style.visibility</p:attrName>
                                        </p:attrNameLst>
                                      </p:cBhvr>
                                      <p:to>
                                        <p:strVal val="hidden"/>
                                      </p:to>
                                    </p:set>
                                  </p:childTnLst>
                                </p:cTn>
                              </p:par>
                              <p:par>
                                <p:cTn id="39" presetID="4" presetClass="exit" presetSubtype="16" fill="hold" grpId="1" nodeType="withEffect">
                                  <p:stCondLst>
                                    <p:cond delay="0"/>
                                  </p:stCondLst>
                                  <p:childTnLst>
                                    <p:animEffect transition="out" filter="box(in)">
                                      <p:cBhvr>
                                        <p:cTn id="40" dur="500"/>
                                        <p:tgtEl>
                                          <p:spTgt spid="261146"/>
                                        </p:tgtEl>
                                      </p:cBhvr>
                                    </p:animEffect>
                                    <p:set>
                                      <p:cBhvr>
                                        <p:cTn id="41" dur="1" fill="hold">
                                          <p:stCondLst>
                                            <p:cond delay="499"/>
                                          </p:stCondLst>
                                        </p:cTn>
                                        <p:tgtEl>
                                          <p:spTgt spid="261146"/>
                                        </p:tgtEl>
                                        <p:attrNameLst>
                                          <p:attrName>style.visibility</p:attrName>
                                        </p:attrNameLst>
                                      </p:cBhvr>
                                      <p:to>
                                        <p:strVal val="hidden"/>
                                      </p:to>
                                    </p:set>
                                  </p:childTnLst>
                                </p:cTn>
                              </p:par>
                              <p:par>
                                <p:cTn id="42" presetID="4" presetClass="exit" presetSubtype="16" fill="hold" grpId="1" nodeType="withEffect">
                                  <p:stCondLst>
                                    <p:cond delay="0"/>
                                  </p:stCondLst>
                                  <p:childTnLst>
                                    <p:animEffect transition="out" filter="box(in)">
                                      <p:cBhvr>
                                        <p:cTn id="43" dur="500"/>
                                        <p:tgtEl>
                                          <p:spTgt spid="261143"/>
                                        </p:tgtEl>
                                      </p:cBhvr>
                                    </p:animEffect>
                                    <p:set>
                                      <p:cBhvr>
                                        <p:cTn id="44" dur="1" fill="hold">
                                          <p:stCondLst>
                                            <p:cond delay="499"/>
                                          </p:stCondLst>
                                        </p:cTn>
                                        <p:tgtEl>
                                          <p:spTgt spid="261143"/>
                                        </p:tgtEl>
                                        <p:attrNameLst>
                                          <p:attrName>style.visibility</p:attrName>
                                        </p:attrNameLst>
                                      </p:cBhvr>
                                      <p:to>
                                        <p:strVal val="hidden"/>
                                      </p:to>
                                    </p:set>
                                  </p:childTnLst>
                                </p:cTn>
                              </p:par>
                              <p:par>
                                <p:cTn id="45" presetID="4" presetClass="exit" presetSubtype="16" fill="hold" nodeType="withEffect">
                                  <p:stCondLst>
                                    <p:cond delay="0"/>
                                  </p:stCondLst>
                                  <p:childTnLst>
                                    <p:animEffect transition="out" filter="box(in)">
                                      <p:cBhvr>
                                        <p:cTn id="46" dur="500"/>
                                        <p:tgtEl>
                                          <p:spTgt spid="261142"/>
                                        </p:tgtEl>
                                      </p:cBhvr>
                                    </p:animEffect>
                                    <p:set>
                                      <p:cBhvr>
                                        <p:cTn id="47" dur="1" fill="hold">
                                          <p:stCondLst>
                                            <p:cond delay="499"/>
                                          </p:stCondLst>
                                        </p:cTn>
                                        <p:tgtEl>
                                          <p:spTgt spid="261142"/>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ox(in)">
                                      <p:cBhvr>
                                        <p:cTn id="52" dur="500"/>
                                        <p:tgtEl>
                                          <p:spTgt spid="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xit" presetSubtype="16" fill="hold" grpId="1" nodeType="clickEffect">
                                  <p:stCondLst>
                                    <p:cond delay="0"/>
                                  </p:stCondLst>
                                  <p:childTnLst>
                                    <p:animEffect transition="out" filter="box(in)">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35" grpId="0"/>
      <p:bldP spid="261138" grpId="0"/>
      <p:bldP spid="261138" grpId="1"/>
      <p:bldP spid="261139" grpId="0"/>
      <p:bldP spid="261139" grpId="1"/>
      <p:bldP spid="261143" grpId="0" animBg="1"/>
      <p:bldP spid="261143" grpId="1" animBg="1"/>
      <p:bldP spid="7" grpId="0"/>
      <p:bldP spid="7" grpId="1"/>
      <p:bldP spid="261146" grpId="0" animBg="1"/>
      <p:bldP spid="26114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990600" y="-76200"/>
            <a:ext cx="8229600" cy="1524000"/>
          </a:xfrm>
        </p:spPr>
        <p:txBody>
          <a:bodyPr/>
          <a:lstStyle/>
          <a:p>
            <a:pPr marL="0" indent="0" eaLnBrk="1" hangingPunct="1">
              <a:buFontTx/>
              <a:buNone/>
            </a:pPr>
            <a:r>
              <a:rPr lang="en-US" smtClean="0"/>
              <a:t>        </a:t>
            </a:r>
            <a:endParaRPr lang="en-US" sz="2800" smtClean="0"/>
          </a:p>
          <a:p>
            <a:pPr marL="0" indent="0" eaLnBrk="1" hangingPunct="1">
              <a:buFontTx/>
              <a:buNone/>
            </a:pPr>
            <a:r>
              <a:rPr lang="en-US" sz="2800" smtClean="0"/>
              <a:t>                              </a:t>
            </a:r>
            <a:r>
              <a:rPr lang="en-US" sz="2800" u="sng" smtClean="0">
                <a:solidFill>
                  <a:srgbClr val="000099"/>
                </a:solidFill>
              </a:rPr>
              <a:t>Tập đọc:</a:t>
            </a:r>
          </a:p>
        </p:txBody>
      </p:sp>
      <p:sp>
        <p:nvSpPr>
          <p:cNvPr id="3" name="Subtitle 2"/>
          <p:cNvSpPr>
            <a:spLocks/>
          </p:cNvSpPr>
          <p:nvPr/>
        </p:nvSpPr>
        <p:spPr bwMode="auto">
          <a:xfrm>
            <a:off x="1295400" y="1676400"/>
            <a:ext cx="2362200" cy="533400"/>
          </a:xfrm>
          <a:prstGeom prst="rect">
            <a:avLst/>
          </a:prstGeom>
          <a:noFill/>
          <a:ln w="9525">
            <a:noFill/>
            <a:miter lim="800000"/>
            <a:headEnd/>
            <a:tailEnd/>
          </a:ln>
          <a:effectLst/>
        </p:spPr>
        <p:txBody>
          <a:bodyPr/>
          <a:lstStyle/>
          <a:p>
            <a:pPr algn="just">
              <a:spcBef>
                <a:spcPct val="20000"/>
              </a:spcBef>
              <a:defRPr/>
            </a:pPr>
            <a:r>
              <a:rPr lang="en-US" sz="2400" u="sng">
                <a:effectLst>
                  <a:outerShdw blurRad="38100" dist="38100" dir="2700000" algn="tl">
                    <a:srgbClr val="C0C0C0"/>
                  </a:outerShdw>
                </a:effectLst>
                <a:latin typeface="Arial"/>
              </a:rPr>
              <a:t>Luyện đọc</a:t>
            </a:r>
          </a:p>
        </p:txBody>
      </p:sp>
      <p:sp>
        <p:nvSpPr>
          <p:cNvPr id="9220" name="Subtitle 2"/>
          <p:cNvSpPr>
            <a:spLocks/>
          </p:cNvSpPr>
          <p:nvPr/>
        </p:nvSpPr>
        <p:spPr bwMode="auto">
          <a:xfrm>
            <a:off x="2819400" y="990600"/>
            <a:ext cx="6172200" cy="914400"/>
          </a:xfrm>
          <a:prstGeom prst="rect">
            <a:avLst/>
          </a:prstGeom>
          <a:noFill/>
          <a:ln w="9525">
            <a:noFill/>
            <a:miter lim="800000"/>
            <a:headEnd/>
            <a:tailEnd/>
          </a:ln>
        </p:spPr>
        <p:txBody>
          <a:bodyPr/>
          <a:lstStyle/>
          <a:p>
            <a:pPr algn="just">
              <a:spcBef>
                <a:spcPct val="20000"/>
              </a:spcBef>
            </a:pPr>
            <a:r>
              <a:rPr lang="en-US" sz="2800">
                <a:solidFill>
                  <a:srgbClr val="FF0000"/>
                </a:solidFill>
              </a:rPr>
              <a:t>Thái sư Trần Thủ Độ</a:t>
            </a:r>
          </a:p>
          <a:p>
            <a:pPr algn="just">
              <a:spcBef>
                <a:spcPct val="20000"/>
              </a:spcBef>
            </a:pPr>
            <a:r>
              <a:rPr lang="en-US" sz="2000" i="1">
                <a:solidFill>
                  <a:srgbClr val="000099"/>
                </a:solidFill>
              </a:rPr>
              <a:t>                               Theo</a:t>
            </a:r>
            <a:r>
              <a:rPr lang="en-US" sz="2000">
                <a:solidFill>
                  <a:srgbClr val="000099"/>
                </a:solidFill>
              </a:rPr>
              <a:t> Đại Việt Sử Kí Toàn Thư</a:t>
            </a:r>
          </a:p>
        </p:txBody>
      </p:sp>
      <p:sp>
        <p:nvSpPr>
          <p:cNvPr id="9221" name="Line 5"/>
          <p:cNvSpPr>
            <a:spLocks noChangeShapeType="1"/>
          </p:cNvSpPr>
          <p:nvPr/>
        </p:nvSpPr>
        <p:spPr bwMode="auto">
          <a:xfrm>
            <a:off x="4495800" y="1981200"/>
            <a:ext cx="0" cy="4876800"/>
          </a:xfrm>
          <a:prstGeom prst="line">
            <a:avLst/>
          </a:prstGeom>
          <a:noFill/>
          <a:ln w="9525">
            <a:solidFill>
              <a:schemeClr val="tx1"/>
            </a:solidFill>
            <a:round/>
            <a:headEnd/>
            <a:tailEnd/>
          </a:ln>
        </p:spPr>
        <p:txBody>
          <a:bodyPr/>
          <a:lstStyle/>
          <a:p>
            <a:endParaRPr lang="en-US"/>
          </a:p>
        </p:txBody>
      </p:sp>
      <p:sp>
        <p:nvSpPr>
          <p:cNvPr id="4" name="Subtitle 2"/>
          <p:cNvSpPr>
            <a:spLocks/>
          </p:cNvSpPr>
          <p:nvPr/>
        </p:nvSpPr>
        <p:spPr bwMode="auto">
          <a:xfrm>
            <a:off x="5791200" y="1676400"/>
            <a:ext cx="2362200" cy="533400"/>
          </a:xfrm>
          <a:prstGeom prst="rect">
            <a:avLst/>
          </a:prstGeom>
          <a:noFill/>
          <a:ln w="9525">
            <a:noFill/>
            <a:miter lim="800000"/>
            <a:headEnd/>
            <a:tailEnd/>
          </a:ln>
          <a:effectLst/>
        </p:spPr>
        <p:txBody>
          <a:bodyPr/>
          <a:lstStyle/>
          <a:p>
            <a:pPr algn="just">
              <a:spcBef>
                <a:spcPct val="20000"/>
              </a:spcBef>
              <a:defRPr/>
            </a:pPr>
            <a:r>
              <a:rPr lang="en-US" sz="2400" u="sng">
                <a:effectLst>
                  <a:outerShdw blurRad="38100" dist="38100" dir="2700000" algn="tl">
                    <a:srgbClr val="C0C0C0"/>
                  </a:outerShdw>
                </a:effectLst>
                <a:latin typeface="Arial"/>
              </a:rPr>
              <a:t>Tìm hiểu bài</a:t>
            </a:r>
          </a:p>
        </p:txBody>
      </p:sp>
      <p:sp>
        <p:nvSpPr>
          <p:cNvPr id="9223" name="Subtitle 2"/>
          <p:cNvSpPr>
            <a:spLocks/>
          </p:cNvSpPr>
          <p:nvPr/>
        </p:nvSpPr>
        <p:spPr bwMode="auto">
          <a:xfrm>
            <a:off x="381000" y="2057400"/>
            <a:ext cx="3810000" cy="762000"/>
          </a:xfrm>
          <a:prstGeom prst="rect">
            <a:avLst/>
          </a:prstGeom>
          <a:noFill/>
          <a:ln w="9525">
            <a:noFill/>
            <a:miter lim="800000"/>
            <a:headEnd/>
            <a:tailEnd/>
          </a:ln>
        </p:spPr>
        <p:txBody>
          <a:bodyPr/>
          <a:lstStyle/>
          <a:p>
            <a:pPr algn="just">
              <a:spcBef>
                <a:spcPct val="20000"/>
              </a:spcBef>
            </a:pPr>
            <a:r>
              <a:rPr lang="en-US" sz="2400"/>
              <a:t>- Quở trách, chuyên quyền, tâu xằng, câu đương.</a:t>
            </a:r>
          </a:p>
        </p:txBody>
      </p:sp>
      <p:sp>
        <p:nvSpPr>
          <p:cNvPr id="9224" name="Subtitle 2"/>
          <p:cNvSpPr>
            <a:spLocks/>
          </p:cNvSpPr>
          <p:nvPr/>
        </p:nvSpPr>
        <p:spPr bwMode="auto">
          <a:xfrm>
            <a:off x="381000" y="3124200"/>
            <a:ext cx="3886200" cy="2438400"/>
          </a:xfrm>
          <a:prstGeom prst="rect">
            <a:avLst/>
          </a:prstGeom>
          <a:noFill/>
          <a:ln w="9525">
            <a:noFill/>
            <a:miter lim="800000"/>
            <a:headEnd/>
            <a:tailEnd/>
          </a:ln>
        </p:spPr>
        <p:txBody>
          <a:bodyPr/>
          <a:lstStyle/>
          <a:p>
            <a:pPr algn="just">
              <a:spcBef>
                <a:spcPct val="20000"/>
              </a:spcBef>
            </a:pPr>
            <a:r>
              <a:rPr lang="en-US" sz="2400"/>
              <a:t>- Trần Thủ Độ là người có công lập nên nhà Trần, lại là chú của vua và đứng đầu trăm quan, nhưng không vì thế mà tự cho phép mình vượt qua phép nước.</a:t>
            </a:r>
          </a:p>
        </p:txBody>
      </p:sp>
      <p:sp>
        <p:nvSpPr>
          <p:cNvPr id="7" name="Subtitle 2"/>
          <p:cNvSpPr>
            <a:spLocks/>
          </p:cNvSpPr>
          <p:nvPr/>
        </p:nvSpPr>
        <p:spPr bwMode="auto">
          <a:xfrm>
            <a:off x="4572000" y="2057400"/>
            <a:ext cx="4343400" cy="1219200"/>
          </a:xfrm>
          <a:prstGeom prst="rect">
            <a:avLst/>
          </a:prstGeom>
          <a:noFill/>
          <a:ln w="9525">
            <a:noFill/>
            <a:miter lim="800000"/>
            <a:headEnd/>
            <a:tailEnd/>
          </a:ln>
        </p:spPr>
        <p:txBody>
          <a:bodyPr/>
          <a:lstStyle/>
          <a:p>
            <a:pPr algn="just">
              <a:spcBef>
                <a:spcPct val="20000"/>
              </a:spcBef>
            </a:pPr>
            <a:r>
              <a:rPr lang="en-US" sz="2400"/>
              <a:t>Đọc lướt đoạn 3 :</a:t>
            </a:r>
          </a:p>
        </p:txBody>
      </p:sp>
      <p:sp>
        <p:nvSpPr>
          <p:cNvPr id="262167" name="Text Box 23"/>
          <p:cNvSpPr txBox="1">
            <a:spLocks noChangeArrowheads="1"/>
          </p:cNvSpPr>
          <p:nvPr/>
        </p:nvSpPr>
        <p:spPr bwMode="auto">
          <a:xfrm>
            <a:off x="4495800" y="2514600"/>
            <a:ext cx="4824413" cy="1200150"/>
          </a:xfrm>
          <a:prstGeom prst="rect">
            <a:avLst/>
          </a:prstGeom>
          <a:noFill/>
          <a:ln w="9525">
            <a:noFill/>
            <a:miter lim="800000"/>
            <a:headEnd/>
            <a:tailEnd/>
          </a:ln>
        </p:spPr>
        <p:txBody>
          <a:bodyPr>
            <a:spAutoFit/>
          </a:bodyPr>
          <a:lstStyle/>
          <a:p>
            <a:pPr eaLnBrk="0" hangingPunct="0">
              <a:spcBef>
                <a:spcPct val="50000"/>
              </a:spcBef>
            </a:pPr>
            <a:r>
              <a:rPr lang="en-US" sz="2400"/>
              <a:t>4. Khi biết có viên quan tâu với vua rằng mình chuyên quyền, Trần Thủ Độ nói thế nào ?</a:t>
            </a:r>
          </a:p>
        </p:txBody>
      </p:sp>
      <p:sp>
        <p:nvSpPr>
          <p:cNvPr id="262168" name="Text Box 24"/>
          <p:cNvSpPr txBox="1">
            <a:spLocks noChangeArrowheads="1"/>
          </p:cNvSpPr>
          <p:nvPr/>
        </p:nvSpPr>
        <p:spPr bwMode="auto">
          <a:xfrm>
            <a:off x="4495800" y="3733800"/>
            <a:ext cx="4495800" cy="2123658"/>
          </a:xfrm>
          <a:prstGeom prst="rect">
            <a:avLst/>
          </a:prstGeom>
          <a:noFill/>
          <a:ln w="9525">
            <a:noFill/>
            <a:miter lim="800000"/>
            <a:headEnd/>
            <a:tailEnd/>
          </a:ln>
        </p:spPr>
        <p:txBody>
          <a:bodyPr wrap="square">
            <a:spAutoFit/>
          </a:bodyPr>
          <a:lstStyle/>
          <a:p>
            <a:pPr algn="just" eaLnBrk="0" hangingPunct="0">
              <a:spcBef>
                <a:spcPct val="50000"/>
              </a:spcBef>
            </a:pPr>
            <a:r>
              <a:rPr lang="en-US" sz="2400">
                <a:solidFill>
                  <a:srgbClr val="FF0000"/>
                </a:solidFill>
              </a:rPr>
              <a:t> -  Ông trầm ngâm suy nghĩ rồi tâu </a:t>
            </a:r>
            <a:r>
              <a:rPr lang="en-US" sz="2400" smtClean="0">
                <a:solidFill>
                  <a:srgbClr val="FF0000"/>
                </a:solidFill>
              </a:rPr>
              <a:t>: </a:t>
            </a:r>
          </a:p>
          <a:p>
            <a:pPr algn="just" eaLnBrk="0" hangingPunct="0">
              <a:spcBef>
                <a:spcPct val="50000"/>
              </a:spcBef>
            </a:pPr>
            <a:r>
              <a:rPr lang="en-US" sz="2400" smtClean="0">
                <a:solidFill>
                  <a:srgbClr val="FF0000"/>
                </a:solidFill>
              </a:rPr>
              <a:t> </a:t>
            </a:r>
            <a:r>
              <a:rPr lang="en-US" sz="2400">
                <a:solidFill>
                  <a:srgbClr val="FF0000"/>
                </a:solidFill>
              </a:rPr>
              <a:t>“ Quả có chuyện như vậy. Xin bệ hạ quở trách thần và ban thưởng cho người nói thật ”.</a:t>
            </a:r>
          </a:p>
        </p:txBody>
      </p:sp>
      <p:sp>
        <p:nvSpPr>
          <p:cNvPr id="8" name="Subtitle 2"/>
          <p:cNvSpPr>
            <a:spLocks/>
          </p:cNvSpPr>
          <p:nvPr/>
        </p:nvSpPr>
        <p:spPr bwMode="auto">
          <a:xfrm>
            <a:off x="4648200" y="2133600"/>
            <a:ext cx="4343400" cy="1219200"/>
          </a:xfrm>
          <a:prstGeom prst="rect">
            <a:avLst/>
          </a:prstGeom>
          <a:noFill/>
          <a:ln w="9525">
            <a:noFill/>
            <a:miter lim="800000"/>
            <a:headEnd/>
            <a:tailEnd/>
          </a:ln>
        </p:spPr>
        <p:txBody>
          <a:bodyPr/>
          <a:lstStyle/>
          <a:p>
            <a:pPr algn="just">
              <a:spcBef>
                <a:spcPct val="20000"/>
              </a:spcBef>
            </a:pPr>
            <a:r>
              <a:rPr lang="en-US" sz="2400">
                <a:solidFill>
                  <a:srgbClr val="000099"/>
                </a:solidFill>
              </a:rPr>
              <a:t>- Trần Thủ Độ là người nghiêm khắc với chính bản thân mình.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62167"/>
                                        </p:tgtEl>
                                        <p:attrNameLst>
                                          <p:attrName>style.visibility</p:attrName>
                                        </p:attrNameLst>
                                      </p:cBhvr>
                                      <p:to>
                                        <p:strVal val="visible"/>
                                      </p:to>
                                    </p:set>
                                    <p:animEffect transition="in" filter="box(in)">
                                      <p:cBhvr>
                                        <p:cTn id="10" dur="500"/>
                                        <p:tgtEl>
                                          <p:spTgt spid="2621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62168"/>
                                        </p:tgtEl>
                                        <p:attrNameLst>
                                          <p:attrName>style.visibility</p:attrName>
                                        </p:attrNameLst>
                                      </p:cBhvr>
                                      <p:to>
                                        <p:strVal val="visible"/>
                                      </p:to>
                                    </p:set>
                                    <p:animEffect transition="in" filter="box(in)">
                                      <p:cBhvr>
                                        <p:cTn id="15" dur="500"/>
                                        <p:tgtEl>
                                          <p:spTgt spid="26216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xit" presetSubtype="16" fill="hold" grpId="1" nodeType="clickEffect">
                                  <p:stCondLst>
                                    <p:cond delay="0"/>
                                  </p:stCondLst>
                                  <p:childTnLst>
                                    <p:animEffect transition="out" filter="box(in)">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4" presetClass="exit" presetSubtype="16" fill="hold" grpId="1" nodeType="withEffect">
                                  <p:stCondLst>
                                    <p:cond delay="0"/>
                                  </p:stCondLst>
                                  <p:childTnLst>
                                    <p:animEffect transition="out" filter="box(in)">
                                      <p:cBhvr>
                                        <p:cTn id="22" dur="500"/>
                                        <p:tgtEl>
                                          <p:spTgt spid="262167"/>
                                        </p:tgtEl>
                                      </p:cBhvr>
                                    </p:animEffect>
                                    <p:set>
                                      <p:cBhvr>
                                        <p:cTn id="23" dur="1" fill="hold">
                                          <p:stCondLst>
                                            <p:cond delay="499"/>
                                          </p:stCondLst>
                                        </p:cTn>
                                        <p:tgtEl>
                                          <p:spTgt spid="262167"/>
                                        </p:tgtEl>
                                        <p:attrNameLst>
                                          <p:attrName>style.visibility</p:attrName>
                                        </p:attrNameLst>
                                      </p:cBhvr>
                                      <p:to>
                                        <p:strVal val="hidden"/>
                                      </p:to>
                                    </p:set>
                                  </p:childTnLst>
                                </p:cTn>
                              </p:par>
                              <p:par>
                                <p:cTn id="24" presetID="4" presetClass="exit" presetSubtype="16" fill="hold" grpId="1" nodeType="withEffect">
                                  <p:stCondLst>
                                    <p:cond delay="0"/>
                                  </p:stCondLst>
                                  <p:childTnLst>
                                    <p:animEffect transition="out" filter="box(in)">
                                      <p:cBhvr>
                                        <p:cTn id="25" dur="500"/>
                                        <p:tgtEl>
                                          <p:spTgt spid="262168"/>
                                        </p:tgtEl>
                                      </p:cBhvr>
                                    </p:animEffect>
                                    <p:set>
                                      <p:cBhvr>
                                        <p:cTn id="26" dur="1" fill="hold">
                                          <p:stCondLst>
                                            <p:cond delay="499"/>
                                          </p:stCondLst>
                                        </p:cTn>
                                        <p:tgtEl>
                                          <p:spTgt spid="262168"/>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ox(in)">
                                      <p:cBhvr>
                                        <p:cTn id="31" dur="500"/>
                                        <p:tgtEl>
                                          <p:spTgt spid="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xit" presetSubtype="16" fill="hold" grpId="1" nodeType="clickEffect">
                                  <p:stCondLst>
                                    <p:cond delay="0"/>
                                  </p:stCondLst>
                                  <p:childTnLst>
                                    <p:animEffect transition="out" filter="box(in)">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62167" grpId="0"/>
      <p:bldP spid="262167" grpId="1"/>
      <p:bldP spid="262168" grpId="0"/>
      <p:bldP spid="262168" grpId="1"/>
      <p:bldP spid="8" grpId="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990600" y="-76200"/>
            <a:ext cx="8229600" cy="1524000"/>
          </a:xfrm>
        </p:spPr>
        <p:txBody>
          <a:bodyPr/>
          <a:lstStyle/>
          <a:p>
            <a:pPr marL="0" indent="0" eaLnBrk="1" hangingPunct="1">
              <a:buFontTx/>
              <a:buNone/>
            </a:pPr>
            <a:r>
              <a:rPr lang="en-US" sz="2800" smtClean="0"/>
              <a:t>        </a:t>
            </a:r>
            <a:endParaRPr lang="en-US" sz="2400" smtClean="0"/>
          </a:p>
          <a:p>
            <a:pPr marL="0" indent="0" eaLnBrk="1" hangingPunct="1">
              <a:buFontTx/>
              <a:buNone/>
            </a:pPr>
            <a:r>
              <a:rPr lang="en-US" sz="2400" smtClean="0"/>
              <a:t>                              </a:t>
            </a:r>
            <a:r>
              <a:rPr lang="en-US" sz="2400" u="sng" smtClean="0">
                <a:solidFill>
                  <a:srgbClr val="000099"/>
                </a:solidFill>
              </a:rPr>
              <a:t>Tập đọc:</a:t>
            </a:r>
          </a:p>
        </p:txBody>
      </p:sp>
      <p:sp>
        <p:nvSpPr>
          <p:cNvPr id="3" name="Subtitle 2"/>
          <p:cNvSpPr>
            <a:spLocks/>
          </p:cNvSpPr>
          <p:nvPr/>
        </p:nvSpPr>
        <p:spPr bwMode="auto">
          <a:xfrm>
            <a:off x="1295400" y="1676400"/>
            <a:ext cx="2362200" cy="533400"/>
          </a:xfrm>
          <a:prstGeom prst="rect">
            <a:avLst/>
          </a:prstGeom>
          <a:noFill/>
          <a:ln w="9525">
            <a:noFill/>
            <a:miter lim="800000"/>
            <a:headEnd/>
            <a:tailEnd/>
          </a:ln>
          <a:effectLst/>
        </p:spPr>
        <p:txBody>
          <a:bodyPr/>
          <a:lstStyle/>
          <a:p>
            <a:pPr algn="just">
              <a:spcBef>
                <a:spcPct val="20000"/>
              </a:spcBef>
              <a:defRPr/>
            </a:pPr>
            <a:r>
              <a:rPr lang="en-US" sz="2000" u="sng">
                <a:effectLst>
                  <a:outerShdw blurRad="38100" dist="38100" dir="2700000" algn="tl">
                    <a:srgbClr val="C0C0C0"/>
                  </a:outerShdw>
                </a:effectLst>
                <a:latin typeface="Arial"/>
              </a:rPr>
              <a:t>Luyện đọc</a:t>
            </a:r>
          </a:p>
        </p:txBody>
      </p:sp>
      <p:sp>
        <p:nvSpPr>
          <p:cNvPr id="10244" name="Subtitle 2"/>
          <p:cNvSpPr>
            <a:spLocks/>
          </p:cNvSpPr>
          <p:nvPr/>
        </p:nvSpPr>
        <p:spPr bwMode="auto">
          <a:xfrm>
            <a:off x="2819400" y="990600"/>
            <a:ext cx="5334000" cy="914400"/>
          </a:xfrm>
          <a:prstGeom prst="rect">
            <a:avLst/>
          </a:prstGeom>
          <a:noFill/>
          <a:ln w="9525">
            <a:noFill/>
            <a:miter lim="800000"/>
            <a:headEnd/>
            <a:tailEnd/>
          </a:ln>
        </p:spPr>
        <p:txBody>
          <a:bodyPr/>
          <a:lstStyle/>
          <a:p>
            <a:pPr algn="just">
              <a:spcBef>
                <a:spcPct val="20000"/>
              </a:spcBef>
            </a:pPr>
            <a:r>
              <a:rPr lang="en-US" sz="2400">
                <a:solidFill>
                  <a:srgbClr val="FF0000"/>
                </a:solidFill>
              </a:rPr>
              <a:t>Thái sư Trần Thủ Độ</a:t>
            </a:r>
          </a:p>
          <a:p>
            <a:pPr algn="just">
              <a:spcBef>
                <a:spcPct val="20000"/>
              </a:spcBef>
            </a:pPr>
            <a:r>
              <a:rPr lang="en-US" i="1">
                <a:solidFill>
                  <a:srgbClr val="000099"/>
                </a:solidFill>
              </a:rPr>
              <a:t>                               Theo</a:t>
            </a:r>
            <a:r>
              <a:rPr lang="en-US">
                <a:solidFill>
                  <a:srgbClr val="000099"/>
                </a:solidFill>
              </a:rPr>
              <a:t> Đại Việt Sử Kí Toàn Thư</a:t>
            </a:r>
          </a:p>
        </p:txBody>
      </p:sp>
      <p:sp>
        <p:nvSpPr>
          <p:cNvPr id="10245" name="Line 5"/>
          <p:cNvSpPr>
            <a:spLocks noChangeShapeType="1"/>
          </p:cNvSpPr>
          <p:nvPr/>
        </p:nvSpPr>
        <p:spPr bwMode="auto">
          <a:xfrm>
            <a:off x="4876800" y="1981200"/>
            <a:ext cx="0" cy="4876800"/>
          </a:xfrm>
          <a:prstGeom prst="line">
            <a:avLst/>
          </a:prstGeom>
          <a:noFill/>
          <a:ln w="9525">
            <a:solidFill>
              <a:schemeClr val="tx1"/>
            </a:solidFill>
            <a:round/>
            <a:headEnd/>
            <a:tailEnd/>
          </a:ln>
        </p:spPr>
        <p:txBody>
          <a:bodyPr/>
          <a:lstStyle/>
          <a:p>
            <a:endParaRPr lang="en-US"/>
          </a:p>
        </p:txBody>
      </p:sp>
      <p:sp>
        <p:nvSpPr>
          <p:cNvPr id="4" name="Subtitle 2"/>
          <p:cNvSpPr>
            <a:spLocks/>
          </p:cNvSpPr>
          <p:nvPr/>
        </p:nvSpPr>
        <p:spPr bwMode="auto">
          <a:xfrm>
            <a:off x="5791200" y="1676400"/>
            <a:ext cx="2362200" cy="533400"/>
          </a:xfrm>
          <a:prstGeom prst="rect">
            <a:avLst/>
          </a:prstGeom>
          <a:noFill/>
          <a:ln w="9525">
            <a:noFill/>
            <a:miter lim="800000"/>
            <a:headEnd/>
            <a:tailEnd/>
          </a:ln>
          <a:effectLst/>
        </p:spPr>
        <p:txBody>
          <a:bodyPr/>
          <a:lstStyle/>
          <a:p>
            <a:pPr algn="just">
              <a:spcBef>
                <a:spcPct val="20000"/>
              </a:spcBef>
              <a:defRPr/>
            </a:pPr>
            <a:r>
              <a:rPr lang="en-US" sz="2000" u="sng">
                <a:effectLst>
                  <a:outerShdw blurRad="38100" dist="38100" dir="2700000" algn="tl">
                    <a:srgbClr val="C0C0C0"/>
                  </a:outerShdw>
                </a:effectLst>
                <a:latin typeface="Arial"/>
              </a:rPr>
              <a:t>Tìm hiểu bài</a:t>
            </a:r>
          </a:p>
        </p:txBody>
      </p:sp>
      <p:sp>
        <p:nvSpPr>
          <p:cNvPr id="5" name="Subtitle 2"/>
          <p:cNvSpPr>
            <a:spLocks/>
          </p:cNvSpPr>
          <p:nvPr/>
        </p:nvSpPr>
        <p:spPr bwMode="auto">
          <a:xfrm>
            <a:off x="381000" y="2057400"/>
            <a:ext cx="3810000" cy="762000"/>
          </a:xfrm>
          <a:prstGeom prst="rect">
            <a:avLst/>
          </a:prstGeom>
          <a:noFill/>
          <a:ln w="9525">
            <a:noFill/>
            <a:miter lim="800000"/>
            <a:headEnd/>
            <a:tailEnd/>
          </a:ln>
        </p:spPr>
        <p:txBody>
          <a:bodyPr/>
          <a:lstStyle/>
          <a:p>
            <a:pPr algn="just">
              <a:spcBef>
                <a:spcPct val="20000"/>
              </a:spcBef>
            </a:pPr>
            <a:r>
              <a:rPr lang="en-US" sz="2000"/>
              <a:t>- Quở trách, chuyên quyền, tâu xằng, câu đương.</a:t>
            </a:r>
          </a:p>
        </p:txBody>
      </p:sp>
      <p:sp>
        <p:nvSpPr>
          <p:cNvPr id="6" name="Subtitle 2"/>
          <p:cNvSpPr>
            <a:spLocks/>
          </p:cNvSpPr>
          <p:nvPr/>
        </p:nvSpPr>
        <p:spPr bwMode="auto">
          <a:xfrm>
            <a:off x="457200" y="3124200"/>
            <a:ext cx="3886200" cy="2438400"/>
          </a:xfrm>
          <a:prstGeom prst="rect">
            <a:avLst/>
          </a:prstGeom>
          <a:noFill/>
          <a:ln w="9525">
            <a:noFill/>
            <a:miter lim="800000"/>
            <a:headEnd/>
            <a:tailEnd/>
          </a:ln>
        </p:spPr>
        <p:txBody>
          <a:bodyPr/>
          <a:lstStyle/>
          <a:p>
            <a:pPr algn="just">
              <a:spcBef>
                <a:spcPct val="20000"/>
              </a:spcBef>
            </a:pPr>
            <a:r>
              <a:rPr lang="en-US" sz="2000"/>
              <a:t>- Trần Thủ Độ là người có công lập nên nhà Trần, lại là chú của vua và đứng đầu trăm quan, nhưng không vì thế mà tự cho phép mình vượt qua phép nước.</a:t>
            </a:r>
          </a:p>
        </p:txBody>
      </p:sp>
      <p:sp>
        <p:nvSpPr>
          <p:cNvPr id="264215" name="Text Box 23"/>
          <p:cNvSpPr txBox="1">
            <a:spLocks noChangeArrowheads="1"/>
          </p:cNvSpPr>
          <p:nvPr/>
        </p:nvSpPr>
        <p:spPr bwMode="auto">
          <a:xfrm>
            <a:off x="4800600" y="2774950"/>
            <a:ext cx="4419600" cy="1016000"/>
          </a:xfrm>
          <a:prstGeom prst="rect">
            <a:avLst/>
          </a:prstGeom>
          <a:noFill/>
          <a:ln w="9525">
            <a:noFill/>
            <a:miter lim="800000"/>
            <a:headEnd/>
            <a:tailEnd/>
          </a:ln>
        </p:spPr>
        <p:txBody>
          <a:bodyPr>
            <a:spAutoFit/>
          </a:bodyPr>
          <a:lstStyle/>
          <a:p>
            <a:pPr eaLnBrk="0" hangingPunct="0">
              <a:spcBef>
                <a:spcPct val="50000"/>
              </a:spcBef>
            </a:pPr>
            <a:r>
              <a:rPr lang="en-US" sz="2000"/>
              <a:t>5. Những lời nói và việc làm của Trần Thủ Độ cho thấy ông là người như thế nào ?</a:t>
            </a:r>
          </a:p>
        </p:txBody>
      </p:sp>
      <p:sp>
        <p:nvSpPr>
          <p:cNvPr id="7" name="Subtitle 2"/>
          <p:cNvSpPr>
            <a:spLocks/>
          </p:cNvSpPr>
          <p:nvPr/>
        </p:nvSpPr>
        <p:spPr bwMode="auto">
          <a:xfrm>
            <a:off x="4876800" y="2057400"/>
            <a:ext cx="4343400" cy="571500"/>
          </a:xfrm>
          <a:prstGeom prst="rect">
            <a:avLst/>
          </a:prstGeom>
          <a:noFill/>
          <a:ln w="9525">
            <a:noFill/>
            <a:miter lim="800000"/>
            <a:headEnd/>
            <a:tailEnd/>
          </a:ln>
        </p:spPr>
        <p:txBody>
          <a:bodyPr/>
          <a:lstStyle/>
          <a:p>
            <a:pPr algn="just">
              <a:spcBef>
                <a:spcPct val="20000"/>
              </a:spcBef>
            </a:pPr>
            <a:r>
              <a:rPr lang="en-US" sz="2000"/>
              <a:t>Đọc lướt toàn bài-Thảo luận nhóm 2:</a:t>
            </a:r>
          </a:p>
        </p:txBody>
      </p:sp>
      <p:sp>
        <p:nvSpPr>
          <p:cNvPr id="264218" name="Text Box 26"/>
          <p:cNvSpPr txBox="1">
            <a:spLocks noChangeArrowheads="1"/>
          </p:cNvSpPr>
          <p:nvPr/>
        </p:nvSpPr>
        <p:spPr bwMode="auto">
          <a:xfrm>
            <a:off x="4876800" y="3886200"/>
            <a:ext cx="4348163" cy="708025"/>
          </a:xfrm>
          <a:prstGeom prst="rect">
            <a:avLst/>
          </a:prstGeom>
          <a:noFill/>
          <a:ln w="9525">
            <a:noFill/>
            <a:miter lim="800000"/>
            <a:headEnd/>
            <a:tailEnd/>
          </a:ln>
        </p:spPr>
        <p:txBody>
          <a:bodyPr>
            <a:spAutoFit/>
          </a:bodyPr>
          <a:lstStyle/>
          <a:p>
            <a:pPr eaLnBrk="0" hangingPunct="0">
              <a:spcBef>
                <a:spcPct val="50000"/>
              </a:spcBef>
            </a:pPr>
            <a:r>
              <a:rPr lang="en-US" sz="2000">
                <a:solidFill>
                  <a:srgbClr val="FF0000"/>
                </a:solidFill>
              </a:rPr>
              <a:t>- Trần Thủ Độ là người không vì tình riêng mà làm sai phép nước.</a:t>
            </a:r>
          </a:p>
        </p:txBody>
      </p:sp>
      <p:sp>
        <p:nvSpPr>
          <p:cNvPr id="8" name="Subtitle 2"/>
          <p:cNvSpPr>
            <a:spLocks/>
          </p:cNvSpPr>
          <p:nvPr/>
        </p:nvSpPr>
        <p:spPr bwMode="auto">
          <a:xfrm>
            <a:off x="4876800" y="4648200"/>
            <a:ext cx="4119563" cy="1219200"/>
          </a:xfrm>
          <a:prstGeom prst="rect">
            <a:avLst/>
          </a:prstGeom>
          <a:noFill/>
          <a:ln w="9525">
            <a:noFill/>
            <a:miter lim="800000"/>
            <a:headEnd/>
            <a:tailEnd/>
          </a:ln>
        </p:spPr>
        <p:txBody>
          <a:bodyPr/>
          <a:lstStyle/>
          <a:p>
            <a:pPr algn="just">
              <a:spcBef>
                <a:spcPct val="20000"/>
              </a:spcBef>
            </a:pPr>
            <a:r>
              <a:rPr lang="en-US" sz="2000">
                <a:solidFill>
                  <a:srgbClr val="FF0000"/>
                </a:solidFill>
              </a:rPr>
              <a:t>- Trần Thủ Độ là người công tư nghiêm minh.</a:t>
            </a:r>
          </a:p>
        </p:txBody>
      </p:sp>
      <p:sp>
        <p:nvSpPr>
          <p:cNvPr id="9" name="Subtitle 2"/>
          <p:cNvSpPr>
            <a:spLocks/>
          </p:cNvSpPr>
          <p:nvPr/>
        </p:nvSpPr>
        <p:spPr bwMode="auto">
          <a:xfrm>
            <a:off x="4876800" y="5410200"/>
            <a:ext cx="4195763" cy="1219200"/>
          </a:xfrm>
          <a:prstGeom prst="rect">
            <a:avLst/>
          </a:prstGeom>
          <a:noFill/>
          <a:ln w="9525">
            <a:noFill/>
            <a:miter lim="800000"/>
            <a:headEnd/>
            <a:tailEnd/>
          </a:ln>
        </p:spPr>
        <p:txBody>
          <a:bodyPr/>
          <a:lstStyle/>
          <a:p>
            <a:pPr algn="just">
              <a:spcBef>
                <a:spcPct val="20000"/>
              </a:spcBef>
            </a:pPr>
            <a:r>
              <a:rPr lang="en-US" sz="2000">
                <a:solidFill>
                  <a:srgbClr val="FF0000"/>
                </a:solidFill>
              </a:rPr>
              <a:t>- Trần Thủ Độ là người nghiêm khắc với chính bản thân mình.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64215"/>
                                        </p:tgtEl>
                                        <p:attrNameLst>
                                          <p:attrName>style.visibility</p:attrName>
                                        </p:attrNameLst>
                                      </p:cBhvr>
                                      <p:to>
                                        <p:strVal val="visible"/>
                                      </p:to>
                                    </p:set>
                                    <p:animEffect transition="in" filter="box(in)">
                                      <p:cBhvr>
                                        <p:cTn id="10" dur="500"/>
                                        <p:tgtEl>
                                          <p:spTgt spid="2642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64218"/>
                                        </p:tgtEl>
                                        <p:attrNameLst>
                                          <p:attrName>style.visibility</p:attrName>
                                        </p:attrNameLst>
                                      </p:cBhvr>
                                      <p:to>
                                        <p:strVal val="visible"/>
                                      </p:to>
                                    </p:set>
                                    <p:animEffect transition="in" filter="box(in)">
                                      <p:cBhvr>
                                        <p:cTn id="15" dur="500"/>
                                        <p:tgtEl>
                                          <p:spTgt spid="26421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15" grpId="0"/>
      <p:bldP spid="7" grpId="0"/>
      <p:bldP spid="264218" grpId="0"/>
      <p:bldP spid="8" grpId="0"/>
      <p:bldP spid="9" grpId="0"/>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4371</TotalTime>
  <Words>1191</Words>
  <Application>Microsoft Office PowerPoint</Application>
  <PresentationFormat>On-screen Show (4:3)</PresentationFormat>
  <Paragraphs>116</Paragraphs>
  <Slides>11</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5" baseType="lpstr">
      <vt:lpstr>Arial</vt:lpstr>
      <vt:lpstr>Wingdings</vt:lpstr>
      <vt:lpstr>1_Default Design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1742</cp:revision>
  <dcterms:created xsi:type="dcterms:W3CDTF">2008-02-13T08:58:51Z</dcterms:created>
  <dcterms:modified xsi:type="dcterms:W3CDTF">2023-01-30T01:54:45Z</dcterms:modified>
</cp:coreProperties>
</file>