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6"/>
  </p:notesMasterIdLst>
  <p:sldIdLst>
    <p:sldId id="256" r:id="rId2"/>
    <p:sldId id="258" r:id="rId3"/>
    <p:sldId id="257" r:id="rId4"/>
    <p:sldId id="308" r:id="rId5"/>
    <p:sldId id="309" r:id="rId6"/>
    <p:sldId id="278" r:id="rId7"/>
    <p:sldId id="259" r:id="rId8"/>
    <p:sldId id="310" r:id="rId9"/>
    <p:sldId id="311" r:id="rId10"/>
    <p:sldId id="312" r:id="rId11"/>
    <p:sldId id="314" r:id="rId12"/>
    <p:sldId id="313" r:id="rId13"/>
    <p:sldId id="315" r:id="rId14"/>
    <p:sldId id="286" r:id="rId15"/>
  </p:sldIdLst>
  <p:sldSz cx="9144000" cy="5143500" type="screen16x9"/>
  <p:notesSz cx="6858000" cy="9144000"/>
  <p:embeddedFontLst>
    <p:embeddedFont>
      <p:font typeface="SimSun" panose="02010600030101010101" pitchFamily="2" charset="-122"/>
      <p:regular r:id="rId17"/>
    </p:embeddedFont>
    <p:embeddedFont>
      <p:font typeface=".VnTime" panose="020B7200000000000000"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8B8AC-BAE0-4CE5-8579-93703714EF8B}">
  <a:tblStyle styleId="{1838B8AC-BAE0-4CE5-8579-93703714EF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2" autoAdjust="0"/>
    <p:restoredTop sz="70182" autoAdjust="0"/>
  </p:normalViewPr>
  <p:slideViewPr>
    <p:cSldViewPr snapToGrid="0">
      <p:cViewPr varScale="1">
        <p:scale>
          <a:sx n="63" d="100"/>
          <a:sy n="63" d="100"/>
        </p:scale>
        <p:origin x="18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529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6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324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b0babbdd12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b0babbdd12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cho HS quan sát</a:t>
            </a:r>
            <a:r>
              <a:rPr lang="en-US" baseline="0" smtClean="0"/>
              <a:t> hình ảnh người công nhân sửa đường</a:t>
            </a:r>
            <a:endParaRPr lang="en-US"/>
          </a:p>
        </p:txBody>
      </p:sp>
    </p:spTree>
    <p:extLst>
      <p:ext uri="{BB962C8B-B14F-4D97-AF65-F5344CB8AC3E}">
        <p14:creationId xmlns:p14="http://schemas.microsoft.com/office/powerpoint/2010/main" val="152956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smtClean="0">
                <a:solidFill>
                  <a:srgbClr val="FF0000"/>
                </a:solidFill>
                <a:latin typeface="Times New Roman" panose="02020603050405020304" pitchFamily="18" charset="0"/>
                <a:cs typeface="Times New Roman" panose="02020603050405020304" pitchFamily="18" charset="0"/>
              </a:rPr>
              <a:t>Thảo luận nhóm 4</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52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54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07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57117-D963-4107-9C85-5972DC61CD4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34529561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57117-D963-4107-9C85-5972DC61CD4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8780013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57117-D963-4107-9C85-5972DC61CD4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6634791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78"/>
        <p:cNvGrpSpPr/>
        <p:nvPr/>
      </p:nvGrpSpPr>
      <p:grpSpPr>
        <a:xfrm>
          <a:off x="0" y="0"/>
          <a:ext cx="0" cy="0"/>
          <a:chOff x="0" y="0"/>
          <a:chExt cx="0" cy="0"/>
        </a:xfrm>
      </p:grpSpPr>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extLst>
      <p:ext uri="{BB962C8B-B14F-4D97-AF65-F5344CB8AC3E}">
        <p14:creationId xmlns:p14="http://schemas.microsoft.com/office/powerpoint/2010/main" val="379978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Tree>
    <p:extLst>
      <p:ext uri="{BB962C8B-B14F-4D97-AF65-F5344CB8AC3E}">
        <p14:creationId xmlns:p14="http://schemas.microsoft.com/office/powerpoint/2010/main" val="44188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918081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Tree>
    <p:extLst>
      <p:ext uri="{BB962C8B-B14F-4D97-AF65-F5344CB8AC3E}">
        <p14:creationId xmlns:p14="http://schemas.microsoft.com/office/powerpoint/2010/main" val="135962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50071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57117-D963-4107-9C85-5972DC61CD4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2056513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57117-D963-4107-9C85-5972DC61CD4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2311626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57117-D963-4107-9C85-5972DC61CD4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2322729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57117-D963-4107-9C85-5972DC61CD4E}"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2305736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57117-D963-4107-9C85-5972DC61CD4E}"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8374340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57117-D963-4107-9C85-5972DC61CD4E}"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62179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257117-D963-4107-9C85-5972DC61CD4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29753782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257117-D963-4107-9C85-5972DC61CD4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71A6B-D0B7-4177-8D02-430C12553C78}" type="slidenum">
              <a:rPr lang="en-US" smtClean="0"/>
              <a:t>‹#›</a:t>
            </a:fld>
            <a:endParaRPr lang="en-US"/>
          </a:p>
        </p:txBody>
      </p:sp>
    </p:spTree>
    <p:extLst>
      <p:ext uri="{BB962C8B-B14F-4D97-AF65-F5344CB8AC3E}">
        <p14:creationId xmlns:p14="http://schemas.microsoft.com/office/powerpoint/2010/main" val="16960211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B257117-D963-4107-9C85-5972DC61CD4E}" type="datetimeFigureOut">
              <a:rPr lang="en-US" smtClean="0"/>
              <a:t>12/12/2021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0D71A6B-D0B7-4177-8D02-430C12553C78}" type="slidenum">
              <a:rPr lang="en-US" smtClean="0"/>
              <a:t>‹#›</a:t>
            </a:fld>
            <a:endParaRPr lang="en-US"/>
          </a:p>
        </p:txBody>
      </p:sp>
    </p:spTree>
    <p:extLst>
      <p:ext uri="{BB962C8B-B14F-4D97-AF65-F5344CB8AC3E}">
        <p14:creationId xmlns:p14="http://schemas.microsoft.com/office/powerpoint/2010/main" val="11832653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3"/>
          <p:cNvSpPr txBox="1">
            <a:spLocks noGrp="1"/>
          </p:cNvSpPr>
          <p:nvPr>
            <p:ph type="ctrTitle"/>
          </p:nvPr>
        </p:nvSpPr>
        <p:spPr>
          <a:xfrm>
            <a:off x="895129" y="1752150"/>
            <a:ext cx="7208700" cy="1918800"/>
          </a:xfrm>
          <a:prstGeom prst="rect">
            <a:avLst/>
          </a:prstGeom>
        </p:spPr>
        <p:txBody>
          <a:bodyPr spcFirstLastPara="1" wrap="square" lIns="91425" tIns="91425" rIns="91425" bIns="91425" anchor="b" anchorCtr="0">
            <a:noAutofit/>
          </a:bodyPr>
          <a:lstStyle/>
          <a:p>
            <a:pPr>
              <a:lnSpc>
                <a:spcPct val="150000"/>
              </a:lnSpc>
            </a:pPr>
            <a:r>
              <a:rPr lang="en-US" altLang="en-US" sz="5400">
                <a:solidFill>
                  <a:srgbClr val="FF0000"/>
                </a:solidFill>
                <a:latin typeface="Times New Roman" panose="02020603050405020304" pitchFamily="18" charset="0"/>
              </a:rPr>
              <a:t>Luyện tập tả người </a:t>
            </a:r>
            <a:r>
              <a:rPr lang="en-US" altLang="en-US" sz="5400" smtClean="0">
                <a:solidFill>
                  <a:srgbClr val="FF0000"/>
                </a:solidFill>
                <a:latin typeface="Times New Roman" panose="02020603050405020304" pitchFamily="18" charset="0"/>
              </a:rPr>
              <a:t/>
            </a:r>
            <a:br>
              <a:rPr lang="en-US" altLang="en-US" sz="5400" smtClean="0">
                <a:solidFill>
                  <a:srgbClr val="FF0000"/>
                </a:solidFill>
                <a:latin typeface="Times New Roman" panose="02020603050405020304" pitchFamily="18" charset="0"/>
              </a:rPr>
            </a:br>
            <a:r>
              <a:rPr lang="en-US" sz="2800" i="1" smtClean="0">
                <a:solidFill>
                  <a:srgbClr val="0000FF"/>
                </a:solidFill>
                <a:latin typeface="Times New Roman" pitchFamily="18" charset="0"/>
                <a:cs typeface="Times New Roman" pitchFamily="18" charset="0"/>
              </a:rPr>
              <a:t>(</a:t>
            </a:r>
            <a:r>
              <a:rPr lang="en-US" sz="2800" i="1">
                <a:solidFill>
                  <a:srgbClr val="0000FF"/>
                </a:solidFill>
                <a:latin typeface="Times New Roman" pitchFamily="18" charset="0"/>
                <a:cs typeface="Times New Roman" pitchFamily="18" charset="0"/>
              </a:rPr>
              <a:t>Tả hoạt động)</a:t>
            </a:r>
            <a:endParaRPr lang="en-US" sz="2800" i="1" dirty="0" err="1">
              <a:solidFill>
                <a:srgbClr val="0070C0"/>
              </a:solidFill>
              <a:latin typeface="Times New Roman" pitchFamily="18" charset="0"/>
              <a:ea typeface="SimSun" pitchFamily="2" charset="-122"/>
            </a:endParaRPr>
          </a:p>
        </p:txBody>
      </p:sp>
      <p:sp>
        <p:nvSpPr>
          <p:cNvPr id="1731" name="Google Shape;1731;p23"/>
          <p:cNvSpPr txBox="1">
            <a:spLocks noGrp="1"/>
          </p:cNvSpPr>
          <p:nvPr>
            <p:ph type="subTitle" idx="1"/>
          </p:nvPr>
        </p:nvSpPr>
        <p:spPr>
          <a:xfrm>
            <a:off x="3336415" y="1208050"/>
            <a:ext cx="2326128" cy="59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smtClean="0"/>
              <a:t>Tập làm văn</a:t>
            </a:r>
            <a:endParaRPr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71" name="Google Shape;1771;p26"/>
          <p:cNvGrpSpPr/>
          <p:nvPr/>
        </p:nvGrpSpPr>
        <p:grpSpPr>
          <a:xfrm>
            <a:off x="8569288" y="4423863"/>
            <a:ext cx="194021" cy="191487"/>
            <a:chOff x="6232000" y="1435050"/>
            <a:chExt cx="488225" cy="481850"/>
          </a:xfrm>
        </p:grpSpPr>
        <p:sp>
          <p:nvSpPr>
            <p:cNvPr id="1772" name="Google Shape;1772;p2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3" name="Google Shape;1773;p2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4" name="Google Shape;1774;p2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5" name="Google Shape;1775;p2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6" name="Google Shape;1776;p2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
        <p:nvSpPr>
          <p:cNvPr id="1783" name="Google Shape;1783;p26">
            <a:hlinkClick r:id="rId3"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Rectangle 42"/>
          <p:cNvSpPr/>
          <p:nvPr/>
        </p:nvSpPr>
        <p:spPr>
          <a:xfrm>
            <a:off x="360315" y="268038"/>
            <a:ext cx="8301504" cy="446276"/>
          </a:xfrm>
          <a:prstGeom prst="rect">
            <a:avLst/>
          </a:prstGeom>
        </p:spPr>
        <p:txBody>
          <a:bodyPr wrap="square">
            <a:spAutoFit/>
          </a:bodyPr>
          <a:lstStyle/>
          <a:p>
            <a:r>
              <a:rPr lang="en-US" sz="23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2.Viết một đoạn văn tả hoạt động của một người mà em yêu mến.</a:t>
            </a:r>
            <a:endParaRPr lang="en-US" sz="2300" b="1" dirty="0">
              <a:solidFill>
                <a:srgbClr val="00206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555636" y="889462"/>
            <a:ext cx="7604390" cy="2677656"/>
          </a:xfrm>
          <a:prstGeom prst="rect">
            <a:avLst/>
          </a:prstGeom>
          <a:noFill/>
        </p:spPr>
        <p:txBody>
          <a:bodyPr wrap="square" rtlCol="0">
            <a:spAutoFit/>
          </a:bodyPr>
          <a:lstStyle/>
          <a:p>
            <a:r>
              <a:rPr lang="en-US" sz="2100" b="1" dirty="0" err="1" smtClean="0">
                <a:solidFill>
                  <a:srgbClr val="FF0000"/>
                </a:solidFill>
                <a:latin typeface="Times New Roman" panose="02020603050405020304" pitchFamily="18" charset="0"/>
                <a:cs typeface="Times New Roman" panose="02020603050405020304" pitchFamily="18" charset="0"/>
              </a:rPr>
              <a:t>Gợi</a:t>
            </a:r>
            <a:r>
              <a:rPr lang="en-US" sz="2100" b="1" dirty="0" smtClean="0">
                <a:solidFill>
                  <a:srgbClr val="FF0000"/>
                </a:solidFill>
                <a:latin typeface="Times New Roman" panose="02020603050405020304" pitchFamily="18" charset="0"/>
                <a:cs typeface="Times New Roman" panose="02020603050405020304" pitchFamily="18" charset="0"/>
              </a:rPr>
              <a:t> ý</a:t>
            </a:r>
          </a:p>
          <a:p>
            <a:pPr marL="457200" indent="-457200">
              <a:buFontTx/>
              <a:buChar char="-"/>
            </a:pPr>
            <a:r>
              <a:rPr lang="en-US" sz="2100" b="1" dirty="0" err="1" smtClean="0">
                <a:solidFill>
                  <a:srgbClr val="7030A0"/>
                </a:solidFill>
                <a:latin typeface="Times New Roman" panose="02020603050405020304" pitchFamily="18" charset="0"/>
                <a:cs typeface="Times New Roman" panose="02020603050405020304" pitchFamily="18" charset="0"/>
              </a:rPr>
              <a:t>Người</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đó</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có</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thể</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là</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người</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thân</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trong</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gia</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đình</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em</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là</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cô</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giáo</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thầy</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giáo</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bạn</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bè</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hoặc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một</a:t>
            </a:r>
            <a:r>
              <a:rPr lang="en-US" sz="2100" b="1" dirty="0" smtClean="0">
                <a:solidFill>
                  <a:srgbClr val="7030A0"/>
                </a:solidFill>
                <a:latin typeface="Times New Roman" panose="02020603050405020304" pitchFamily="18" charset="0"/>
                <a:cs typeface="Times New Roman" panose="02020603050405020304" pitchFamily="18" charset="0"/>
              </a:rPr>
              <a:t> ca </a:t>
            </a:r>
            <a:r>
              <a:rPr lang="en-US" sz="2100" b="1" dirty="0" err="1" smtClean="0">
                <a:solidFill>
                  <a:srgbClr val="7030A0"/>
                </a:solidFill>
                <a:latin typeface="Times New Roman" panose="02020603050405020304" pitchFamily="18" charset="0"/>
                <a:cs typeface="Times New Roman" panose="02020603050405020304" pitchFamily="18" charset="0"/>
              </a:rPr>
              <a:t>sĩ</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em</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yêu</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thích</a:t>
            </a:r>
            <a:r>
              <a:rPr lang="en-US" sz="2100" b="1" dirty="0" smtClean="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100" b="1" dirty="0" err="1" smtClean="0">
                <a:solidFill>
                  <a:srgbClr val="7030A0"/>
                </a:solidFill>
                <a:latin typeface="Times New Roman" panose="02020603050405020304" pitchFamily="18" charset="0"/>
                <a:cs typeface="Times New Roman" panose="02020603050405020304" pitchFamily="18" charset="0"/>
              </a:rPr>
              <a:t>Em</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cần</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tả</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hoạt</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động</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của</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người</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đó</a:t>
            </a:r>
            <a:r>
              <a:rPr lang="en-US" sz="2100" b="1" dirty="0" smtClean="0">
                <a:solidFill>
                  <a:srgbClr val="7030A0"/>
                </a:solidFill>
                <a:latin typeface="Times New Roman" panose="02020603050405020304" pitchFamily="18" charset="0"/>
                <a:cs typeface="Times New Roman" panose="02020603050405020304" pitchFamily="18" charset="0"/>
              </a:rPr>
              <a:t> qua </a:t>
            </a:r>
            <a:r>
              <a:rPr lang="en-US" sz="2100" b="1" dirty="0" err="1" smtClean="0">
                <a:solidFill>
                  <a:srgbClr val="7030A0"/>
                </a:solidFill>
                <a:latin typeface="Times New Roman" panose="02020603050405020304" pitchFamily="18" charset="0"/>
                <a:cs typeface="Times New Roman" panose="02020603050405020304" pitchFamily="18" charset="0"/>
              </a:rPr>
              <a:t>một</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công</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việc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cụ</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thể</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ví</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dụ</a:t>
            </a:r>
            <a:r>
              <a:rPr lang="en-US" sz="2100" b="1" dirty="0" smtClean="0">
                <a:solidFill>
                  <a:srgbClr val="7030A0"/>
                </a:solidFill>
                <a:latin typeface="Times New Roman" panose="02020603050405020304" pitchFamily="18" charset="0"/>
                <a:cs typeface="Times New Roman" panose="02020603050405020304" pitchFamily="18" charset="0"/>
              </a:rPr>
              <a:t>:</a:t>
            </a:r>
            <a:r>
              <a:rPr lang="en-US" sz="2100" b="1" dirty="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tả</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mẹ</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nấu</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cơm</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bố</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đọc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báo</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anh</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tập</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thể</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dục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hoặc</a:t>
            </a:r>
            <a:r>
              <a:rPr lang="en-US" sz="2100" b="1" dirty="0" smtClean="0">
                <a:solidFill>
                  <a:srgbClr val="7030A0"/>
                </a:solidFill>
                <a:latin typeface="Times New Roman" panose="02020603050405020304" pitchFamily="18" charset="0"/>
                <a:cs typeface="Times New Roman" panose="02020603050405020304" pitchFamily="18" charset="0"/>
              </a:rPr>
              <a:t> ca </a:t>
            </a:r>
            <a:r>
              <a:rPr lang="en-US" sz="2100" b="1" dirty="0" err="1" smtClean="0">
                <a:solidFill>
                  <a:srgbClr val="7030A0"/>
                </a:solidFill>
                <a:latin typeface="Times New Roman" panose="02020603050405020304" pitchFamily="18" charset="0"/>
                <a:cs typeface="Times New Roman" panose="02020603050405020304" pitchFamily="18" charset="0"/>
              </a:rPr>
              <a:t>sĩ</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đang</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hát</a:t>
            </a:r>
            <a:r>
              <a:rPr lang="en-US" sz="2100" b="1" dirty="0" smtClean="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100" b="1" dirty="0" err="1" smtClean="0">
                <a:solidFill>
                  <a:srgbClr val="7030A0"/>
                </a:solidFill>
                <a:latin typeface="Times New Roman" panose="02020603050405020304" pitchFamily="18" charset="0"/>
                <a:cs typeface="Times New Roman" panose="02020603050405020304" pitchFamily="18" charset="0"/>
              </a:rPr>
              <a:t>Nhớ</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lại</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các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kết</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quả</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quan</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sát</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để</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đưa</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được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vào</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đoạn</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những</a:t>
            </a:r>
            <a:r>
              <a:rPr lang="en-US" sz="2100" b="1" dirty="0" smtClean="0">
                <a:solidFill>
                  <a:srgbClr val="7030A0"/>
                </a:solidFill>
                <a:latin typeface="Times New Roman" panose="02020603050405020304" pitchFamily="18" charset="0"/>
                <a:cs typeface="Times New Roman" panose="02020603050405020304" pitchFamily="18" charset="0"/>
              </a:rPr>
              <a:t> chi </a:t>
            </a:r>
            <a:r>
              <a:rPr lang="en-US" sz="2100" b="1" dirty="0" err="1" smtClean="0">
                <a:solidFill>
                  <a:srgbClr val="7030A0"/>
                </a:solidFill>
                <a:latin typeface="Times New Roman" panose="02020603050405020304" pitchFamily="18" charset="0"/>
                <a:cs typeface="Times New Roman" panose="02020603050405020304" pitchFamily="18" charset="0"/>
              </a:rPr>
              <a:t>tiết</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chính</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xác</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về</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hoạt</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động</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của</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người</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mà</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em</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chọn</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để</a:t>
            </a:r>
            <a:r>
              <a:rPr lang="en-US" sz="2100" b="1" dirty="0" smtClean="0">
                <a:solidFill>
                  <a:srgbClr val="7030A0"/>
                </a:solidFill>
                <a:latin typeface="Times New Roman" panose="02020603050405020304" pitchFamily="18" charset="0"/>
                <a:cs typeface="Times New Roman" panose="02020603050405020304" pitchFamily="18" charset="0"/>
              </a:rPr>
              <a:t> </a:t>
            </a:r>
            <a:r>
              <a:rPr lang="en-US" sz="2100" b="1" dirty="0" err="1" smtClean="0">
                <a:solidFill>
                  <a:srgbClr val="7030A0"/>
                </a:solidFill>
                <a:latin typeface="Times New Roman" panose="02020603050405020304" pitchFamily="18" charset="0"/>
                <a:cs typeface="Times New Roman" panose="02020603050405020304" pitchFamily="18" charset="0"/>
              </a:rPr>
              <a:t>tả</a:t>
            </a:r>
            <a:r>
              <a:rPr lang="en-US" sz="2100" b="1" dirty="0" smtClean="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91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
                                            <p:txEl>
                                              <p:pRg st="1" end="1"/>
                                            </p:txEl>
                                          </p:spTgt>
                                        </p:tgtEl>
                                        <p:attrNameLst>
                                          <p:attrName>style.visibility</p:attrName>
                                        </p:attrNameLst>
                                      </p:cBhvr>
                                      <p:to>
                                        <p:strVal val="visible"/>
                                      </p:to>
                                    </p:set>
                                    <p:animEffect transition="in" filter="fade">
                                      <p:cBhvr>
                                        <p:cTn id="10" dur="500"/>
                                        <p:tgtEl>
                                          <p:spTgt spid="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animEffect transition="in" filter="fade">
                                      <p:cBhvr>
                                        <p:cTn id="15" dur="1000"/>
                                        <p:tgtEl>
                                          <p:spTgt spid="44">
                                            <p:txEl>
                                              <p:pRg st="2" end="2"/>
                                            </p:txEl>
                                          </p:spTgt>
                                        </p:tgtEl>
                                      </p:cBhvr>
                                    </p:animEffect>
                                    <p:anim calcmode="lin" valueType="num">
                                      <p:cBhvr>
                                        <p:cTn id="16"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4">
                                            <p:txEl>
                                              <p:pRg st="3" end="3"/>
                                            </p:txEl>
                                          </p:spTgt>
                                        </p:tgtEl>
                                        <p:attrNameLst>
                                          <p:attrName>style.visibility</p:attrName>
                                        </p:attrNameLst>
                                      </p:cBhvr>
                                      <p:to>
                                        <p:strVal val="visible"/>
                                      </p:to>
                                    </p:set>
                                    <p:animEffect transition="in" filter="fade">
                                      <p:cBhvr>
                                        <p:cTn id="22" dur="1000"/>
                                        <p:tgtEl>
                                          <p:spTgt spid="44">
                                            <p:txEl>
                                              <p:pRg st="3" end="3"/>
                                            </p:txEl>
                                          </p:spTgt>
                                        </p:tgtEl>
                                      </p:cBhvr>
                                    </p:animEffect>
                                    <p:anim calcmode="lin" valueType="num">
                                      <p:cBhvr>
                                        <p:cTn id="23"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8120" y="148590"/>
            <a:ext cx="888492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800" b="1" i="1" dirty="0" err="1" smtClean="0">
                <a:solidFill>
                  <a:srgbClr val="0000FF"/>
                </a:solidFill>
                <a:latin typeface="Times New Roman" panose="02020603050405020304" pitchFamily="18" charset="0"/>
              </a:rPr>
              <a:t>Lưu</a:t>
            </a:r>
            <a:r>
              <a:rPr lang="en-US" altLang="en-US" sz="2800" b="1" i="1" dirty="0" smtClean="0">
                <a:solidFill>
                  <a:srgbClr val="0000FF"/>
                </a:solidFill>
                <a:latin typeface="Times New Roman" panose="02020603050405020304" pitchFamily="18" charset="0"/>
              </a:rPr>
              <a:t> ý</a:t>
            </a:r>
          </a:p>
          <a:p>
            <a:pPr algn="just" eaLnBrk="1" hangingPunct="1"/>
            <a:r>
              <a:rPr lang="en-US" altLang="en-US" sz="2800" b="1" i="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Khi</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viết</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bám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đề</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trình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đúng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trúc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gồm</a:t>
            </a:r>
            <a:r>
              <a:rPr lang="en-US" altLang="en-US" sz="2800" b="1" dirty="0">
                <a:solidFill>
                  <a:srgbClr val="0000FF"/>
                </a:solidFill>
                <a:latin typeface="Times New Roman" panose="02020603050405020304" pitchFamily="18" charset="0"/>
              </a:rPr>
              <a:t> 3 </a:t>
            </a:r>
            <a:r>
              <a:rPr lang="en-US" altLang="en-US" sz="2800" b="1" dirty="0" err="1">
                <a:solidFill>
                  <a:srgbClr val="0000FF"/>
                </a:solidFill>
                <a:latin typeface="Times New Roman" panose="02020603050405020304" pitchFamily="18" charset="0"/>
              </a:rPr>
              <a:t>phần</a:t>
            </a:r>
            <a:r>
              <a:rPr lang="en-US" altLang="en-US" sz="2800" b="1" dirty="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mở</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thân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kết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đoạn</a:t>
            </a:r>
            <a:r>
              <a:rPr lang="en-US" altLang="en-US" sz="2800" b="1" dirty="0">
                <a:solidFill>
                  <a:srgbClr val="0000FF"/>
                </a:solidFill>
                <a:latin typeface="Times New Roman" panose="02020603050405020304" pitchFamily="18" charset="0"/>
              </a:rPr>
              <a:t>.</a:t>
            </a:r>
          </a:p>
          <a:p>
            <a:pPr algn="just" eaLnBrk="1" hangingPunct="1"/>
            <a:r>
              <a:rPr lang="en-US" altLang="en-US" sz="2800" b="1" dirty="0">
                <a:solidFill>
                  <a:srgbClr val="0000FF"/>
                </a:solidFill>
                <a:latin typeface="Times New Roman" panose="02020603050405020304" pitchFamily="18" charset="0"/>
              </a:rPr>
              <a:t> </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CÇn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chän</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VnTime" panose="020B7200000000000000" pitchFamily="34" charset="0"/>
              </a:rPr>
              <a:t>óng</a:t>
            </a:r>
            <a:r>
              <a:rPr lang="en-US" altLang="en-US" sz="2800" b="1" dirty="0">
                <a:solidFill>
                  <a:srgbClr val="0000FF"/>
                </a:solidFill>
                <a:latin typeface=".VnTime" panose="020B7200000000000000" pitchFamily="34"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VnTime" panose="020B7200000000000000" pitchFamily="34" charset="0"/>
              </a:rPr>
              <a:t>mét</a:t>
            </a:r>
            <a:r>
              <a:rPr lang="en-US" altLang="en-US" sz="2800" b="1" dirty="0">
                <a:solidFill>
                  <a:srgbClr val="0000FF"/>
                </a:solidFill>
                <a:latin typeface=".VnTime" panose="020B7200000000000000" pitchFamily="34" charset="0"/>
              </a:rPr>
              <a:t> </a:t>
            </a:r>
            <a:r>
              <a:rPr lang="en-US" altLang="en-US" sz="2800" b="1" dirty="0" err="1" smtClean="0">
                <a:solidFill>
                  <a:srgbClr val="0000FF"/>
                </a:solidFill>
                <a:latin typeface=".VnTime" panose="020B7200000000000000" pitchFamily="34" charset="0"/>
              </a:rPr>
              <a:t>ng­ười</a:t>
            </a:r>
            <a:r>
              <a:rPr lang="en-US" altLang="en-US" sz="2800" b="1" dirty="0" smtClean="0">
                <a:solidFill>
                  <a:srgbClr val="0000FF"/>
                </a:solidFill>
                <a:latin typeface=".VnTime" panose="020B7200000000000000" pitchFamily="34" charset="0"/>
              </a:rPr>
              <a:t> </a:t>
            </a:r>
            <a:r>
              <a:rPr lang="en-US" altLang="en-US" sz="2800" b="1" dirty="0">
                <a:solidFill>
                  <a:srgbClr val="0000FF"/>
                </a:solidFill>
                <a:latin typeface="Times New Roman" panose="02020603050405020304" pitchFamily="18" charset="0"/>
                <a:cs typeface="Times New Roman" panose="02020603050405020304" pitchFamily="18" charset="0"/>
              </a:rPr>
              <a:t>mà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yêu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quý</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nhất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tả</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eaLnBrk="1" hangingPunct="1"/>
            <a:r>
              <a:rPr lang="en-US" altLang="en-US" sz="2800" b="1" dirty="0">
                <a:solidFill>
                  <a:srgbClr val="0000FF"/>
                </a:solidFill>
                <a:latin typeface="Times New Roman" panose="02020603050405020304" pitchFamily="18" charset="0"/>
              </a:rPr>
              <a:t>-</a:t>
            </a:r>
            <a:r>
              <a:rPr lang="en-US" altLang="en-US" sz="2800" b="1" dirty="0" err="1">
                <a:solidFill>
                  <a:srgbClr val="0000FF"/>
                </a:solidFill>
                <a:latin typeface="Times New Roman" panose="02020603050405020304" pitchFamily="18" charset="0"/>
              </a:rPr>
              <a:t>Viết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hay, ý </a:t>
            </a:r>
            <a:r>
              <a:rPr lang="en-US" altLang="en-US" sz="2800" b="1" dirty="0" err="1">
                <a:solidFill>
                  <a:srgbClr val="0000FF"/>
                </a:solidFill>
                <a:latin typeface="Times New Roman" panose="02020603050405020304" pitchFamily="18" charset="0"/>
              </a:rPr>
              <a:t>phong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phú</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sinh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a:t>
            </a:r>
            <a:r>
              <a:rPr lang="en-US" altLang="en-US" sz="2800" b="1" dirty="0">
                <a:solidFill>
                  <a:srgbClr val="0000FF"/>
                </a:solidFill>
                <a:latin typeface=".VnTime" panose="020B7200000000000000" pitchFamily="34" charset="0"/>
              </a:rPr>
              <a:t> </a:t>
            </a:r>
          </a:p>
          <a:p>
            <a:pPr algn="just" eaLnBrk="1" hangingPunct="1"/>
            <a:r>
              <a:rPr lang="en-US" altLang="en-US" sz="2800" b="1" dirty="0">
                <a:solidFill>
                  <a:srgbClr val="0000FF"/>
                </a:solidFill>
                <a:latin typeface="Times New Roman" panose="02020603050405020304" pitchFamily="18" charset="0"/>
              </a:rPr>
              <a:t>-</a:t>
            </a:r>
            <a:r>
              <a:rPr lang="en-US" altLang="en-US" sz="2800" b="1" dirty="0" err="1" smtClean="0">
                <a:solidFill>
                  <a:srgbClr val="0000FF"/>
                </a:solidFill>
                <a:latin typeface="Times New Roman" panose="02020603050405020304" pitchFamily="18" charset="0"/>
              </a:rPr>
              <a:t>Sử</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dụng</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dấu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chấm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hoa</a:t>
            </a:r>
            <a:r>
              <a:rPr lang="en-US" altLang="en-US" sz="2800" b="1" dirty="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chư</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cái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câu</a:t>
            </a:r>
            <a:r>
              <a:rPr lang="en-US" altLang="en-US" sz="2800" b="1" dirty="0">
                <a:solidFill>
                  <a:srgbClr val="0000FF"/>
                </a:solidFill>
                <a:latin typeface=".VnTime" panose="020B7200000000000000" pitchFamily="34" charset="0"/>
              </a:rPr>
              <a: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đoạn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viết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lùi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vào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một</a:t>
            </a:r>
            <a:r>
              <a:rPr lang="en-US" altLang="en-US" sz="2800" b="1" dirty="0">
                <a:solidFill>
                  <a:srgbClr val="0000FF"/>
                </a:solidFill>
                <a:latin typeface="Times New Roman" panose="02020603050405020304" pitchFamily="18" charset="0"/>
              </a:rPr>
              <a:t> ô. </a:t>
            </a:r>
          </a:p>
          <a:p>
            <a:pPr algn="just" eaLnBrk="1" hangingPunct="1"/>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VnTime" panose="020B7200000000000000" pitchFamily="34" charset="0"/>
              </a:rPr>
              <a:t>tõ</a:t>
            </a:r>
            <a:r>
              <a:rPr lang="en-US" altLang="en-US" sz="2800" b="1" dirty="0">
                <a:solidFill>
                  <a:srgbClr val="0000FF"/>
                </a:solidFill>
                <a:latin typeface=".VnTime" panose="020B7200000000000000" pitchFamily="34" charset="0"/>
              </a:rPr>
              <a:t> 7  -</a:t>
            </a:r>
            <a:r>
              <a:rPr lang="en-US" altLang="en-US" sz="2800" b="1" dirty="0" smtClean="0">
                <a:solidFill>
                  <a:srgbClr val="0000FF"/>
                </a:solidFill>
                <a:latin typeface=".VnTime" panose="020B7200000000000000" pitchFamily="34" charset="0"/>
              </a:rPr>
              <a:t>10c©u</a:t>
            </a:r>
            <a:endParaRPr lang="en-US" altLang="en-US" sz="28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076218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8" name="TextBox 17"/>
          <p:cNvSpPr txBox="1"/>
          <p:nvPr/>
        </p:nvSpPr>
        <p:spPr>
          <a:xfrm>
            <a:off x="0" y="190679"/>
            <a:ext cx="9037320" cy="5632311"/>
          </a:xfrm>
          <a:prstGeom prst="rect">
            <a:avLst/>
          </a:prstGeom>
          <a:noFill/>
        </p:spPr>
        <p:txBody>
          <a:bodyPr wrap="square" rtlCol="0">
            <a:spAutoFit/>
          </a:bodyPr>
          <a:lstStyle/>
          <a:p>
            <a:pPr algn="just"/>
            <a:r>
              <a:rPr lang="en-US" sz="2400" dirty="0" smtClean="0">
                <a:latin typeface="+mj-lt"/>
              </a:rPr>
              <a:t>       </a:t>
            </a:r>
            <a:r>
              <a:rPr lang="vi-VN" sz="2400" dirty="0" smtClean="0">
                <a:solidFill>
                  <a:srgbClr val="002060"/>
                </a:solidFill>
                <a:latin typeface="+mj-lt"/>
              </a:rPr>
              <a:t>Cô </a:t>
            </a:r>
            <a:r>
              <a:rPr lang="vi-VN" sz="2400" dirty="0">
                <a:solidFill>
                  <a:srgbClr val="002060"/>
                </a:solidFill>
                <a:latin typeface="+mj-lt"/>
              </a:rPr>
              <a:t>giáo em cao cao, dáng người thon gọn</a:t>
            </a:r>
            <a:r>
              <a:rPr lang="vi-VN" sz="2400" dirty="0" smtClean="0">
                <a:solidFill>
                  <a:srgbClr val="002060"/>
                </a:solidFill>
                <a:latin typeface="+mj-lt"/>
              </a:rPr>
              <a:t>, mặc </a:t>
            </a:r>
            <a:r>
              <a:rPr lang="vi-VN" sz="2400" dirty="0">
                <a:solidFill>
                  <a:srgbClr val="002060"/>
                </a:solidFill>
                <a:latin typeface="+mj-lt"/>
              </a:rPr>
              <a:t>áo dài rất đẹp. </a:t>
            </a:r>
            <a:r>
              <a:rPr lang="en-US" sz="2400" dirty="0" err="1" smtClean="0">
                <a:solidFill>
                  <a:srgbClr val="002060"/>
                </a:solidFill>
                <a:latin typeface="+mj-lt"/>
                <a:cs typeface="Times New Roman" pitchFamily="18" charset="0"/>
              </a:rPr>
              <a:t>Cô</a:t>
            </a:r>
            <a:r>
              <a:rPr lang="en-US" sz="2400" dirty="0" smtClean="0">
                <a:solidFill>
                  <a:srgbClr val="002060"/>
                </a:solidFill>
                <a:latin typeface="+mj-lt"/>
              </a:rPr>
              <a:t> b</a:t>
            </a:r>
            <a:r>
              <a:rPr lang="vi-VN" sz="2400" dirty="0" smtClean="0">
                <a:solidFill>
                  <a:srgbClr val="002060"/>
                </a:solidFill>
                <a:latin typeface="+mj-lt"/>
              </a:rPr>
              <a:t>ước </a:t>
            </a:r>
            <a:r>
              <a:rPr lang="vi-VN" sz="2400" dirty="0">
                <a:solidFill>
                  <a:srgbClr val="002060"/>
                </a:solidFill>
                <a:latin typeface="+mj-lt"/>
              </a:rPr>
              <a:t>vào </a:t>
            </a:r>
            <a:r>
              <a:rPr lang="vi-VN" sz="2400" dirty="0" smtClean="0">
                <a:solidFill>
                  <a:srgbClr val="002060"/>
                </a:solidFill>
                <a:latin typeface="+mj-lt"/>
              </a:rPr>
              <a:t>lớp</a:t>
            </a:r>
            <a:r>
              <a:rPr lang="en-US" sz="2400" dirty="0" smtClean="0">
                <a:solidFill>
                  <a:srgbClr val="002060"/>
                </a:solidFill>
                <a:latin typeface="+mj-lt"/>
              </a:rPr>
              <a:t>, </a:t>
            </a:r>
            <a:r>
              <a:rPr lang="vi-VN" sz="2400" dirty="0" smtClean="0">
                <a:solidFill>
                  <a:srgbClr val="002060"/>
                </a:solidFill>
                <a:latin typeface="+mj-lt"/>
              </a:rPr>
              <a:t>dịu </a:t>
            </a:r>
            <a:r>
              <a:rPr lang="vi-VN" sz="2400" dirty="0">
                <a:solidFill>
                  <a:srgbClr val="002060"/>
                </a:solidFill>
                <a:latin typeface="+mj-lt"/>
              </a:rPr>
              <a:t>dàng mời cả lớp ngồi xuống. Bắt đầu giờ học, cô nhẹ nhàng viết lên bảng dòng </a:t>
            </a:r>
            <a:r>
              <a:rPr lang="vi-VN" sz="2400" dirty="0" smtClean="0">
                <a:solidFill>
                  <a:srgbClr val="002060"/>
                </a:solidFill>
                <a:latin typeface="+mj-lt"/>
              </a:rPr>
              <a:t>chữ</a:t>
            </a:r>
            <a:r>
              <a:rPr lang="en-US" sz="2400" dirty="0" smtClean="0">
                <a:solidFill>
                  <a:srgbClr val="002060"/>
                </a:solidFill>
                <a:latin typeface="+mj-lt"/>
              </a:rPr>
              <a:t> </a:t>
            </a:r>
            <a:r>
              <a:rPr lang="en-US" sz="2400" dirty="0" err="1" smtClean="0">
                <a:solidFill>
                  <a:srgbClr val="002060"/>
                </a:solidFill>
                <a:latin typeface="Times New Roman" panose="02020603050405020304" pitchFamily="18" charset="0"/>
                <a:cs typeface="Times New Roman" panose="02020603050405020304" pitchFamily="18" charset="0"/>
              </a:rPr>
              <a:t>rất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đẹp</a:t>
            </a:r>
            <a:r>
              <a:rPr lang="en-US" sz="2400" dirty="0" smtClean="0">
                <a:solidFill>
                  <a:srgbClr val="002060"/>
                </a:solidFill>
                <a:latin typeface="+mj-lt"/>
                <a:cs typeface="Times New Roman" pitchFamily="18" charset="0"/>
              </a:rPr>
              <a:t>,</a:t>
            </a:r>
            <a:r>
              <a:rPr lang="vi-VN" sz="2400" dirty="0" smtClean="0">
                <a:solidFill>
                  <a:srgbClr val="002060"/>
                </a:solidFill>
                <a:latin typeface="+mj-lt"/>
                <a:cs typeface="Times New Roman" pitchFamily="18" charset="0"/>
              </a:rPr>
              <a:t> </a:t>
            </a:r>
            <a:r>
              <a:rPr lang="vi-VN" sz="2400" dirty="0">
                <a:solidFill>
                  <a:srgbClr val="002060"/>
                </a:solidFill>
                <a:latin typeface="+mj-lt"/>
              </a:rPr>
              <a:t>mềm </a:t>
            </a:r>
            <a:r>
              <a:rPr lang="vi-VN" sz="2400" dirty="0" smtClean="0">
                <a:solidFill>
                  <a:srgbClr val="002060"/>
                </a:solidFill>
                <a:latin typeface="+mj-lt"/>
              </a:rPr>
              <a:t>mại. Cô </a:t>
            </a:r>
            <a:r>
              <a:rPr lang="vi-VN" sz="2400" dirty="0">
                <a:solidFill>
                  <a:srgbClr val="002060"/>
                </a:solidFill>
                <a:latin typeface="+mj-lt"/>
              </a:rPr>
              <a:t>giảng bài rất dễ hiểu. Giọng đọc của </a:t>
            </a:r>
            <a:r>
              <a:rPr lang="vi-VN" sz="2400" dirty="0" smtClean="0">
                <a:solidFill>
                  <a:srgbClr val="002060"/>
                </a:solidFill>
                <a:latin typeface="+mj-lt"/>
              </a:rPr>
              <a:t>cô ấm </a:t>
            </a:r>
            <a:r>
              <a:rPr lang="vi-VN" sz="2400" dirty="0">
                <a:solidFill>
                  <a:srgbClr val="002060"/>
                </a:solidFill>
                <a:latin typeface="+mj-lt"/>
              </a:rPr>
              <a:t>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a:t>
            </a:r>
            <a:r>
              <a:rPr lang="vi-VN" sz="2400" dirty="0" smtClean="0">
                <a:solidFill>
                  <a:srgbClr val="002060"/>
                </a:solidFill>
                <a:latin typeface="+mj-lt"/>
              </a:rPr>
              <a:t>lớp</a:t>
            </a:r>
            <a:r>
              <a:rPr lang="en-US" sz="2400" dirty="0" smtClean="0">
                <a:solidFill>
                  <a:srgbClr val="002060"/>
                </a:solidFill>
                <a:latin typeface="+mj-lt"/>
              </a:rPr>
              <a:t>.</a:t>
            </a:r>
            <a:r>
              <a:rPr lang="vi-VN" sz="2400" dirty="0" smtClean="0">
                <a:solidFill>
                  <a:srgbClr val="002060"/>
                </a:solidFill>
                <a:latin typeface="+mj-lt"/>
              </a:rPr>
              <a:t>Trong </a:t>
            </a:r>
            <a:r>
              <a:rPr lang="vi-VN" sz="2400" dirty="0">
                <a:solidFill>
                  <a:srgbClr val="002060"/>
                </a:solidFill>
                <a:latin typeface="+mj-lt"/>
              </a:rPr>
              <a:t>những giờ học căng thẳng, cô thường kể cho chúng em nghe những mẩu chuyện ngắn rất hay và bổ ích. </a:t>
            </a:r>
            <a:r>
              <a:rPr lang="vi-VN" sz="2400" dirty="0" smtClean="0">
                <a:solidFill>
                  <a:srgbClr val="002060"/>
                </a:solidFill>
                <a:latin typeface="+mj-lt"/>
              </a:rPr>
              <a:t>Cả </a:t>
            </a:r>
            <a:r>
              <a:rPr lang="vi-VN" sz="2400" dirty="0">
                <a:solidFill>
                  <a:srgbClr val="002060"/>
                </a:solidFill>
                <a:latin typeface="+mj-lt"/>
              </a:rPr>
              <a:t>lớp em ai cũng yêu quý và kính trọng cô.</a:t>
            </a:r>
            <a:br>
              <a:rPr lang="vi-VN" sz="2400" dirty="0">
                <a:solidFill>
                  <a:srgbClr val="002060"/>
                </a:solidFill>
                <a:latin typeface="+mj-lt"/>
              </a:rPr>
            </a:br>
            <a:r>
              <a:rPr lang="vi-VN" sz="2400" dirty="0"/>
              <a:t/>
            </a:r>
            <a:br>
              <a:rPr lang="vi-VN" sz="2400" dirty="0"/>
            </a:br>
            <a:endParaRPr lang="vi-VN"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544855" y="-76200"/>
            <a:ext cx="2227129" cy="461665"/>
          </a:xfrm>
          <a:prstGeom prst="rect">
            <a:avLst/>
          </a:prstGeom>
          <a:noFill/>
        </p:spPr>
        <p:txBody>
          <a:bodyPr wrap="square" rtlCol="0">
            <a:spAutoFit/>
          </a:bodyPr>
          <a:lstStyle/>
          <a:p>
            <a:r>
              <a:rPr lang="en-US" sz="2400" b="1" u="sng" dirty="0" err="1" smtClean="0">
                <a:solidFill>
                  <a:srgbClr val="0070C0"/>
                </a:solidFill>
                <a:latin typeface="Times New Roman" panose="02020603050405020304" pitchFamily="18" charset="0"/>
                <a:cs typeface="Times New Roman" panose="02020603050405020304" pitchFamily="18" charset="0"/>
              </a:rPr>
              <a:t>Tham</a:t>
            </a:r>
            <a:r>
              <a:rPr lang="en-US" sz="2400" b="1" u="sng" dirty="0" smtClean="0">
                <a:solidFill>
                  <a:srgbClr val="0070C0"/>
                </a:solidFill>
                <a:latin typeface="Times New Roman" panose="02020603050405020304" pitchFamily="18" charset="0"/>
                <a:cs typeface="Times New Roman" panose="02020603050405020304" pitchFamily="18" charset="0"/>
              </a:rPr>
              <a:t> </a:t>
            </a:r>
            <a:r>
              <a:rPr lang="en-US" sz="2400" b="1" u="sng" dirty="0" err="1" smtClean="0">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9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5892"/>
            <a:ext cx="8976360" cy="4154984"/>
          </a:xfrm>
          <a:prstGeom prst="rect">
            <a:avLst/>
          </a:prstGeom>
        </p:spPr>
        <p:txBody>
          <a:bodyPr wrap="square">
            <a:spAutoFit/>
          </a:bodyPr>
          <a:lstStyle/>
          <a:p>
            <a:pPr indent="396875" algn="just" eaLnBrk="1" hangingPunct="1">
              <a:defRPr/>
            </a:pPr>
            <a:r>
              <a:rPr lang="vi-VN" sz="2400" b="1" dirty="0">
                <a:solidFill>
                  <a:srgbClr val="002060"/>
                </a:solidFill>
                <a:latin typeface="Times New Roman" panose="02020603050405020304" pitchFamily="18" charset="0"/>
                <a:cs typeface="Times New Roman" panose="02020603050405020304" pitchFamily="18" charset="0"/>
              </a:rPr>
              <a:t>T</a:t>
            </a:r>
            <a:r>
              <a:rPr lang="nl-NL" sz="2400" b="1" dirty="0">
                <a:solidFill>
                  <a:srgbClr val="002060"/>
                </a:solidFill>
                <a:latin typeface="Times New Roman" panose="02020603050405020304" pitchFamily="18" charset="0"/>
                <a:cs typeface="Times New Roman" panose="02020603050405020304" pitchFamily="18" charset="0"/>
              </a:rPr>
              <a:t>rong các ca sĩ nổi tiếng, </a:t>
            </a:r>
            <a:r>
              <a:rPr lang="nl-NL" sz="2400" b="1" dirty="0" smtClean="0">
                <a:solidFill>
                  <a:srgbClr val="002060"/>
                </a:solidFill>
                <a:latin typeface="Times New Roman" panose="02020603050405020304" pitchFamily="18" charset="0"/>
                <a:cs typeface="Times New Roman" panose="02020603050405020304" pitchFamily="18" charset="0"/>
              </a:rPr>
              <a:t>em </a:t>
            </a:r>
            <a:r>
              <a:rPr lang="nl-NL" sz="2400" b="1" dirty="0">
                <a:solidFill>
                  <a:srgbClr val="002060"/>
                </a:solidFill>
                <a:latin typeface="Times New Roman" panose="02020603050405020304" pitchFamily="18" charset="0"/>
                <a:cs typeface="Times New Roman" panose="02020603050405020304" pitchFamily="18" charset="0"/>
              </a:rPr>
              <a:t>thích nhất là anh Noo Phước Thịnh. Hôm thứ bảy, </a:t>
            </a:r>
            <a:r>
              <a:rPr lang="nl-NL" sz="2400" b="1" dirty="0" smtClean="0">
                <a:solidFill>
                  <a:srgbClr val="002060"/>
                </a:solidFill>
                <a:latin typeface="Times New Roman" panose="02020603050405020304" pitchFamily="18" charset="0"/>
                <a:cs typeface="Times New Roman" panose="02020603050405020304" pitchFamily="18" charset="0"/>
              </a:rPr>
              <a:t>em </a:t>
            </a:r>
            <a:r>
              <a:rPr lang="nl-NL" sz="2400" b="1" dirty="0">
                <a:solidFill>
                  <a:srgbClr val="002060"/>
                </a:solidFill>
                <a:latin typeface="Times New Roman" panose="02020603050405020304" pitchFamily="18" charset="0"/>
                <a:cs typeface="Times New Roman" panose="02020603050405020304" pitchFamily="18" charset="0"/>
              </a:rPr>
              <a:t>được bố cho đi xem anh biểu diễn.  T</a:t>
            </a:r>
            <a:r>
              <a:rPr lang="vi-VN" sz="2400" b="1" dirty="0">
                <a:solidFill>
                  <a:srgbClr val="002060"/>
                </a:solidFill>
                <a:latin typeface="Times New Roman" panose="02020603050405020304" pitchFamily="18" charset="0"/>
                <a:cs typeface="Times New Roman" panose="02020603050405020304" pitchFamily="18" charset="0"/>
              </a:rPr>
              <a:t>iếng nhạc nổi lên. Ca sĩ bắt đầu hát. Tiếng hát  của anh ngọt ngào, bay bổng. Ánh mắt truyền cảm nhìn vào khán giả một cách vui vẻ và hào hứng. Giọng hát của anh lúc trầm bổng, lúc ngân vang. Khán giả cổ vũ nồng nhiệt. Những tiếng vỗ tay của khán giả là động lực tiếp cho anh thêm sức mạnh để hát. Noo Phước Thịnh nhảy từng bước nhảy rất đẹp, rất đều. Xong buổi biểu diễn, khuôn mặt đẹp trai như tài tử điện ảnh  của anh ướt đẫm mồ hôi. Các bạn khán giả ào lên sân khấu tặng cho anh những bó hoa tươi thắm, giúp anh xua tan bớt mệt nhọc. E</a:t>
            </a:r>
            <a:r>
              <a:rPr lang="en-US" sz="2400" b="1" dirty="0">
                <a:solidFill>
                  <a:srgbClr val="002060"/>
                </a:solidFill>
                <a:latin typeface="Times New Roman" panose="02020603050405020304" pitchFamily="18" charset="0"/>
                <a:cs typeface="Times New Roman" panose="02020603050405020304" pitchFamily="18" charset="0"/>
              </a:rPr>
              <a:t>m </a:t>
            </a:r>
            <a:r>
              <a:rPr lang="en-US" sz="2400" b="1" dirty="0" err="1">
                <a:solidFill>
                  <a:srgbClr val="002060"/>
                </a:solidFill>
                <a:latin typeface="Times New Roman" panose="02020603050405020304" pitchFamily="18" charset="0"/>
                <a:cs typeface="Times New Roman" panose="02020603050405020304" pitchFamily="18" charset="0"/>
              </a:rPr>
              <a:t>rất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tiết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mục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diễn</a:t>
            </a:r>
            <a:r>
              <a:rPr lang="en-US" sz="2400" b="1"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905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4848" name="Google Shape;4848;p5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Times New Roman" panose="02020603050405020304" pitchFamily="18" charset="0"/>
                <a:cs typeface="Times New Roman" panose="02020603050405020304" pitchFamily="18" charset="0"/>
              </a:rPr>
              <a:t>Vận dụng</a:t>
            </a:r>
            <a:endParaRPr sz="3200">
              <a:latin typeface="Times New Roman" panose="02020603050405020304" pitchFamily="18" charset="0"/>
              <a:cs typeface="Times New Roman" panose="02020603050405020304" pitchFamily="18" charset="0"/>
            </a:endParaRPr>
          </a:p>
        </p:txBody>
      </p:sp>
      <p:sp>
        <p:nvSpPr>
          <p:cNvPr id="75" name="TextBox 74"/>
          <p:cNvSpPr txBox="1"/>
          <p:nvPr/>
        </p:nvSpPr>
        <p:spPr>
          <a:xfrm>
            <a:off x="1026296" y="1360686"/>
            <a:ext cx="8117704" cy="954107"/>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Ghi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lại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kết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quan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hoạt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động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một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nhỏ</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hoặc</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một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em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bé</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đang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tuổi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tập</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nói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tập</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đi</a:t>
            </a:r>
            <a:r>
              <a:rPr lang="en-US" sz="2800" b="1" dirty="0" smtClean="0">
                <a:solidFill>
                  <a:srgbClr val="7030A0"/>
                </a:solidFill>
                <a:latin typeface="Times New Roman" panose="02020603050405020304" pitchFamily="18" charset="0"/>
                <a:cs typeface="Times New Roman" panose="02020603050405020304" pitchFamily="18" charset="0"/>
              </a:rPr>
              <a:t> </a:t>
            </a:r>
          </a:p>
        </p:txBody>
      </p:sp>
      <p:sp>
        <p:nvSpPr>
          <p:cNvPr id="76" name="TextBox 75"/>
          <p:cNvSpPr txBox="1"/>
          <p:nvPr/>
        </p:nvSpPr>
        <p:spPr>
          <a:xfrm>
            <a:off x="1023312" y="2793426"/>
            <a:ext cx="8117704" cy="954107"/>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Chuẩn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bị</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bài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sau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Luyện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tập</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 </a:t>
            </a:r>
            <a:r>
              <a:rPr lang="en-US" sz="2800" b="1" dirty="0" err="1" smtClean="0">
                <a:solidFill>
                  <a:srgbClr val="7030A0"/>
                </a:solidFill>
                <a:latin typeface="Times New Roman" panose="02020603050405020304" pitchFamily="18" charset="0"/>
                <a:cs typeface="Times New Roman" panose="02020603050405020304" pitchFamily="18" charset="0"/>
              </a:rPr>
              <a:t>tả</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hoạt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động</a:t>
            </a:r>
            <a:r>
              <a:rPr lang="en-US" sz="2800" b="1" dirty="0" smtClean="0">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fade">
                                      <p:cBhvr>
                                        <p:cTn id="1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smtClean="0">
                <a:latin typeface="Times New Roman" panose="02020603050405020304" pitchFamily="18" charset="0"/>
                <a:cs typeface="Times New Roman" panose="02020603050405020304" pitchFamily="18" charset="0"/>
              </a:rPr>
              <a:t>Yêu cầu cần đạt</a:t>
            </a:r>
            <a:endParaRPr sz="3200">
              <a:latin typeface="Times New Roman" panose="02020603050405020304" pitchFamily="18" charset="0"/>
              <a:cs typeface="Times New Roman" panose="02020603050405020304" pitchFamily="18" charset="0"/>
            </a:endParaRPr>
          </a:p>
        </p:txBody>
      </p:sp>
      <p:sp>
        <p:nvSpPr>
          <p:cNvPr id="1748" name="Google Shape;1748;p25"/>
          <p:cNvSpPr txBox="1">
            <a:spLocks noGrp="1"/>
          </p:cNvSpPr>
          <p:nvPr>
            <p:ph type="subTitle" idx="1"/>
          </p:nvPr>
        </p:nvSpPr>
        <p:spPr>
          <a:xfrm>
            <a:off x="1803751" y="1405869"/>
            <a:ext cx="6352884" cy="39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mtClean="0"/>
              <a:t>Xác định được các đoạn của bài văn tả người, nội dung chính của từng đoạn, những chi tiết tả hoạt động của người</a:t>
            </a:r>
            <a:endParaRPr/>
          </a:p>
        </p:txBody>
      </p:sp>
      <p:sp>
        <p:nvSpPr>
          <p:cNvPr id="1746" name="Google Shape;1746;p25"/>
          <p:cNvSpPr txBox="1">
            <a:spLocks noGrp="1"/>
          </p:cNvSpPr>
          <p:nvPr>
            <p:ph type="subTitle" idx="2"/>
          </p:nvPr>
        </p:nvSpPr>
        <p:spPr>
          <a:xfrm>
            <a:off x="1803751" y="2705700"/>
            <a:ext cx="6139613" cy="39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mtClean="0"/>
              <a:t>Viết đoạn văn tả hoạt động của một người mà em yêu mến</a:t>
            </a:r>
            <a:endParaRPr/>
          </a:p>
        </p:txBody>
      </p:sp>
      <p:sp>
        <p:nvSpPr>
          <p:cNvPr id="1754" name="Google Shape;1754;p25"/>
          <p:cNvSpPr txBox="1">
            <a:spLocks noGrp="1"/>
          </p:cNvSpPr>
          <p:nvPr>
            <p:ph type="title" idx="3"/>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55" name="Google Shape;1755;p25"/>
          <p:cNvSpPr txBox="1">
            <a:spLocks noGrp="1"/>
          </p:cNvSpPr>
          <p:nvPr>
            <p:ph type="title" idx="6"/>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7" name="Text Box 9"/>
          <p:cNvSpPr txBox="1">
            <a:spLocks noChangeArrowheads="1"/>
          </p:cNvSpPr>
          <p:nvPr/>
        </p:nvSpPr>
        <p:spPr bwMode="auto">
          <a:xfrm>
            <a:off x="2552" y="264980"/>
            <a:ext cx="95529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22080" cy="5016758"/>
          </a:xfrm>
          <a:prstGeom prst="rect">
            <a:avLst/>
          </a:prstGeom>
        </p:spPr>
        <p:txBody>
          <a:bodyPr wrap="square">
            <a:spAutoFit/>
          </a:bodyPr>
          <a:lstStyle/>
          <a:p>
            <a:pPr algn="ctr"/>
            <a:r>
              <a:rPr lang="en-US" altLang="en-US" sz="2000" b="1" dirty="0" err="1">
                <a:solidFill>
                  <a:srgbClr val="0000FF"/>
                </a:solidFill>
                <a:latin typeface="Times New Roman" panose="02020603050405020304" pitchFamily="18" charset="0"/>
              </a:rPr>
              <a:t>Công</a:t>
            </a:r>
            <a:r>
              <a:rPr lang="en-US" altLang="en-US" sz="2000" b="1" dirty="0">
                <a:solidFill>
                  <a:srgbClr val="0000FF"/>
                </a:solidFill>
                <a:latin typeface="Times New Roman" panose="02020603050405020304" pitchFamily="18" charset="0"/>
              </a:rPr>
              <a:t> </a:t>
            </a:r>
            <a:r>
              <a:rPr lang="en-US" altLang="en-US" sz="2000" b="1" dirty="0" err="1">
                <a:solidFill>
                  <a:srgbClr val="0000FF"/>
                </a:solidFill>
                <a:latin typeface="Times New Roman" panose="02020603050405020304" pitchFamily="18" charset="0"/>
              </a:rPr>
              <a:t>nhân</a:t>
            </a:r>
            <a:r>
              <a:rPr lang="en-US" altLang="en-US" sz="2000" b="1" dirty="0">
                <a:solidFill>
                  <a:srgbClr val="0000FF"/>
                </a:solidFill>
                <a:latin typeface="Times New Roman" panose="02020603050405020304" pitchFamily="18" charset="0"/>
              </a:rPr>
              <a:t> </a:t>
            </a:r>
            <a:r>
              <a:rPr lang="en-US" altLang="en-US" sz="2000" b="1" dirty="0" err="1">
                <a:solidFill>
                  <a:srgbClr val="0000FF"/>
                </a:solidFill>
                <a:latin typeface="Times New Roman" panose="02020603050405020304" pitchFamily="18" charset="0"/>
              </a:rPr>
              <a:t>sửa</a:t>
            </a:r>
            <a:r>
              <a:rPr lang="en-US" altLang="en-US" sz="2000" b="1" dirty="0">
                <a:solidFill>
                  <a:srgbClr val="0000FF"/>
                </a:solidFill>
                <a:latin typeface="Times New Roman" panose="02020603050405020304" pitchFamily="18" charset="0"/>
              </a:rPr>
              <a:t> </a:t>
            </a:r>
            <a:r>
              <a:rPr lang="en-US" altLang="en-US" sz="2000" b="1" dirty="0" err="1">
                <a:solidFill>
                  <a:srgbClr val="0000FF"/>
                </a:solidFill>
                <a:latin typeface="Times New Roman" panose="02020603050405020304" pitchFamily="18" charset="0"/>
              </a:rPr>
              <a:t>đường</a:t>
            </a:r>
            <a:endParaRPr lang="en-US" altLang="en-US" sz="2000" b="1" dirty="0">
              <a:solidFill>
                <a:srgbClr val="0000FF"/>
              </a:solidFill>
              <a:latin typeface="Times New Roman" panose="02020603050405020304" pitchFamily="18" charset="0"/>
            </a:endParaRPr>
          </a:p>
          <a:p>
            <a:pPr algn="just"/>
            <a:r>
              <a:rPr lang="en-US" altLang="en-US" sz="2000" dirty="0">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Tâm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mẹ</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của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Thư</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đang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chăm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chú</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làm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việc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một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đôi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găng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bằng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vải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rất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dày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Vì</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thế</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y </a:t>
            </a:r>
            <a:r>
              <a:rPr lang="en-US" altLang="en-US" sz="2000" dirty="0" err="1">
                <a:solidFill>
                  <a:srgbClr val="002060"/>
                </a:solidFill>
                <a:latin typeface="Times New Roman" panose="02020603050405020304" pitchFamily="18" charset="0"/>
              </a:rPr>
              <a:t>như</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một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người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khổng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lồ</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đội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nón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khăn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trùm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gần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kín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mặt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chỉ</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để</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hở</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mỗi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cái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mũi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và</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đôi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mắt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phải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cầm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một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chiếc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búa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trái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xếp</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rất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khéo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những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viên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bọc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nhựa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đen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nhánh</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vào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chỗ</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trũng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đập</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búa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đều</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đều</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xuống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những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viên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để</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chúng</a:t>
            </a:r>
            <a:r>
              <a:rPr lang="en-US" altLang="en-US" sz="2000" dirty="0">
                <a:solidFill>
                  <a:srgbClr val="002060"/>
                </a:solidFill>
                <a:latin typeface="Times New Roman" panose="02020603050405020304" pitchFamily="18" charset="0"/>
              </a:rPr>
              <a:t> ken </a:t>
            </a:r>
            <a:r>
              <a:rPr lang="en-US" altLang="en-US" sz="2000" dirty="0" err="1">
                <a:solidFill>
                  <a:srgbClr val="002060"/>
                </a:solidFill>
                <a:latin typeface="Times New Roman" panose="02020603050405020304" pitchFamily="18" charset="0"/>
              </a:rPr>
              <a:t>chắc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vào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nhau</a:t>
            </a:r>
            <a:r>
              <a:rPr lang="en-US" altLang="en-US" sz="2000" dirty="0">
                <a:solidFill>
                  <a:srgbClr val="002060"/>
                </a:solidFill>
                <a:latin typeface="Times New Roman" panose="02020603050405020304" pitchFamily="18" charset="0"/>
              </a:rPr>
              <a:t>. Hai </a:t>
            </a:r>
            <a:r>
              <a:rPr lang="en-US" altLang="en-US" sz="2000" dirty="0" err="1">
                <a:solidFill>
                  <a:srgbClr val="002060"/>
                </a:solidFill>
                <a:latin typeface="Times New Roman" panose="02020603050405020304" pitchFamily="18" charset="0"/>
              </a:rPr>
              <a:t>tay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lên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xuống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nhịp</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nhàng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Dường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như</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đang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làm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một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việc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gì</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đấy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rất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nhẹ</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nhàng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chứ</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không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phải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là</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công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việc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vất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vả</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kia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Chỉ</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có</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mảng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áo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ướt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đẫm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mồ</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hôi</a:t>
            </a:r>
            <a:r>
              <a:rPr lang="en-US" altLang="en-US" sz="2000" dirty="0">
                <a:solidFill>
                  <a:srgbClr val="002060"/>
                </a:solidFill>
                <a:latin typeface="Times New Roman" panose="02020603050405020304" pitchFamily="18" charset="0"/>
              </a:rPr>
              <a:t> ở </a:t>
            </a:r>
            <a:r>
              <a:rPr lang="en-US" altLang="en-US" sz="2000" dirty="0" err="1">
                <a:solidFill>
                  <a:srgbClr val="002060"/>
                </a:solidFill>
                <a:latin typeface="Times New Roman" panose="02020603050405020304" pitchFamily="18" charset="0"/>
              </a:rPr>
              <a:t>lưng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là</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cứ</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loang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mãi</a:t>
            </a:r>
            <a:r>
              <a:rPr lang="en-US" altLang="en-US" sz="2000" dirty="0">
                <a:solidFill>
                  <a:srgbClr val="002060"/>
                </a:solidFill>
                <a:latin typeface="Times New Roman" panose="02020603050405020304" pitchFamily="18" charset="0"/>
              </a:rPr>
              <a:t>. </a:t>
            </a:r>
          </a:p>
          <a:p>
            <a:pPr algn="just"/>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Mảng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hình</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chữ</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nhật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đen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nhánh</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hiện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lên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thay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thế</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cái</a:t>
            </a:r>
            <a:r>
              <a:rPr lang="en-US" altLang="en-US" sz="2000" dirty="0">
                <a:solidFill>
                  <a:srgbClr val="002060"/>
                </a:solidFill>
                <a:latin typeface="Times New Roman" panose="02020603050405020304" pitchFamily="18" charset="0"/>
              </a:rPr>
              <a:t> ổ </a:t>
            </a:r>
            <a:r>
              <a:rPr lang="en-US" altLang="en-US" sz="2000" dirty="0" err="1">
                <a:solidFill>
                  <a:srgbClr val="002060"/>
                </a:solidFill>
                <a:latin typeface="Times New Roman" panose="02020603050405020304" pitchFamily="18" charset="0"/>
              </a:rPr>
              <a:t>gà</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quái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lúc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trước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Thư</a:t>
            </a:r>
            <a:r>
              <a:rPr lang="en-US" altLang="en-US" sz="2000" dirty="0">
                <a:solidFill>
                  <a:srgbClr val="002060"/>
                </a:solidFill>
                <a:latin typeface="Times New Roman" panose="02020603050405020304" pitchFamily="18" charset="0"/>
              </a:rPr>
              <a:t> say </a:t>
            </a:r>
            <a:r>
              <a:rPr lang="en-US" altLang="en-US" sz="2000" dirty="0" err="1">
                <a:solidFill>
                  <a:srgbClr val="002060"/>
                </a:solidFill>
                <a:latin typeface="Times New Roman" panose="02020603050405020304" pitchFamily="18" charset="0"/>
              </a:rPr>
              <a:t>sưa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ngắm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miếng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hình</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chữ</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nhật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thơm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mùi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nhựa</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hăng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hắc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ấy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rồi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ôm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cổ</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mẹ</a:t>
            </a:r>
            <a:r>
              <a:rPr lang="en-US" altLang="en-US" sz="2000" dirty="0">
                <a:solidFill>
                  <a:srgbClr val="002060"/>
                </a:solidFill>
                <a:latin typeface="Times New Roman" panose="02020603050405020304" pitchFamily="18" charset="0"/>
              </a:rPr>
              <a:t>:</a:t>
            </a:r>
          </a:p>
          <a:p>
            <a:pPr algn="just"/>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Đẹp</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quá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Mẹ</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cũng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khéo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như</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áo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ấy</a:t>
            </a:r>
            <a:r>
              <a:rPr lang="en-US" altLang="en-US" sz="2000" dirty="0">
                <a:solidFill>
                  <a:srgbClr val="002060"/>
                </a:solidFill>
                <a:latin typeface="Times New Roman" panose="02020603050405020304" pitchFamily="18" charset="0"/>
              </a:rPr>
              <a:t>!</a:t>
            </a:r>
          </a:p>
          <a:p>
            <a:pPr algn="just"/>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Tâm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đứng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lên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vươn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vai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mấy</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cái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liền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nheo</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mắt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nhìn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mặt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đường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Nắng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chói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chang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Một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nụ</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cười</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làm</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rạng</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rỡ</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khuôn</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mặt</a:t>
            </a:r>
            <a:r>
              <a:rPr lang="en-US" altLang="en-US" sz="2000" dirty="0">
                <a:solidFill>
                  <a:srgbClr val="002060"/>
                </a:solidFill>
                <a:latin typeface="Times New Roman" panose="02020603050405020304" pitchFamily="18" charset="0"/>
              </a:rPr>
              <a:t> </a:t>
            </a:r>
            <a:r>
              <a:rPr lang="en-US" altLang="en-US" sz="2000" dirty="0" err="1">
                <a:solidFill>
                  <a:srgbClr val="002060"/>
                </a:solidFill>
                <a:latin typeface="Times New Roman" panose="02020603050405020304" pitchFamily="18" charset="0"/>
              </a:rPr>
              <a:t>bác</a:t>
            </a:r>
            <a:r>
              <a:rPr lang="en-US" altLang="en-US" sz="2000" dirty="0">
                <a:solidFill>
                  <a:srgbClr val="002060"/>
                </a:solidFill>
                <a:latin typeface="Times New Roman" panose="02020603050405020304" pitchFamily="18" charset="0"/>
              </a:rPr>
              <a:t>.</a:t>
            </a:r>
            <a:r>
              <a:rPr lang="en-US" altLang="en-US" sz="2000" i="1" dirty="0">
                <a:solidFill>
                  <a:srgbClr val="FF0000"/>
                </a:solidFill>
                <a:latin typeface="Times New Roman" panose="02020603050405020304" pitchFamily="18" charset="0"/>
              </a:rPr>
              <a:t>					</a:t>
            </a:r>
            <a:r>
              <a:rPr lang="en-US" altLang="en-US" sz="2000" i="1" dirty="0" smtClean="0">
                <a:solidFill>
                  <a:srgbClr val="FF0000"/>
                </a:solidFill>
                <a:latin typeface="Times New Roman" panose="02020603050405020304" pitchFamily="18" charset="0"/>
              </a:rPr>
              <a:t>                                                        </a:t>
            </a:r>
            <a:r>
              <a:rPr lang="en-US" altLang="en-US" sz="2000" i="1" dirty="0" smtClean="0">
                <a:latin typeface="Times New Roman" panose="02020603050405020304" pitchFamily="18" charset="0"/>
              </a:rPr>
              <a:t>Theo</a:t>
            </a:r>
            <a:r>
              <a:rPr lang="en-US" altLang="en-US" sz="2000" dirty="0" smtClean="0">
                <a:latin typeface="Times New Roman" panose="02020603050405020304" pitchFamily="18" charset="0"/>
              </a:rPr>
              <a:t> </a:t>
            </a:r>
            <a:r>
              <a:rPr lang="en-US" altLang="en-US" sz="2000" dirty="0" err="1">
                <a:latin typeface="Times New Roman" panose="02020603050405020304" pitchFamily="18" charset="0"/>
              </a:rPr>
              <a:t>Nguyễn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Thị</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Xuyến</a:t>
            </a: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3517713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9257"/>
            <a:ext cx="3381827" cy="2212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45" y="129384"/>
            <a:ext cx="3143796" cy="2245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023" y="2509520"/>
            <a:ext cx="3481977" cy="201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562" y="2503870"/>
            <a:ext cx="3115077" cy="200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47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95" name="Text Box 9"/>
          <p:cNvSpPr txBox="1">
            <a:spLocks noChangeArrowheads="1"/>
          </p:cNvSpPr>
          <p:nvPr/>
        </p:nvSpPr>
        <p:spPr bwMode="auto">
          <a:xfrm>
            <a:off x="492869" y="219070"/>
            <a:ext cx="8986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2060"/>
                </a:solidFill>
                <a:latin typeface="Times New Roman" panose="02020603050405020304" pitchFamily="18" charset="0"/>
              </a:rPr>
              <a:t>1. </a:t>
            </a:r>
            <a:r>
              <a:rPr lang="en-US" altLang="en-US" sz="2400" b="1" dirty="0" err="1">
                <a:solidFill>
                  <a:srgbClr val="002060"/>
                </a:solidFill>
                <a:latin typeface="Times New Roman" panose="02020603050405020304" pitchFamily="18" charset="0"/>
              </a:rPr>
              <a:t>Đọc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bài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văn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sau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và</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thực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hiện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các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yêu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cầu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nêu</a:t>
            </a:r>
            <a:r>
              <a:rPr lang="en-US" altLang="en-US" sz="2400" b="1" dirty="0">
                <a:solidFill>
                  <a:srgbClr val="002060"/>
                </a:solidFill>
                <a:latin typeface="Times New Roman" panose="02020603050405020304" pitchFamily="18" charset="0"/>
              </a:rPr>
              <a:t> ở </a:t>
            </a:r>
            <a:r>
              <a:rPr lang="en-US" altLang="en-US" sz="2400" b="1" dirty="0" err="1">
                <a:solidFill>
                  <a:srgbClr val="002060"/>
                </a:solidFill>
                <a:latin typeface="Times New Roman" panose="02020603050405020304" pitchFamily="18" charset="0"/>
              </a:rPr>
              <a:t>bên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dưới</a:t>
            </a:r>
            <a:r>
              <a:rPr lang="en-US" altLang="en-US" sz="2400" b="1" dirty="0">
                <a:solidFill>
                  <a:srgbClr val="002060"/>
                </a:solidFill>
                <a:latin typeface="Times New Roman" panose="02020603050405020304" pitchFamily="18" charset="0"/>
              </a:rPr>
              <a:t>:</a:t>
            </a:r>
          </a:p>
        </p:txBody>
      </p:sp>
      <p:sp>
        <p:nvSpPr>
          <p:cNvPr id="96" name="Rectangle 95"/>
          <p:cNvSpPr>
            <a:spLocks noChangeArrowheads="1"/>
          </p:cNvSpPr>
          <p:nvPr/>
        </p:nvSpPr>
        <p:spPr bwMode="auto">
          <a:xfrm>
            <a:off x="1019968" y="1028060"/>
            <a:ext cx="67828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800" b="1" dirty="0" smtClean="0">
                <a:latin typeface="Times New Roman" panose="02020603050405020304" pitchFamily="18" charset="0"/>
              </a:rPr>
              <a:t> </a:t>
            </a:r>
            <a:r>
              <a:rPr lang="en-US" altLang="en-US" sz="2800" b="1" dirty="0" err="1" smtClean="0">
                <a:solidFill>
                  <a:srgbClr val="0070C0"/>
                </a:solidFill>
                <a:latin typeface="Times New Roman" panose="02020603050405020304" pitchFamily="18" charset="0"/>
              </a:rPr>
              <a:t>Xác</a:t>
            </a:r>
            <a:r>
              <a:rPr lang="en-US" altLang="en-US" sz="2800" b="1" dirty="0" smtClean="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định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bài</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a:t>
            </a:r>
          </a:p>
        </p:txBody>
      </p:sp>
      <p:sp>
        <p:nvSpPr>
          <p:cNvPr id="97" name="Rectangle 96"/>
          <p:cNvSpPr>
            <a:spLocks noChangeArrowheads="1"/>
          </p:cNvSpPr>
          <p:nvPr/>
        </p:nvSpPr>
        <p:spPr bwMode="auto">
          <a:xfrm>
            <a:off x="1037664" y="1394841"/>
            <a:ext cx="69938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chemeClr val="accent6">
                    <a:lumMod val="75000"/>
                  </a:schemeClr>
                </a:solidFill>
                <a:latin typeface="Times New Roman" panose="02020603050405020304" pitchFamily="18" charset="0"/>
              </a:rPr>
              <a:t>b) </a:t>
            </a:r>
            <a:r>
              <a:rPr lang="en-US" altLang="en-US" sz="2800" b="1" dirty="0" err="1">
                <a:solidFill>
                  <a:schemeClr val="accent6">
                    <a:lumMod val="75000"/>
                  </a:schemeClr>
                </a:solidFill>
                <a:latin typeface="Times New Roman" panose="02020603050405020304" pitchFamily="18" charset="0"/>
              </a:rPr>
              <a:t>Nêu</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nội</a:t>
            </a:r>
            <a:r>
              <a:rPr lang="en-US" altLang="en-US" sz="2800" b="1" dirty="0">
                <a:solidFill>
                  <a:schemeClr val="accent6">
                    <a:lumMod val="75000"/>
                  </a:schemeClr>
                </a:solidFill>
                <a:latin typeface="Times New Roman" panose="02020603050405020304" pitchFamily="18" charset="0"/>
              </a:rPr>
              <a:t> dung </a:t>
            </a:r>
            <a:r>
              <a:rPr lang="en-US" altLang="en-US" sz="2800" b="1" dirty="0" err="1">
                <a:solidFill>
                  <a:schemeClr val="accent6">
                    <a:lumMod val="75000"/>
                  </a:schemeClr>
                </a:solidFill>
                <a:latin typeface="Times New Roman" panose="02020603050405020304" pitchFamily="18" charset="0"/>
              </a:rPr>
              <a:t>chính</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của</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từng</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đoạn</a:t>
            </a:r>
            <a:r>
              <a:rPr lang="en-US" altLang="en-US" sz="2800" b="1" dirty="0">
                <a:solidFill>
                  <a:schemeClr val="accent6">
                    <a:lumMod val="75000"/>
                  </a:schemeClr>
                </a:solidFill>
                <a:latin typeface="Times New Roman" panose="02020603050405020304" pitchFamily="18" charset="0"/>
              </a:rPr>
              <a:t>.</a:t>
            </a:r>
          </a:p>
          <a:p>
            <a:pPr algn="just"/>
            <a:r>
              <a:rPr lang="en-US" altLang="en-US" sz="2800" b="1" dirty="0">
                <a:solidFill>
                  <a:srgbClr val="7030A0"/>
                </a:solidFill>
                <a:latin typeface="Times New Roman" panose="02020603050405020304" pitchFamily="18" charset="0"/>
              </a:rPr>
              <a:t>c) </a:t>
            </a:r>
            <a:r>
              <a:rPr lang="en-US" altLang="en-US" sz="2800" b="1" dirty="0" err="1">
                <a:solidFill>
                  <a:srgbClr val="7030A0"/>
                </a:solidFill>
                <a:latin typeface="Times New Roman" panose="02020603050405020304" pitchFamily="18" charset="0"/>
              </a:rPr>
              <a:t>Tìm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những</a:t>
            </a:r>
            <a:r>
              <a:rPr lang="en-US" altLang="en-US" sz="2800" b="1" dirty="0">
                <a:solidFill>
                  <a:srgbClr val="7030A0"/>
                </a:solidFill>
                <a:latin typeface="Times New Roman" panose="02020603050405020304" pitchFamily="18" charset="0"/>
              </a:rPr>
              <a:t> chi </a:t>
            </a:r>
            <a:r>
              <a:rPr lang="en-US" altLang="en-US" sz="2800" b="1" dirty="0" err="1">
                <a:solidFill>
                  <a:srgbClr val="7030A0"/>
                </a:solidFill>
                <a:latin typeface="Times New Roman" panose="02020603050405020304" pitchFamily="18" charset="0"/>
              </a:rPr>
              <a:t>tiết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tả</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hoạt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động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của</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bác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Tâm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trong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bài</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văn</a:t>
            </a:r>
            <a:r>
              <a:rPr lang="en-US" altLang="en-US" sz="2800" b="1" dirty="0">
                <a:solidFill>
                  <a:srgbClr val="7030A0"/>
                </a:solidFill>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27" name="Rectangle 26"/>
          <p:cNvSpPr>
            <a:spLocks noChangeArrowheads="1"/>
          </p:cNvSpPr>
          <p:nvPr/>
        </p:nvSpPr>
        <p:spPr bwMode="auto">
          <a:xfrm>
            <a:off x="1127244" y="328851"/>
            <a:ext cx="90554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Xác</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định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đoạn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văn</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28" name="Rectangle 21"/>
          <p:cNvSpPr>
            <a:spLocks noChangeArrowheads="1"/>
          </p:cNvSpPr>
          <p:nvPr/>
        </p:nvSpPr>
        <p:spPr bwMode="auto">
          <a:xfrm>
            <a:off x="1085175" y="1257421"/>
            <a:ext cx="88471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rPr>
              <a:t>Đoạn 1: “Từ đầu ...  lưng bác cứ loang ra mãi”</a:t>
            </a:r>
          </a:p>
        </p:txBody>
      </p:sp>
      <p:sp>
        <p:nvSpPr>
          <p:cNvPr id="29" name="Rectangle 22"/>
          <p:cNvSpPr>
            <a:spLocks noChangeArrowheads="1"/>
          </p:cNvSpPr>
          <p:nvPr/>
        </p:nvSpPr>
        <p:spPr bwMode="auto">
          <a:xfrm>
            <a:off x="1085175" y="2428389"/>
            <a:ext cx="73310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rPr>
              <a:t>Đoạn 2: từ “Mảng đường hình... khéo như vá áo ấy”</a:t>
            </a:r>
          </a:p>
        </p:txBody>
      </p:sp>
      <p:sp>
        <p:nvSpPr>
          <p:cNvPr id="30" name="Rectangle 23"/>
          <p:cNvSpPr>
            <a:spLocks noChangeArrowheads="1"/>
          </p:cNvSpPr>
          <p:nvPr/>
        </p:nvSpPr>
        <p:spPr bwMode="auto">
          <a:xfrm>
            <a:off x="1127244" y="3535014"/>
            <a:ext cx="8763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400" b="1">
                <a:solidFill>
                  <a:srgbClr val="009900"/>
                </a:solidFill>
                <a:latin typeface="Times New Roman" panose="02020603050405020304" pitchFamily="18" charset="0"/>
              </a:rPr>
              <a:t>Đoạn 3: Phần còn lại.</a:t>
            </a:r>
          </a:p>
        </p:txBody>
      </p:sp>
      <p:sp>
        <p:nvSpPr>
          <p:cNvPr id="75" name="Rectangle 74"/>
          <p:cNvSpPr/>
          <p:nvPr/>
        </p:nvSpPr>
        <p:spPr>
          <a:xfrm>
            <a:off x="1152175" y="739638"/>
            <a:ext cx="5144357" cy="461665"/>
          </a:xfrm>
          <a:prstGeom prst="rect">
            <a:avLst/>
          </a:prstGeom>
        </p:spPr>
        <p:txBody>
          <a:bodyPr wrap="none">
            <a:spAutoFit/>
          </a:bodyPr>
          <a:lstStyle/>
          <a:p>
            <a:r>
              <a:rPr lang="en-US" altLang="en-US" sz="2400" b="1" dirty="0">
                <a:solidFill>
                  <a:srgbClr val="0000FF"/>
                </a:solidFill>
                <a:latin typeface="Times New Roman" panose="02020603050405020304" pitchFamily="18" charset="0"/>
              </a:rPr>
              <a:t>b) </a:t>
            </a:r>
            <a:r>
              <a:rPr lang="en-US" altLang="en-US" sz="2400" b="1" dirty="0" err="1">
                <a:solidFill>
                  <a:srgbClr val="0000FF"/>
                </a:solidFill>
                <a:latin typeface="Times New Roman" panose="02020603050405020304" pitchFamily="18" charset="0"/>
              </a:rPr>
              <a:t>Nêu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nội</a:t>
            </a:r>
            <a:r>
              <a:rPr lang="en-US" altLang="en-US" sz="2400" b="1" dirty="0">
                <a:solidFill>
                  <a:srgbClr val="0000FF"/>
                </a:solidFill>
                <a:latin typeface="Times New Roman" panose="02020603050405020304" pitchFamily="18" charset="0"/>
              </a:rPr>
              <a:t> dung </a:t>
            </a:r>
            <a:r>
              <a:rPr lang="en-US" altLang="en-US" sz="2400" b="1" dirty="0" err="1">
                <a:solidFill>
                  <a:srgbClr val="0000FF"/>
                </a:solidFill>
                <a:latin typeface="Times New Roman" panose="02020603050405020304" pitchFamily="18" charset="0"/>
              </a:rPr>
              <a:t>chính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của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từng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đoạn</a:t>
            </a:r>
            <a:r>
              <a:rPr lang="en-US" altLang="en-US" sz="2400" b="1" dirty="0">
                <a:solidFill>
                  <a:srgbClr val="0000FF"/>
                </a:solidFill>
                <a:latin typeface="Times New Roman" panose="02020603050405020304" pitchFamily="18" charset="0"/>
              </a:rPr>
              <a:t>.</a:t>
            </a:r>
          </a:p>
        </p:txBody>
      </p:sp>
      <p:sp>
        <p:nvSpPr>
          <p:cNvPr id="76" name="TextBox 75"/>
          <p:cNvSpPr txBox="1"/>
          <p:nvPr/>
        </p:nvSpPr>
        <p:spPr>
          <a:xfrm>
            <a:off x="1365055" y="1926193"/>
            <a:ext cx="4196421" cy="461665"/>
          </a:xfrm>
          <a:prstGeom prst="rect">
            <a:avLst/>
          </a:prstGeom>
          <a:solidFill>
            <a:srgbClr val="FFFF99"/>
          </a:solidFill>
          <a:ln>
            <a:solidFill>
              <a:srgbClr val="FFFF66"/>
            </a:solidFill>
          </a:ln>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Tả bác Tâm đang vá đường.</a:t>
            </a:r>
            <a:endParaRPr lang="en-US" sz="2400" b="1">
              <a:solidFill>
                <a:srgbClr val="00B050"/>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1365055" y="2998085"/>
            <a:ext cx="4926480" cy="461665"/>
          </a:xfrm>
          <a:prstGeom prst="rect">
            <a:avLst/>
          </a:prstGeom>
          <a:solidFill>
            <a:srgbClr val="FFFF99"/>
          </a:solidFill>
        </p:spPr>
        <p:txBody>
          <a:bodyPr wrap="square" rtlCol="0">
            <a:spAutoFit/>
          </a:bodyPr>
          <a:lstStyle/>
          <a:p>
            <a:r>
              <a:rPr lang="en-US" sz="2400" b="1" smtClean="0">
                <a:solidFill>
                  <a:srgbClr val="7030A0"/>
                </a:solidFill>
                <a:latin typeface="Times New Roman" panose="02020603050405020304" pitchFamily="18" charset="0"/>
                <a:cs typeface="Times New Roman" panose="02020603050405020304" pitchFamily="18" charset="0"/>
              </a:rPr>
              <a:t>Tả kết quả lao động của bác Tâm.</a:t>
            </a:r>
            <a:endParaRPr lang="en-US" sz="2400" b="1">
              <a:solidFill>
                <a:srgbClr val="7030A0"/>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1365055" y="4080908"/>
            <a:ext cx="6771313" cy="461665"/>
          </a:xfrm>
          <a:prstGeom prst="rect">
            <a:avLst/>
          </a:prstGeom>
          <a:solidFill>
            <a:srgbClr val="FFFF99"/>
          </a:solidFill>
        </p:spPr>
        <p:txBody>
          <a:bodyPr wrap="square" rtlCol="0">
            <a:spAutoFit/>
          </a:bodyPr>
          <a:lstStyle/>
          <a:p>
            <a:r>
              <a:rPr lang="en-US" sz="2400" b="1" smtClean="0">
                <a:solidFill>
                  <a:schemeClr val="accent6">
                    <a:lumMod val="75000"/>
                  </a:schemeClr>
                </a:solidFill>
                <a:latin typeface="Times New Roman" panose="02020603050405020304" pitchFamily="18" charset="0"/>
                <a:cs typeface="Times New Roman" panose="02020603050405020304" pitchFamily="18" charset="0"/>
              </a:rPr>
              <a:t>Tả bác Tâm đứng trước mảng đường vừa vá xong.</a:t>
            </a:r>
            <a:endParaRPr lang="en-US" sz="2400" b="1">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1000"/>
                                        <p:tgtEl>
                                          <p:spTgt spid="76"/>
                                        </p:tgtEl>
                                      </p:cBhvr>
                                    </p:animEffect>
                                    <p:anim calcmode="lin" valueType="num">
                                      <p:cBhvr>
                                        <p:cTn id="39" dur="1000" fill="hold"/>
                                        <p:tgtEl>
                                          <p:spTgt spid="76"/>
                                        </p:tgtEl>
                                        <p:attrNameLst>
                                          <p:attrName>ppt_x</p:attrName>
                                        </p:attrNameLst>
                                      </p:cBhvr>
                                      <p:tavLst>
                                        <p:tav tm="0">
                                          <p:val>
                                            <p:strVal val="#ppt_x"/>
                                          </p:val>
                                        </p:tav>
                                        <p:tav tm="100000">
                                          <p:val>
                                            <p:strVal val="#ppt_x"/>
                                          </p:val>
                                        </p:tav>
                                      </p:tavLst>
                                    </p:anim>
                                    <p:anim calcmode="lin" valueType="num">
                                      <p:cBhvr>
                                        <p:cTn id="4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75" grpId="0"/>
      <p:bldP spid="76" grpId="0" animBg="1"/>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71" name="Google Shape;1771;p26"/>
          <p:cNvGrpSpPr/>
          <p:nvPr/>
        </p:nvGrpSpPr>
        <p:grpSpPr>
          <a:xfrm>
            <a:off x="8569288" y="4423863"/>
            <a:ext cx="194021" cy="191487"/>
            <a:chOff x="6232000" y="1435050"/>
            <a:chExt cx="488225" cy="481850"/>
          </a:xfrm>
        </p:grpSpPr>
        <p:sp>
          <p:nvSpPr>
            <p:cNvPr id="1772" name="Google Shape;1772;p2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3" name="Google Shape;1773;p2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4" name="Google Shape;1774;p2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5" name="Google Shape;1775;p2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76" name="Google Shape;1776;p2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
        <p:nvSpPr>
          <p:cNvPr id="1783" name="Google Shape;1783;p26">
            <a:hlinkClick r:id="rId3"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Rectangle 74"/>
          <p:cNvSpPr/>
          <p:nvPr/>
        </p:nvSpPr>
        <p:spPr>
          <a:xfrm>
            <a:off x="296400" y="236245"/>
            <a:ext cx="9632791" cy="461665"/>
          </a:xfrm>
          <a:prstGeom prst="rect">
            <a:avLst/>
          </a:prstGeom>
        </p:spPr>
        <p:txBody>
          <a:bodyPr wrap="square">
            <a:spAutoFit/>
          </a:bodyPr>
          <a:lstStyle/>
          <a:p>
            <a:r>
              <a:rPr lang="en-US" altLang="en-US" sz="2400" b="1" dirty="0">
                <a:solidFill>
                  <a:srgbClr val="0000FF"/>
                </a:solidFill>
                <a:latin typeface="Times New Roman" panose="02020603050405020304" pitchFamily="18" charset="0"/>
              </a:rPr>
              <a:t>c) </a:t>
            </a:r>
            <a:r>
              <a:rPr lang="en-US" altLang="en-US" sz="2400" b="1" dirty="0" err="1">
                <a:solidFill>
                  <a:srgbClr val="0000FF"/>
                </a:solidFill>
                <a:latin typeface="Times New Roman" panose="02020603050405020304" pitchFamily="18" charset="0"/>
              </a:rPr>
              <a:t>Tìm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những</a:t>
            </a:r>
            <a:r>
              <a:rPr lang="en-US" altLang="en-US" sz="2400" b="1" dirty="0">
                <a:solidFill>
                  <a:srgbClr val="0000FF"/>
                </a:solidFill>
                <a:latin typeface="Times New Roman" panose="02020603050405020304" pitchFamily="18" charset="0"/>
              </a:rPr>
              <a:t> chi </a:t>
            </a:r>
            <a:r>
              <a:rPr lang="en-US" altLang="en-US" sz="2400" b="1" dirty="0" err="1">
                <a:solidFill>
                  <a:srgbClr val="0000FF"/>
                </a:solidFill>
                <a:latin typeface="Times New Roman" panose="02020603050405020304" pitchFamily="18" charset="0"/>
              </a:rPr>
              <a:t>tiết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tả</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hoạt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động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của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bác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Tâm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trong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bài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văn</a:t>
            </a:r>
            <a:r>
              <a:rPr lang="en-US" altLang="en-US" sz="24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33981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1000"/>
                                        <p:tgtEl>
                                          <p:spTgt spid="75">
                                            <p:txEl>
                                              <p:pRg st="0" end="0"/>
                                            </p:txEl>
                                          </p:spTgt>
                                        </p:tgtEl>
                                      </p:cBhvr>
                                    </p:animEffect>
                                    <p:anim calcmode="lin" valueType="num">
                                      <p:cBhvr>
                                        <p:cTn id="8" dur="1000" fill="hold"/>
                                        <p:tgtEl>
                                          <p:spTgt spid="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84" name="Google Shape;1784;p26">
            <a:hlinkClick r:id="rId3" action="ppaction://hlinksldjump"/>
          </p:cNvPr>
          <p:cNvSpPr/>
          <p:nvPr/>
        </p:nvSpPr>
        <p:spPr>
          <a:xfrm rot="-2700000">
            <a:off x="945786" y="721712"/>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Rectangle 2"/>
          <p:cNvSpPr>
            <a:spLocks noChangeArrowheads="1"/>
          </p:cNvSpPr>
          <p:nvPr/>
        </p:nvSpPr>
        <p:spPr bwMode="auto">
          <a:xfrm>
            <a:off x="655296" y="195147"/>
            <a:ext cx="779008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800" b="1" dirty="0" err="1">
                <a:solidFill>
                  <a:srgbClr val="0000FF"/>
                </a:solidFill>
                <a:latin typeface="Times New Roman" panose="02020603050405020304" pitchFamily="18" charset="0"/>
              </a:rPr>
              <a:t>Công</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nhân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sửa</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đường</a:t>
            </a:r>
            <a:endParaRPr lang="en-US" altLang="en-US" sz="1800" b="1" dirty="0">
              <a:solidFill>
                <a:srgbClr val="0000FF"/>
              </a:solidFill>
              <a:latin typeface="Times New Roman" panose="02020603050405020304" pitchFamily="18" charset="0"/>
            </a:endParaRPr>
          </a:p>
          <a:p>
            <a:pPr algn="just" eaLnBrk="1" hangingPunct="1"/>
            <a:r>
              <a:rPr lang="en-US" altLang="en-US" sz="1800" b="1" dirty="0">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Tâm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mẹ</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của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Thư</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đang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chăm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chú</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làm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việc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một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đôi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găng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bằng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vải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rất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dày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Vì</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thế</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y </a:t>
            </a:r>
            <a:r>
              <a:rPr lang="en-US" altLang="en-US" sz="1800" b="1" dirty="0" err="1">
                <a:solidFill>
                  <a:srgbClr val="002060"/>
                </a:solidFill>
                <a:latin typeface="Times New Roman" panose="02020603050405020304" pitchFamily="18" charset="0"/>
              </a:rPr>
              <a:t>như</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một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người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khổng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lồ</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đội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nón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khăn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trùm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gần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kín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mặt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chỉ</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để</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hở</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mỗi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cái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mũi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và</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đôi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mắt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phải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cầm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một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chiếc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búa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trái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xếp</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rất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khéo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những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viên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bọc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nhựa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đen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nhánh</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vào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chỗ</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trũng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đập</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búa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đều</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đều</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xuống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những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viên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để</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chúng</a:t>
            </a:r>
            <a:r>
              <a:rPr lang="en-US" altLang="en-US" sz="1800" b="1" dirty="0">
                <a:solidFill>
                  <a:srgbClr val="002060"/>
                </a:solidFill>
                <a:latin typeface="Times New Roman" panose="02020603050405020304" pitchFamily="18" charset="0"/>
              </a:rPr>
              <a:t> ken </a:t>
            </a:r>
            <a:r>
              <a:rPr lang="en-US" altLang="en-US" sz="1800" b="1" dirty="0" err="1">
                <a:solidFill>
                  <a:srgbClr val="002060"/>
                </a:solidFill>
                <a:latin typeface="Times New Roman" panose="02020603050405020304" pitchFamily="18" charset="0"/>
              </a:rPr>
              <a:t>chắc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vào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nhau</a:t>
            </a:r>
            <a:r>
              <a:rPr lang="en-US" altLang="en-US" sz="1800" b="1" dirty="0">
                <a:solidFill>
                  <a:srgbClr val="002060"/>
                </a:solidFill>
                <a:latin typeface="Times New Roman" panose="02020603050405020304" pitchFamily="18" charset="0"/>
              </a:rPr>
              <a:t>. Hai </a:t>
            </a:r>
            <a:r>
              <a:rPr lang="en-US" altLang="en-US" sz="1800" b="1" dirty="0" err="1">
                <a:solidFill>
                  <a:srgbClr val="002060"/>
                </a:solidFill>
                <a:latin typeface="Times New Roman" panose="02020603050405020304" pitchFamily="18" charset="0"/>
              </a:rPr>
              <a:t>tay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lên</a:t>
            </a:r>
            <a:r>
              <a:rPr lang="en-US" altLang="en-US" sz="1800" b="1" dirty="0">
                <a:solidFill>
                  <a:srgbClr val="002060"/>
                </a:solidFill>
                <a:latin typeface="Times New Roman" panose="02020603050405020304" pitchFamily="18" charset="0"/>
              </a:rPr>
              <a:t> </a:t>
            </a:r>
            <a:r>
              <a:rPr lang="en-US" altLang="en-US" sz="1800" b="1" dirty="0" err="1" smtClean="0">
                <a:solidFill>
                  <a:srgbClr val="002060"/>
                </a:solidFill>
                <a:latin typeface="Times New Roman" panose="02020603050405020304" pitchFamily="18" charset="0"/>
              </a:rPr>
              <a:t>hạ</a:t>
            </a:r>
            <a:r>
              <a:rPr lang="en-US" altLang="en-US" sz="1800" b="1" dirty="0" smtClean="0">
                <a:solidFill>
                  <a:srgbClr val="002060"/>
                </a:solidFill>
                <a:latin typeface="Times New Roman" panose="02020603050405020304" pitchFamily="18" charset="0"/>
              </a:rPr>
              <a:t> </a:t>
            </a:r>
            <a:r>
              <a:rPr lang="en-US" altLang="en-US" sz="1800" b="1" dirty="0" err="1" smtClean="0">
                <a:solidFill>
                  <a:srgbClr val="002060"/>
                </a:solidFill>
                <a:latin typeface="Times New Roman" panose="02020603050405020304" pitchFamily="18" charset="0"/>
              </a:rPr>
              <a:t>xuống</a:t>
            </a:r>
            <a:r>
              <a:rPr lang="en-US" altLang="en-US" sz="1800" b="1" dirty="0" smtClean="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nhịp</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nhàng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Dường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như</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đang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làm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một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việc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gì</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đấy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rất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nhẹ</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nhàng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chứ</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không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phải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là</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công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việc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vất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vả</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kia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Chỉ</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có</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mảng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áo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ướt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đẫm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mồ</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hôi</a:t>
            </a:r>
            <a:r>
              <a:rPr lang="en-US" altLang="en-US" sz="1800" b="1" dirty="0">
                <a:solidFill>
                  <a:srgbClr val="002060"/>
                </a:solidFill>
                <a:latin typeface="Times New Roman" panose="02020603050405020304" pitchFamily="18" charset="0"/>
              </a:rPr>
              <a:t> ở </a:t>
            </a:r>
            <a:r>
              <a:rPr lang="en-US" altLang="en-US" sz="1800" b="1" dirty="0" err="1">
                <a:solidFill>
                  <a:srgbClr val="002060"/>
                </a:solidFill>
                <a:latin typeface="Times New Roman" panose="02020603050405020304" pitchFamily="18" charset="0"/>
              </a:rPr>
              <a:t>lưng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là</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cứ</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loang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mãi</a:t>
            </a:r>
            <a:r>
              <a:rPr lang="en-US" altLang="en-US" sz="1800" b="1" dirty="0">
                <a:solidFill>
                  <a:srgbClr val="002060"/>
                </a:solidFill>
                <a:latin typeface="Times New Roman" panose="02020603050405020304" pitchFamily="18" charset="0"/>
              </a:rPr>
              <a:t>. </a:t>
            </a:r>
          </a:p>
          <a:p>
            <a:pPr algn="just" eaLnBrk="1" hangingPunct="1"/>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Mảng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hình</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chữ</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nhật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đen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nhánh</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hiện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lên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thay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thế</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cái</a:t>
            </a:r>
            <a:r>
              <a:rPr lang="en-US" altLang="en-US" sz="1800" b="1" dirty="0">
                <a:solidFill>
                  <a:srgbClr val="002060"/>
                </a:solidFill>
                <a:latin typeface="Times New Roman" panose="02020603050405020304" pitchFamily="18" charset="0"/>
              </a:rPr>
              <a:t> ổ </a:t>
            </a:r>
            <a:r>
              <a:rPr lang="en-US" altLang="en-US" sz="1800" b="1" dirty="0" err="1">
                <a:solidFill>
                  <a:srgbClr val="002060"/>
                </a:solidFill>
                <a:latin typeface="Times New Roman" panose="02020603050405020304" pitchFamily="18" charset="0"/>
              </a:rPr>
              <a:t>gà</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quái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lúc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trước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Thư</a:t>
            </a:r>
            <a:r>
              <a:rPr lang="en-US" altLang="en-US" sz="1800" b="1" dirty="0">
                <a:solidFill>
                  <a:srgbClr val="002060"/>
                </a:solidFill>
                <a:latin typeface="Times New Roman" panose="02020603050405020304" pitchFamily="18" charset="0"/>
              </a:rPr>
              <a:t> say </a:t>
            </a:r>
            <a:r>
              <a:rPr lang="en-US" altLang="en-US" sz="1800" b="1" dirty="0" err="1">
                <a:solidFill>
                  <a:srgbClr val="002060"/>
                </a:solidFill>
                <a:latin typeface="Times New Roman" panose="02020603050405020304" pitchFamily="18" charset="0"/>
              </a:rPr>
              <a:t>sưa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ngắm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miếng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hình</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chữ</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nhật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thơm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mùi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nhựa</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hăng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hắc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ấy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rồi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ôm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cổ</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mẹ</a:t>
            </a:r>
            <a:r>
              <a:rPr lang="en-US" altLang="en-US" sz="1800" b="1" dirty="0">
                <a:solidFill>
                  <a:srgbClr val="002060"/>
                </a:solidFill>
                <a:latin typeface="Times New Roman" panose="02020603050405020304" pitchFamily="18" charset="0"/>
              </a:rPr>
              <a:t>:</a:t>
            </a:r>
          </a:p>
          <a:p>
            <a:pPr algn="just" eaLnBrk="1" hangingPunct="1"/>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Đẹp</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quá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Mẹ</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cũng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khéo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như</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áo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ấy</a:t>
            </a:r>
            <a:r>
              <a:rPr lang="en-US" altLang="en-US" sz="1800" b="1" dirty="0">
                <a:solidFill>
                  <a:srgbClr val="002060"/>
                </a:solidFill>
                <a:latin typeface="Times New Roman" panose="02020603050405020304" pitchFamily="18" charset="0"/>
              </a:rPr>
              <a:t>!</a:t>
            </a:r>
          </a:p>
          <a:p>
            <a:pPr algn="just" eaLnBrk="1" hangingPunct="1"/>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Tâm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đứng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lên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vươn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vai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mấy</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cái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liền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nheo</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mắt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nhìn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mặt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đường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Nắng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chói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chang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Một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nụ</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cười</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làm</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rạng</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rỡ</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khuôn</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mặt</a:t>
            </a:r>
            <a:r>
              <a:rPr lang="en-US" altLang="en-US" sz="1800" b="1" dirty="0">
                <a:solidFill>
                  <a:srgbClr val="002060"/>
                </a:solidFill>
                <a:latin typeface="Times New Roman" panose="02020603050405020304" pitchFamily="18" charset="0"/>
              </a:rPr>
              <a:t> </a:t>
            </a:r>
            <a:r>
              <a:rPr lang="en-US" altLang="en-US" sz="1800" b="1" dirty="0" err="1">
                <a:solidFill>
                  <a:srgbClr val="002060"/>
                </a:solidFill>
                <a:latin typeface="Times New Roman" panose="02020603050405020304" pitchFamily="18" charset="0"/>
              </a:rPr>
              <a:t>bác</a:t>
            </a:r>
            <a:r>
              <a:rPr lang="en-US" altLang="en-US" sz="1800" b="1" dirty="0">
                <a:solidFill>
                  <a:srgbClr val="002060"/>
                </a:solidFill>
                <a:latin typeface="Times New Roman" panose="02020603050405020304" pitchFamily="18" charset="0"/>
              </a:rPr>
              <a:t>.</a:t>
            </a:r>
            <a:r>
              <a:rPr lang="en-US" altLang="en-US" sz="1800" b="1" i="1" dirty="0">
                <a:solidFill>
                  <a:srgbClr val="FF0000"/>
                </a:solidFill>
                <a:latin typeface="Times New Roman" panose="02020603050405020304" pitchFamily="18" charset="0"/>
              </a:rPr>
              <a:t>					</a:t>
            </a:r>
            <a:r>
              <a:rPr lang="en-US" altLang="en-US" sz="1800" b="1" i="1" dirty="0">
                <a:solidFill>
                  <a:srgbClr val="0000FF"/>
                </a:solidFill>
                <a:latin typeface="Times New Roman" panose="02020603050405020304" pitchFamily="18" charset="0"/>
              </a:rPr>
              <a:t>	    Theo</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Nguyễn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Thị</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Xuyến</a:t>
            </a:r>
            <a:endParaRPr lang="en-US" altLang="en-US" sz="1800" b="1" dirty="0">
              <a:solidFill>
                <a:srgbClr val="0000FF"/>
              </a:solidFill>
              <a:latin typeface="Times New Roman" panose="02020603050405020304" pitchFamily="18" charset="0"/>
            </a:endParaRPr>
          </a:p>
        </p:txBody>
      </p:sp>
      <p:sp>
        <p:nvSpPr>
          <p:cNvPr id="19" name="Line 10"/>
          <p:cNvSpPr>
            <a:spLocks noChangeShapeType="1"/>
          </p:cNvSpPr>
          <p:nvPr/>
        </p:nvSpPr>
        <p:spPr bwMode="auto">
          <a:xfrm>
            <a:off x="737075" y="1585190"/>
            <a:ext cx="186962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 name="Line 11"/>
          <p:cNvSpPr>
            <a:spLocks noChangeShapeType="1"/>
          </p:cNvSpPr>
          <p:nvPr/>
        </p:nvSpPr>
        <p:spPr bwMode="auto">
          <a:xfrm>
            <a:off x="3995337" y="1585190"/>
            <a:ext cx="360291"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1" name="Line 12"/>
          <p:cNvSpPr>
            <a:spLocks noChangeShapeType="1"/>
          </p:cNvSpPr>
          <p:nvPr/>
        </p:nvSpPr>
        <p:spPr bwMode="auto">
          <a:xfrm>
            <a:off x="4704552" y="1589808"/>
            <a:ext cx="206399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2" name="Line 13"/>
          <p:cNvSpPr>
            <a:spLocks noChangeShapeType="1"/>
          </p:cNvSpPr>
          <p:nvPr/>
        </p:nvSpPr>
        <p:spPr bwMode="auto">
          <a:xfrm>
            <a:off x="4586499" y="2151826"/>
            <a:ext cx="30558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3" name="Line 14"/>
          <p:cNvSpPr>
            <a:spLocks noChangeShapeType="1"/>
          </p:cNvSpPr>
          <p:nvPr/>
        </p:nvSpPr>
        <p:spPr bwMode="auto">
          <a:xfrm>
            <a:off x="2606696" y="4360244"/>
            <a:ext cx="326733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4" name="Line 15"/>
          <p:cNvSpPr>
            <a:spLocks noChangeShapeType="1"/>
          </p:cNvSpPr>
          <p:nvPr/>
        </p:nvSpPr>
        <p:spPr bwMode="auto">
          <a:xfrm>
            <a:off x="6446705" y="4390944"/>
            <a:ext cx="186962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6" name="Line 16"/>
          <p:cNvSpPr>
            <a:spLocks noChangeShapeType="1"/>
          </p:cNvSpPr>
          <p:nvPr/>
        </p:nvSpPr>
        <p:spPr bwMode="auto">
          <a:xfrm>
            <a:off x="737075" y="4638629"/>
            <a:ext cx="640911"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35381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Right)">
                                      <p:cBhvr>
                                        <p:cTn id="7" dur="500"/>
                                        <p:tgtEl>
                                          <p:spTgt spid="19"/>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Right)">
                                      <p:cBhvr>
                                        <p:cTn id="11" dur="500"/>
                                        <p:tgtEl>
                                          <p:spTgt spid="20"/>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Right)">
                                      <p:cBhvr>
                                        <p:cTn id="15" dur="500"/>
                                        <p:tgtEl>
                                          <p:spTgt spid="21"/>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Right)">
                                      <p:cBhvr>
                                        <p:cTn id="19" dur="500"/>
                                        <p:tgtEl>
                                          <p:spTgt spid="22"/>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strips(downRight)">
                                      <p:cBhvr>
                                        <p:cTn id="23" dur="500"/>
                                        <p:tgtEl>
                                          <p:spTgt spid="23"/>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trips(downRigh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TotalTime>
  <Words>892</Words>
  <Application>Microsoft Office PowerPoint</Application>
  <PresentationFormat>On-screen Show (16:9)</PresentationFormat>
  <Paragraphs>50</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SimSun</vt:lpstr>
      <vt:lpstr>.VnTime</vt:lpstr>
      <vt:lpstr>Arial</vt:lpstr>
      <vt:lpstr>Times New Roman</vt:lpstr>
      <vt:lpstr>Calibri Light</vt:lpstr>
      <vt:lpstr>Calibri</vt:lpstr>
      <vt:lpstr>Office Theme</vt:lpstr>
      <vt:lpstr>Luyện tập tả người  (Tả hoạt động)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tả người  (Tả hoạt động)</dc:title>
  <dc:creator>IMNHUNGNHINH</dc:creator>
  <cp:lastModifiedBy>Admin</cp:lastModifiedBy>
  <cp:revision>8</cp:revision>
  <dcterms:modified xsi:type="dcterms:W3CDTF">2021-12-12T14:28:30Z</dcterms:modified>
</cp:coreProperties>
</file>