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16" r:id="rId3"/>
    <p:sldId id="317" r:id="rId4"/>
    <p:sldId id="318" r:id="rId5"/>
    <p:sldId id="319" r:id="rId6"/>
    <p:sldId id="265" r:id="rId7"/>
    <p:sldId id="263" r:id="rId8"/>
    <p:sldId id="264" r:id="rId10"/>
    <p:sldId id="321" r:id="rId11"/>
    <p:sldId id="310" r:id="rId12"/>
    <p:sldId id="322" r:id="rId13"/>
    <p:sldId id="292" r:id="rId14"/>
    <p:sldId id="313" r:id="rId15"/>
    <p:sldId id="273" r:id="rId16"/>
    <p:sldId id="314" r:id="rId17"/>
    <p:sldId id="312" r:id="rId18"/>
    <p:sldId id="275" r:id="rId19"/>
    <p:sldId id="304" r:id="rId20"/>
    <p:sldId id="305" r:id="rId21"/>
    <p:sldId id="306" r:id="rId22"/>
    <p:sldId id="320" r:id="rId23"/>
    <p:sldId id="323" r:id="rId24"/>
    <p:sldId id="324" r:id="rId25"/>
    <p:sldId id="32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AE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7" autoAdjust="0"/>
    <p:restoredTop sz="94660"/>
  </p:normalViewPr>
  <p:slideViewPr>
    <p:cSldViewPr>
      <p:cViewPr varScale="1">
        <p:scale>
          <a:sx n="69" d="100"/>
          <a:sy n="69" d="100"/>
        </p:scale>
        <p:origin x="102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A1720-325F-43CA-8309-E1CFF4236E0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AAD3A-66D0-4261-8E41-FD44E080090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1B61517D-C1B0-42B1-BB6B-A0F87D17D1B8}" type="slidenum">
              <a:rPr lang="en-US" altLang="en-US"/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AAD3A-66D0-4261-8E41-FD44E080090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C4599-F536-4A42-9A27-54E77A9DC71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977C3-F854-4B25-B803-11800EC06C5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microsoft.com/office/2007/relationships/media" Target="ppt/slides/viet%20nam%20que%20huong%20toi.MP3" TargetMode="External"/><Relationship Id="rId2" Type="http://schemas.openxmlformats.org/officeDocument/2006/relationships/audio" Target="ppt/slides/viet%20nam%20que%20huong%20toi.MP3" TargetMode="External"/><Relationship Id="rId1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GIF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LT%20c&#226;u%20k&#7875;%20Ai%20l&#224;%20g&#236;/Ho&#224;ng%20Di&#7879;u.pptx" TargetMode="External"/><Relationship Id="rId2" Type="http://schemas.openxmlformats.org/officeDocument/2006/relationships/hyperlink" Target="LT%20c&#226;u%20k&#7875;%20Ai%20l&#224;%20g&#236;/Nguy&#7877;n%20Tri%20Ph&#432;&#417;ng.pptx" TargetMode="Externa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J02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45163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5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768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2630487" y="2775744"/>
            <a:ext cx="3959225" cy="554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Luyện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tập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về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câu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kể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Ai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là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gì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?</a:t>
            </a:r>
            <a:endParaRPr lang="en-US" sz="3600" b="1" kern="10" dirty="0">
              <a:ln w="12700">
                <a:solidFill>
                  <a:schemeClr val="tx2"/>
                </a:solidFill>
                <a:rou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0" y="1970088"/>
            <a:ext cx="6172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Luyện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từ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và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câu</a:t>
            </a:r>
            <a:endParaRPr lang="en-US" altLang="en-US" sz="2400" b="1" u="sng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438727" y="1818899"/>
            <a:ext cx="84582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Nguyễn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Tri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Phương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Thừa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Thiên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57200" y="4049076"/>
            <a:ext cx="8458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Ông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Năm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dân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ngụ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cư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này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altLang="zh-CN" sz="28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457200" y="5105400"/>
            <a:ext cx="8458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Cần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trục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tay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kì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diệu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chú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1518" name="Text Box 21"/>
          <p:cNvSpPr txBox="1">
            <a:spLocks noChangeArrowheads="1"/>
          </p:cNvSpPr>
          <p:nvPr/>
        </p:nvSpPr>
        <p:spPr bwMode="auto">
          <a:xfrm>
            <a:off x="433531" y="2946400"/>
            <a:ext cx="8458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Cả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phải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76200"/>
            <a:ext cx="86106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67427" y="641594"/>
            <a:ext cx="47809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477000" y="640081"/>
            <a:ext cx="2362200" cy="45719"/>
            <a:chOff x="6477000" y="641594"/>
            <a:chExt cx="1676400" cy="4420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10800000" flipV="1">
            <a:off x="457200" y="1188516"/>
            <a:ext cx="1981200" cy="45719"/>
            <a:chOff x="6477000" y="641594"/>
            <a:chExt cx="1676400" cy="4420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762000" y="2362200"/>
            <a:ext cx="2971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810000" y="2353426"/>
            <a:ext cx="3057237" cy="59870"/>
            <a:chOff x="6477000" y="641594"/>
            <a:chExt cx="1676400" cy="4420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514600" y="3401042"/>
            <a:ext cx="4800600" cy="45719"/>
            <a:chOff x="6477000" y="641594"/>
            <a:chExt cx="1676400" cy="4420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362200" y="4514272"/>
            <a:ext cx="3962400" cy="53637"/>
            <a:chOff x="6477000" y="641594"/>
            <a:chExt cx="1676400" cy="4420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247900" y="5628620"/>
            <a:ext cx="6210300" cy="54955"/>
            <a:chOff x="6477000" y="641594"/>
            <a:chExt cx="1676400" cy="44206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>
            <a:off x="794327" y="3429000"/>
            <a:ext cx="16059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62000" y="4572296"/>
            <a:ext cx="14859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2000" y="5630929"/>
            <a:ext cx="1371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009775" y="2371725"/>
            <a:ext cx="7048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ID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952423" y="2353201"/>
            <a:ext cx="7048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  <a:endParaRPr lang="en-ID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244888" y="3391754"/>
            <a:ext cx="7048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ID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247573" y="3419567"/>
            <a:ext cx="7048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  <a:endParaRPr lang="en-ID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178503" y="4534727"/>
            <a:ext cx="7048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ID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857913" y="4524462"/>
            <a:ext cx="7048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  <a:endParaRPr lang="en-ID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90600" y="5724525"/>
            <a:ext cx="7048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ID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914900" y="5704356"/>
            <a:ext cx="71264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  <a:endParaRPr lang="en-ID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0" y="585355"/>
            <a:ext cx="38100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2667000"/>
            <a:ext cx="2286000" cy="97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438400" y="2057400"/>
            <a:ext cx="12192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24400" y="2057400"/>
            <a:ext cx="1143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029200" y="2590800"/>
            <a:ext cx="2286000" cy="97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" y="4267200"/>
            <a:ext cx="3962400" cy="97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Ai? (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43400" y="4267200"/>
            <a:ext cx="4495800" cy="97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?(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?</a:t>
            </a:r>
            <a:endParaRPr lang="en-US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1715294" y="3923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324600" y="3566160"/>
            <a:ext cx="0" cy="6248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/>
          <p:cNvSpPr/>
          <p:nvPr/>
        </p:nvSpPr>
        <p:spPr>
          <a:xfrm>
            <a:off x="457200" y="457200"/>
            <a:ext cx="8358188" cy="4810780"/>
          </a:xfrm>
          <a:prstGeom prst="horizontalScroll">
            <a:avLst>
              <a:gd name="adj" fmla="val 109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(Ai,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 </a:t>
            </a: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ai,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)?</a:t>
            </a: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4572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001000" y="2133600"/>
            <a:ext cx="685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2667000"/>
            <a:ext cx="6858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67000" y="3200400"/>
            <a:ext cx="4267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44464"/>
            <a:ext cx="8229599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Ví</a:t>
            </a:r>
            <a:r>
              <a:rPr lang="en-US" sz="28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dụ</a:t>
            </a:r>
            <a:r>
              <a:rPr lang="en-US" sz="28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:……………………………………………………..</a:t>
            </a:r>
            <a:b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endParaRPr lang="en-ID" sz="28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21594" y="3680524"/>
            <a:ext cx="2231231" cy="230832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73066" y="3635375"/>
            <a:ext cx="522684" cy="1100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73066" y="4735513"/>
            <a:ext cx="598884" cy="927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95750" y="3313113"/>
            <a:ext cx="1753791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</a:t>
            </a:r>
            <a:endParaRPr lang="en-ID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58854" y="5338763"/>
            <a:ext cx="1627584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Nhận định </a:t>
            </a:r>
            <a:endParaRPr lang="en-ID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69756" y="2679701"/>
            <a:ext cx="1443038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endParaRPr lang="en-ID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69756" y="4060826"/>
            <a:ext cx="2863454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Chức vụ trong lớp </a:t>
            </a:r>
            <a:endParaRPr lang="en-ID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105400" y="3176590"/>
            <a:ext cx="681037" cy="489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59925" y="3797330"/>
            <a:ext cx="513754" cy="504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302611" y="5662613"/>
            <a:ext cx="964407" cy="276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22207" y="5338763"/>
            <a:ext cx="231100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42231" y="6059269"/>
            <a:ext cx="267316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>
            <a:endCxn id="15" idx="1"/>
          </p:cNvCxnSpPr>
          <p:nvPr/>
        </p:nvCxnSpPr>
        <p:spPr>
          <a:xfrm>
            <a:off x="5302611" y="6059269"/>
            <a:ext cx="939620" cy="323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9" grpId="0"/>
      <p:bldP spid="10" grpId="0"/>
      <p:bldP spid="11" grpId="0"/>
      <p:bldP spid="12" grpId="0"/>
      <p:bldP spid="19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28195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 Em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4B.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164342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5800" y="76200"/>
            <a:ext cx="8001000" cy="1371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28600"/>
            <a:ext cx="72390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81000"/>
            <a:ext cx="66830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NHANH – AI ĐÚNG?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55626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  Câu kể Ai thế nào?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0" y="2057400"/>
            <a:ext cx="64770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 NHẤT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8956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it-IT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Lan và bạn Thảo là học sinh lớp bốn.”</a:t>
            </a:r>
            <a:r>
              <a:rPr lang="it-IT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kiểu câu gì?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40386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  Câu kể Ai là gì?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48006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  Câu kể Ai làm gì?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19200" y="3962400"/>
            <a:ext cx="6096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/>
      <p:bldP spid="15" grpId="0"/>
      <p:bldP spid="1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28600"/>
            <a:ext cx="72390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81000"/>
            <a:ext cx="66830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NHANH – AI ĐÚNG?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55626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Bạn Lan và bạn Thảo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0" y="2057400"/>
            <a:ext cx="64770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 NHẤT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8956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 câu </a:t>
            </a:r>
            <a:r>
              <a:rPr lang="it-IT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Lan và bạn Thảo là học sinh lớp bốn”</a:t>
            </a:r>
            <a:r>
              <a:rPr lang="it-IT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ngữ là  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40386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Bạn lan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48006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Bạn Thảo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43000" y="5486400"/>
            <a:ext cx="6096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28600"/>
            <a:ext cx="72390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81000"/>
            <a:ext cx="66830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NHANH – AI ĐÚNG?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6388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 Nêu nhận định.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0" y="2057400"/>
            <a:ext cx="64770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 NHẤT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3124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kể </a:t>
            </a:r>
            <a:r>
              <a:rPr lang="it-IT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là gì? </a:t>
            </a:r>
            <a:r>
              <a:rPr lang="it-IT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để: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38100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 Giới thiệu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4468504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it-IT" sz="3200" dirty="0" smtClean="0"/>
              <a:t> 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và nêu nhận định về một người, một vật nào đó 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83608" y="4474192"/>
            <a:ext cx="6096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6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28600"/>
            <a:ext cx="72390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81000"/>
            <a:ext cx="66830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NHANH – AI ĐÚNG?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55626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một lớp trưởng gương mẫu và là một cây văn nghệ đấy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0" y="2057400"/>
            <a:ext cx="64770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 NHẤT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895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câu </a:t>
            </a:r>
            <a:r>
              <a:rPr lang="it-IT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“Bạn Hòa lớp em là một lớp trưởng gương mẫu và là một cây văn nghệ đấy”</a:t>
            </a:r>
            <a:r>
              <a:rPr lang="it-I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ngữ là:</a:t>
            </a:r>
            <a:endParaRPr lang="en-US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4038601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một lớp trưởng gương mẫu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4724400"/>
            <a:ext cx="655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một cây văn nghệ đấy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43000" y="5486400"/>
            <a:ext cx="6096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15" grpId="0"/>
      <p:bldP spid="15" grpId="1"/>
      <p:bldP spid="16" grpId="0"/>
      <p:bldP spid="16" grpId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9050" y="0"/>
            <a:ext cx="91249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Hộp_Văn_Bản 7"/>
          <p:cNvSpPr txBox="1">
            <a:spLocks noChangeArrowheads="1"/>
          </p:cNvSpPr>
          <p:nvPr/>
        </p:nvSpPr>
        <p:spPr bwMode="auto">
          <a:xfrm>
            <a:off x="1403350" y="1519238"/>
            <a:ext cx="6769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6670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200400"/>
            <a:ext cx="693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350" y="4799549"/>
            <a:ext cx="6826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/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171" name="Picture 4" descr="Beaches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2" name="Text Box 9"/>
            <p:cNvSpPr txBox="1">
              <a:spLocks noChangeArrowheads="1"/>
            </p:cNvSpPr>
            <p:nvPr/>
          </p:nvSpPr>
          <p:spPr bwMode="auto">
            <a:xfrm>
              <a:off x="1219200" y="990600"/>
              <a:ext cx="47244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FF00"/>
                  </a:solidFill>
                  <a:latin typeface="HP001 4 hàng" panose="020B0603050302020204" pitchFamily="34" charset="0"/>
                </a:rPr>
                <a:t>Tạm biệt các em,</a:t>
              </a:r>
              <a:endParaRPr lang="en-US" altLang="en-US" sz="3600" b="1">
                <a:solidFill>
                  <a:srgbClr val="FFFF00"/>
                </a:solidFill>
                <a:latin typeface="HP001 4 hàng" panose="020B0603050302020204" pitchFamily="34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FF00"/>
                  </a:solidFill>
                  <a:latin typeface="HP001 4 hàng" panose="020B0603050302020204" pitchFamily="34" charset="0"/>
                </a:rPr>
                <a:t>hẹn gặp lại!</a:t>
              </a:r>
              <a:endParaRPr lang="en-US" altLang="en-US" sz="3600" b="1">
                <a:solidFill>
                  <a:srgbClr val="FFFF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7173" name="Text Box 9"/>
            <p:cNvSpPr txBox="1">
              <a:spLocks noChangeArrowheads="1"/>
            </p:cNvSpPr>
            <p:nvPr/>
          </p:nvSpPr>
          <p:spPr bwMode="auto">
            <a:xfrm>
              <a:off x="5580112" y="188640"/>
              <a:ext cx="24482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i="1">
                  <a:solidFill>
                    <a:srgbClr val="0000FF"/>
                  </a:solidFill>
                  <a:latin typeface="HP001 4 hàng" panose="020B0603050302020204" pitchFamily="34" charset="0"/>
                </a:rPr>
                <a:t>Giáo viên: Trần Công Hiến</a:t>
              </a:r>
              <a:endParaRPr lang="en-US" altLang="en-US" sz="1400" b="1" i="1">
                <a:solidFill>
                  <a:srgbClr val="0000FF"/>
                </a:solidFill>
                <a:latin typeface="HP001 4 hàng" panose="020B060305030202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3824288"/>
            <a:ext cx="198120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11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2565400"/>
            <a:ext cx="16764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598">
            <a:off x="1563688" y="5549900"/>
            <a:ext cx="14176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WordArt 3"/>
          <p:cNvSpPr>
            <a:spLocks noChangeArrowheads="1" noChangeShapeType="1" noTextEdit="1"/>
          </p:cNvSpPr>
          <p:nvPr/>
        </p:nvSpPr>
        <p:spPr bwMode="auto">
          <a:xfrm>
            <a:off x="2411413" y="620713"/>
            <a:ext cx="4406900" cy="11477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pt-BR" sz="4000" kern="10">
                <a:ln w="9525">
                  <a:solidFill>
                    <a:srgbClr val="000000"/>
                  </a:solidFill>
                  <a:rou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4000" kern="10">
              <a:ln w="9525">
                <a:solidFill>
                  <a:srgbClr val="000000"/>
                </a:solidFill>
                <a:rou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318970_anh-dep-lam-hinh-nen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/>
          <p:nvPr/>
        </p:nvSpPr>
        <p:spPr bwMode="auto">
          <a:xfrm>
            <a:off x="1247775" y="971550"/>
            <a:ext cx="66294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endParaRPr lang="en-US" sz="2700" kern="0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428750" y="1828800"/>
            <a:ext cx="64008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2700" kern="10">
              <a:ln w="9525">
                <a:solidFill>
                  <a:srgbClr val="CCCC00"/>
                </a:solidFill>
                <a:round/>
              </a:ln>
              <a:solidFill>
                <a:srgbClr val="FF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4" name="viet nam que huong to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defTabSz="514350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endParaRPr lang="vi-VN" altLang="en-US" sz="1015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53" fill="hold"/>
                                        <p:tgtEl>
                                          <p:spTgt spid="22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5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7652" name="Picture 3" descr="ne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7" descr="rose1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5589588"/>
            <a:ext cx="9858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7" descr="rose1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4586288"/>
            <a:ext cx="9858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7" descr="rose1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03875"/>
            <a:ext cx="9858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7" name="WordArt 3"/>
          <p:cNvSpPr>
            <a:spLocks noChangeArrowheads="1" noChangeShapeType="1" noTextEdit="1"/>
          </p:cNvSpPr>
          <p:nvPr/>
        </p:nvSpPr>
        <p:spPr bwMode="auto">
          <a:xfrm>
            <a:off x="2411413" y="620713"/>
            <a:ext cx="4406900" cy="11477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pt-BR" sz="4000" kern="10">
                <a:ln w="9525">
                  <a:solidFill>
                    <a:srgbClr val="000000"/>
                  </a:solidFill>
                  <a:rou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4000" kern="10">
              <a:ln w="9525">
                <a:solidFill>
                  <a:srgbClr val="000000"/>
                </a:solidFill>
                <a:rou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9050" y="0"/>
            <a:ext cx="91249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Hộp_Văn_Bản 7"/>
          <p:cNvSpPr txBox="1">
            <a:spLocks noChangeArrowheads="1"/>
          </p:cNvSpPr>
          <p:nvPr/>
        </p:nvSpPr>
        <p:spPr bwMode="auto">
          <a:xfrm>
            <a:off x="1403350" y="1519238"/>
            <a:ext cx="6769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46180"/>
            <a:ext cx="309563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3381" y="914400"/>
          <a:ext cx="8532018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8419"/>
                <a:gridCol w="990600"/>
                <a:gridCol w="11429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Câu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Dùng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để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giới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thiệu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Dùng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để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nêu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nhận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định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Nguyễn Tri Phương là người Thừa Thiên.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Hoàng Diệu quê ở Quảng Nam.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 hai ông đều không phải là người  Hà Nội.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Nhưng các ông đã anh dũng hi sinh bảo vệ thành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Hà Nội trong hai cuộc chiến đấu giữ thành năm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1873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1882.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Ở trung tâm Hà Nội ngày nay có hai đường phố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đẹp  mang tên hai ông.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Ông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ngụ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cư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làng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này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Hồi ông mới ra chòi vịt, ông trầm lặng như một 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chiếc bóng.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Tàu nào có hàng cần bốc lên là cần trục vươn tới.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trục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cánh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kì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diệu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chú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.</a:t>
                      </a:r>
                      <a:endParaRPr lang="en-US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1" y="19050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22860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1" y="2690091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1820" y="3108037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4082474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1820" y="48006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2584" y="51816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2584" y="5885872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2584" y="6285344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23092" y="1851893"/>
            <a:ext cx="4572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27708" y="4730234"/>
            <a:ext cx="4572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34604" y="5815506"/>
            <a:ext cx="4572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143000" y="433970"/>
            <a:ext cx="5257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71255" y="798944"/>
            <a:ext cx="58535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 bwMode="auto">
          <a:xfrm>
            <a:off x="457201" y="0"/>
            <a:ext cx="8318776" cy="3705225"/>
            <a:chOff x="166" y="150"/>
            <a:chExt cx="14104" cy="5836"/>
          </a:xfrm>
        </p:grpSpPr>
        <p:pic>
          <p:nvPicPr>
            <p:cNvPr id="13320" name="Picture 27" descr="suoi"/>
            <p:cNvPicPr>
              <a:picLocks noChangeAspect="1" noChangeArrowheads="1"/>
            </p:cNvPicPr>
            <p:nvPr/>
          </p:nvPicPr>
          <p:blipFill>
            <a:blip r:embed="rId1"/>
            <a:srcRect l="2942" b="57025"/>
            <a:stretch>
              <a:fillRect/>
            </a:stretch>
          </p:blipFill>
          <p:spPr bwMode="auto">
            <a:xfrm>
              <a:off x="166" y="150"/>
              <a:ext cx="14068" cy="5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>
              <a:hlinkClick r:id="rId2" action="ppaction://hlinkfile"/>
            </p:cNvPr>
            <p:cNvSpPr/>
            <p:nvPr/>
          </p:nvSpPr>
          <p:spPr>
            <a:xfrm>
              <a:off x="7530" y="4951"/>
              <a:ext cx="6740" cy="960"/>
            </a:xfrm>
            <a:prstGeom prst="rect">
              <a:avLst/>
            </a:prstGeom>
            <a:solidFill>
              <a:srgbClr val="FFFF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Nguyễn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Tri </a:t>
              </a:r>
              <a:r>
                <a:rPr lang="en-US" altLang="zh-CN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Phương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8" name="Rectangle 17">
              <a:hlinkClick r:id="rId3" action="ppaction://hlinkfile"/>
            </p:cNvPr>
            <p:cNvSpPr/>
            <p:nvPr/>
          </p:nvSpPr>
          <p:spPr>
            <a:xfrm>
              <a:off x="601" y="5026"/>
              <a:ext cx="6360" cy="960"/>
            </a:xfrm>
            <a:prstGeom prst="rect">
              <a:avLst/>
            </a:prstGeom>
            <a:solidFill>
              <a:srgbClr val="FFFF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Hoàng Diệu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828569" y="3705225"/>
            <a:ext cx="4114788" cy="280076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Phương (1800-1873) là một đại danh thần Việt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Ông là vị Tổng chỉ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 đội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lại quân Pháp xâm lược lần lượt ở các mặt trận Đà Nẵng (1858), Gia Định (1861) và Hà Nội (1873).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1" y="3705225"/>
            <a:ext cx="4114799" cy="310854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Diệu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(1829- 1882).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1882.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2286000" y="4114800"/>
            <a:ext cx="51816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FFFFFF"/>
                </a:solidFill>
              </a:rPr>
              <a:t>Thø t­, ngµy 14 th¸ng 03 n¨m 2008</a:t>
            </a:r>
            <a:endParaRPr lang="en-US" altLang="en-US" b="1" i="1">
              <a:solidFill>
                <a:srgbClr val="FFFFFF"/>
              </a:solidFill>
            </a:endParaRPr>
          </a:p>
        </p:txBody>
      </p:sp>
      <p:sp>
        <p:nvSpPr>
          <p:cNvPr id="14339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78876" name="Picture 28" descr="suoi"/>
          <p:cNvPicPr>
            <a:picLocks noChangeAspect="1" noChangeArrowheads="1"/>
          </p:cNvPicPr>
          <p:nvPr/>
        </p:nvPicPr>
        <p:blipFill>
          <a:blip r:embed="rId1"/>
          <a:srcRect l="2942" t="48579" b="27132"/>
          <a:stretch>
            <a:fillRect/>
          </a:stretch>
        </p:blipFill>
        <p:spPr bwMode="auto">
          <a:xfrm>
            <a:off x="76200" y="0"/>
            <a:ext cx="8991600" cy="489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8200" y="519178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769053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 cư: </a:t>
            </a:r>
            <a:r>
              <a:rPr lang="it-IT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sinh sống ở một nơi không phải quê hương bản quán của mình.</a:t>
            </a:r>
            <a:endParaRPr lang="en-US" sz="28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4724400"/>
            <a:ext cx="5366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Ông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Năm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dân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ngụ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cư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làng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này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51054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9" descr="suoi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 l="5882" t="72868" b="-894"/>
          <a:stretch>
            <a:fillRect/>
          </a:stretch>
        </p:blipFill>
        <p:spPr>
          <a:xfrm>
            <a:off x="38115" y="228600"/>
            <a:ext cx="8953485" cy="4648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69135"/>
            <a:ext cx="309563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3381" y="914400"/>
          <a:ext cx="8532018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8419"/>
                <a:gridCol w="990600"/>
                <a:gridCol w="11429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Câu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Dùng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để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giới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thiệu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Dùng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để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nêu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nhận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định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Nguyễn Tri Phương là người Thừa Thiên.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Hoàng Diệu quê ở Quảng Nam.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 hai ông đều không phải là người  Hà Nội.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Nhưng các ông đã anh dũng hi sinh bảo vệ thành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Hà Nội trong hai cuộc chiến đấu giữ thành năm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1873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1882.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Ở trung tâm Hà Nội ngày nay có hai đường phố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đẹp  mang tên hai ông.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Ông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ngụ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cư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làng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này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Hồi ông mới ra chòi vịt, ông trầm lặng như một 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chiếc bóng.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Tàu nào có hàng cần bốc lên là cần trục vươn tới.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trục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cánh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kì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diệu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chú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.</a:t>
                      </a:r>
                      <a:endParaRPr lang="en-US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1" y="19050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22860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1" y="2690091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1820" y="3108037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4082474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1820" y="48006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2584" y="51816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2584" y="5885872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2584" y="6285344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23092" y="1851893"/>
            <a:ext cx="4572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27708" y="4730234"/>
            <a:ext cx="4572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34604" y="5815506"/>
            <a:ext cx="4572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584" y="183341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086600" y="185189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80292" y="262549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077200" y="262549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7200" y="473167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086600" y="473138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39932" y="621483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077200" y="622516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438727" y="1818899"/>
            <a:ext cx="84582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Nguyễn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Tri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Phương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Thừa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Thiên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57200" y="4049076"/>
            <a:ext cx="8458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Ông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Năm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dân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ngụ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cư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này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altLang="zh-CN" sz="28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457200" y="5105400"/>
            <a:ext cx="8458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Cần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trục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tay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kì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diệu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chú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1518" name="Text Box 21"/>
          <p:cNvSpPr txBox="1">
            <a:spLocks noChangeArrowheads="1"/>
          </p:cNvSpPr>
          <p:nvPr/>
        </p:nvSpPr>
        <p:spPr bwMode="auto">
          <a:xfrm>
            <a:off x="433531" y="2946400"/>
            <a:ext cx="8458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Cả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phải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76200"/>
            <a:ext cx="86106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67427" y="641594"/>
            <a:ext cx="47809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477000" y="640081"/>
            <a:ext cx="2362200" cy="45719"/>
            <a:chOff x="6477000" y="641594"/>
            <a:chExt cx="1676400" cy="4420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10800000" flipV="1">
            <a:off x="457200" y="1188516"/>
            <a:ext cx="1981200" cy="45719"/>
            <a:chOff x="6477000" y="641594"/>
            <a:chExt cx="1676400" cy="4420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5147</Words>
  <Application>WPS Presentation</Application>
  <PresentationFormat>On-screen Show (4:3)</PresentationFormat>
  <Paragraphs>281</Paragraphs>
  <Slides>23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SimSun</vt:lpstr>
      <vt:lpstr>Wingdings</vt:lpstr>
      <vt:lpstr>HP001 4 hàng</vt:lpstr>
      <vt:lpstr>Times New Roman</vt:lpstr>
      <vt:lpstr>Microsoft YaHei</vt:lpstr>
      <vt:lpstr>Arial Unicode MS</vt:lpstr>
      <vt:lpstr>Calibri</vt:lpstr>
      <vt:lpstr>Wingdings 2</vt:lpstr>
      <vt:lpstr>Franklin Gothic Book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</dc:creator>
  <cp:lastModifiedBy>admin</cp:lastModifiedBy>
  <cp:revision>150</cp:revision>
  <dcterms:created xsi:type="dcterms:W3CDTF">2021-03-29T06:52:00Z</dcterms:created>
  <dcterms:modified xsi:type="dcterms:W3CDTF">2023-03-29T03:51:59Z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4469ECBE45514EFFA65B1CE2CB3A5C8A</vt:lpwstr>
  </property>
  <property fmtid="{D5CDD505-2E9C-101B-9397-08002B2CF9AE}" pid="3" name="KSOProductBuildVer">
    <vt:lpwstr>1033-11.2.0.11513</vt:lpwstr>
  </property>
</Properties>
</file>