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61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9DFC0C-1E04-470D-9D16-DFDDEABB5366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CAB7CA-1D6E-4EF3-B77F-F6DDAE0E71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1690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49462B-6CA1-48CF-A14A-7A4DFCCD98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54753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GV </a:t>
            </a:r>
            <a:r>
              <a:rPr lang="en-US" baseline="0" smtClean="0"/>
              <a:t>yêu cầu nhé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B3C91B-1D98-4089-9F58-757508FD37D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16415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GV</a:t>
            </a:r>
            <a:r>
              <a:rPr lang="en-US" baseline="0" smtClean="0"/>
              <a:t> nên giáo dục học sinh biết chia sẻ, k ích kỉ như chú chim kia ăn một mình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44AB91-A8C2-45A2-A8DC-9C24C78B8D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49053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GV</a:t>
            </a:r>
            <a:r>
              <a:rPr lang="en-US" baseline="0" smtClean="0"/>
              <a:t> nên giáo dục học sinh biết chia sẻ, k ích kỉ như chú chim kia ăn một mình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44AB91-A8C2-45A2-A8DC-9C24C78B8D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08527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HDHS</a:t>
            </a:r>
            <a:r>
              <a:rPr lang="en-US" baseline="0" smtClean="0"/>
              <a:t> quan sát trước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44AB91-A8C2-45A2-A8DC-9C24C78B8D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61942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GV</a:t>
            </a:r>
            <a:r>
              <a:rPr lang="en-US" baseline="0" smtClean="0"/>
              <a:t> giáo dục thêm các kiến thức kĩ năng ở các tranh. Tranh 1, 2, 4: đoàn kết,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44AB91-A8C2-45A2-A8DC-9C24C78B8D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23753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Sách</a:t>
            </a:r>
            <a:r>
              <a:rPr lang="en-US" baseline="0" smtClean="0"/>
              <a:t> tham khảo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44AB91-A8C2-45A2-A8DC-9C24C78B8D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2611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33689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6319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168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353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9962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791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40319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874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843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2"/>
            <a:ext cx="681566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529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50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16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27.png"/><Relationship Id="rId4" Type="http://schemas.openxmlformats.org/officeDocument/2006/relationships/notesSlide" Target="../notesSlides/notesSlide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Administrator\Desktop\Sand_Castles.mp3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image" Target="../media/image13.png"/><Relationship Id="rId18" Type="http://schemas.openxmlformats.org/officeDocument/2006/relationships/slide" Target="slide8.xml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12" Type="http://schemas.openxmlformats.org/officeDocument/2006/relationships/image" Target="../media/image12.png"/><Relationship Id="rId17" Type="http://schemas.openxmlformats.org/officeDocument/2006/relationships/image" Target="../media/image5.png"/><Relationship Id="rId2" Type="http://schemas.openxmlformats.org/officeDocument/2006/relationships/slide" Target="slide1.xml"/><Relationship Id="rId16" Type="http://schemas.openxmlformats.org/officeDocument/2006/relationships/image" Target="../media/image16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11" Type="http://schemas.openxmlformats.org/officeDocument/2006/relationships/image" Target="../media/image11.png"/><Relationship Id="rId5" Type="http://schemas.openxmlformats.org/officeDocument/2006/relationships/image" Target="../media/image8.png"/><Relationship Id="rId15" Type="http://schemas.openxmlformats.org/officeDocument/2006/relationships/image" Target="../media/image15.png"/><Relationship Id="rId10" Type="http://schemas.openxmlformats.org/officeDocument/2006/relationships/slide" Target="slide9.xml"/><Relationship Id="rId19" Type="http://schemas.openxmlformats.org/officeDocument/2006/relationships/image" Target="../media/image17.png"/><Relationship Id="rId4" Type="http://schemas.openxmlformats.org/officeDocument/2006/relationships/slide" Target="slide3.xml"/><Relationship Id="rId9" Type="http://schemas.openxmlformats.org/officeDocument/2006/relationships/image" Target="../media/image10.png"/><Relationship Id="rId1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9.png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5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/>
          <p:nvPr/>
        </p:nvSpPr>
        <p:spPr>
          <a:xfrm>
            <a:off x="-288965" y="219366"/>
            <a:ext cx="12567233" cy="3487337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  <a:gd name="connsiteX0" fmla="*/ 0 w 9144000"/>
              <a:gd name="connsiteY0" fmla="*/ 0 h 2579888"/>
              <a:gd name="connsiteX1" fmla="*/ 9144000 w 9144000"/>
              <a:gd name="connsiteY1" fmla="*/ 0 h 2579888"/>
              <a:gd name="connsiteX2" fmla="*/ 9144000 w 9144000"/>
              <a:gd name="connsiteY2" fmla="*/ 2343150 h 2579888"/>
              <a:gd name="connsiteX3" fmla="*/ 5340927 w 9144000"/>
              <a:gd name="connsiteY3" fmla="*/ 2514600 h 2579888"/>
              <a:gd name="connsiteX4" fmla="*/ 1340427 w 9144000"/>
              <a:gd name="connsiteY4" fmla="*/ 2192482 h 2579888"/>
              <a:gd name="connsiteX5" fmla="*/ 0 w 9144000"/>
              <a:gd name="connsiteY5" fmla="*/ 2343150 h 2579888"/>
              <a:gd name="connsiteX6" fmla="*/ 0 w 9144000"/>
              <a:gd name="connsiteY6" fmla="*/ 0 h 2579888"/>
              <a:gd name="connsiteX0" fmla="*/ 0 w 9144000"/>
              <a:gd name="connsiteY0" fmla="*/ 0 h 2591660"/>
              <a:gd name="connsiteX1" fmla="*/ 9144000 w 9144000"/>
              <a:gd name="connsiteY1" fmla="*/ 0 h 2591660"/>
              <a:gd name="connsiteX2" fmla="*/ 9144000 w 9144000"/>
              <a:gd name="connsiteY2" fmla="*/ 2343150 h 2591660"/>
              <a:gd name="connsiteX3" fmla="*/ 5340927 w 9144000"/>
              <a:gd name="connsiteY3" fmla="*/ 2514600 h 2591660"/>
              <a:gd name="connsiteX4" fmla="*/ 1340427 w 9144000"/>
              <a:gd name="connsiteY4" fmla="*/ 2192482 h 2591660"/>
              <a:gd name="connsiteX5" fmla="*/ 0 w 9144000"/>
              <a:gd name="connsiteY5" fmla="*/ 2343150 h 2591660"/>
              <a:gd name="connsiteX6" fmla="*/ 0 w 9144000"/>
              <a:gd name="connsiteY6" fmla="*/ 0 h 2591660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15503"/>
              <a:gd name="connsiteX1" fmla="*/ 9144000 w 9144000"/>
              <a:gd name="connsiteY1" fmla="*/ 0 h 2615503"/>
              <a:gd name="connsiteX2" fmla="*/ 9144000 w 9144000"/>
              <a:gd name="connsiteY2" fmla="*/ 2343150 h 2615503"/>
              <a:gd name="connsiteX3" fmla="*/ 5401261 w 9144000"/>
              <a:gd name="connsiteY3" fmla="*/ 2535382 h 2615503"/>
              <a:gd name="connsiteX4" fmla="*/ 1340427 w 9144000"/>
              <a:gd name="connsiteY4" fmla="*/ 2192482 h 2615503"/>
              <a:gd name="connsiteX5" fmla="*/ 0 w 9144000"/>
              <a:gd name="connsiteY5" fmla="*/ 2343150 h 2615503"/>
              <a:gd name="connsiteX6" fmla="*/ 0 w 9144000"/>
              <a:gd name="connsiteY6" fmla="*/ 0 h 2615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615503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712247" y="2622839"/>
                  <a:pt x="5401261" y="2535382"/>
                </a:cubicBezTo>
                <a:cubicBezTo>
                  <a:pt x="4090610" y="2468708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E4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endParaRPr lang="en-US" sz="27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288965" y="1"/>
            <a:ext cx="12567233" cy="3397995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548496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641522" y="2466975"/>
                  <a:pt x="5340927" y="2441864"/>
                </a:cubicBezTo>
                <a:cubicBezTo>
                  <a:pt x="4040332" y="2416753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F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r>
              <a:rPr lang="en-US" sz="153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TOÁN 1</a:t>
            </a:r>
            <a:endParaRPr lang="en-US" sz="270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2798" y="4147090"/>
            <a:ext cx="7051802" cy="2482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4732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33700" y="1143000"/>
            <a:ext cx="5981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BÉ HƠN, DẤU &lt;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686800" y="6324600"/>
            <a:ext cx="3393226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Sách Toán_trang 26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8CA5C8B-5BEC-124D-B5CA-958822B5901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65840" y="2845560"/>
            <a:ext cx="4676640" cy="2338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998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>
          <a:xfrm>
            <a:off x="3000893" y="3609109"/>
            <a:ext cx="731520" cy="73152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3000894" y="3609109"/>
            <a:ext cx="731520" cy="73152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9118694" y="3609109"/>
            <a:ext cx="731520" cy="73152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9118695" y="3609109"/>
            <a:ext cx="731520" cy="73152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85801" y="5936160"/>
            <a:ext cx="8286813" cy="769441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 con chim </a:t>
            </a:r>
            <a:r>
              <a:rPr lang="en-US" sz="44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ít hơn </a:t>
            </a:r>
            <a:r>
              <a:rPr lang="en-US" sz="44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 con chim.</a:t>
            </a:r>
          </a:p>
        </p:txBody>
      </p:sp>
      <p:sp>
        <p:nvSpPr>
          <p:cNvPr id="9" name="Up Arrow 8"/>
          <p:cNvSpPr/>
          <p:nvPr/>
        </p:nvSpPr>
        <p:spPr>
          <a:xfrm>
            <a:off x="4586890" y="5312045"/>
            <a:ext cx="484632" cy="609600"/>
          </a:xfrm>
          <a:prstGeom prst="up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836742" y="4527724"/>
            <a:ext cx="1983797" cy="769441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  &lt;  3</a:t>
            </a:r>
          </a:p>
        </p:txBody>
      </p:sp>
      <p:sp>
        <p:nvSpPr>
          <p:cNvPr id="33" name="Up Arrow 32"/>
          <p:cNvSpPr/>
          <p:nvPr/>
        </p:nvSpPr>
        <p:spPr>
          <a:xfrm rot="5400000">
            <a:off x="6018694" y="4623728"/>
            <a:ext cx="242316" cy="609600"/>
          </a:xfrm>
          <a:prstGeom prst="up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Oval 9"/>
          <p:cNvSpPr/>
          <p:nvPr/>
        </p:nvSpPr>
        <p:spPr>
          <a:xfrm>
            <a:off x="6493666" y="4489175"/>
            <a:ext cx="4860134" cy="863523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 bé hơn 3</a:t>
            </a:r>
          </a:p>
        </p:txBody>
      </p:sp>
      <p:sp>
        <p:nvSpPr>
          <p:cNvPr id="34" name="Oval 33"/>
          <p:cNvSpPr/>
          <p:nvPr/>
        </p:nvSpPr>
        <p:spPr>
          <a:xfrm>
            <a:off x="6493666" y="4489175"/>
            <a:ext cx="4860134" cy="863523"/>
          </a:xfrm>
          <a:prstGeom prst="ellipse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en-US" sz="44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bé hơn</a:t>
            </a:r>
            <a:r>
              <a:rPr lang="en-US" sz="44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3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7326" y="778780"/>
            <a:ext cx="9139537" cy="2862988"/>
          </a:xfrm>
          <a:prstGeom prst="rect">
            <a:avLst/>
          </a:prstGeom>
        </p:spPr>
      </p:pic>
      <p:sp>
        <p:nvSpPr>
          <p:cNvPr id="24" name="Rounded Rectangle 23"/>
          <p:cNvSpPr/>
          <p:nvPr/>
        </p:nvSpPr>
        <p:spPr>
          <a:xfrm>
            <a:off x="1447800" y="778780"/>
            <a:ext cx="9982200" cy="2650220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96528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  <p:bldP spid="29" grpId="0" animBg="1"/>
      <p:bldP spid="9" grpId="0" animBg="1"/>
      <p:bldP spid="31" grpId="0" animBg="1"/>
      <p:bldP spid="33" grpId="0" animBg="1"/>
      <p:bldP spid="10" grpId="0" animBg="1"/>
      <p:bldP spid="3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>
          <a:xfrm>
            <a:off x="2957351" y="3289801"/>
            <a:ext cx="731520" cy="73152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2957352" y="3289801"/>
            <a:ext cx="731520" cy="73152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9075152" y="3289801"/>
            <a:ext cx="731520" cy="73152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9075153" y="3289801"/>
            <a:ext cx="731520" cy="73152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42259" y="5616852"/>
            <a:ext cx="8286813" cy="769441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 con kiến </a:t>
            </a:r>
            <a:r>
              <a:rPr lang="en-US" sz="44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ít hơn </a:t>
            </a:r>
            <a:r>
              <a:rPr lang="en-US" sz="44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8 con kiến.</a:t>
            </a:r>
          </a:p>
        </p:txBody>
      </p:sp>
      <p:sp>
        <p:nvSpPr>
          <p:cNvPr id="9" name="Up Arrow 8"/>
          <p:cNvSpPr/>
          <p:nvPr/>
        </p:nvSpPr>
        <p:spPr>
          <a:xfrm>
            <a:off x="4543348" y="4992737"/>
            <a:ext cx="484632" cy="609600"/>
          </a:xfrm>
          <a:prstGeom prst="up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793200" y="4208416"/>
            <a:ext cx="1983797" cy="769441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  &lt;  8</a:t>
            </a:r>
          </a:p>
        </p:txBody>
      </p:sp>
      <p:sp>
        <p:nvSpPr>
          <p:cNvPr id="33" name="Up Arrow 32"/>
          <p:cNvSpPr/>
          <p:nvPr/>
        </p:nvSpPr>
        <p:spPr>
          <a:xfrm rot="5400000">
            <a:off x="5975152" y="4304420"/>
            <a:ext cx="242316" cy="609600"/>
          </a:xfrm>
          <a:prstGeom prst="up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Oval 9"/>
          <p:cNvSpPr/>
          <p:nvPr/>
        </p:nvSpPr>
        <p:spPr>
          <a:xfrm>
            <a:off x="6455283" y="4165621"/>
            <a:ext cx="4860134" cy="863523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 bé hơn 8</a:t>
            </a:r>
          </a:p>
        </p:txBody>
      </p:sp>
      <p:sp>
        <p:nvSpPr>
          <p:cNvPr id="34" name="Oval 33"/>
          <p:cNvSpPr/>
          <p:nvPr/>
        </p:nvSpPr>
        <p:spPr>
          <a:xfrm>
            <a:off x="6455283" y="4165621"/>
            <a:ext cx="4860134" cy="863523"/>
          </a:xfrm>
          <a:prstGeom prst="ellipse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 </a:t>
            </a:r>
            <a:r>
              <a:rPr lang="en-US" sz="44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bé hơn</a:t>
            </a:r>
            <a:r>
              <a:rPr lang="en-US" sz="44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8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23" t="31323" r="7948" b="58095"/>
          <a:stretch/>
        </p:blipFill>
        <p:spPr>
          <a:xfrm>
            <a:off x="1563021" y="981240"/>
            <a:ext cx="9486873" cy="1882321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1204784" y="981239"/>
            <a:ext cx="10225216" cy="1981200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56791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  <p:bldP spid="29" grpId="0" animBg="1"/>
      <p:bldP spid="9" grpId="0" animBg="1"/>
      <p:bldP spid="31" grpId="0" animBg="1"/>
      <p:bldP spid="33" grpId="0" animBg="1"/>
      <p:bldP spid="10" grpId="0" animBg="1"/>
      <p:bldP spid="3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518674" y="2006599"/>
            <a:ext cx="4891526" cy="2913743"/>
          </a:xfrm>
          <a:prstGeom prst="roundRect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781800" y="1988456"/>
            <a:ext cx="4891526" cy="2913743"/>
          </a:xfrm>
          <a:prstGeom prst="roundRect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53873" y="502110"/>
            <a:ext cx="10027043" cy="769441"/>
          </a:xfrm>
          <a:prstGeom prst="rect">
            <a:avLst/>
          </a:prstGeom>
          <a:noFill/>
          <a:ln>
            <a:solidFill>
              <a:srgbClr val="FF006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Quan sát và nói phép so sánh phù hợp.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09800" y="5715001"/>
            <a:ext cx="4038600" cy="769441"/>
          </a:xfrm>
          <a:prstGeom prst="rect">
            <a:avLst/>
          </a:prstGeom>
          <a:noFill/>
          <a:ln>
            <a:solidFill>
              <a:srgbClr val="FF006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 bé hơn 5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982686"/>
            <a:ext cx="927736" cy="110774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2982686"/>
            <a:ext cx="927736" cy="110774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2982686"/>
            <a:ext cx="927736" cy="110774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2355725"/>
            <a:ext cx="927736" cy="110774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200" y="2355725"/>
            <a:ext cx="927736" cy="110774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9400" y="2355725"/>
            <a:ext cx="927736" cy="110774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3864" y="3499754"/>
            <a:ext cx="927736" cy="110774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4064" y="3499754"/>
            <a:ext cx="927736" cy="1107744"/>
          </a:xfrm>
          <a:prstGeom prst="rect">
            <a:avLst/>
          </a:prstGeom>
        </p:spPr>
      </p:pic>
      <p:sp>
        <p:nvSpPr>
          <p:cNvPr id="18" name="Up Arrow 17"/>
          <p:cNvSpPr/>
          <p:nvPr/>
        </p:nvSpPr>
        <p:spPr>
          <a:xfrm rot="5400000">
            <a:off x="6446556" y="5794920"/>
            <a:ext cx="242316" cy="609600"/>
          </a:xfrm>
          <a:prstGeom prst="upArrow">
            <a:avLst/>
          </a:prstGeom>
          <a:solidFill>
            <a:srgbClr val="FF0066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872514" y="5715000"/>
            <a:ext cx="2576286" cy="769441"/>
          </a:xfrm>
          <a:prstGeom prst="rect">
            <a:avLst/>
          </a:prstGeom>
          <a:noFill/>
          <a:ln>
            <a:solidFill>
              <a:srgbClr val="FF006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 &lt; 5</a:t>
            </a:r>
          </a:p>
        </p:txBody>
      </p:sp>
    </p:spTree>
    <p:extLst>
      <p:ext uri="{BB962C8B-B14F-4D97-AF65-F5344CB8AC3E}">
        <p14:creationId xmlns:p14="http://schemas.microsoft.com/office/powerpoint/2010/main" val="414257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8" grpId="0" animBg="1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FEEBAEF-A82C-5443-AC12-129C9A6D352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81401" y="1752600"/>
            <a:ext cx="4805001" cy="2402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615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33401" y="304800"/>
            <a:ext cx="7010399" cy="914400"/>
            <a:chOff x="518319" y="304800"/>
            <a:chExt cx="7010399" cy="914400"/>
          </a:xfrm>
        </p:grpSpPr>
        <p:sp>
          <p:nvSpPr>
            <p:cNvPr id="3" name="Oval 2"/>
            <p:cNvSpPr/>
            <p:nvPr/>
          </p:nvSpPr>
          <p:spPr>
            <a:xfrm>
              <a:off x="518319" y="304800"/>
              <a:ext cx="914400" cy="914400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>
                  <a:ln w="57150" cmpd="sng">
                    <a:solidFill>
                      <a:prstClr val="white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455737" y="449759"/>
              <a:ext cx="6072981" cy="76944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40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Tập viết dấu &lt;</a:t>
              </a:r>
            </a:p>
          </p:txBody>
        </p:sp>
      </p:grp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2148840" y="2667000"/>
          <a:ext cx="2194560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505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700506" y="3127240"/>
            <a:ext cx="1295400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2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&lt;</a:t>
            </a:r>
          </a:p>
        </p:txBody>
      </p:sp>
      <p:pic>
        <p:nvPicPr>
          <p:cNvPr id="8" name="Hành trang số (11)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38800" y="736999"/>
            <a:ext cx="5347716" cy="5347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383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205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0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22" y="2057400"/>
            <a:ext cx="12170664" cy="3649848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533401" y="304800"/>
            <a:ext cx="7010399" cy="914400"/>
            <a:chOff x="518319" y="304800"/>
            <a:chExt cx="7010399" cy="914400"/>
          </a:xfrm>
        </p:grpSpPr>
        <p:sp>
          <p:nvSpPr>
            <p:cNvPr id="2" name="Oval 1"/>
            <p:cNvSpPr/>
            <p:nvPr/>
          </p:nvSpPr>
          <p:spPr>
            <a:xfrm>
              <a:off x="518319" y="304800"/>
              <a:ext cx="914400" cy="914400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>
                  <a:ln w="57150" cmpd="sng">
                    <a:solidFill>
                      <a:prstClr val="white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455737" y="449759"/>
              <a:ext cx="6072981" cy="76944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40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Tìm số thích hợp.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037772" y="4557996"/>
            <a:ext cx="83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064660" y="4557996"/>
            <a:ext cx="83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076372" y="4557996"/>
            <a:ext cx="83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097919" y="4557996"/>
            <a:ext cx="83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8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296014" y="4557996"/>
            <a:ext cx="83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9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301128" y="4557996"/>
            <a:ext cx="83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793136" y="2702509"/>
            <a:ext cx="6297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369510" y="2702509"/>
            <a:ext cx="6297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&lt;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902342" y="2702509"/>
            <a:ext cx="6297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849198" y="2804107"/>
            <a:ext cx="6297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425572" y="2804107"/>
            <a:ext cx="6297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&lt;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958404" y="2804107"/>
            <a:ext cx="6297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908758" y="2804107"/>
            <a:ext cx="6297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0485132" y="2804107"/>
            <a:ext cx="6297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&lt;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1017964" y="2804107"/>
            <a:ext cx="6297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cxnSp>
        <p:nvCxnSpPr>
          <p:cNvPr id="25" name="Straight Connector 24"/>
          <p:cNvCxnSpPr>
            <a:endCxn id="13" idx="0"/>
          </p:cNvCxnSpPr>
          <p:nvPr/>
        </p:nvCxnSpPr>
        <p:spPr>
          <a:xfrm flipH="1">
            <a:off x="6517020" y="3368574"/>
            <a:ext cx="756261" cy="118942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9753600" y="3368574"/>
            <a:ext cx="1579240" cy="118942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9960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1" y="852915"/>
            <a:ext cx="8036803" cy="5752560"/>
          </a:xfrm>
          <a:prstGeom prst="rect">
            <a:avLst/>
          </a:prstGeom>
        </p:spPr>
      </p:pic>
      <p:sp>
        <p:nvSpPr>
          <p:cNvPr id="28" name="Rounded Rectangle 27"/>
          <p:cNvSpPr/>
          <p:nvPr/>
        </p:nvSpPr>
        <p:spPr>
          <a:xfrm>
            <a:off x="3007066" y="3066079"/>
            <a:ext cx="604562" cy="604562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4653238" y="3066079"/>
            <a:ext cx="604562" cy="604562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13" name="Oval 12"/>
          <p:cNvSpPr/>
          <p:nvPr/>
        </p:nvSpPr>
        <p:spPr>
          <a:xfrm>
            <a:off x="3854957" y="3062302"/>
            <a:ext cx="612119" cy="612119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&lt;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6939238" y="3066079"/>
            <a:ext cx="604562" cy="604562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8539438" y="3066079"/>
            <a:ext cx="604562" cy="604562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33" name="Oval 32"/>
          <p:cNvSpPr/>
          <p:nvPr/>
        </p:nvSpPr>
        <p:spPr>
          <a:xfrm>
            <a:off x="7742142" y="3062302"/>
            <a:ext cx="612119" cy="612119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34" name="Oval 33"/>
          <p:cNvSpPr/>
          <p:nvPr/>
        </p:nvSpPr>
        <p:spPr>
          <a:xfrm>
            <a:off x="7742142" y="3062302"/>
            <a:ext cx="612119" cy="612119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&lt;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2974442" y="6026580"/>
            <a:ext cx="604562" cy="604562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4620614" y="6026580"/>
            <a:ext cx="604562" cy="604562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37" name="Oval 36"/>
          <p:cNvSpPr/>
          <p:nvPr/>
        </p:nvSpPr>
        <p:spPr>
          <a:xfrm>
            <a:off x="3822333" y="6022803"/>
            <a:ext cx="612119" cy="612119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6934200" y="6033539"/>
            <a:ext cx="604562" cy="604562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8581693" y="6033539"/>
            <a:ext cx="604562" cy="604562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40" name="Oval 39"/>
          <p:cNvSpPr/>
          <p:nvPr/>
        </p:nvSpPr>
        <p:spPr>
          <a:xfrm>
            <a:off x="7783413" y="6029762"/>
            <a:ext cx="612119" cy="612119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52400" y="76200"/>
            <a:ext cx="6816436" cy="838200"/>
            <a:chOff x="559883" y="346364"/>
            <a:chExt cx="6816436" cy="838200"/>
          </a:xfrm>
        </p:grpSpPr>
        <p:sp>
          <p:nvSpPr>
            <p:cNvPr id="6" name="Oval 5"/>
            <p:cNvSpPr/>
            <p:nvPr/>
          </p:nvSpPr>
          <p:spPr>
            <a:xfrm>
              <a:off x="559883" y="346364"/>
              <a:ext cx="831273" cy="831273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>
                  <a:ln w="57150" cmpd="sng">
                    <a:solidFill>
                      <a:prstClr val="white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3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585119" y="415123"/>
              <a:ext cx="5791200" cy="76944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40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So sánh (theo mẫu)</a:t>
              </a:r>
            </a:p>
          </p:txBody>
        </p:sp>
      </p:grpSp>
      <p:sp>
        <p:nvSpPr>
          <p:cNvPr id="41" name="Rounded Rectangle 40"/>
          <p:cNvSpPr/>
          <p:nvPr/>
        </p:nvSpPr>
        <p:spPr>
          <a:xfrm>
            <a:off x="6939238" y="3066079"/>
            <a:ext cx="604562" cy="604562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8539438" y="3066079"/>
            <a:ext cx="604562" cy="604562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</a:p>
        </p:txBody>
      </p:sp>
      <p:sp>
        <p:nvSpPr>
          <p:cNvPr id="43" name="Oval 42"/>
          <p:cNvSpPr/>
          <p:nvPr/>
        </p:nvSpPr>
        <p:spPr>
          <a:xfrm>
            <a:off x="3823318" y="6022803"/>
            <a:ext cx="612119" cy="612119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&lt;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2971800" y="6026580"/>
            <a:ext cx="604562" cy="604562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4620614" y="6026580"/>
            <a:ext cx="604562" cy="604562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6934200" y="6033539"/>
            <a:ext cx="604562" cy="604562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8581693" y="6033539"/>
            <a:ext cx="604562" cy="604562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48" name="Oval 47"/>
          <p:cNvSpPr/>
          <p:nvPr/>
        </p:nvSpPr>
        <p:spPr>
          <a:xfrm>
            <a:off x="7783413" y="6029762"/>
            <a:ext cx="612119" cy="612119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49" name="Oval 48"/>
          <p:cNvSpPr/>
          <p:nvPr/>
        </p:nvSpPr>
        <p:spPr>
          <a:xfrm>
            <a:off x="7783413" y="6029762"/>
            <a:ext cx="612119" cy="612119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&lt;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6934200" y="6033539"/>
            <a:ext cx="604562" cy="604562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8581693" y="6033539"/>
            <a:ext cx="604562" cy="604562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2462619" y="954646"/>
            <a:ext cx="3522469" cy="2024741"/>
          </a:xfrm>
          <a:prstGeom prst="roundRect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6328237" y="901867"/>
            <a:ext cx="3522469" cy="2024741"/>
          </a:xfrm>
          <a:prstGeom prst="roundRect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6328236" y="3875316"/>
            <a:ext cx="3522469" cy="1985852"/>
          </a:xfrm>
          <a:prstGeom prst="roundRect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5" name="Rounded Rectangle 54"/>
          <p:cNvSpPr/>
          <p:nvPr/>
        </p:nvSpPr>
        <p:spPr>
          <a:xfrm>
            <a:off x="2388202" y="3875316"/>
            <a:ext cx="3522469" cy="1985852"/>
          </a:xfrm>
          <a:prstGeom prst="roundRect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4" name="Straight Connector 3"/>
          <p:cNvCxnSpPr>
            <a:stCxn id="52" idx="0"/>
            <a:endCxn id="52" idx="2"/>
          </p:cNvCxnSpPr>
          <p:nvPr/>
        </p:nvCxnSpPr>
        <p:spPr>
          <a:xfrm>
            <a:off x="4223853" y="954646"/>
            <a:ext cx="0" cy="2024741"/>
          </a:xfrm>
          <a:prstGeom prst="line">
            <a:avLst/>
          </a:prstGeom>
          <a:ln>
            <a:solidFill>
              <a:srgbClr val="FF006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8011543" y="914401"/>
            <a:ext cx="0" cy="2024741"/>
          </a:xfrm>
          <a:prstGeom prst="line">
            <a:avLst/>
          </a:prstGeom>
          <a:ln>
            <a:solidFill>
              <a:srgbClr val="FF006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4149437" y="3865791"/>
            <a:ext cx="11579" cy="2005296"/>
          </a:xfrm>
          <a:prstGeom prst="line">
            <a:avLst/>
          </a:prstGeom>
          <a:ln>
            <a:solidFill>
              <a:srgbClr val="FF006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8002149" y="3875317"/>
            <a:ext cx="0" cy="1995713"/>
          </a:xfrm>
          <a:prstGeom prst="line">
            <a:avLst/>
          </a:prstGeom>
          <a:ln>
            <a:solidFill>
              <a:srgbClr val="FF006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7311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5" grpId="0" animBg="1"/>
      <p:bldP spid="13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228600" y="152401"/>
            <a:ext cx="11201400" cy="1305647"/>
            <a:chOff x="597668" y="449759"/>
            <a:chExt cx="11201400" cy="1305647"/>
          </a:xfrm>
        </p:grpSpPr>
        <p:sp>
          <p:nvSpPr>
            <p:cNvPr id="44" name="Oval 43"/>
            <p:cNvSpPr/>
            <p:nvPr/>
          </p:nvSpPr>
          <p:spPr>
            <a:xfrm>
              <a:off x="597668" y="449759"/>
              <a:ext cx="690093" cy="690093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>
                  <a:ln w="57150" cmpd="sng">
                    <a:solidFill>
                      <a:prstClr val="white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4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321751" y="555077"/>
              <a:ext cx="1047731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60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Cho mỗi chuồng một xe cỏ để số dê trong chuồng ít hơn số bó cỏ.</a:t>
              </a: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4006570"/>
            <a:ext cx="10058400" cy="26886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4498" y="1427543"/>
            <a:ext cx="2589701" cy="150291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652" y="1490331"/>
            <a:ext cx="2601822" cy="1636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687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1618E-6 -2.7197E-6 L 0.38408 0.12997 " pathEditMode="relative" rAng="0" ptsTypes="AA">
                                      <p:cBhvr>
                                        <p:cTn id="6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04" y="64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27919E-6 1.20259E-6 L -0.31089 0.1600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551" y="80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9941" descr="1-4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5911" y="-102668"/>
            <a:ext cx="12616511" cy="696066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图片 39940" descr="1-4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4328522"/>
            <a:ext cx="3843384" cy="224025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9942" descr="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5601" y="1090398"/>
            <a:ext cx="4457393" cy="581274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Oval 4"/>
          <p:cNvSpPr/>
          <p:nvPr/>
        </p:nvSpPr>
        <p:spPr>
          <a:xfrm>
            <a:off x="7600950" y="1948916"/>
            <a:ext cx="2819400" cy="227112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58101" y="2324100"/>
            <a:ext cx="267847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CỦNG CỐ</a:t>
            </a:r>
          </a:p>
        </p:txBody>
      </p:sp>
    </p:spTree>
    <p:extLst>
      <p:ext uri="{BB962C8B-B14F-4D97-AF65-F5344CB8AC3E}">
        <p14:creationId xmlns:p14="http://schemas.microsoft.com/office/powerpoint/2010/main" val="78776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6131d3148657a26e1bfe386e7ba6581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4209464" y="2743200"/>
            <a:ext cx="4224546" cy="4495800"/>
          </a:xfrm>
          <a:prstGeom prst="rect">
            <a:avLst/>
          </a:prstGeom>
        </p:spPr>
      </p:pic>
      <p:sp>
        <p:nvSpPr>
          <p:cNvPr id="6" name="Cloud 5"/>
          <p:cNvSpPr/>
          <p:nvPr/>
        </p:nvSpPr>
        <p:spPr>
          <a:xfrm>
            <a:off x="-4748306" y="0"/>
            <a:ext cx="4763387" cy="2362200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Chào</a:t>
            </a:r>
            <a:r>
              <a: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các bạn!</a:t>
            </a:r>
          </a:p>
          <a:p>
            <a:pPr algn="ctr"/>
            <a:r>
              <a: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Mình </a:t>
            </a:r>
            <a:r>
              <a:rPr lang="en-US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thỏ</a:t>
            </a:r>
            <a:r>
              <a: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con. </a:t>
            </a:r>
            <a:r>
              <a:rPr lang="en-US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Hôm</a:t>
            </a:r>
            <a:r>
              <a: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nay </a:t>
            </a:r>
            <a:r>
              <a:rPr lang="en-US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giúp</a:t>
            </a:r>
            <a:r>
              <a: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mình</a:t>
            </a:r>
            <a:r>
              <a: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thu hoạch </a:t>
            </a:r>
            <a:r>
              <a:rPr lang="en-US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những</a:t>
            </a:r>
            <a:r>
              <a: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củ</a:t>
            </a:r>
            <a:r>
              <a: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cà</a:t>
            </a:r>
            <a:r>
              <a: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rốt</a:t>
            </a:r>
            <a:r>
              <a: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tươi ngon trong vườn </a:t>
            </a:r>
            <a:r>
              <a:rPr lang="en-US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nhé</a:t>
            </a:r>
            <a:r>
              <a: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^^</a:t>
            </a:r>
          </a:p>
        </p:txBody>
      </p:sp>
      <p:pic>
        <p:nvPicPr>
          <p:cNvPr id="7" name="Picture 6" descr="4a28406e86abb27c8f54aaa4fce82474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872874" y="4733540"/>
            <a:ext cx="3040466" cy="2124460"/>
          </a:xfrm>
          <a:prstGeom prst="rect">
            <a:avLst/>
          </a:prstGeom>
        </p:spPr>
      </p:pic>
      <p:sp>
        <p:nvSpPr>
          <p:cNvPr id="8" name="TextBox 7">
            <a:hlinkClick r:id="rId4" action="ppaction://hlinksldjump"/>
          </p:cNvPr>
          <p:cNvSpPr txBox="1"/>
          <p:nvPr/>
        </p:nvSpPr>
        <p:spPr>
          <a:xfrm>
            <a:off x="12496046" y="5105402"/>
            <a:ext cx="18242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1F497D"/>
                </a:solidFill>
                <a:latin typeface="Calibri"/>
              </a:rPr>
              <a:t>PLAY</a:t>
            </a:r>
          </a:p>
        </p:txBody>
      </p:sp>
      <p:pic>
        <p:nvPicPr>
          <p:cNvPr id="9" name="Picture 8" descr="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081" y="5943600"/>
            <a:ext cx="12161838" cy="1066800"/>
          </a:xfrm>
          <a:prstGeom prst="rect">
            <a:avLst/>
          </a:prstGeom>
        </p:spPr>
      </p:pic>
      <p:pic>
        <p:nvPicPr>
          <p:cNvPr id="10" name="Sand_Castles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-795708" y="2209800"/>
            <a:ext cx="810789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808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2.22222E-6 L 0.72361 0.0055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200" y="3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L 0.7375 -0.0055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900" y="-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0">
                <p:cTn id="1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6" grpId="0" animBg="1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44462"/>
          <a:stretch/>
        </p:blipFill>
        <p:spPr>
          <a:xfrm>
            <a:off x="2069127" y="4677516"/>
            <a:ext cx="2386990" cy="2047908"/>
          </a:xfrm>
          <a:prstGeom prst="rect">
            <a:avLst/>
          </a:prstGeom>
        </p:spPr>
      </p:pic>
      <p:pic>
        <p:nvPicPr>
          <p:cNvPr id="8" name="Picture 7">
            <a:hlinkClick r:id="rId4" action="ppaction://hlinksldjump"/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43418"/>
          <a:stretch/>
        </p:blipFill>
        <p:spPr>
          <a:xfrm>
            <a:off x="3658865" y="4705380"/>
            <a:ext cx="2311054" cy="2020045"/>
          </a:xfrm>
          <a:prstGeom prst="rect">
            <a:avLst/>
          </a:prstGeom>
        </p:spPr>
      </p:pic>
      <p:pic>
        <p:nvPicPr>
          <p:cNvPr id="9" name="Picture 8">
            <a:hlinkClick r:id="rId6" action="ppaction://hlinksldjump"/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124"/>
          <a:stretch/>
        </p:blipFill>
        <p:spPr>
          <a:xfrm>
            <a:off x="5226830" y="4816946"/>
            <a:ext cx="2166613" cy="1736255"/>
          </a:xfrm>
          <a:prstGeom prst="rect">
            <a:avLst/>
          </a:prstGeom>
        </p:spPr>
      </p:pic>
      <p:pic>
        <p:nvPicPr>
          <p:cNvPr id="10" name="Picture 9">
            <a:hlinkClick r:id="rId8" action="ppaction://hlinksldjump"/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46467"/>
          <a:stretch/>
        </p:blipFill>
        <p:spPr>
          <a:xfrm>
            <a:off x="6742666" y="4870577"/>
            <a:ext cx="2161874" cy="1787785"/>
          </a:xfrm>
          <a:prstGeom prst="rect">
            <a:avLst/>
          </a:prstGeom>
        </p:spPr>
      </p:pic>
      <p:pic>
        <p:nvPicPr>
          <p:cNvPr id="11" name="Picture 10">
            <a:hlinkClick r:id="rId10" action="ppaction://hlinksldjump"/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121"/>
          <a:stretch/>
        </p:blipFill>
        <p:spPr>
          <a:xfrm>
            <a:off x="8083612" y="4803516"/>
            <a:ext cx="2267070" cy="1921909"/>
          </a:xfrm>
          <a:prstGeom prst="rect">
            <a:avLst/>
          </a:prstGeom>
        </p:spPr>
      </p:pic>
      <p:pic>
        <p:nvPicPr>
          <p:cNvPr id="5" name="Picture 4" descr="2ddded3c47508e0775bea75a55625106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5081" y="6324600"/>
            <a:ext cx="12161838" cy="533400"/>
          </a:xfrm>
          <a:prstGeom prst="rect">
            <a:avLst/>
          </a:prstGeom>
        </p:spPr>
      </p:pic>
      <p:pic>
        <p:nvPicPr>
          <p:cNvPr id="16" name="Picture 15" descr="sun-309027_1280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5082" y="0"/>
            <a:ext cx="2026973" cy="1524000"/>
          </a:xfrm>
          <a:prstGeom prst="rect">
            <a:avLst/>
          </a:prstGeom>
        </p:spPr>
      </p:pic>
      <p:pic>
        <p:nvPicPr>
          <p:cNvPr id="17" name="Picture 16" descr="cloud-303181_1280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-491662" y="304800"/>
            <a:ext cx="3648551" cy="1066800"/>
          </a:xfrm>
          <a:prstGeom prst="rect">
            <a:avLst/>
          </a:prstGeom>
        </p:spPr>
      </p:pic>
      <p:pic>
        <p:nvPicPr>
          <p:cNvPr id="19" name="Picture 18" descr="cloud-303181_1280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5893303" y="228600"/>
            <a:ext cx="3749900" cy="1143000"/>
          </a:xfrm>
          <a:prstGeom prst="rect">
            <a:avLst/>
          </a:prstGeom>
        </p:spPr>
      </p:pic>
      <p:pic>
        <p:nvPicPr>
          <p:cNvPr id="20" name="Picture 19" descr="6131d3148657a26e1bfe386e7ba65811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420477" y="4435835"/>
            <a:ext cx="2026973" cy="2422167"/>
          </a:xfrm>
          <a:prstGeom prst="rect">
            <a:avLst/>
          </a:prstGeom>
        </p:spPr>
      </p:pic>
      <p:pic>
        <p:nvPicPr>
          <p:cNvPr id="12" name="Picture 11" descr="1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15081" y="6248400"/>
            <a:ext cx="12161838" cy="609600"/>
          </a:xfrm>
          <a:prstGeom prst="rect">
            <a:avLst/>
          </a:prstGeom>
        </p:spPr>
      </p:pic>
      <p:pic>
        <p:nvPicPr>
          <p:cNvPr id="15" name="Picture 14" descr="3f7e749c750b79cbde134e7bcf00a140.png">
            <a:hlinkClick r:id="rId18" action="ppaction://hlinksldjump"/>
          </p:cNvPr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9339158" y="2819400"/>
            <a:ext cx="3648551" cy="4953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587756" y="-106471"/>
            <a:ext cx="7848600" cy="31085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742950" indent="-742950">
              <a:buFontTx/>
              <a:buAutoNum type="arabicPeriod"/>
            </a:pPr>
            <a:r>
              <a:rPr lang="en-US" sz="28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Click vào củ cà rốt để đi đến câu hỏi</a:t>
            </a:r>
          </a:p>
          <a:p>
            <a:pPr marL="742950" indent="-742950">
              <a:buFontTx/>
              <a:buAutoNum type="arabicPeriod"/>
            </a:pPr>
            <a:r>
              <a:rPr lang="en-US" sz="28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Ở slide câu hỏi, click vào chú thỏ để quay về slide này.</a:t>
            </a:r>
          </a:p>
          <a:p>
            <a:pPr marL="742950" indent="-742950">
              <a:buFontTx/>
              <a:buAutoNum type="arabicPeriod"/>
            </a:pPr>
            <a:r>
              <a:rPr lang="en-US" sz="28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Khi thỏ nhổ hết 5 củ cà rốt, click vào ngôi nhà để đi đến bài học.</a:t>
            </a:r>
          </a:p>
          <a:p>
            <a:pPr marL="742950" indent="-742950">
              <a:buFontTx/>
              <a:buAutoNum type="arabicPeriod"/>
            </a:pPr>
            <a:r>
              <a:rPr lang="en-US" sz="28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Xoá Text Box này đi khi thầy cô đã thử thành công. </a:t>
            </a:r>
          </a:p>
        </p:txBody>
      </p:sp>
      <p:pic>
        <p:nvPicPr>
          <p:cNvPr id="22" name="Picture 21" descr="trai tim nay.png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 flipH="1">
            <a:off x="-1555300" y="1447802"/>
            <a:ext cx="1570381" cy="786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64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0.01111 L 0.25 -0.0111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33333E-6 L 0.14583 0.0055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" y="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48148E-6 L 1.21875 -0.00162 " pathEditMode="relative" rAng="0" ptsTypes="AA">
                                      <p:cBhvr>
                                        <p:cTn id="10" dur="1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9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333 -0.00116 L 0.16666 -0.00116 " pathEditMode="relative" rAng="0" ptsTypes="AA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" y="0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47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667 -0.00116 L 0.25834 3.7037E-7 " pathEditMode="relative" rAng="0" ptsTypes="AA"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" y="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47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833 3.7037E-7 L 0.375 -0.00116 " pathEditMode="relative" rAng="0" ptsTypes="AA">
                                      <p:cBhvr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" y="-1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47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75 -0.00116 L 0.49166 -0.00116 " pathEditMode="relative" rAng="0" ptsTypes="AA">
                                      <p:cBhvr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" y="0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47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9166 -0.00116 L 0.6 -0.00116 " pathEditMode="relative" rAng="0" ptsTypes="AA">
                                      <p:cBhvr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" y="0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47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3f7e749c750b79cbde134e7bcf00a14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910543" y="1828800"/>
            <a:ext cx="8310589" cy="67056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244752" y="228600"/>
            <a:ext cx="7905195" cy="2057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650147" y="2362200"/>
            <a:ext cx="6993057" cy="14478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6" name="Picture 5" descr="6131d3148657a26e1bfe386e7ba65811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16230" y="3086100"/>
            <a:ext cx="3445854" cy="4117788"/>
          </a:xfrm>
          <a:prstGeom prst="rect">
            <a:avLst/>
          </a:prstGeom>
        </p:spPr>
      </p:pic>
      <p:pic>
        <p:nvPicPr>
          <p:cNvPr id="5" name="Picture 4" descr="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081" y="5867400"/>
            <a:ext cx="12161838" cy="1143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2438400" y="410030"/>
            <a:ext cx="5177830" cy="1647371"/>
            <a:chOff x="2423319" y="257629"/>
            <a:chExt cx="5177830" cy="1647371"/>
          </a:xfrm>
        </p:grpSpPr>
        <p:sp>
          <p:nvSpPr>
            <p:cNvPr id="2" name="Rounded Rectangle 1"/>
            <p:cNvSpPr/>
            <p:nvPr/>
          </p:nvSpPr>
          <p:spPr>
            <a:xfrm>
              <a:off x="4600324" y="1173480"/>
              <a:ext cx="731520" cy="731520"/>
            </a:xfrm>
            <a:prstGeom prst="round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3</a:t>
              </a: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6869629" y="1173480"/>
              <a:ext cx="731520" cy="731520"/>
            </a:xfrm>
            <a:prstGeom prst="round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5730399" y="1173480"/>
              <a:ext cx="731520" cy="731520"/>
            </a:xfrm>
            <a:prstGeom prst="round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2423319" y="257629"/>
              <a:ext cx="2362200" cy="731520"/>
            </a:xfrm>
            <a:prstGeom prst="round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&gt;, &lt;, = ?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538452" y="2720340"/>
            <a:ext cx="3000825" cy="731520"/>
            <a:chOff x="4523370" y="2720340"/>
            <a:chExt cx="3000825" cy="731520"/>
          </a:xfrm>
        </p:grpSpPr>
        <p:sp>
          <p:nvSpPr>
            <p:cNvPr id="16" name="Rounded Rectangle 15"/>
            <p:cNvSpPr/>
            <p:nvPr/>
          </p:nvSpPr>
          <p:spPr>
            <a:xfrm>
              <a:off x="4523370" y="2720340"/>
              <a:ext cx="731520" cy="731520"/>
            </a:xfrm>
            <a:prstGeom prst="round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3</a:t>
              </a: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6792675" y="2720340"/>
              <a:ext cx="731520" cy="731520"/>
            </a:xfrm>
            <a:prstGeom prst="round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5653445" y="2720340"/>
              <a:ext cx="731520" cy="731520"/>
            </a:xfrm>
            <a:prstGeom prst="round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&gt;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75011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3f7e749c750b79cbde134e7bcf00a14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910543" y="1828800"/>
            <a:ext cx="8310589" cy="67056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244752" y="228600"/>
            <a:ext cx="7905195" cy="2057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5" name="Picture 4" descr="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081" y="5867400"/>
            <a:ext cx="12161838" cy="1143000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2418422" y="235860"/>
            <a:ext cx="7076099" cy="1973940"/>
            <a:chOff x="2403340" y="235860"/>
            <a:chExt cx="7076099" cy="1973940"/>
          </a:xfrm>
        </p:grpSpPr>
        <p:sp>
          <p:nvSpPr>
            <p:cNvPr id="10" name="TextBox 9"/>
            <p:cNvSpPr txBox="1"/>
            <p:nvPr/>
          </p:nvSpPr>
          <p:spPr>
            <a:xfrm>
              <a:off x="2403340" y="235860"/>
              <a:ext cx="547407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Những số nào lớn hơn 5?</a:t>
              </a:r>
              <a:endPara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4964066" y="1478280"/>
              <a:ext cx="731520" cy="731520"/>
            </a:xfrm>
            <a:prstGeom prst="round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3</a:t>
              </a: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4256643" y="746760"/>
              <a:ext cx="731520" cy="731520"/>
            </a:xfrm>
            <a:prstGeom prst="round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5653445" y="683623"/>
              <a:ext cx="731520" cy="731520"/>
            </a:xfrm>
            <a:prstGeom prst="round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7174919" y="683623"/>
              <a:ext cx="731520" cy="731520"/>
            </a:xfrm>
            <a:prstGeom prst="round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7</a:t>
              </a: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6384965" y="1435463"/>
              <a:ext cx="731520" cy="731520"/>
            </a:xfrm>
            <a:prstGeom prst="round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4</a:t>
              </a: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7882286" y="1478280"/>
              <a:ext cx="731520" cy="731520"/>
            </a:xfrm>
            <a:prstGeom prst="round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9</a:t>
              </a: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8747919" y="746760"/>
              <a:ext cx="731520" cy="731520"/>
            </a:xfrm>
            <a:prstGeom prst="round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5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2700820" y="2613633"/>
            <a:ext cx="6993057" cy="1447800"/>
            <a:chOff x="2635065" y="2362200"/>
            <a:chExt cx="6993057" cy="1447800"/>
          </a:xfrm>
        </p:grpSpPr>
        <p:sp>
          <p:nvSpPr>
            <p:cNvPr id="11" name="Rectangle 10"/>
            <p:cNvSpPr/>
            <p:nvPr/>
          </p:nvSpPr>
          <p:spPr>
            <a:xfrm>
              <a:off x="2635065" y="2362200"/>
              <a:ext cx="6993057" cy="1447800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4328319" y="2926080"/>
              <a:ext cx="3629627" cy="731520"/>
              <a:chOff x="4328319" y="2720340"/>
              <a:chExt cx="3629627" cy="731520"/>
            </a:xfrm>
          </p:grpSpPr>
          <p:sp>
            <p:nvSpPr>
              <p:cNvPr id="20" name="Rounded Rectangle 19"/>
              <p:cNvSpPr/>
              <p:nvPr/>
            </p:nvSpPr>
            <p:spPr>
              <a:xfrm>
                <a:off x="4328319" y="2720340"/>
                <a:ext cx="731520" cy="731520"/>
              </a:xfrm>
              <a:prstGeom prst="roundRect">
                <a:avLst/>
              </a:pr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1</a:t>
                </a:r>
              </a:p>
            </p:txBody>
          </p:sp>
          <p:sp>
            <p:nvSpPr>
              <p:cNvPr id="22" name="Rounded Rectangle 21"/>
              <p:cNvSpPr/>
              <p:nvPr/>
            </p:nvSpPr>
            <p:spPr>
              <a:xfrm>
                <a:off x="5288053" y="2720340"/>
                <a:ext cx="731520" cy="731520"/>
              </a:xfrm>
              <a:prstGeom prst="roundRect">
                <a:avLst/>
              </a:pr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2</a:t>
                </a:r>
              </a:p>
            </p:txBody>
          </p:sp>
          <p:sp>
            <p:nvSpPr>
              <p:cNvPr id="23" name="Rounded Rectangle 22"/>
              <p:cNvSpPr/>
              <p:nvPr/>
            </p:nvSpPr>
            <p:spPr>
              <a:xfrm>
                <a:off x="6244306" y="2720340"/>
                <a:ext cx="731520" cy="731520"/>
              </a:xfrm>
              <a:prstGeom prst="roundRect">
                <a:avLst/>
              </a:pr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3</a:t>
                </a:r>
              </a:p>
            </p:txBody>
          </p:sp>
          <p:sp>
            <p:nvSpPr>
              <p:cNvPr id="24" name="Rounded Rectangle 23"/>
              <p:cNvSpPr/>
              <p:nvPr/>
            </p:nvSpPr>
            <p:spPr>
              <a:xfrm>
                <a:off x="7226426" y="2720340"/>
                <a:ext cx="731520" cy="731520"/>
              </a:xfrm>
              <a:prstGeom prst="roundRect">
                <a:avLst/>
              </a:pr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4</a:t>
                </a:r>
              </a:p>
            </p:txBody>
          </p:sp>
        </p:grpSp>
        <p:sp>
          <p:nvSpPr>
            <p:cNvPr id="25" name="TextBox 24"/>
            <p:cNvSpPr txBox="1"/>
            <p:nvPr/>
          </p:nvSpPr>
          <p:spPr>
            <a:xfrm>
              <a:off x="2656270" y="2388309"/>
              <a:ext cx="547407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Những số lớn hơn 5 là:</a:t>
              </a:r>
              <a:endPara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6" name="Picture 5" descr="6131d3148657a26e1bfe386e7ba65811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16230" y="3124200"/>
            <a:ext cx="3445854" cy="4117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274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3f7e749c750b79cbde134e7bcf00a14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910543" y="1828800"/>
            <a:ext cx="8310589" cy="67056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244752" y="228600"/>
            <a:ext cx="7905195" cy="2057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650147" y="2362200"/>
            <a:ext cx="6993057" cy="14478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6" name="Picture 5" descr="6131d3148657a26e1bfe386e7ba65811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16230" y="3124200"/>
            <a:ext cx="3445854" cy="4117788"/>
          </a:xfrm>
          <a:prstGeom prst="rect">
            <a:avLst/>
          </a:prstGeom>
        </p:spPr>
      </p:pic>
      <p:pic>
        <p:nvPicPr>
          <p:cNvPr id="5" name="Picture 4" descr="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081" y="5867400"/>
            <a:ext cx="12161838" cy="1143000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2394745" y="381000"/>
            <a:ext cx="7248459" cy="1676400"/>
            <a:chOff x="2379663" y="381000"/>
            <a:chExt cx="7248459" cy="1676400"/>
          </a:xfrm>
        </p:grpSpPr>
        <p:sp>
          <p:nvSpPr>
            <p:cNvPr id="10" name="TextBox 9"/>
            <p:cNvSpPr txBox="1"/>
            <p:nvPr/>
          </p:nvSpPr>
          <p:spPr>
            <a:xfrm>
              <a:off x="2379663" y="381000"/>
              <a:ext cx="724845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Những số nào có thể điền vào ô trống?</a:t>
              </a:r>
              <a:endPara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4600324" y="1325880"/>
              <a:ext cx="3000825" cy="731520"/>
              <a:chOff x="4600324" y="1173480"/>
              <a:chExt cx="3000825" cy="731520"/>
            </a:xfrm>
          </p:grpSpPr>
          <p:sp>
            <p:nvSpPr>
              <p:cNvPr id="14" name="Rounded Rectangle 13"/>
              <p:cNvSpPr/>
              <p:nvPr/>
            </p:nvSpPr>
            <p:spPr>
              <a:xfrm>
                <a:off x="4600324" y="1173480"/>
                <a:ext cx="731520" cy="731520"/>
              </a:xfrm>
              <a:prstGeom prst="roundRect">
                <a:avLst/>
              </a:pr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3</a:t>
                </a:r>
              </a:p>
            </p:txBody>
          </p:sp>
          <p:sp>
            <p:nvSpPr>
              <p:cNvPr id="15" name="Rounded Rectangle 14"/>
              <p:cNvSpPr/>
              <p:nvPr/>
            </p:nvSpPr>
            <p:spPr>
              <a:xfrm>
                <a:off x="6869629" y="1173480"/>
                <a:ext cx="731520" cy="731520"/>
              </a:xfrm>
              <a:prstGeom prst="roundRect">
                <a:avLst/>
              </a:pr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?</a:t>
                </a:r>
              </a:p>
            </p:txBody>
          </p:sp>
          <p:sp>
            <p:nvSpPr>
              <p:cNvPr id="16" name="Rounded Rectangle 15"/>
              <p:cNvSpPr/>
              <p:nvPr/>
            </p:nvSpPr>
            <p:spPr>
              <a:xfrm>
                <a:off x="5730399" y="1173480"/>
                <a:ext cx="731520" cy="731520"/>
              </a:xfrm>
              <a:prstGeom prst="roundRect">
                <a:avLst/>
              </a:pr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&gt;</a:t>
                </a:r>
              </a:p>
            </p:txBody>
          </p:sp>
        </p:grpSp>
      </p:grpSp>
      <p:grpSp>
        <p:nvGrpSpPr>
          <p:cNvPr id="3" name="Group 2"/>
          <p:cNvGrpSpPr/>
          <p:nvPr/>
        </p:nvGrpSpPr>
        <p:grpSpPr>
          <a:xfrm>
            <a:off x="4589297" y="2720340"/>
            <a:ext cx="3043886" cy="807720"/>
            <a:chOff x="4574216" y="2720340"/>
            <a:chExt cx="3043886" cy="807720"/>
          </a:xfrm>
        </p:grpSpPr>
        <p:sp>
          <p:nvSpPr>
            <p:cNvPr id="18" name="Rounded Rectangle 17"/>
            <p:cNvSpPr/>
            <p:nvPr/>
          </p:nvSpPr>
          <p:spPr>
            <a:xfrm>
              <a:off x="4574216" y="2720340"/>
              <a:ext cx="731520" cy="731520"/>
            </a:xfrm>
            <a:prstGeom prst="round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5730399" y="2758440"/>
              <a:ext cx="731520" cy="731520"/>
            </a:xfrm>
            <a:prstGeom prst="round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6886582" y="2796540"/>
              <a:ext cx="731520" cy="731520"/>
            </a:xfrm>
            <a:prstGeom prst="round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19089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3f7e749c750b79cbde134e7bcf00a14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910543" y="1828800"/>
            <a:ext cx="8310589" cy="67056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244752" y="228600"/>
            <a:ext cx="7905195" cy="2514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99472" y="3124200"/>
            <a:ext cx="6993057" cy="14478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6" name="Picture 5" descr="6131d3148657a26e1bfe386e7ba65811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16230" y="3124200"/>
            <a:ext cx="3445854" cy="4117788"/>
          </a:xfrm>
          <a:prstGeom prst="rect">
            <a:avLst/>
          </a:prstGeom>
        </p:spPr>
      </p:pic>
      <p:pic>
        <p:nvPicPr>
          <p:cNvPr id="5" name="Picture 4" descr="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081" y="5867400"/>
            <a:ext cx="12161838" cy="1143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964" b="96263" l="10000" r="93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214" y="600912"/>
            <a:ext cx="1456569" cy="81859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964" b="96263" l="10000" r="93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2639" y="1178588"/>
            <a:ext cx="1456569" cy="81859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964" b="96263" l="10000" r="93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6188" y="476110"/>
            <a:ext cx="1456569" cy="81859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964" b="96263" l="10000" r="93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9534" y="1082815"/>
            <a:ext cx="1456569" cy="81859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964" b="96263" l="10000" r="93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681" y="600912"/>
            <a:ext cx="1456569" cy="818592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673508" y="457200"/>
            <a:ext cx="3250772" cy="153998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6400046" y="457200"/>
            <a:ext cx="3250772" cy="153998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964" b="96263" l="10000" r="93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3225" y="793890"/>
            <a:ext cx="1456569" cy="81859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964" b="96263" l="10000" r="93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4964" y="825849"/>
            <a:ext cx="1456569" cy="81859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964" b="96263" l="10000" r="93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250" y="857808"/>
            <a:ext cx="1456569" cy="818592"/>
          </a:xfrm>
          <a:prstGeom prst="rect">
            <a:avLst/>
          </a:prstGeom>
        </p:spPr>
      </p:pic>
      <p:sp>
        <p:nvSpPr>
          <p:cNvPr id="21" name="Rounded Rectangle 20"/>
          <p:cNvSpPr/>
          <p:nvPr/>
        </p:nvSpPr>
        <p:spPr>
          <a:xfrm>
            <a:off x="3855720" y="2066108"/>
            <a:ext cx="640080" cy="640080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7669753" y="2066108"/>
            <a:ext cx="640080" cy="640080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5877308" y="2066108"/>
            <a:ext cx="640080" cy="640080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4402337" y="3444240"/>
            <a:ext cx="3043886" cy="807720"/>
            <a:chOff x="4574216" y="2720340"/>
            <a:chExt cx="3043886" cy="807720"/>
          </a:xfrm>
        </p:grpSpPr>
        <p:sp>
          <p:nvSpPr>
            <p:cNvPr id="25" name="Rounded Rectangle 24"/>
            <p:cNvSpPr/>
            <p:nvPr/>
          </p:nvSpPr>
          <p:spPr>
            <a:xfrm>
              <a:off x="4574216" y="2720340"/>
              <a:ext cx="731520" cy="731520"/>
            </a:xfrm>
            <a:prstGeom prst="round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5</a:t>
              </a:r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5730399" y="2758440"/>
              <a:ext cx="731520" cy="731520"/>
            </a:xfrm>
            <a:prstGeom prst="round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&gt;</a:t>
              </a:r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6886582" y="2796540"/>
              <a:ext cx="731520" cy="731520"/>
            </a:xfrm>
            <a:prstGeom prst="round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5843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3f7e749c750b79cbde134e7bcf00a14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910543" y="1828800"/>
            <a:ext cx="8310589" cy="67056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905001" y="838200"/>
            <a:ext cx="7905195" cy="3022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6" name="Picture 5" descr="6131d3148657a26e1bfe386e7ba65811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16230" y="3124200"/>
            <a:ext cx="3445854" cy="4117788"/>
          </a:xfrm>
          <a:prstGeom prst="rect">
            <a:avLst/>
          </a:prstGeom>
        </p:spPr>
      </p:pic>
      <p:pic>
        <p:nvPicPr>
          <p:cNvPr id="5" name="Picture 4" descr="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081" y="5867400"/>
            <a:ext cx="12161838" cy="1143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830" y="1473317"/>
            <a:ext cx="1114986" cy="1752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377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-27951" y="0"/>
            <a:ext cx="12204870" cy="1581150"/>
          </a:xfrm>
          <a:prstGeom prst="rect">
            <a:avLst/>
          </a:prstGeom>
          <a:solidFill>
            <a:srgbClr val="90D0EC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723900" y="937039"/>
            <a:ext cx="10744200" cy="2972953"/>
            <a:chOff x="708819" y="937038"/>
            <a:chExt cx="10744200" cy="2972953"/>
          </a:xfrm>
        </p:grpSpPr>
        <p:grpSp>
          <p:nvGrpSpPr>
            <p:cNvPr id="11" name="Group 10"/>
            <p:cNvGrpSpPr/>
            <p:nvPr/>
          </p:nvGrpSpPr>
          <p:grpSpPr>
            <a:xfrm>
              <a:off x="708819" y="1219200"/>
              <a:ext cx="10744200" cy="2690791"/>
              <a:chOff x="708819" y="438150"/>
              <a:chExt cx="10744200" cy="1676400"/>
            </a:xfrm>
          </p:grpSpPr>
          <p:sp>
            <p:nvSpPr>
              <p:cNvPr id="4" name="Rounded Rectangle 3"/>
              <p:cNvSpPr/>
              <p:nvPr/>
            </p:nvSpPr>
            <p:spPr>
              <a:xfrm>
                <a:off x="708819" y="438150"/>
                <a:ext cx="10744200" cy="1676400"/>
              </a:xfrm>
              <a:prstGeom prst="round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5" name="Rounded Rectangle 4"/>
              <p:cNvSpPr/>
              <p:nvPr/>
            </p:nvSpPr>
            <p:spPr>
              <a:xfrm>
                <a:off x="861219" y="514350"/>
                <a:ext cx="10439400" cy="1371600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sp>
          <p:nvSpPr>
            <p:cNvPr id="13" name="Oval 12"/>
            <p:cNvSpPr/>
            <p:nvPr/>
          </p:nvSpPr>
          <p:spPr>
            <a:xfrm>
              <a:off x="9768683" y="942536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9767547" y="1428750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6" name="Rectangle 5"/>
            <p:cNvSpPr/>
            <p:nvPr/>
          </p:nvSpPr>
          <p:spPr>
            <a:xfrm>
              <a:off x="9830938" y="1072298"/>
              <a:ext cx="104091" cy="453254"/>
            </a:xfrm>
            <a:custGeom>
              <a:avLst/>
              <a:gdLst>
                <a:gd name="connsiteX0" fmla="*/ 0 w 104091"/>
                <a:gd name="connsiteY0" fmla="*/ 0 h 320492"/>
                <a:gd name="connsiteX1" fmla="*/ 104091 w 104091"/>
                <a:gd name="connsiteY1" fmla="*/ 0 h 320492"/>
                <a:gd name="connsiteX2" fmla="*/ 104091 w 104091"/>
                <a:gd name="connsiteY2" fmla="*/ 320492 h 320492"/>
                <a:gd name="connsiteX3" fmla="*/ 0 w 104091"/>
                <a:gd name="connsiteY3" fmla="*/ 320492 h 320492"/>
                <a:gd name="connsiteX4" fmla="*/ 0 w 104091"/>
                <a:gd name="connsiteY4" fmla="*/ 0 h 320492"/>
                <a:gd name="connsiteX0" fmla="*/ 0 w 104091"/>
                <a:gd name="connsiteY0" fmla="*/ 9708 h 330200"/>
                <a:gd name="connsiteX1" fmla="*/ 53181 w 104091"/>
                <a:gd name="connsiteY1" fmla="*/ 0 h 330200"/>
                <a:gd name="connsiteX2" fmla="*/ 104091 w 104091"/>
                <a:gd name="connsiteY2" fmla="*/ 9708 h 330200"/>
                <a:gd name="connsiteX3" fmla="*/ 104091 w 104091"/>
                <a:gd name="connsiteY3" fmla="*/ 330200 h 330200"/>
                <a:gd name="connsiteX4" fmla="*/ 0 w 104091"/>
                <a:gd name="connsiteY4" fmla="*/ 330200 h 330200"/>
                <a:gd name="connsiteX5" fmla="*/ 0 w 104091"/>
                <a:gd name="connsiteY5" fmla="*/ 9708 h 330200"/>
                <a:gd name="connsiteX0" fmla="*/ 0 w 104091"/>
                <a:gd name="connsiteY0" fmla="*/ 9708 h 340536"/>
                <a:gd name="connsiteX1" fmla="*/ 53181 w 104091"/>
                <a:gd name="connsiteY1" fmla="*/ 0 h 340536"/>
                <a:gd name="connsiteX2" fmla="*/ 104091 w 104091"/>
                <a:gd name="connsiteY2" fmla="*/ 9708 h 340536"/>
                <a:gd name="connsiteX3" fmla="*/ 104091 w 104091"/>
                <a:gd name="connsiteY3" fmla="*/ 330200 h 340536"/>
                <a:gd name="connsiteX4" fmla="*/ 46037 w 104091"/>
                <a:gd name="connsiteY4" fmla="*/ 340519 h 340536"/>
                <a:gd name="connsiteX5" fmla="*/ 0 w 104091"/>
                <a:gd name="connsiteY5" fmla="*/ 330200 h 340536"/>
                <a:gd name="connsiteX6" fmla="*/ 0 w 104091"/>
                <a:gd name="connsiteY6" fmla="*/ 9708 h 340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091" h="340536">
                  <a:moveTo>
                    <a:pt x="0" y="9708"/>
                  </a:moveTo>
                  <a:cubicBezTo>
                    <a:pt x="16933" y="9647"/>
                    <a:pt x="36248" y="61"/>
                    <a:pt x="53181" y="0"/>
                  </a:cubicBezTo>
                  <a:lnTo>
                    <a:pt x="104091" y="9708"/>
                  </a:lnTo>
                  <a:lnTo>
                    <a:pt x="104091" y="330200"/>
                  </a:lnTo>
                  <a:cubicBezTo>
                    <a:pt x="84740" y="329671"/>
                    <a:pt x="65388" y="341048"/>
                    <a:pt x="46037" y="340519"/>
                  </a:cubicBezTo>
                  <a:lnTo>
                    <a:pt x="0" y="330200"/>
                  </a:lnTo>
                  <a:lnTo>
                    <a:pt x="0" y="970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4" name="Oval 23"/>
            <p:cNvSpPr/>
            <p:nvPr/>
          </p:nvSpPr>
          <p:spPr>
            <a:xfrm>
              <a:off x="2177165" y="937038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2176029" y="1423252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6" name="Rectangle 5"/>
            <p:cNvSpPr/>
            <p:nvPr/>
          </p:nvSpPr>
          <p:spPr>
            <a:xfrm>
              <a:off x="2239420" y="1066800"/>
              <a:ext cx="104091" cy="453254"/>
            </a:xfrm>
            <a:custGeom>
              <a:avLst/>
              <a:gdLst>
                <a:gd name="connsiteX0" fmla="*/ 0 w 104091"/>
                <a:gd name="connsiteY0" fmla="*/ 0 h 320492"/>
                <a:gd name="connsiteX1" fmla="*/ 104091 w 104091"/>
                <a:gd name="connsiteY1" fmla="*/ 0 h 320492"/>
                <a:gd name="connsiteX2" fmla="*/ 104091 w 104091"/>
                <a:gd name="connsiteY2" fmla="*/ 320492 h 320492"/>
                <a:gd name="connsiteX3" fmla="*/ 0 w 104091"/>
                <a:gd name="connsiteY3" fmla="*/ 320492 h 320492"/>
                <a:gd name="connsiteX4" fmla="*/ 0 w 104091"/>
                <a:gd name="connsiteY4" fmla="*/ 0 h 320492"/>
                <a:gd name="connsiteX0" fmla="*/ 0 w 104091"/>
                <a:gd name="connsiteY0" fmla="*/ 9708 h 330200"/>
                <a:gd name="connsiteX1" fmla="*/ 53181 w 104091"/>
                <a:gd name="connsiteY1" fmla="*/ 0 h 330200"/>
                <a:gd name="connsiteX2" fmla="*/ 104091 w 104091"/>
                <a:gd name="connsiteY2" fmla="*/ 9708 h 330200"/>
                <a:gd name="connsiteX3" fmla="*/ 104091 w 104091"/>
                <a:gd name="connsiteY3" fmla="*/ 330200 h 330200"/>
                <a:gd name="connsiteX4" fmla="*/ 0 w 104091"/>
                <a:gd name="connsiteY4" fmla="*/ 330200 h 330200"/>
                <a:gd name="connsiteX5" fmla="*/ 0 w 104091"/>
                <a:gd name="connsiteY5" fmla="*/ 9708 h 330200"/>
                <a:gd name="connsiteX0" fmla="*/ 0 w 104091"/>
                <a:gd name="connsiteY0" fmla="*/ 9708 h 340536"/>
                <a:gd name="connsiteX1" fmla="*/ 53181 w 104091"/>
                <a:gd name="connsiteY1" fmla="*/ 0 h 340536"/>
                <a:gd name="connsiteX2" fmla="*/ 104091 w 104091"/>
                <a:gd name="connsiteY2" fmla="*/ 9708 h 340536"/>
                <a:gd name="connsiteX3" fmla="*/ 104091 w 104091"/>
                <a:gd name="connsiteY3" fmla="*/ 330200 h 340536"/>
                <a:gd name="connsiteX4" fmla="*/ 46037 w 104091"/>
                <a:gd name="connsiteY4" fmla="*/ 340519 h 340536"/>
                <a:gd name="connsiteX5" fmla="*/ 0 w 104091"/>
                <a:gd name="connsiteY5" fmla="*/ 330200 h 340536"/>
                <a:gd name="connsiteX6" fmla="*/ 0 w 104091"/>
                <a:gd name="connsiteY6" fmla="*/ 9708 h 340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091" h="340536">
                  <a:moveTo>
                    <a:pt x="0" y="9708"/>
                  </a:moveTo>
                  <a:cubicBezTo>
                    <a:pt x="16933" y="9647"/>
                    <a:pt x="36248" y="61"/>
                    <a:pt x="53181" y="0"/>
                  </a:cubicBezTo>
                  <a:lnTo>
                    <a:pt x="104091" y="9708"/>
                  </a:lnTo>
                  <a:lnTo>
                    <a:pt x="104091" y="330200"/>
                  </a:lnTo>
                  <a:cubicBezTo>
                    <a:pt x="84740" y="329671"/>
                    <a:pt x="65388" y="341048"/>
                    <a:pt x="46037" y="340519"/>
                  </a:cubicBezTo>
                  <a:lnTo>
                    <a:pt x="0" y="330200"/>
                  </a:lnTo>
                  <a:lnTo>
                    <a:pt x="0" y="970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</p:grp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2798" y="4334853"/>
            <a:ext cx="6518402" cy="2294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358592" y="2442287"/>
            <a:ext cx="74748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SO SÁNH SỐ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543300" y="1460817"/>
            <a:ext cx="5105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Bài 4</a:t>
            </a:r>
          </a:p>
        </p:txBody>
      </p:sp>
    </p:spTree>
    <p:extLst>
      <p:ext uri="{BB962C8B-B14F-4D97-AF65-F5344CB8AC3E}">
        <p14:creationId xmlns:p14="http://schemas.microsoft.com/office/powerpoint/2010/main" val="3961432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381</Words>
  <Application>Microsoft Office PowerPoint</Application>
  <PresentationFormat>Widescreen</PresentationFormat>
  <Paragraphs>126</Paragraphs>
  <Slides>19</Slides>
  <Notes>7</Notes>
  <HiddenSlides>0</HiddenSlides>
  <MMClips>2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Calibri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2</cp:revision>
  <dcterms:created xsi:type="dcterms:W3CDTF">2021-10-06T06:21:41Z</dcterms:created>
  <dcterms:modified xsi:type="dcterms:W3CDTF">2021-10-06T08:22:45Z</dcterms:modified>
</cp:coreProperties>
</file>