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 id="2147483744" r:id="rId9"/>
    <p:sldMasterId id="2147483756" r:id="rId10"/>
  </p:sldMasterIdLst>
  <p:sldIdLst>
    <p:sldId id="256" r:id="rId11"/>
    <p:sldId id="257" r:id="rId12"/>
    <p:sldId id="258" r:id="rId13"/>
    <p:sldId id="259" r:id="rId14"/>
    <p:sldId id="260" r:id="rId15"/>
    <p:sldId id="261" r:id="rId16"/>
    <p:sldId id="262" r:id="rId17"/>
    <p:sldId id="263" r:id="rId18"/>
    <p:sldId id="264"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469B65-1116-46FD-A1AA-A4625DFED1E2}"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3493221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69B65-1116-46FD-A1AA-A4625DFED1E2}"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388088994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64210106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3767584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19501354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08976382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48857494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1876496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17239351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11533977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96423084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45105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69B65-1116-46FD-A1AA-A4625DFED1E2}"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395142009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977317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766650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25580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390025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138353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612809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385802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726646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6005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69B65-1116-46FD-A1AA-A4625DFED1E2}"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3139238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157529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90424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914694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1770555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5903837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5423434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76504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5374502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355717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5128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469B65-1116-46FD-A1AA-A4625DFED1E2}"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29219972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034341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048334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2408480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5919517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213995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637357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6693575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2503608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024369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17751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469B65-1116-46FD-A1AA-A4625DFED1E2}" type="datetimeFigureOut">
              <a:rPr lang="en-US" smtClean="0"/>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29944645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856000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069488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1993802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4265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3527781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191542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0372105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83088996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5227709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166166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469B65-1116-46FD-A1AA-A4625DFED1E2}" type="datetimeFigureOut">
              <a:rPr lang="en-US" smtClean="0"/>
              <a:t>4/11/2023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8774174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002737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3503153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9753642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5912093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7311343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4218338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24332189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3173174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8521051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7833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469B65-1116-46FD-A1AA-A4625DFED1E2}" type="datetimeFigureOut">
              <a:rPr lang="en-US" smtClean="0"/>
              <a:t>4/11/2023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266264109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1165939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82110092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78910469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68118945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68852117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8602234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64350244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8750478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9542453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1878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69B65-1116-46FD-A1AA-A4625DFED1E2}" type="datetimeFigureOut">
              <a:rPr lang="en-US" smtClean="0"/>
              <a:t>4/11/2023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311172366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33899115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2013431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45329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1418013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862117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919060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31295726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70464801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85968000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64493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469B65-1116-46FD-A1AA-A4625DFED1E2}" type="datetimeFigureOut">
              <a:rPr lang="en-US" smtClean="0"/>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217632473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2279526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7086065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38720837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25669590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89727411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65257824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30392846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0070767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27746213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9E352F-5B20-484B-A97E-4C53D048EF6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648550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469B65-1116-46FD-A1AA-A4625DFED1E2}" type="datetimeFigureOut">
              <a:rPr lang="en-US" smtClean="0"/>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7D254-5CCF-4F3C-9D9B-962C9F23E6EA}" type="slidenum">
              <a:rPr lang="en-US" smtClean="0"/>
              <a:t>‹#›</a:t>
            </a:fld>
            <a:endParaRPr lang="en-US"/>
          </a:p>
        </p:txBody>
      </p:sp>
    </p:spTree>
    <p:extLst>
      <p:ext uri="{BB962C8B-B14F-4D97-AF65-F5344CB8AC3E}">
        <p14:creationId xmlns:p14="http://schemas.microsoft.com/office/powerpoint/2010/main" val="2259415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77D6A1-B25F-4A03-A93E-06AEA5FF2CD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17662152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8B6185-97A7-4F15-9FA9-42CEF4D69B8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88547266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2017E7-5A78-4819-89CA-DB75C80DCF5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2372549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4559E-8DD6-4964-949B-158C211F9DF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17604508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8345DE6-9108-46D1-9F3F-BF15725BCEF0}"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91716225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6C3902-A272-4AD7-9726-B1AFDF8FADD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6171118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940B5-DF0C-47E6-82CE-D5AACB61847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3588554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73A51D2-2737-4CE1-8BEB-02DFD56E1FAD}"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92373173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BE21A-82D8-4E8A-BAAD-2A4CB059559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3076441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85CC86B-FD66-4A5B-B348-AEDB175059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628128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69B65-1116-46FD-A1AA-A4625DFED1E2}" type="datetimeFigureOut">
              <a:rPr lang="en-US" smtClean="0"/>
              <a:t>4/11/2023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7D254-5CCF-4F3C-9D9B-962C9F23E6EA}" type="slidenum">
              <a:rPr lang="en-US" smtClean="0"/>
              <a:t>‹#›</a:t>
            </a:fld>
            <a:endParaRPr lang="en-US"/>
          </a:p>
        </p:txBody>
      </p:sp>
    </p:spTree>
    <p:extLst>
      <p:ext uri="{BB962C8B-B14F-4D97-AF65-F5344CB8AC3E}">
        <p14:creationId xmlns:p14="http://schemas.microsoft.com/office/powerpoint/2010/main" val="1411382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870233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431264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3028000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3718095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5083112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7968681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14203136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5979114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668158D9-0F8F-4D00-B008-3EA8ABC13CB7}"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82074896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54587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endParaRPr lang="en-US" altLang="en-US" smtClean="0"/>
          </a:p>
        </p:txBody>
      </p:sp>
      <p:sp>
        <p:nvSpPr>
          <p:cNvPr id="31747" name="Content Placeholder 2"/>
          <p:cNvSpPr>
            <a:spLocks noGrp="1"/>
          </p:cNvSpPr>
          <p:nvPr>
            <p:ph idx="1"/>
          </p:nvPr>
        </p:nvSpPr>
        <p:spPr/>
        <p:txBody>
          <a:bodyPr/>
          <a:lstStyle/>
          <a:p>
            <a:pPr eaLnBrk="1" hangingPunct="1"/>
            <a:endParaRPr lang="en-US" altLang="en-US" smtClean="0"/>
          </a:p>
        </p:txBody>
      </p:sp>
    </p:spTree>
    <p:extLst>
      <p:ext uri="{BB962C8B-B14F-4D97-AF65-F5344CB8AC3E}">
        <p14:creationId xmlns:p14="http://schemas.microsoft.com/office/powerpoint/2010/main" val="370887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3"/>
          <p:cNvSpPr txBox="1">
            <a:spLocks noChangeArrowheads="1"/>
          </p:cNvSpPr>
          <p:nvPr/>
        </p:nvSpPr>
        <p:spPr bwMode="auto">
          <a:xfrm>
            <a:off x="1538288" y="457201"/>
            <a:ext cx="8991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4400" smtClean="0">
                <a:solidFill>
                  <a:srgbClr val="000000"/>
                </a:solidFill>
                <a:latin typeface="Times New Roman" panose="02020603050405020304" pitchFamily="18" charset="0"/>
                <a:cs typeface="Times New Roman" panose="02020603050405020304" pitchFamily="18" charset="0"/>
              </a:rPr>
              <a:t>Chính </a:t>
            </a:r>
            <a:r>
              <a:rPr lang="en-US" altLang="en-US" sz="4400">
                <a:solidFill>
                  <a:srgbClr val="000000"/>
                </a:solidFill>
                <a:latin typeface="Times New Roman" panose="02020603050405020304" pitchFamily="18" charset="0"/>
                <a:cs typeface="Times New Roman" panose="02020603050405020304" pitchFamily="18" charset="0"/>
              </a:rPr>
              <a:t>tả</a:t>
            </a:r>
          </a:p>
          <a:p>
            <a:pPr algn="ctr" fontAlgn="base">
              <a:spcBef>
                <a:spcPct val="0"/>
              </a:spcBef>
              <a:spcAft>
                <a:spcPct val="0"/>
              </a:spcAft>
            </a:pPr>
            <a:r>
              <a:rPr lang="en-US" altLang="en-US" sz="4400">
                <a:solidFill>
                  <a:srgbClr val="000000"/>
                </a:solidFill>
                <a:latin typeface="Times New Roman" panose="02020603050405020304" pitchFamily="18" charset="0"/>
                <a:cs typeface="Times New Roman" panose="02020603050405020304" pitchFamily="18" charset="0"/>
              </a:rPr>
              <a:t>Mười năm cõng bạn đi học</a:t>
            </a:r>
          </a:p>
        </p:txBody>
      </p:sp>
    </p:spTree>
    <p:extLst>
      <p:ext uri="{BB962C8B-B14F-4D97-AF65-F5344CB8AC3E}">
        <p14:creationId xmlns:p14="http://schemas.microsoft.com/office/powerpoint/2010/main" val="2324062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p:cNvSpPr txBox="1">
            <a:spLocks noChangeArrowheads="1"/>
          </p:cNvSpPr>
          <p:nvPr/>
        </p:nvSpPr>
        <p:spPr bwMode="auto">
          <a:xfrm>
            <a:off x="1676400" y="381000"/>
            <a:ext cx="88392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200">
                <a:solidFill>
                  <a:srgbClr val="000000"/>
                </a:solidFill>
                <a:latin typeface="Times New Roman" panose="02020603050405020304" pitchFamily="18" charset="0"/>
                <a:cs typeface="Times New Roman" panose="02020603050405020304" pitchFamily="18" charset="0"/>
              </a:rPr>
              <a:t>     </a:t>
            </a:r>
            <a:r>
              <a:rPr lang="en-US" altLang="en-US" sz="3600">
                <a:solidFill>
                  <a:srgbClr val="000000"/>
                </a:solidFill>
                <a:latin typeface="Times New Roman" panose="02020603050405020304" pitchFamily="18" charset="0"/>
                <a:cs typeface="Times New Roman" panose="02020603050405020304" pitchFamily="18" charset="0"/>
              </a:rPr>
              <a:t>Ở xã Vĩnh Quang, huyện Chiêm Hóa, tỉnh Tuyên Quang, ai cũng biết câu chuyện cảm động về em Đoàn Trường Sinh 10 năm cõng bạn đến trường. Quãng đường từ nhà Sinh tới trường dài hơn 4 ki-lô-mét, qua đèo, vượt suối, khúc khuỷu, gập ghềnh. Thế mà Sinh không quản khó khăn, ngày ngày cõng bạn Hanh bị liệt cả hai chân đi về. Nhờ bạn giúp đỡ, lại có chí học hành, nhiều năm liền, Hanh là học sinh tiên tiến, có năm còn tham gia đội tuyển học sinh giỏi cấp huyện.</a:t>
            </a:r>
          </a:p>
        </p:txBody>
      </p:sp>
    </p:spTree>
    <p:extLst>
      <p:ext uri="{BB962C8B-B14F-4D97-AF65-F5344CB8AC3E}">
        <p14:creationId xmlns:p14="http://schemas.microsoft.com/office/powerpoint/2010/main" val="1792476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endParaRPr lang="en-US" altLang="en-US" smtClean="0"/>
          </a:p>
        </p:txBody>
      </p:sp>
      <p:sp>
        <p:nvSpPr>
          <p:cNvPr id="25603" name="Content Placeholder 2"/>
          <p:cNvSpPr>
            <a:spLocks noGrp="1"/>
          </p:cNvSpPr>
          <p:nvPr>
            <p:ph idx="1"/>
          </p:nvPr>
        </p:nvSpPr>
        <p:spPr/>
        <p:txBody>
          <a:bodyPr/>
          <a:lstStyle/>
          <a:p>
            <a:pPr eaLnBrk="1" hangingPunct="1"/>
            <a:endParaRPr lang="en-US" altLang="en-US" smtClean="0"/>
          </a:p>
        </p:txBody>
      </p:sp>
    </p:spTree>
    <p:extLst>
      <p:ext uri="{BB962C8B-B14F-4D97-AF65-F5344CB8AC3E}">
        <p14:creationId xmlns:p14="http://schemas.microsoft.com/office/powerpoint/2010/main" val="109428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3"/>
          <p:cNvSpPr txBox="1">
            <a:spLocks noChangeArrowheads="1"/>
          </p:cNvSpPr>
          <p:nvPr/>
        </p:nvSpPr>
        <p:spPr bwMode="auto">
          <a:xfrm>
            <a:off x="1676400" y="381000"/>
            <a:ext cx="88392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200">
                <a:solidFill>
                  <a:srgbClr val="000000"/>
                </a:solidFill>
                <a:latin typeface="Times New Roman" panose="02020603050405020304" pitchFamily="18" charset="0"/>
                <a:cs typeface="Times New Roman" panose="02020603050405020304" pitchFamily="18" charset="0"/>
              </a:rPr>
              <a:t>     </a:t>
            </a:r>
            <a:r>
              <a:rPr lang="en-US" altLang="en-US" sz="3600">
                <a:solidFill>
                  <a:srgbClr val="000000"/>
                </a:solidFill>
                <a:latin typeface="Times New Roman" panose="02020603050405020304" pitchFamily="18" charset="0"/>
                <a:cs typeface="Times New Roman" panose="02020603050405020304" pitchFamily="18" charset="0"/>
              </a:rPr>
              <a:t>Ở xã </a:t>
            </a:r>
            <a:r>
              <a:rPr lang="en-US" altLang="en-US" sz="3600">
                <a:solidFill>
                  <a:srgbClr val="FF0000"/>
                </a:solidFill>
                <a:latin typeface="Times New Roman" panose="02020603050405020304" pitchFamily="18" charset="0"/>
                <a:cs typeface="Times New Roman" panose="02020603050405020304" pitchFamily="18" charset="0"/>
              </a:rPr>
              <a:t>Vĩnh Quang</a:t>
            </a:r>
            <a:r>
              <a:rPr lang="en-US" altLang="en-US" sz="3600">
                <a:solidFill>
                  <a:srgbClr val="000000"/>
                </a:solidFill>
                <a:latin typeface="Times New Roman" panose="02020603050405020304" pitchFamily="18" charset="0"/>
                <a:cs typeface="Times New Roman" panose="02020603050405020304" pitchFamily="18" charset="0"/>
              </a:rPr>
              <a:t>, huyện </a:t>
            </a:r>
            <a:r>
              <a:rPr lang="en-US" altLang="en-US" sz="3600">
                <a:solidFill>
                  <a:srgbClr val="FF0000"/>
                </a:solidFill>
                <a:latin typeface="Times New Roman" panose="02020603050405020304" pitchFamily="18" charset="0"/>
                <a:cs typeface="Times New Roman" panose="02020603050405020304" pitchFamily="18" charset="0"/>
              </a:rPr>
              <a:t>Chiêm Hóa</a:t>
            </a:r>
            <a:r>
              <a:rPr lang="en-US" altLang="en-US" sz="3600">
                <a:solidFill>
                  <a:srgbClr val="000000"/>
                </a:solidFill>
                <a:latin typeface="Times New Roman" panose="02020603050405020304" pitchFamily="18" charset="0"/>
                <a:cs typeface="Times New Roman" panose="02020603050405020304" pitchFamily="18" charset="0"/>
              </a:rPr>
              <a:t>, tỉnh </a:t>
            </a:r>
            <a:r>
              <a:rPr lang="en-US" altLang="en-US" sz="3600">
                <a:solidFill>
                  <a:srgbClr val="FF0000"/>
                </a:solidFill>
                <a:latin typeface="Times New Roman" panose="02020603050405020304" pitchFamily="18" charset="0"/>
                <a:cs typeface="Times New Roman" panose="02020603050405020304" pitchFamily="18" charset="0"/>
              </a:rPr>
              <a:t>Tuyên Quang</a:t>
            </a:r>
            <a:r>
              <a:rPr lang="en-US" altLang="en-US" sz="3600">
                <a:solidFill>
                  <a:srgbClr val="000000"/>
                </a:solidFill>
                <a:latin typeface="Times New Roman" panose="02020603050405020304" pitchFamily="18" charset="0"/>
                <a:cs typeface="Times New Roman" panose="02020603050405020304" pitchFamily="18" charset="0"/>
              </a:rPr>
              <a:t>, ai cũng biết câu chuyện cảm động về em </a:t>
            </a:r>
            <a:r>
              <a:rPr lang="en-US" altLang="en-US" sz="3600">
                <a:solidFill>
                  <a:srgbClr val="FF0000"/>
                </a:solidFill>
                <a:latin typeface="Times New Roman" panose="02020603050405020304" pitchFamily="18" charset="0"/>
                <a:cs typeface="Times New Roman" panose="02020603050405020304" pitchFamily="18" charset="0"/>
              </a:rPr>
              <a:t>Đoàn Trường Sinh </a:t>
            </a:r>
            <a:r>
              <a:rPr lang="en-US" altLang="en-US" sz="3600" b="1" u="sng">
                <a:solidFill>
                  <a:srgbClr val="000000"/>
                </a:solidFill>
                <a:latin typeface="Times New Roman" panose="02020603050405020304" pitchFamily="18" charset="0"/>
                <a:cs typeface="Times New Roman" panose="02020603050405020304" pitchFamily="18" charset="0"/>
              </a:rPr>
              <a:t>10 năm </a:t>
            </a:r>
            <a:r>
              <a:rPr lang="en-US" altLang="en-US" sz="3600">
                <a:solidFill>
                  <a:srgbClr val="000000"/>
                </a:solidFill>
                <a:latin typeface="Times New Roman" panose="02020603050405020304" pitchFamily="18" charset="0"/>
                <a:cs typeface="Times New Roman" panose="02020603050405020304" pitchFamily="18" charset="0"/>
              </a:rPr>
              <a:t>cõng bạn đến trường. Quãng đường từ nhà </a:t>
            </a:r>
            <a:r>
              <a:rPr lang="en-US" altLang="en-US" sz="3600">
                <a:solidFill>
                  <a:srgbClr val="FF0000"/>
                </a:solidFill>
                <a:latin typeface="Times New Roman" panose="02020603050405020304" pitchFamily="18" charset="0"/>
                <a:cs typeface="Times New Roman" panose="02020603050405020304" pitchFamily="18" charset="0"/>
              </a:rPr>
              <a:t>Sinh</a:t>
            </a:r>
            <a:r>
              <a:rPr lang="en-US" altLang="en-US" sz="3600">
                <a:solidFill>
                  <a:srgbClr val="000000"/>
                </a:solidFill>
                <a:latin typeface="Times New Roman" panose="02020603050405020304" pitchFamily="18" charset="0"/>
                <a:cs typeface="Times New Roman" panose="02020603050405020304" pitchFamily="18" charset="0"/>
              </a:rPr>
              <a:t> tới trường dài hơn </a:t>
            </a:r>
            <a:r>
              <a:rPr lang="en-US" altLang="en-US" sz="3600" b="1" u="sng">
                <a:solidFill>
                  <a:srgbClr val="000000"/>
                </a:solidFill>
                <a:latin typeface="Times New Roman" panose="02020603050405020304" pitchFamily="18" charset="0"/>
                <a:cs typeface="Times New Roman" panose="02020603050405020304" pitchFamily="18" charset="0"/>
              </a:rPr>
              <a:t>4 ki-lô-mét</a:t>
            </a:r>
            <a:r>
              <a:rPr lang="en-US" altLang="en-US" sz="3600">
                <a:solidFill>
                  <a:srgbClr val="000000"/>
                </a:solidFill>
                <a:latin typeface="Times New Roman" panose="02020603050405020304" pitchFamily="18" charset="0"/>
                <a:cs typeface="Times New Roman" panose="02020603050405020304" pitchFamily="18" charset="0"/>
              </a:rPr>
              <a:t>, qua đèo, vượt suối, </a:t>
            </a:r>
            <a:r>
              <a:rPr lang="en-US" altLang="en-US" sz="3600">
                <a:solidFill>
                  <a:srgbClr val="0000CC"/>
                </a:solidFill>
                <a:latin typeface="Times New Roman" panose="02020603050405020304" pitchFamily="18" charset="0"/>
                <a:cs typeface="Times New Roman" panose="02020603050405020304" pitchFamily="18" charset="0"/>
              </a:rPr>
              <a:t>khúc khuỷu</a:t>
            </a:r>
            <a:r>
              <a:rPr lang="en-US" altLang="en-US" sz="3600">
                <a:solidFill>
                  <a:srgbClr val="000000"/>
                </a:solidFill>
                <a:latin typeface="Times New Roman" panose="02020603050405020304" pitchFamily="18" charset="0"/>
                <a:cs typeface="Times New Roman" panose="02020603050405020304" pitchFamily="18" charset="0"/>
              </a:rPr>
              <a:t>, </a:t>
            </a:r>
            <a:r>
              <a:rPr lang="en-US" altLang="en-US" sz="3600">
                <a:solidFill>
                  <a:srgbClr val="0000FF"/>
                </a:solidFill>
                <a:latin typeface="Times New Roman" panose="02020603050405020304" pitchFamily="18" charset="0"/>
                <a:cs typeface="Times New Roman" panose="02020603050405020304" pitchFamily="18" charset="0"/>
              </a:rPr>
              <a:t>gập ghềnh</a:t>
            </a:r>
            <a:r>
              <a:rPr lang="en-US" altLang="en-US" sz="3600">
                <a:solidFill>
                  <a:srgbClr val="000000"/>
                </a:solidFill>
                <a:latin typeface="Times New Roman" panose="02020603050405020304" pitchFamily="18" charset="0"/>
                <a:cs typeface="Times New Roman" panose="02020603050405020304" pitchFamily="18" charset="0"/>
              </a:rPr>
              <a:t>. Thế mà </a:t>
            </a:r>
            <a:r>
              <a:rPr lang="en-US" altLang="en-US" sz="3600">
                <a:solidFill>
                  <a:srgbClr val="FF0000"/>
                </a:solidFill>
                <a:latin typeface="Times New Roman" panose="02020603050405020304" pitchFamily="18" charset="0"/>
                <a:cs typeface="Times New Roman" panose="02020603050405020304" pitchFamily="18" charset="0"/>
              </a:rPr>
              <a:t>Sinh</a:t>
            </a:r>
            <a:r>
              <a:rPr lang="en-US" altLang="en-US" sz="3600">
                <a:solidFill>
                  <a:srgbClr val="000000"/>
                </a:solidFill>
                <a:latin typeface="Times New Roman" panose="02020603050405020304" pitchFamily="18" charset="0"/>
                <a:cs typeface="Times New Roman" panose="02020603050405020304" pitchFamily="18" charset="0"/>
              </a:rPr>
              <a:t> không quản khó khăn, ngày ngày cõng bạn </a:t>
            </a:r>
            <a:r>
              <a:rPr lang="en-US" altLang="en-US" sz="3600">
                <a:solidFill>
                  <a:srgbClr val="FF0000"/>
                </a:solidFill>
                <a:latin typeface="Times New Roman" panose="02020603050405020304" pitchFamily="18" charset="0"/>
                <a:cs typeface="Times New Roman" panose="02020603050405020304" pitchFamily="18" charset="0"/>
              </a:rPr>
              <a:t>Hanh</a:t>
            </a:r>
            <a:r>
              <a:rPr lang="en-US" altLang="en-US" sz="3600">
                <a:solidFill>
                  <a:srgbClr val="000000"/>
                </a:solidFill>
                <a:latin typeface="Times New Roman" panose="02020603050405020304" pitchFamily="18" charset="0"/>
                <a:cs typeface="Times New Roman" panose="02020603050405020304" pitchFamily="18" charset="0"/>
              </a:rPr>
              <a:t> bị liệt cả hai chân đi về. Nhờ bạn giúp đỡ, lại có chí học hành, nhiều năm liền, </a:t>
            </a:r>
            <a:r>
              <a:rPr lang="en-US" altLang="en-US" sz="3600">
                <a:solidFill>
                  <a:srgbClr val="FF0000"/>
                </a:solidFill>
                <a:latin typeface="Times New Roman" panose="02020603050405020304" pitchFamily="18" charset="0"/>
                <a:cs typeface="Times New Roman" panose="02020603050405020304" pitchFamily="18" charset="0"/>
              </a:rPr>
              <a:t>Hanh</a:t>
            </a:r>
            <a:r>
              <a:rPr lang="en-US" altLang="en-US" sz="3600">
                <a:solidFill>
                  <a:srgbClr val="000000"/>
                </a:solidFill>
                <a:latin typeface="Times New Roman" panose="02020603050405020304" pitchFamily="18" charset="0"/>
                <a:cs typeface="Times New Roman" panose="02020603050405020304" pitchFamily="18" charset="0"/>
              </a:rPr>
              <a:t> là học sinh tiên tiến, có năm còn tham gia đội tuyển học sinh giỏi cấp huyện.</a:t>
            </a:r>
          </a:p>
        </p:txBody>
      </p:sp>
    </p:spTree>
    <p:extLst>
      <p:ext uri="{BB962C8B-B14F-4D97-AF65-F5344CB8AC3E}">
        <p14:creationId xmlns:p14="http://schemas.microsoft.com/office/powerpoint/2010/main" val="1983224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endParaRPr lang="en-US" altLang="en-US" smtClean="0"/>
          </a:p>
        </p:txBody>
      </p:sp>
      <p:sp>
        <p:nvSpPr>
          <p:cNvPr id="27651" name="Content Placeholder 2"/>
          <p:cNvSpPr>
            <a:spLocks noGrp="1"/>
          </p:cNvSpPr>
          <p:nvPr>
            <p:ph idx="1"/>
          </p:nvPr>
        </p:nvSpPr>
        <p:spPr/>
        <p:txBody>
          <a:bodyPr/>
          <a:lstStyle/>
          <a:p>
            <a:pPr eaLnBrk="1" hangingPunct="1"/>
            <a:endParaRPr lang="en-US" altLang="en-US" smtClean="0"/>
          </a:p>
        </p:txBody>
      </p:sp>
    </p:spTree>
    <p:extLst>
      <p:ext uri="{BB962C8B-B14F-4D97-AF65-F5344CB8AC3E}">
        <p14:creationId xmlns:p14="http://schemas.microsoft.com/office/powerpoint/2010/main" val="978403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1981200" y="76200"/>
            <a:ext cx="8458200" cy="1143000"/>
          </a:xfrm>
        </p:spPr>
        <p:txBody>
          <a:bodyPr/>
          <a:lstStyle/>
          <a:p>
            <a:pPr algn="l" eaLnBrk="1" hangingPunct="1"/>
            <a:r>
              <a:rPr lang="en-US" altLang="en-US" sz="3200" b="1" u="sng">
                <a:solidFill>
                  <a:srgbClr val="FF0000"/>
                </a:solidFill>
              </a:rPr>
              <a:t>Bài 2</a:t>
            </a:r>
            <a:r>
              <a:rPr lang="en-US" altLang="en-US" sz="3200"/>
              <a:t> : </a:t>
            </a:r>
            <a:r>
              <a:rPr lang="en-US" altLang="en-US" sz="3200">
                <a:solidFill>
                  <a:srgbClr val="0000CC"/>
                </a:solidFill>
              </a:rPr>
              <a:t>Chọn cách viết đúng từ đã cho trong ngoặc đơn</a:t>
            </a:r>
            <a:r>
              <a:rPr lang="en-US" altLang="en-US" sz="3200"/>
              <a:t> :</a:t>
            </a:r>
          </a:p>
        </p:txBody>
      </p:sp>
      <p:sp>
        <p:nvSpPr>
          <p:cNvPr id="2053" name="Rectangle 5"/>
          <p:cNvSpPr>
            <a:spLocks noGrp="1" noChangeArrowheads="1"/>
          </p:cNvSpPr>
          <p:nvPr>
            <p:ph type="body" idx="1"/>
          </p:nvPr>
        </p:nvSpPr>
        <p:spPr>
          <a:xfrm>
            <a:off x="1524000" y="990601"/>
            <a:ext cx="9067800" cy="4525963"/>
          </a:xfrm>
        </p:spPr>
        <p:txBody>
          <a:bodyPr/>
          <a:lstStyle/>
          <a:p>
            <a:pPr algn="ctr" eaLnBrk="1" hangingPunct="1">
              <a:lnSpc>
                <a:spcPct val="120000"/>
              </a:lnSpc>
              <a:buFontTx/>
              <a:buNone/>
            </a:pPr>
            <a:r>
              <a:rPr lang="en-US" altLang="en-US" sz="2800" b="1" i="1"/>
              <a:t>Tìm chỗ ngồi</a:t>
            </a:r>
          </a:p>
          <a:p>
            <a:pPr eaLnBrk="1" hangingPunct="1">
              <a:lnSpc>
                <a:spcPct val="120000"/>
              </a:lnSpc>
              <a:buFontTx/>
              <a:buNone/>
            </a:pPr>
            <a:r>
              <a:rPr lang="en-US" altLang="en-US" sz="2800"/>
              <a:t>         Rạp đang chiếu phim thì một bà đứng dậy len qua hàng ghế ra ngoài. Lát (</a:t>
            </a:r>
            <a:r>
              <a:rPr lang="en-US" altLang="en-US" sz="2800">
                <a:solidFill>
                  <a:srgbClr val="FF0000"/>
                </a:solidFill>
              </a:rPr>
              <a:t>sau / xau</a:t>
            </a:r>
            <a:r>
              <a:rPr lang="en-US" altLang="en-US" sz="2800"/>
              <a:t>), bà trở lại hỏi ông ngồi đầu hàng ghế (</a:t>
            </a:r>
            <a:r>
              <a:rPr lang="en-US" altLang="en-US" sz="2800">
                <a:solidFill>
                  <a:srgbClr val="FF0000"/>
                </a:solidFill>
              </a:rPr>
              <a:t>rằng / rằn</a:t>
            </a:r>
            <a:r>
              <a:rPr lang="en-US" altLang="en-US" sz="2800"/>
              <a:t>) :</a:t>
            </a:r>
          </a:p>
          <a:p>
            <a:pPr eaLnBrk="1" hangingPunct="1">
              <a:lnSpc>
                <a:spcPct val="120000"/>
              </a:lnSpc>
              <a:buFontTx/>
              <a:buNone/>
            </a:pPr>
            <a:r>
              <a:rPr lang="en-US" altLang="en-US" sz="2800"/>
              <a:t>         - Thưa ông ! Phải (</a:t>
            </a:r>
            <a:r>
              <a:rPr lang="en-US" altLang="en-US" sz="2800">
                <a:solidFill>
                  <a:srgbClr val="FF0000"/>
                </a:solidFill>
              </a:rPr>
              <a:t>chăng / chăn</a:t>
            </a:r>
            <a:r>
              <a:rPr lang="en-US" altLang="en-US" sz="2800"/>
              <a:t>) lúc ra ngoài tôi vô ý giẫm vào chân ông ?</a:t>
            </a:r>
          </a:p>
          <a:p>
            <a:pPr eaLnBrk="1" hangingPunct="1">
              <a:lnSpc>
                <a:spcPct val="120000"/>
              </a:lnSpc>
              <a:buFontTx/>
              <a:buNone/>
            </a:pPr>
            <a:r>
              <a:rPr lang="en-US" altLang="en-US" sz="2800"/>
              <a:t>         - Vâng, nhưng (</a:t>
            </a:r>
            <a:r>
              <a:rPr lang="en-US" altLang="en-US" sz="2800">
                <a:solidFill>
                  <a:srgbClr val="FF0000"/>
                </a:solidFill>
              </a:rPr>
              <a:t>sin / xin</a:t>
            </a:r>
            <a:r>
              <a:rPr lang="en-US" altLang="en-US" sz="2800"/>
              <a:t>) bà đừng (</a:t>
            </a:r>
            <a:r>
              <a:rPr lang="en-US" altLang="en-US" sz="2800">
                <a:solidFill>
                  <a:srgbClr val="FF0000"/>
                </a:solidFill>
              </a:rPr>
              <a:t>băng khoăng / băn khoăn</a:t>
            </a:r>
            <a:r>
              <a:rPr lang="en-US" altLang="en-US" sz="2800"/>
              <a:t>), tôi không (</a:t>
            </a:r>
            <a:r>
              <a:rPr lang="en-US" altLang="en-US" sz="2800">
                <a:solidFill>
                  <a:srgbClr val="FF0000"/>
                </a:solidFill>
              </a:rPr>
              <a:t>sao / xao</a:t>
            </a:r>
            <a:r>
              <a:rPr lang="en-US" altLang="en-US" sz="2800"/>
              <a:t>) !</a:t>
            </a:r>
          </a:p>
          <a:p>
            <a:pPr eaLnBrk="1" hangingPunct="1">
              <a:lnSpc>
                <a:spcPct val="120000"/>
              </a:lnSpc>
              <a:buFontTx/>
              <a:buNone/>
            </a:pPr>
            <a:r>
              <a:rPr lang="en-US" altLang="en-US" sz="2800"/>
              <a:t>         - Dạ không ! Tôi chỉ muốn hỏi để (</a:t>
            </a:r>
            <a:r>
              <a:rPr lang="en-US" altLang="en-US" sz="2800">
                <a:solidFill>
                  <a:srgbClr val="FF0000"/>
                </a:solidFill>
              </a:rPr>
              <a:t>sem / xem</a:t>
            </a:r>
            <a:r>
              <a:rPr lang="en-US" altLang="en-US" sz="2800"/>
              <a:t>) tôi có tìm đúng hàng ghế của mình không. </a:t>
            </a:r>
          </a:p>
        </p:txBody>
      </p:sp>
    </p:spTree>
    <p:extLst>
      <p:ext uri="{BB962C8B-B14F-4D97-AF65-F5344CB8AC3E}">
        <p14:creationId xmlns:p14="http://schemas.microsoft.com/office/powerpoint/2010/main" val="256903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checkerboard(across)">
                                      <p:cBhvr>
                                        <p:cTn id="7" dur="500"/>
                                        <p:tgtEl>
                                          <p:spTgt spid="2052"/>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053">
                                            <p:txEl>
                                              <p:pRg st="0" end="0"/>
                                            </p:txEl>
                                          </p:spTgt>
                                        </p:tgtEl>
                                        <p:attrNameLst>
                                          <p:attrName>style.visibility</p:attrName>
                                        </p:attrNameLst>
                                      </p:cBhvr>
                                      <p:to>
                                        <p:strVal val="visible"/>
                                      </p:to>
                                    </p:set>
                                    <p:animEffect transition="in" filter="checkerboard(across)">
                                      <p:cBhvr>
                                        <p:cTn id="11" dur="500"/>
                                        <p:tgtEl>
                                          <p:spTgt spid="2053">
                                            <p:txEl>
                                              <p:pRg st="0" end="0"/>
                                            </p:txEl>
                                          </p:spTgt>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2053">
                                            <p:txEl>
                                              <p:pRg st="1" end="1"/>
                                            </p:txEl>
                                          </p:spTgt>
                                        </p:tgtEl>
                                        <p:attrNameLst>
                                          <p:attrName>style.visibility</p:attrName>
                                        </p:attrNameLst>
                                      </p:cBhvr>
                                      <p:to>
                                        <p:strVal val="visible"/>
                                      </p:to>
                                    </p:set>
                                    <p:animEffect transition="in" filter="checkerboard(across)">
                                      <p:cBhvr>
                                        <p:cTn id="15" dur="500"/>
                                        <p:tgtEl>
                                          <p:spTgt spid="2053">
                                            <p:txEl>
                                              <p:pRg st="1" end="1"/>
                                            </p:txEl>
                                          </p:spTgt>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2053">
                                            <p:txEl>
                                              <p:pRg st="2" end="2"/>
                                            </p:txEl>
                                          </p:spTgt>
                                        </p:tgtEl>
                                        <p:attrNameLst>
                                          <p:attrName>style.visibility</p:attrName>
                                        </p:attrNameLst>
                                      </p:cBhvr>
                                      <p:to>
                                        <p:strVal val="visible"/>
                                      </p:to>
                                    </p:set>
                                    <p:animEffect transition="in" filter="checkerboard(across)">
                                      <p:cBhvr>
                                        <p:cTn id="19" dur="500"/>
                                        <p:tgtEl>
                                          <p:spTgt spid="2053">
                                            <p:txEl>
                                              <p:pRg st="2" end="2"/>
                                            </p:txEl>
                                          </p:spTgt>
                                        </p:tgtEl>
                                      </p:cBhvr>
                                    </p:animEffect>
                                  </p:childTnLst>
                                </p:cTn>
                              </p:par>
                            </p:childTnLst>
                          </p:cTn>
                        </p:par>
                        <p:par>
                          <p:cTn id="20" fill="hold" nodeType="afterGroup">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2053">
                                            <p:txEl>
                                              <p:pRg st="3" end="3"/>
                                            </p:txEl>
                                          </p:spTgt>
                                        </p:tgtEl>
                                        <p:attrNameLst>
                                          <p:attrName>style.visibility</p:attrName>
                                        </p:attrNameLst>
                                      </p:cBhvr>
                                      <p:to>
                                        <p:strVal val="visible"/>
                                      </p:to>
                                    </p:set>
                                    <p:animEffect transition="in" filter="checkerboard(across)">
                                      <p:cBhvr>
                                        <p:cTn id="23" dur="500"/>
                                        <p:tgtEl>
                                          <p:spTgt spid="2053">
                                            <p:txEl>
                                              <p:pRg st="3" end="3"/>
                                            </p:txEl>
                                          </p:spTgt>
                                        </p:tgtEl>
                                      </p:cBhvr>
                                    </p:animEffect>
                                  </p:childTnLst>
                                </p:cTn>
                              </p:par>
                            </p:childTnLst>
                          </p:cTn>
                        </p:par>
                        <p:par>
                          <p:cTn id="24" fill="hold" nodeType="afterGroup">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2053">
                                            <p:txEl>
                                              <p:pRg st="4" end="4"/>
                                            </p:txEl>
                                          </p:spTgt>
                                        </p:tgtEl>
                                        <p:attrNameLst>
                                          <p:attrName>style.visibility</p:attrName>
                                        </p:attrNameLst>
                                      </p:cBhvr>
                                      <p:to>
                                        <p:strVal val="visible"/>
                                      </p:to>
                                    </p:set>
                                    <p:animEffect transition="in" filter="checkerboard(across)">
                                      <p:cBhvr>
                                        <p:cTn id="27" dur="500"/>
                                        <p:tgtEl>
                                          <p:spTgt spid="205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76200"/>
            <a:ext cx="8458200" cy="1143000"/>
          </a:xfrm>
        </p:spPr>
        <p:txBody>
          <a:bodyPr/>
          <a:lstStyle/>
          <a:p>
            <a:pPr algn="l" eaLnBrk="1" hangingPunct="1"/>
            <a:r>
              <a:rPr lang="en-US" altLang="en-US" sz="3200" b="1" u="sng">
                <a:solidFill>
                  <a:srgbClr val="FF0000"/>
                </a:solidFill>
              </a:rPr>
              <a:t>Bài 2</a:t>
            </a:r>
            <a:r>
              <a:rPr lang="en-US" altLang="en-US" sz="3200"/>
              <a:t> : </a:t>
            </a:r>
            <a:r>
              <a:rPr lang="en-US" altLang="en-US" sz="3200">
                <a:solidFill>
                  <a:srgbClr val="0000CC"/>
                </a:solidFill>
              </a:rPr>
              <a:t>Chọn cách viết đúng từ đã cho trong ngoặc đơn</a:t>
            </a:r>
            <a:r>
              <a:rPr lang="en-US" altLang="en-US" sz="3200"/>
              <a:t> :</a:t>
            </a:r>
          </a:p>
        </p:txBody>
      </p:sp>
      <p:sp>
        <p:nvSpPr>
          <p:cNvPr id="6147" name="Rectangle 3"/>
          <p:cNvSpPr>
            <a:spLocks noGrp="1" noChangeArrowheads="1"/>
          </p:cNvSpPr>
          <p:nvPr>
            <p:ph type="body" idx="1"/>
          </p:nvPr>
        </p:nvSpPr>
        <p:spPr>
          <a:xfrm>
            <a:off x="2057400" y="1066801"/>
            <a:ext cx="8229600" cy="4525963"/>
          </a:xfrm>
        </p:spPr>
        <p:txBody>
          <a:bodyPr/>
          <a:lstStyle/>
          <a:p>
            <a:pPr algn="ctr" eaLnBrk="1" hangingPunct="1">
              <a:lnSpc>
                <a:spcPct val="120000"/>
              </a:lnSpc>
              <a:buFontTx/>
              <a:buNone/>
            </a:pPr>
            <a:r>
              <a:rPr lang="en-US" altLang="en-US" sz="2800" b="1" i="1"/>
              <a:t>Tìm chỗ ngồi</a:t>
            </a:r>
          </a:p>
          <a:p>
            <a:pPr eaLnBrk="1" hangingPunct="1">
              <a:lnSpc>
                <a:spcPct val="120000"/>
              </a:lnSpc>
              <a:buFontTx/>
              <a:buNone/>
            </a:pPr>
            <a:r>
              <a:rPr lang="en-US" altLang="en-US" sz="2800"/>
              <a:t>       Rạp đang chiếu phim thì một bà đứng dậy len qua hàng ghế ra ngoài. Lát </a:t>
            </a:r>
            <a:r>
              <a:rPr lang="en-US" altLang="en-US" sz="2800">
                <a:solidFill>
                  <a:srgbClr val="FF0000"/>
                </a:solidFill>
              </a:rPr>
              <a:t>sau</a:t>
            </a:r>
            <a:r>
              <a:rPr lang="en-US" altLang="en-US" sz="2800"/>
              <a:t>, bà trở lại hỏi ông ngồi đầu hàng ghế </a:t>
            </a:r>
            <a:r>
              <a:rPr lang="en-US" altLang="en-US" sz="2800">
                <a:solidFill>
                  <a:srgbClr val="FF0000"/>
                </a:solidFill>
              </a:rPr>
              <a:t>rằng</a:t>
            </a:r>
            <a:r>
              <a:rPr lang="en-US" altLang="en-US" sz="2800"/>
              <a:t> :</a:t>
            </a:r>
          </a:p>
          <a:p>
            <a:pPr eaLnBrk="1" hangingPunct="1">
              <a:lnSpc>
                <a:spcPct val="120000"/>
              </a:lnSpc>
              <a:buFontTx/>
              <a:buNone/>
            </a:pPr>
            <a:r>
              <a:rPr lang="en-US" altLang="en-US" sz="2800"/>
              <a:t>       - Thưa ông ! Phải </a:t>
            </a:r>
            <a:r>
              <a:rPr lang="en-US" altLang="en-US" sz="2800">
                <a:solidFill>
                  <a:srgbClr val="FF0000"/>
                </a:solidFill>
              </a:rPr>
              <a:t>chăng </a:t>
            </a:r>
            <a:r>
              <a:rPr lang="en-US" altLang="en-US" sz="2800"/>
              <a:t>lúc ra ngoài tôi vô ý giẫm vào chân ông ?</a:t>
            </a:r>
          </a:p>
          <a:p>
            <a:pPr eaLnBrk="1" hangingPunct="1">
              <a:lnSpc>
                <a:spcPct val="120000"/>
              </a:lnSpc>
              <a:buFontTx/>
              <a:buNone/>
            </a:pPr>
            <a:r>
              <a:rPr lang="en-US" altLang="en-US" sz="2800"/>
              <a:t>       - Vâng, nhưng </a:t>
            </a:r>
            <a:r>
              <a:rPr lang="en-US" altLang="en-US" sz="2800">
                <a:solidFill>
                  <a:srgbClr val="FF0000"/>
                </a:solidFill>
              </a:rPr>
              <a:t>xin</a:t>
            </a:r>
            <a:r>
              <a:rPr lang="en-US" altLang="en-US" sz="2800"/>
              <a:t> bà đừng </a:t>
            </a:r>
            <a:r>
              <a:rPr lang="en-US" altLang="en-US" sz="2800">
                <a:solidFill>
                  <a:srgbClr val="FF0000"/>
                </a:solidFill>
              </a:rPr>
              <a:t>băn khoăn</a:t>
            </a:r>
            <a:r>
              <a:rPr lang="en-US" altLang="en-US" sz="2800"/>
              <a:t>, tôi không </a:t>
            </a:r>
            <a:r>
              <a:rPr lang="en-US" altLang="en-US" sz="2800">
                <a:solidFill>
                  <a:srgbClr val="FF0000"/>
                </a:solidFill>
              </a:rPr>
              <a:t>sao </a:t>
            </a:r>
            <a:r>
              <a:rPr lang="en-US" altLang="en-US" sz="2800"/>
              <a:t>!</a:t>
            </a:r>
          </a:p>
          <a:p>
            <a:pPr eaLnBrk="1" hangingPunct="1">
              <a:lnSpc>
                <a:spcPct val="120000"/>
              </a:lnSpc>
              <a:buFontTx/>
              <a:buNone/>
            </a:pPr>
            <a:r>
              <a:rPr lang="en-US" altLang="en-US" sz="2800"/>
              <a:t>       - Dạ không ! Tôi chỉ muốn hỏi để </a:t>
            </a:r>
            <a:r>
              <a:rPr lang="en-US" altLang="en-US" sz="2800">
                <a:solidFill>
                  <a:srgbClr val="FF0000"/>
                </a:solidFill>
              </a:rPr>
              <a:t>xem</a:t>
            </a:r>
            <a:r>
              <a:rPr lang="en-US" altLang="en-US" sz="2800"/>
              <a:t> tôi có tìm đúng hàng ghế của mình không. </a:t>
            </a:r>
          </a:p>
        </p:txBody>
      </p:sp>
    </p:spTree>
    <p:extLst>
      <p:ext uri="{BB962C8B-B14F-4D97-AF65-F5344CB8AC3E}">
        <p14:creationId xmlns:p14="http://schemas.microsoft.com/office/powerpoint/2010/main" val="1276381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 calcmode="lin" valueType="num">
                                      <p:cBhvr additive="base">
                                        <p:cTn id="11"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 calcmode="lin" valueType="num">
                                      <p:cBhvr additive="base">
                                        <p:cTn id="1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 calcmode="lin" valueType="num">
                                      <p:cBhvr additive="base">
                                        <p:cTn id="23"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1981200" y="304801"/>
            <a:ext cx="8229600" cy="715963"/>
          </a:xfrm>
        </p:spPr>
        <p:txBody>
          <a:bodyPr/>
          <a:lstStyle/>
          <a:p>
            <a:pPr eaLnBrk="1" hangingPunct="1"/>
            <a:r>
              <a:rPr lang="en-US" altLang="en-US" sz="4000" b="1" u="sng">
                <a:solidFill>
                  <a:srgbClr val="FF0000"/>
                </a:solidFill>
              </a:rPr>
              <a:t>Bài 3</a:t>
            </a:r>
            <a:r>
              <a:rPr lang="en-US" altLang="en-US" sz="4000"/>
              <a:t> : </a:t>
            </a:r>
            <a:r>
              <a:rPr lang="en-US" altLang="en-US" sz="4000">
                <a:solidFill>
                  <a:srgbClr val="0000FF"/>
                </a:solidFill>
              </a:rPr>
              <a:t>Giải các câu đố sau :</a:t>
            </a:r>
            <a:r>
              <a:rPr lang="en-US" altLang="en-US" sz="4000"/>
              <a:t/>
            </a:r>
            <a:br>
              <a:rPr lang="en-US" altLang="en-US" sz="4000"/>
            </a:br>
            <a:endParaRPr lang="en-US" altLang="en-US" sz="4000"/>
          </a:p>
        </p:txBody>
      </p:sp>
      <p:sp>
        <p:nvSpPr>
          <p:cNvPr id="5125" name="Rectangle 5"/>
          <p:cNvSpPr>
            <a:spLocks noGrp="1" noChangeArrowheads="1"/>
          </p:cNvSpPr>
          <p:nvPr>
            <p:ph type="body" idx="1"/>
          </p:nvPr>
        </p:nvSpPr>
        <p:spPr>
          <a:xfrm>
            <a:off x="1981200" y="1143001"/>
            <a:ext cx="8229600" cy="4525963"/>
          </a:xfrm>
        </p:spPr>
        <p:txBody>
          <a:bodyPr/>
          <a:lstStyle/>
          <a:p>
            <a:pPr marL="609600" indent="-609600" eaLnBrk="1" hangingPunct="1">
              <a:buNone/>
            </a:pPr>
            <a:r>
              <a:rPr lang="en-US" altLang="en-US" smtClean="0"/>
              <a:t>a)          Để nguyên – tên một loài chim</a:t>
            </a:r>
            <a:br>
              <a:rPr lang="en-US" altLang="en-US" smtClean="0"/>
            </a:br>
            <a:r>
              <a:rPr lang="en-US" altLang="en-US" smtClean="0"/>
              <a:t>Bỏ sắc – thường thấy ban đêm trên trời.</a:t>
            </a:r>
            <a:br>
              <a:rPr lang="en-US" altLang="en-US" smtClean="0"/>
            </a:br>
            <a:r>
              <a:rPr lang="en-US" altLang="en-US" smtClean="0"/>
              <a:t>                                          (Là chữ gì ?)</a:t>
            </a:r>
          </a:p>
          <a:p>
            <a:pPr marL="609600" indent="-609600" eaLnBrk="1" hangingPunct="1"/>
            <a:endParaRPr lang="en-US" altLang="en-US" smtClean="0"/>
          </a:p>
          <a:p>
            <a:pPr marL="609600" indent="-609600" eaLnBrk="1" hangingPunct="1">
              <a:buNone/>
            </a:pPr>
            <a:endParaRPr lang="en-US" altLang="en-US" smtClean="0"/>
          </a:p>
          <a:p>
            <a:pPr marL="609600" indent="-609600" eaLnBrk="1" hangingPunct="1">
              <a:buNone/>
            </a:pPr>
            <a:r>
              <a:rPr lang="en-US" altLang="en-US" smtClean="0"/>
              <a:t>b)        Để nguyên – vằng vặc trời đêm</a:t>
            </a:r>
          </a:p>
          <a:p>
            <a:pPr marL="609600" indent="-609600" eaLnBrk="1" hangingPunct="1">
              <a:buNone/>
            </a:pPr>
            <a:r>
              <a:rPr lang="en-US" altLang="en-US" smtClean="0"/>
              <a:t>  Thêm sắc – màu phấn cùng em tới trường.</a:t>
            </a:r>
          </a:p>
          <a:p>
            <a:pPr marL="609600" indent="-609600" eaLnBrk="1" hangingPunct="1">
              <a:buNone/>
            </a:pPr>
            <a:r>
              <a:rPr lang="en-US" altLang="en-US" smtClean="0"/>
              <a:t>                                               (Là chữ gì ?)</a:t>
            </a:r>
          </a:p>
        </p:txBody>
      </p:sp>
      <p:sp>
        <p:nvSpPr>
          <p:cNvPr id="5127" name="Text Box 7"/>
          <p:cNvSpPr txBox="1">
            <a:spLocks noChangeArrowheads="1"/>
          </p:cNvSpPr>
          <p:nvPr/>
        </p:nvSpPr>
        <p:spPr bwMode="auto">
          <a:xfrm>
            <a:off x="4572000" y="2819401"/>
            <a:ext cx="3048000" cy="7016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4000" b="1">
                <a:solidFill>
                  <a:srgbClr val="000000"/>
                </a:solidFill>
              </a:rPr>
              <a:t>sáo - sao</a:t>
            </a:r>
          </a:p>
        </p:txBody>
      </p:sp>
      <p:sp>
        <p:nvSpPr>
          <p:cNvPr id="5128" name="Text Box 8"/>
          <p:cNvSpPr txBox="1">
            <a:spLocks noChangeArrowheads="1"/>
          </p:cNvSpPr>
          <p:nvPr/>
        </p:nvSpPr>
        <p:spPr bwMode="auto">
          <a:xfrm>
            <a:off x="4191000" y="5927726"/>
            <a:ext cx="3886200" cy="7016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4000" b="1">
                <a:solidFill>
                  <a:srgbClr val="000000"/>
                </a:solidFill>
              </a:rPr>
              <a:t>trăng – trắng</a:t>
            </a:r>
          </a:p>
        </p:txBody>
      </p:sp>
    </p:spTree>
    <p:extLst>
      <p:ext uri="{BB962C8B-B14F-4D97-AF65-F5344CB8AC3E}">
        <p14:creationId xmlns:p14="http://schemas.microsoft.com/office/powerpoint/2010/main" val="3848799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ox(in)">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5">
                                            <p:txEl>
                                              <p:pRg st="0" end="0"/>
                                            </p:txEl>
                                          </p:spTgt>
                                        </p:tgtEl>
                                        <p:attrNameLst>
                                          <p:attrName>style.visibility</p:attrName>
                                        </p:attrNameLst>
                                      </p:cBhvr>
                                      <p:to>
                                        <p:strVal val="visible"/>
                                      </p:to>
                                    </p:set>
                                    <p:animEffect transition="in" filter="dissolve">
                                      <p:cBhvr>
                                        <p:cTn id="12" dur="500"/>
                                        <p:tgtEl>
                                          <p:spTgt spid="512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 calcmode="lin" valueType="num">
                                      <p:cBhvr additive="base">
                                        <p:cTn id="17" dur="500" fill="hold"/>
                                        <p:tgtEl>
                                          <p:spTgt spid="5127"/>
                                        </p:tgtEl>
                                        <p:attrNameLst>
                                          <p:attrName>ppt_x</p:attrName>
                                        </p:attrNameLst>
                                      </p:cBhvr>
                                      <p:tavLst>
                                        <p:tav tm="0">
                                          <p:val>
                                            <p:strVal val="#ppt_x"/>
                                          </p:val>
                                        </p:tav>
                                        <p:tav tm="100000">
                                          <p:val>
                                            <p:strVal val="#ppt_x"/>
                                          </p:val>
                                        </p:tav>
                                      </p:tavLst>
                                    </p:anim>
                                    <p:anim calcmode="lin" valueType="num">
                                      <p:cBhvr additive="base">
                                        <p:cTn id="18" dur="500" fill="hold"/>
                                        <p:tgtEl>
                                          <p:spTgt spid="5127"/>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125">
                                            <p:txEl>
                                              <p:pRg st="3" end="3"/>
                                            </p:txEl>
                                          </p:spTgt>
                                        </p:tgtEl>
                                        <p:attrNameLst>
                                          <p:attrName>style.visibility</p:attrName>
                                        </p:attrNameLst>
                                      </p:cBhvr>
                                      <p:to>
                                        <p:strVal val="visible"/>
                                      </p:to>
                                    </p:set>
                                    <p:animEffect transition="in" filter="dissolve">
                                      <p:cBhvr>
                                        <p:cTn id="23" dur="500"/>
                                        <p:tgtEl>
                                          <p:spTgt spid="5125">
                                            <p:txEl>
                                              <p:pRg st="3" end="3"/>
                                            </p:txEl>
                                          </p:spTgt>
                                        </p:tgtEl>
                                      </p:cBhvr>
                                    </p:animEffect>
                                  </p:childTnLst>
                                </p:cTn>
                              </p:par>
                            </p:childTnLst>
                          </p:cTn>
                        </p:par>
                        <p:par>
                          <p:cTn id="24" fill="hold" nodeType="afterGroup">
                            <p:stCondLst>
                              <p:cond delay="500"/>
                            </p:stCondLst>
                            <p:childTnLst>
                              <p:par>
                                <p:cTn id="25" presetID="9" presetClass="entr" presetSubtype="0" fill="hold" grpId="0" nodeType="afterEffect">
                                  <p:stCondLst>
                                    <p:cond delay="0"/>
                                  </p:stCondLst>
                                  <p:childTnLst>
                                    <p:set>
                                      <p:cBhvr>
                                        <p:cTn id="26" dur="1" fill="hold">
                                          <p:stCondLst>
                                            <p:cond delay="0"/>
                                          </p:stCondLst>
                                        </p:cTn>
                                        <p:tgtEl>
                                          <p:spTgt spid="5125">
                                            <p:txEl>
                                              <p:pRg st="4" end="4"/>
                                            </p:txEl>
                                          </p:spTgt>
                                        </p:tgtEl>
                                        <p:attrNameLst>
                                          <p:attrName>style.visibility</p:attrName>
                                        </p:attrNameLst>
                                      </p:cBhvr>
                                      <p:to>
                                        <p:strVal val="visible"/>
                                      </p:to>
                                    </p:set>
                                    <p:animEffect transition="in" filter="dissolve">
                                      <p:cBhvr>
                                        <p:cTn id="27" dur="500"/>
                                        <p:tgtEl>
                                          <p:spTgt spid="5125">
                                            <p:txEl>
                                              <p:pRg st="4" end="4"/>
                                            </p:txEl>
                                          </p:spTgt>
                                        </p:tgtEl>
                                      </p:cBhvr>
                                    </p:animEffect>
                                  </p:childTnLst>
                                </p:cTn>
                              </p:par>
                            </p:childTnLst>
                          </p:cTn>
                        </p:par>
                        <p:par>
                          <p:cTn id="28" fill="hold" nodeType="afterGroup">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5125">
                                            <p:txEl>
                                              <p:pRg st="5" end="5"/>
                                            </p:txEl>
                                          </p:spTgt>
                                        </p:tgtEl>
                                        <p:attrNameLst>
                                          <p:attrName>style.visibility</p:attrName>
                                        </p:attrNameLst>
                                      </p:cBhvr>
                                      <p:to>
                                        <p:strVal val="visible"/>
                                      </p:to>
                                    </p:set>
                                    <p:animEffect transition="in" filter="dissolve">
                                      <p:cBhvr>
                                        <p:cTn id="31" dur="500"/>
                                        <p:tgtEl>
                                          <p:spTgt spid="5125">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128"/>
                                        </p:tgtEl>
                                        <p:attrNameLst>
                                          <p:attrName>style.visibility</p:attrName>
                                        </p:attrNameLst>
                                      </p:cBhvr>
                                      <p:to>
                                        <p:strVal val="visible"/>
                                      </p:to>
                                    </p:set>
                                    <p:anim calcmode="lin" valueType="num">
                                      <p:cBhvr additive="base">
                                        <p:cTn id="36" dur="500" fill="hold"/>
                                        <p:tgtEl>
                                          <p:spTgt spid="5128"/>
                                        </p:tgtEl>
                                        <p:attrNameLst>
                                          <p:attrName>ppt_x</p:attrName>
                                        </p:attrNameLst>
                                      </p:cBhvr>
                                      <p:tavLst>
                                        <p:tav tm="0">
                                          <p:val>
                                            <p:strVal val="#ppt_x"/>
                                          </p:val>
                                        </p:tav>
                                        <p:tav tm="100000">
                                          <p:val>
                                            <p:strVal val="#ppt_x"/>
                                          </p:val>
                                        </p:tav>
                                      </p:tavLst>
                                    </p:anim>
                                    <p:anim calcmode="lin" valueType="num">
                                      <p:cBhvr additive="base">
                                        <p:cTn id="37" dur="500" fill="hold"/>
                                        <p:tgtEl>
                                          <p:spTgt spid="51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uiExpand="1" build="p"/>
      <p:bldP spid="5127" grpId="0" animBg="1"/>
      <p:bldP spid="512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489</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10</vt:i4>
      </vt:variant>
      <vt:variant>
        <vt:lpstr>Slide Titles</vt:lpstr>
      </vt:variant>
      <vt:variant>
        <vt:i4>10</vt:i4>
      </vt:variant>
    </vt:vector>
  </HeadingPairs>
  <TitlesOfParts>
    <vt:vector size="24" baseType="lpstr">
      <vt:lpstr>Arial</vt:lpstr>
      <vt:lpstr>Calibri</vt:lpstr>
      <vt:lpstr>Calibri Light</vt:lpstr>
      <vt:lpstr>Times New Roman</vt:lpstr>
      <vt:lpstr>Office Theme</vt:lpstr>
      <vt:lpstr>Default Design</vt:lpstr>
      <vt:lpstr>1_Default Design</vt:lpstr>
      <vt:lpstr>2_Default Design</vt:lpstr>
      <vt:lpstr>3_Default Design</vt:lpstr>
      <vt:lpstr>4_Default Design</vt:lpstr>
      <vt:lpstr>5_Default Design</vt:lpstr>
      <vt:lpstr>6_Default Design</vt:lpstr>
      <vt:lpstr>7_Default Design</vt:lpstr>
      <vt:lpstr>8_Default Design</vt:lpstr>
      <vt:lpstr>PowerPoint Presentation</vt:lpstr>
      <vt:lpstr>PowerPoint Presentation</vt:lpstr>
      <vt:lpstr>PowerPoint Presentation</vt:lpstr>
      <vt:lpstr>PowerPoint Presentation</vt:lpstr>
      <vt:lpstr>PowerPoint Presentation</vt:lpstr>
      <vt:lpstr>PowerPoint Presentation</vt:lpstr>
      <vt:lpstr>Bài 2 : Chọn cách viết đúng từ đã cho trong ngoặc đơn :</vt:lpstr>
      <vt:lpstr>Bài 2 : Chọn cách viết đúng từ đã cho trong ngoặc đơn :</vt:lpstr>
      <vt:lpstr>Bài 3 : Giải các câu đố sau :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cp:revision>
  <dcterms:created xsi:type="dcterms:W3CDTF">2021-09-04T08:46:51Z</dcterms:created>
  <dcterms:modified xsi:type="dcterms:W3CDTF">2023-04-11T08:51:52Z</dcterms:modified>
</cp:coreProperties>
</file>