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Lst>
  <p:sldIdLst>
    <p:sldId id="256" r:id="rId11"/>
    <p:sldId id="257" r:id="rId12"/>
    <p:sldId id="258" r:id="rId13"/>
    <p:sldId id="259" r:id="rId14"/>
    <p:sldId id="260" r:id="rId15"/>
    <p:sldId id="261" r:id="rId16"/>
    <p:sldId id="262" r:id="rId17"/>
    <p:sldId id="263" r:id="rId18"/>
    <p:sldId id="264" r:id="rId19"/>
    <p:sldId id="26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469B65-1116-46FD-A1AA-A4625DFED1E2}"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3493221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69B65-1116-46FD-A1AA-A4625DFED1E2}"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3880889943"/>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9E352F-5B20-484B-A97E-4C53D048EF6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64210106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77D6A1-B25F-4A03-A93E-06AEA5FF2CD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43767584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8B6185-97A7-4F15-9FA9-42CEF4D69B8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19501354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2017E7-5A78-4819-89CA-DB75C80DCF5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08976382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4559E-8DD6-4964-949B-158C211F9DF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48857494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345DE6-9108-46D1-9F3F-BF15725BCEF0}"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1876496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6C3902-A272-4AD7-9726-B1AFDF8FADD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17239351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940B5-DF0C-47E6-82CE-D5AACB61847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115339779"/>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73A51D2-2737-4CE1-8BEB-02DFD56E1FA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96423084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BE21A-82D8-4E8A-BAAD-2A4CB059559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45105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69B65-1116-46FD-A1AA-A4625DFED1E2}"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3951420091"/>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85CC86B-FD66-4A5B-B348-AEDB175059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977317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9E352F-5B20-484B-A97E-4C53D048EF6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766650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77D6A1-B25F-4A03-A93E-06AEA5FF2CD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25580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8B6185-97A7-4F15-9FA9-42CEF4D69B8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390025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2017E7-5A78-4819-89CA-DB75C80DCF5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1383533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4559E-8DD6-4964-949B-158C211F9DF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612809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345DE6-9108-46D1-9F3F-BF15725BCEF0}"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38580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6C3902-A272-4AD7-9726-B1AFDF8FADD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7266461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940B5-DF0C-47E6-82CE-D5AACB61847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96005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69B65-1116-46FD-A1AA-A4625DFED1E2}"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3139238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73A51D2-2737-4CE1-8BEB-02DFD56E1FA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157529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BE21A-82D8-4E8A-BAAD-2A4CB059559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90424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85CC86B-FD66-4A5B-B348-AEDB175059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491469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9E352F-5B20-484B-A97E-4C53D048EF6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1770555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77D6A1-B25F-4A03-A93E-06AEA5FF2CD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5903837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8B6185-97A7-4F15-9FA9-42CEF4D69B8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5423434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2017E7-5A78-4819-89CA-DB75C80DCF5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76504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4559E-8DD6-4964-949B-158C211F9DF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5374502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345DE6-9108-46D1-9F3F-BF15725BCEF0}"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53557172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6C3902-A272-4AD7-9726-B1AFDF8FADD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51282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469B65-1116-46FD-A1AA-A4625DFED1E2}"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29219972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940B5-DF0C-47E6-82CE-D5AACB61847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034341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73A51D2-2737-4CE1-8BEB-02DFD56E1FA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5048334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BE21A-82D8-4E8A-BAAD-2A4CB059559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2408480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85CC86B-FD66-4A5B-B348-AEDB175059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5919517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9E352F-5B20-484B-A97E-4C53D048EF6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213995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77D6A1-B25F-4A03-A93E-06AEA5FF2CD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637357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8B6185-97A7-4F15-9FA9-42CEF4D69B8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6693575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2017E7-5A78-4819-89CA-DB75C80DCF5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2503608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4559E-8DD6-4964-949B-158C211F9DF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0243694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345DE6-9108-46D1-9F3F-BF15725BCEF0}"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17751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469B65-1116-46FD-A1AA-A4625DFED1E2}"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29944645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6C3902-A272-4AD7-9726-B1AFDF8FADD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8560008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940B5-DF0C-47E6-82CE-D5AACB61847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069488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73A51D2-2737-4CE1-8BEB-02DFD56E1FA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1993802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BE21A-82D8-4E8A-BAAD-2A4CB059559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4265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85CC86B-FD66-4A5B-B348-AEDB175059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3527781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9E352F-5B20-484B-A97E-4C53D048EF6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191542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77D6A1-B25F-4A03-A93E-06AEA5FF2CD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5037210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8B6185-97A7-4F15-9FA9-42CEF4D69B8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8308899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2017E7-5A78-4819-89CA-DB75C80DCF5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5227709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4559E-8DD6-4964-949B-158C211F9DF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166166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469B65-1116-46FD-A1AA-A4625DFED1E2}"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87741748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345DE6-9108-46D1-9F3F-BF15725BCEF0}"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002737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6C3902-A272-4AD7-9726-B1AFDF8FADD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3503153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940B5-DF0C-47E6-82CE-D5AACB61847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9753642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73A51D2-2737-4CE1-8BEB-02DFD56E1FA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59120933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BE21A-82D8-4E8A-BAAD-2A4CB059559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7311343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85CC86B-FD66-4A5B-B348-AEDB175059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4218338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9E352F-5B20-484B-A97E-4C53D048EF6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24332189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77D6A1-B25F-4A03-A93E-06AEA5FF2CD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3173174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8B6185-97A7-4F15-9FA9-42CEF4D69B8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85210513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2017E7-5A78-4819-89CA-DB75C80DCF5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78335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469B65-1116-46FD-A1AA-A4625DFED1E2}"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266264109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4559E-8DD6-4964-949B-158C211F9DF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11659390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345DE6-9108-46D1-9F3F-BF15725BCEF0}"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8211009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6C3902-A272-4AD7-9726-B1AFDF8FADD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78910469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940B5-DF0C-47E6-82CE-D5AACB61847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68118945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73A51D2-2737-4CE1-8BEB-02DFD56E1FA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6885211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BE21A-82D8-4E8A-BAAD-2A4CB059559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8602234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85CC86B-FD66-4A5B-B348-AEDB175059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64350244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9E352F-5B20-484B-A97E-4C53D048EF6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58750478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77D6A1-B25F-4A03-A93E-06AEA5FF2CD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49542453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8B6185-97A7-4F15-9FA9-42CEF4D69B8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91878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69B65-1116-46FD-A1AA-A4625DFED1E2}" type="datetimeFigureOut">
              <a:rPr lang="en-US" smtClean="0"/>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311172366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2017E7-5A78-4819-89CA-DB75C80DCF5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33899115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4559E-8DD6-4964-949B-158C211F9DF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20134310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345DE6-9108-46D1-9F3F-BF15725BCEF0}"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45329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6C3902-A272-4AD7-9726-B1AFDF8FADD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1418013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940B5-DF0C-47E6-82CE-D5AACB61847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8621175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73A51D2-2737-4CE1-8BEB-02DFD56E1FA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9190608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BE21A-82D8-4E8A-BAAD-2A4CB059559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31295726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85CC86B-FD66-4A5B-B348-AEDB175059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70464801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9E352F-5B20-484B-A97E-4C53D048EF6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85968000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77D6A1-B25F-4A03-A93E-06AEA5FF2CD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64493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469B65-1116-46FD-A1AA-A4625DFED1E2}"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217632473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8B6185-97A7-4F15-9FA9-42CEF4D69B8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22279526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2017E7-5A78-4819-89CA-DB75C80DCF5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7086065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4559E-8DD6-4964-949B-158C211F9DF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38720837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345DE6-9108-46D1-9F3F-BF15725BCEF0}"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25669590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6C3902-A272-4AD7-9726-B1AFDF8FADD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89727411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940B5-DF0C-47E6-82CE-D5AACB61847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65257824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73A51D2-2737-4CE1-8BEB-02DFD56E1FA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30392846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BE21A-82D8-4E8A-BAAD-2A4CB059559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0070767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85CC86B-FD66-4A5B-B348-AEDB175059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27746213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029E352F-5B20-484B-A97E-4C53D048EF6C}"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648550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469B65-1116-46FD-A1AA-A4625DFED1E2}"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7D254-5CCF-4F3C-9D9B-962C9F23E6EA}" type="slidenum">
              <a:rPr lang="en-US" smtClean="0"/>
              <a:t>‹#›</a:t>
            </a:fld>
            <a:endParaRPr lang="en-US"/>
          </a:p>
        </p:txBody>
      </p:sp>
    </p:spTree>
    <p:extLst>
      <p:ext uri="{BB962C8B-B14F-4D97-AF65-F5344CB8AC3E}">
        <p14:creationId xmlns:p14="http://schemas.microsoft.com/office/powerpoint/2010/main" val="2259415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7477D6A1-B25F-4A03-A93E-06AEA5FF2CDA}"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17662152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A98B6185-97A7-4F15-9FA9-42CEF4D69B8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88547266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32017E7-5A78-4819-89CA-DB75C80DCF5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23725491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6884559E-8DD6-4964-949B-158C211F9DF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17604508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8345DE6-9108-46D1-9F3F-BF15725BCEF0}"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917162253"/>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06C3902-A272-4AD7-9726-B1AFDF8FADD5}"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617111855"/>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DF3940B5-DF0C-47E6-82CE-D5AACB618476}"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35885543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E73A51D2-2737-4CE1-8BEB-02DFD56E1FAD}"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29237317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183BE21A-82D8-4E8A-BAAD-2A4CB0595594}"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03076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385CC86B-FD66-4A5B-B348-AEDB175059A3}"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62812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69B65-1116-46FD-A1AA-A4625DFED1E2}" type="datetimeFigureOut">
              <a:rPr lang="en-US" smtClean="0"/>
              <a:t>4/11/2023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7D254-5CCF-4F3C-9D9B-962C9F23E6EA}" type="slidenum">
              <a:rPr lang="en-US" smtClean="0"/>
              <a:t>‹#›</a:t>
            </a:fld>
            <a:endParaRPr lang="en-US"/>
          </a:p>
        </p:txBody>
      </p:sp>
    </p:spTree>
    <p:extLst>
      <p:ext uri="{BB962C8B-B14F-4D97-AF65-F5344CB8AC3E}">
        <p14:creationId xmlns:p14="http://schemas.microsoft.com/office/powerpoint/2010/main" val="1411382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668158D9-0F8F-4D00-B008-3EA8ABC13CB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870233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668158D9-0F8F-4D00-B008-3EA8ABC13CB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431264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668158D9-0F8F-4D00-B008-3EA8ABC13CB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3028000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668158D9-0F8F-4D00-B008-3EA8ABC13CB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3718095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668158D9-0F8F-4D00-B008-3EA8ABC13CB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5083112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668158D9-0F8F-4D00-B008-3EA8ABC13CB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7968681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668158D9-0F8F-4D00-B008-3EA8ABC13CB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14203136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668158D9-0F8F-4D00-B008-3EA8ABC13CB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59791145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fontAlgn="base">
              <a:spcBef>
                <a:spcPct val="0"/>
              </a:spcBef>
              <a:spcAft>
                <a:spcPct val="0"/>
              </a:spcAft>
              <a:defRPr/>
            </a:pPr>
            <a:fld id="{668158D9-0F8F-4D00-B008-3EA8ABC13CB7}" type="slidenum">
              <a:rPr lang="en-US" altLang="en-US" smtClean="0">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182074896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54587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endParaRPr lang="en-US" altLang="en-US" smtClean="0"/>
          </a:p>
        </p:txBody>
      </p:sp>
      <p:sp>
        <p:nvSpPr>
          <p:cNvPr id="31747" name="Content Placeholder 2"/>
          <p:cNvSpPr>
            <a:spLocks noGrp="1"/>
          </p:cNvSpPr>
          <p:nvPr>
            <p:ph idx="1"/>
          </p:nvPr>
        </p:nvSpPr>
        <p:spPr/>
        <p:txBody>
          <a:bodyPr/>
          <a:lstStyle/>
          <a:p>
            <a:pPr eaLnBrk="1" hangingPunct="1"/>
            <a:endParaRPr lang="en-US" altLang="en-US" smtClean="0"/>
          </a:p>
        </p:txBody>
      </p:sp>
    </p:spTree>
    <p:extLst>
      <p:ext uri="{BB962C8B-B14F-4D97-AF65-F5344CB8AC3E}">
        <p14:creationId xmlns:p14="http://schemas.microsoft.com/office/powerpoint/2010/main" val="3708871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1538288" y="457201"/>
            <a:ext cx="89916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pPr>
            <a:r>
              <a:rPr lang="en-US" altLang="en-US" sz="4400" smtClean="0">
                <a:solidFill>
                  <a:srgbClr val="000000"/>
                </a:solidFill>
                <a:latin typeface="Times New Roman" panose="02020603050405020304" pitchFamily="18" charset="0"/>
                <a:cs typeface="Times New Roman" panose="02020603050405020304" pitchFamily="18" charset="0"/>
              </a:rPr>
              <a:t>Chính </a:t>
            </a:r>
            <a:r>
              <a:rPr lang="en-US" altLang="en-US" sz="4400">
                <a:solidFill>
                  <a:srgbClr val="000000"/>
                </a:solidFill>
                <a:latin typeface="Times New Roman" panose="02020603050405020304" pitchFamily="18" charset="0"/>
                <a:cs typeface="Times New Roman" panose="02020603050405020304" pitchFamily="18" charset="0"/>
              </a:rPr>
              <a:t>tả</a:t>
            </a:r>
          </a:p>
          <a:p>
            <a:pPr algn="ctr" fontAlgn="base">
              <a:spcBef>
                <a:spcPct val="0"/>
              </a:spcBef>
              <a:spcAft>
                <a:spcPct val="0"/>
              </a:spcAft>
            </a:pPr>
            <a:r>
              <a:rPr lang="en-US" altLang="en-US" sz="4400">
                <a:solidFill>
                  <a:srgbClr val="000000"/>
                </a:solidFill>
                <a:latin typeface="Times New Roman" panose="02020603050405020304" pitchFamily="18" charset="0"/>
                <a:cs typeface="Times New Roman" panose="02020603050405020304" pitchFamily="18" charset="0"/>
              </a:rPr>
              <a:t>Mười năm cõng bạn đi học</a:t>
            </a:r>
          </a:p>
        </p:txBody>
      </p:sp>
    </p:spTree>
    <p:extLst>
      <p:ext uri="{BB962C8B-B14F-4D97-AF65-F5344CB8AC3E}">
        <p14:creationId xmlns:p14="http://schemas.microsoft.com/office/powerpoint/2010/main" val="2324062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1676400" y="381000"/>
            <a:ext cx="88392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3200">
                <a:solidFill>
                  <a:srgbClr val="000000"/>
                </a:solidFill>
                <a:latin typeface="Times New Roman" panose="02020603050405020304" pitchFamily="18" charset="0"/>
                <a:cs typeface="Times New Roman" panose="02020603050405020304" pitchFamily="18" charset="0"/>
              </a:rPr>
              <a:t>     </a:t>
            </a:r>
            <a:r>
              <a:rPr lang="en-US" altLang="en-US" sz="3600">
                <a:solidFill>
                  <a:srgbClr val="000000"/>
                </a:solidFill>
                <a:latin typeface="Times New Roman" panose="02020603050405020304" pitchFamily="18" charset="0"/>
                <a:cs typeface="Times New Roman" panose="02020603050405020304" pitchFamily="18" charset="0"/>
              </a:rPr>
              <a:t>Ở xã Vĩnh Quang, huyện Chiêm Hóa, tỉnh Tuyên Quang, ai cũng biết câu chuyện cảm động về em Đoàn Trường Sinh 10 năm cõng bạn đến trường. Quãng đường từ nhà Sinh tới trường dài hơn 4 ki-lô-mét, qua đèo, vượt suối, khúc khuỷu, gập ghềnh. Thế mà Sinh không quản khó khăn, ngày ngày cõng bạn Hanh bị liệt cả hai chân đi về. Nhờ bạn giúp đỡ, lại có chí học hành, nhiều năm liền, Hanh là học sinh tiên tiến, có năm còn tham gia đội tuyển học sinh giỏi cấp huyện.</a:t>
            </a:r>
          </a:p>
        </p:txBody>
      </p:sp>
    </p:spTree>
    <p:extLst>
      <p:ext uri="{BB962C8B-B14F-4D97-AF65-F5344CB8AC3E}">
        <p14:creationId xmlns:p14="http://schemas.microsoft.com/office/powerpoint/2010/main" val="1792476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US" altLang="en-US" smtClean="0"/>
          </a:p>
        </p:txBody>
      </p:sp>
      <p:sp>
        <p:nvSpPr>
          <p:cNvPr id="25603" name="Content Placeholder 2"/>
          <p:cNvSpPr>
            <a:spLocks noGrp="1"/>
          </p:cNvSpPr>
          <p:nvPr>
            <p:ph idx="1"/>
          </p:nvPr>
        </p:nvSpPr>
        <p:spPr/>
        <p:txBody>
          <a:bodyPr/>
          <a:lstStyle/>
          <a:p>
            <a:pPr eaLnBrk="1" hangingPunct="1"/>
            <a:endParaRPr lang="en-US" altLang="en-US" smtClean="0"/>
          </a:p>
        </p:txBody>
      </p:sp>
    </p:spTree>
    <p:extLst>
      <p:ext uri="{BB962C8B-B14F-4D97-AF65-F5344CB8AC3E}">
        <p14:creationId xmlns:p14="http://schemas.microsoft.com/office/powerpoint/2010/main" val="1094287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3"/>
          <p:cNvSpPr txBox="1">
            <a:spLocks noChangeArrowheads="1"/>
          </p:cNvSpPr>
          <p:nvPr/>
        </p:nvSpPr>
        <p:spPr bwMode="auto">
          <a:xfrm>
            <a:off x="1676400" y="381000"/>
            <a:ext cx="88392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r>
              <a:rPr lang="en-US" altLang="en-US" sz="3200">
                <a:solidFill>
                  <a:srgbClr val="000000"/>
                </a:solidFill>
                <a:latin typeface="Times New Roman" panose="02020603050405020304" pitchFamily="18" charset="0"/>
                <a:cs typeface="Times New Roman" panose="02020603050405020304" pitchFamily="18" charset="0"/>
              </a:rPr>
              <a:t>     </a:t>
            </a:r>
            <a:r>
              <a:rPr lang="en-US" altLang="en-US" sz="3600">
                <a:solidFill>
                  <a:srgbClr val="000000"/>
                </a:solidFill>
                <a:latin typeface="Times New Roman" panose="02020603050405020304" pitchFamily="18" charset="0"/>
                <a:cs typeface="Times New Roman" panose="02020603050405020304" pitchFamily="18" charset="0"/>
              </a:rPr>
              <a:t>Ở xã </a:t>
            </a:r>
            <a:r>
              <a:rPr lang="en-US" altLang="en-US" sz="3600">
                <a:solidFill>
                  <a:srgbClr val="FF0000"/>
                </a:solidFill>
                <a:latin typeface="Times New Roman" panose="02020603050405020304" pitchFamily="18" charset="0"/>
                <a:cs typeface="Times New Roman" panose="02020603050405020304" pitchFamily="18" charset="0"/>
              </a:rPr>
              <a:t>Vĩnh Quang</a:t>
            </a:r>
            <a:r>
              <a:rPr lang="en-US" altLang="en-US" sz="3600">
                <a:solidFill>
                  <a:srgbClr val="000000"/>
                </a:solidFill>
                <a:latin typeface="Times New Roman" panose="02020603050405020304" pitchFamily="18" charset="0"/>
                <a:cs typeface="Times New Roman" panose="02020603050405020304" pitchFamily="18" charset="0"/>
              </a:rPr>
              <a:t>, huyện </a:t>
            </a:r>
            <a:r>
              <a:rPr lang="en-US" altLang="en-US" sz="3600">
                <a:solidFill>
                  <a:srgbClr val="FF0000"/>
                </a:solidFill>
                <a:latin typeface="Times New Roman" panose="02020603050405020304" pitchFamily="18" charset="0"/>
                <a:cs typeface="Times New Roman" panose="02020603050405020304" pitchFamily="18" charset="0"/>
              </a:rPr>
              <a:t>Chiêm Hóa</a:t>
            </a:r>
            <a:r>
              <a:rPr lang="en-US" altLang="en-US" sz="3600">
                <a:solidFill>
                  <a:srgbClr val="000000"/>
                </a:solidFill>
                <a:latin typeface="Times New Roman" panose="02020603050405020304" pitchFamily="18" charset="0"/>
                <a:cs typeface="Times New Roman" panose="02020603050405020304" pitchFamily="18" charset="0"/>
              </a:rPr>
              <a:t>, tỉnh </a:t>
            </a:r>
            <a:r>
              <a:rPr lang="en-US" altLang="en-US" sz="3600">
                <a:solidFill>
                  <a:srgbClr val="FF0000"/>
                </a:solidFill>
                <a:latin typeface="Times New Roman" panose="02020603050405020304" pitchFamily="18" charset="0"/>
                <a:cs typeface="Times New Roman" panose="02020603050405020304" pitchFamily="18" charset="0"/>
              </a:rPr>
              <a:t>Tuyên Quang</a:t>
            </a:r>
            <a:r>
              <a:rPr lang="en-US" altLang="en-US" sz="3600">
                <a:solidFill>
                  <a:srgbClr val="000000"/>
                </a:solidFill>
                <a:latin typeface="Times New Roman" panose="02020603050405020304" pitchFamily="18" charset="0"/>
                <a:cs typeface="Times New Roman" panose="02020603050405020304" pitchFamily="18" charset="0"/>
              </a:rPr>
              <a:t>, ai cũng biết câu chuyện cảm động về em </a:t>
            </a:r>
            <a:r>
              <a:rPr lang="en-US" altLang="en-US" sz="3600">
                <a:solidFill>
                  <a:srgbClr val="FF0000"/>
                </a:solidFill>
                <a:latin typeface="Times New Roman" panose="02020603050405020304" pitchFamily="18" charset="0"/>
                <a:cs typeface="Times New Roman" panose="02020603050405020304" pitchFamily="18" charset="0"/>
              </a:rPr>
              <a:t>Đoàn Trường Sinh </a:t>
            </a:r>
            <a:r>
              <a:rPr lang="en-US" altLang="en-US" sz="3600" b="1" u="sng">
                <a:solidFill>
                  <a:srgbClr val="000000"/>
                </a:solidFill>
                <a:latin typeface="Times New Roman" panose="02020603050405020304" pitchFamily="18" charset="0"/>
                <a:cs typeface="Times New Roman" panose="02020603050405020304" pitchFamily="18" charset="0"/>
              </a:rPr>
              <a:t>10 năm </a:t>
            </a:r>
            <a:r>
              <a:rPr lang="en-US" altLang="en-US" sz="3600">
                <a:solidFill>
                  <a:srgbClr val="000000"/>
                </a:solidFill>
                <a:latin typeface="Times New Roman" panose="02020603050405020304" pitchFamily="18" charset="0"/>
                <a:cs typeface="Times New Roman" panose="02020603050405020304" pitchFamily="18" charset="0"/>
              </a:rPr>
              <a:t>cõng bạn đến trường. Quãng đường từ nhà </a:t>
            </a:r>
            <a:r>
              <a:rPr lang="en-US" altLang="en-US" sz="3600">
                <a:solidFill>
                  <a:srgbClr val="FF0000"/>
                </a:solidFill>
                <a:latin typeface="Times New Roman" panose="02020603050405020304" pitchFamily="18" charset="0"/>
                <a:cs typeface="Times New Roman" panose="02020603050405020304" pitchFamily="18" charset="0"/>
              </a:rPr>
              <a:t>Sinh</a:t>
            </a:r>
            <a:r>
              <a:rPr lang="en-US" altLang="en-US" sz="3600">
                <a:solidFill>
                  <a:srgbClr val="000000"/>
                </a:solidFill>
                <a:latin typeface="Times New Roman" panose="02020603050405020304" pitchFamily="18" charset="0"/>
                <a:cs typeface="Times New Roman" panose="02020603050405020304" pitchFamily="18" charset="0"/>
              </a:rPr>
              <a:t> tới trường dài hơn </a:t>
            </a:r>
            <a:r>
              <a:rPr lang="en-US" altLang="en-US" sz="3600" b="1" u="sng">
                <a:solidFill>
                  <a:srgbClr val="000000"/>
                </a:solidFill>
                <a:latin typeface="Times New Roman" panose="02020603050405020304" pitchFamily="18" charset="0"/>
                <a:cs typeface="Times New Roman" panose="02020603050405020304" pitchFamily="18" charset="0"/>
              </a:rPr>
              <a:t>4 ki-lô-mét</a:t>
            </a:r>
            <a:r>
              <a:rPr lang="en-US" altLang="en-US" sz="3600">
                <a:solidFill>
                  <a:srgbClr val="000000"/>
                </a:solidFill>
                <a:latin typeface="Times New Roman" panose="02020603050405020304" pitchFamily="18" charset="0"/>
                <a:cs typeface="Times New Roman" panose="02020603050405020304" pitchFamily="18" charset="0"/>
              </a:rPr>
              <a:t>, qua đèo, vượt suối, </a:t>
            </a:r>
            <a:r>
              <a:rPr lang="en-US" altLang="en-US" sz="3600">
                <a:solidFill>
                  <a:srgbClr val="0000CC"/>
                </a:solidFill>
                <a:latin typeface="Times New Roman" panose="02020603050405020304" pitchFamily="18" charset="0"/>
                <a:cs typeface="Times New Roman" panose="02020603050405020304" pitchFamily="18" charset="0"/>
              </a:rPr>
              <a:t>khúc khuỷu</a:t>
            </a:r>
            <a:r>
              <a:rPr lang="en-US" altLang="en-US" sz="3600">
                <a:solidFill>
                  <a:srgbClr val="000000"/>
                </a:solidFill>
                <a:latin typeface="Times New Roman" panose="02020603050405020304" pitchFamily="18" charset="0"/>
                <a:cs typeface="Times New Roman" panose="02020603050405020304" pitchFamily="18" charset="0"/>
              </a:rPr>
              <a:t>, </a:t>
            </a:r>
            <a:r>
              <a:rPr lang="en-US" altLang="en-US" sz="3600">
                <a:solidFill>
                  <a:srgbClr val="0000FF"/>
                </a:solidFill>
                <a:latin typeface="Times New Roman" panose="02020603050405020304" pitchFamily="18" charset="0"/>
                <a:cs typeface="Times New Roman" panose="02020603050405020304" pitchFamily="18" charset="0"/>
              </a:rPr>
              <a:t>gập ghềnh</a:t>
            </a:r>
            <a:r>
              <a:rPr lang="en-US" altLang="en-US" sz="3600">
                <a:solidFill>
                  <a:srgbClr val="000000"/>
                </a:solidFill>
                <a:latin typeface="Times New Roman" panose="02020603050405020304" pitchFamily="18" charset="0"/>
                <a:cs typeface="Times New Roman" panose="02020603050405020304" pitchFamily="18" charset="0"/>
              </a:rPr>
              <a:t>. Thế mà </a:t>
            </a:r>
            <a:r>
              <a:rPr lang="en-US" altLang="en-US" sz="3600">
                <a:solidFill>
                  <a:srgbClr val="FF0000"/>
                </a:solidFill>
                <a:latin typeface="Times New Roman" panose="02020603050405020304" pitchFamily="18" charset="0"/>
                <a:cs typeface="Times New Roman" panose="02020603050405020304" pitchFamily="18" charset="0"/>
              </a:rPr>
              <a:t>Sinh</a:t>
            </a:r>
            <a:r>
              <a:rPr lang="en-US" altLang="en-US" sz="3600">
                <a:solidFill>
                  <a:srgbClr val="000000"/>
                </a:solidFill>
                <a:latin typeface="Times New Roman" panose="02020603050405020304" pitchFamily="18" charset="0"/>
                <a:cs typeface="Times New Roman" panose="02020603050405020304" pitchFamily="18" charset="0"/>
              </a:rPr>
              <a:t> không quản khó khăn, ngày ngày cõng bạn </a:t>
            </a:r>
            <a:r>
              <a:rPr lang="en-US" altLang="en-US" sz="3600">
                <a:solidFill>
                  <a:srgbClr val="FF0000"/>
                </a:solidFill>
                <a:latin typeface="Times New Roman" panose="02020603050405020304" pitchFamily="18" charset="0"/>
                <a:cs typeface="Times New Roman" panose="02020603050405020304" pitchFamily="18" charset="0"/>
              </a:rPr>
              <a:t>Hanh</a:t>
            </a:r>
            <a:r>
              <a:rPr lang="en-US" altLang="en-US" sz="3600">
                <a:solidFill>
                  <a:srgbClr val="000000"/>
                </a:solidFill>
                <a:latin typeface="Times New Roman" panose="02020603050405020304" pitchFamily="18" charset="0"/>
                <a:cs typeface="Times New Roman" panose="02020603050405020304" pitchFamily="18" charset="0"/>
              </a:rPr>
              <a:t> bị liệt cả hai chân đi về. Nhờ bạn giúp đỡ, lại có chí học hành, nhiều năm liền, </a:t>
            </a:r>
            <a:r>
              <a:rPr lang="en-US" altLang="en-US" sz="3600">
                <a:solidFill>
                  <a:srgbClr val="FF0000"/>
                </a:solidFill>
                <a:latin typeface="Times New Roman" panose="02020603050405020304" pitchFamily="18" charset="0"/>
                <a:cs typeface="Times New Roman" panose="02020603050405020304" pitchFamily="18" charset="0"/>
              </a:rPr>
              <a:t>Hanh</a:t>
            </a:r>
            <a:r>
              <a:rPr lang="en-US" altLang="en-US" sz="3600">
                <a:solidFill>
                  <a:srgbClr val="000000"/>
                </a:solidFill>
                <a:latin typeface="Times New Roman" panose="02020603050405020304" pitchFamily="18" charset="0"/>
                <a:cs typeface="Times New Roman" panose="02020603050405020304" pitchFamily="18" charset="0"/>
              </a:rPr>
              <a:t> là học sinh tiên tiến, có năm còn tham gia đội tuyển học sinh giỏi cấp huyện.</a:t>
            </a:r>
          </a:p>
        </p:txBody>
      </p:sp>
    </p:spTree>
    <p:extLst>
      <p:ext uri="{BB962C8B-B14F-4D97-AF65-F5344CB8AC3E}">
        <p14:creationId xmlns:p14="http://schemas.microsoft.com/office/powerpoint/2010/main" val="1983224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endParaRPr lang="en-US" altLang="en-US" smtClean="0"/>
          </a:p>
        </p:txBody>
      </p:sp>
      <p:sp>
        <p:nvSpPr>
          <p:cNvPr id="27651" name="Content Placeholder 2"/>
          <p:cNvSpPr>
            <a:spLocks noGrp="1"/>
          </p:cNvSpPr>
          <p:nvPr>
            <p:ph idx="1"/>
          </p:nvPr>
        </p:nvSpPr>
        <p:spPr/>
        <p:txBody>
          <a:bodyPr/>
          <a:lstStyle/>
          <a:p>
            <a:pPr eaLnBrk="1" hangingPunct="1"/>
            <a:endParaRPr lang="en-US" altLang="en-US" smtClean="0"/>
          </a:p>
        </p:txBody>
      </p:sp>
    </p:spTree>
    <p:extLst>
      <p:ext uri="{BB962C8B-B14F-4D97-AF65-F5344CB8AC3E}">
        <p14:creationId xmlns:p14="http://schemas.microsoft.com/office/powerpoint/2010/main" val="978403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1981200" y="76200"/>
            <a:ext cx="8458200" cy="1143000"/>
          </a:xfrm>
        </p:spPr>
        <p:txBody>
          <a:bodyPr/>
          <a:lstStyle/>
          <a:p>
            <a:pPr algn="l" eaLnBrk="1" hangingPunct="1"/>
            <a:r>
              <a:rPr lang="en-US" altLang="en-US" sz="3200" b="1" u="sng">
                <a:solidFill>
                  <a:srgbClr val="FF0000"/>
                </a:solidFill>
              </a:rPr>
              <a:t>Bài 2</a:t>
            </a:r>
            <a:r>
              <a:rPr lang="en-US" altLang="en-US" sz="3200"/>
              <a:t> : </a:t>
            </a:r>
            <a:r>
              <a:rPr lang="en-US" altLang="en-US" sz="3200">
                <a:solidFill>
                  <a:srgbClr val="0000CC"/>
                </a:solidFill>
              </a:rPr>
              <a:t>Chọn cách viết đúng từ đã cho trong ngoặc đơn</a:t>
            </a:r>
            <a:r>
              <a:rPr lang="en-US" altLang="en-US" sz="3200"/>
              <a:t> :</a:t>
            </a:r>
          </a:p>
        </p:txBody>
      </p:sp>
      <p:sp>
        <p:nvSpPr>
          <p:cNvPr id="2053" name="Rectangle 5"/>
          <p:cNvSpPr>
            <a:spLocks noGrp="1" noChangeArrowheads="1"/>
          </p:cNvSpPr>
          <p:nvPr>
            <p:ph type="body" idx="1"/>
          </p:nvPr>
        </p:nvSpPr>
        <p:spPr>
          <a:xfrm>
            <a:off x="1524000" y="990601"/>
            <a:ext cx="9067800" cy="4525963"/>
          </a:xfrm>
        </p:spPr>
        <p:txBody>
          <a:bodyPr/>
          <a:lstStyle/>
          <a:p>
            <a:pPr algn="ctr" eaLnBrk="1" hangingPunct="1">
              <a:lnSpc>
                <a:spcPct val="120000"/>
              </a:lnSpc>
              <a:buFontTx/>
              <a:buNone/>
            </a:pPr>
            <a:r>
              <a:rPr lang="en-US" altLang="en-US" sz="2800" b="1" i="1"/>
              <a:t>Tìm chỗ ngồi</a:t>
            </a:r>
          </a:p>
          <a:p>
            <a:pPr eaLnBrk="1" hangingPunct="1">
              <a:lnSpc>
                <a:spcPct val="120000"/>
              </a:lnSpc>
              <a:buFontTx/>
              <a:buNone/>
            </a:pPr>
            <a:r>
              <a:rPr lang="en-US" altLang="en-US" sz="2800"/>
              <a:t>         Rạp đang chiếu phim thì một bà đứng dậy len qua hàng ghế ra ngoài. Lát (</a:t>
            </a:r>
            <a:r>
              <a:rPr lang="en-US" altLang="en-US" sz="2800">
                <a:solidFill>
                  <a:srgbClr val="FF0000"/>
                </a:solidFill>
              </a:rPr>
              <a:t>sau / xau</a:t>
            </a:r>
            <a:r>
              <a:rPr lang="en-US" altLang="en-US" sz="2800"/>
              <a:t>), bà trở lại hỏi ông ngồi đầu hàng ghế (</a:t>
            </a:r>
            <a:r>
              <a:rPr lang="en-US" altLang="en-US" sz="2800">
                <a:solidFill>
                  <a:srgbClr val="FF0000"/>
                </a:solidFill>
              </a:rPr>
              <a:t>rằng / rằn</a:t>
            </a:r>
            <a:r>
              <a:rPr lang="en-US" altLang="en-US" sz="2800"/>
              <a:t>) :</a:t>
            </a:r>
          </a:p>
          <a:p>
            <a:pPr eaLnBrk="1" hangingPunct="1">
              <a:lnSpc>
                <a:spcPct val="120000"/>
              </a:lnSpc>
              <a:buFontTx/>
              <a:buNone/>
            </a:pPr>
            <a:r>
              <a:rPr lang="en-US" altLang="en-US" sz="2800"/>
              <a:t>         - Thưa ông ! Phải (</a:t>
            </a:r>
            <a:r>
              <a:rPr lang="en-US" altLang="en-US" sz="2800">
                <a:solidFill>
                  <a:srgbClr val="FF0000"/>
                </a:solidFill>
              </a:rPr>
              <a:t>chăng / chăn</a:t>
            </a:r>
            <a:r>
              <a:rPr lang="en-US" altLang="en-US" sz="2800"/>
              <a:t>) lúc ra ngoài tôi vô ý giẫm vào chân ông ?</a:t>
            </a:r>
          </a:p>
          <a:p>
            <a:pPr eaLnBrk="1" hangingPunct="1">
              <a:lnSpc>
                <a:spcPct val="120000"/>
              </a:lnSpc>
              <a:buFontTx/>
              <a:buNone/>
            </a:pPr>
            <a:r>
              <a:rPr lang="en-US" altLang="en-US" sz="2800"/>
              <a:t>         - Vâng, nhưng (</a:t>
            </a:r>
            <a:r>
              <a:rPr lang="en-US" altLang="en-US" sz="2800">
                <a:solidFill>
                  <a:srgbClr val="FF0000"/>
                </a:solidFill>
              </a:rPr>
              <a:t>sin / xin</a:t>
            </a:r>
            <a:r>
              <a:rPr lang="en-US" altLang="en-US" sz="2800"/>
              <a:t>) bà đừng (</a:t>
            </a:r>
            <a:r>
              <a:rPr lang="en-US" altLang="en-US" sz="2800">
                <a:solidFill>
                  <a:srgbClr val="FF0000"/>
                </a:solidFill>
              </a:rPr>
              <a:t>băng khoăng / băn khoăn</a:t>
            </a:r>
            <a:r>
              <a:rPr lang="en-US" altLang="en-US" sz="2800"/>
              <a:t>), tôi không (</a:t>
            </a:r>
            <a:r>
              <a:rPr lang="en-US" altLang="en-US" sz="2800">
                <a:solidFill>
                  <a:srgbClr val="FF0000"/>
                </a:solidFill>
              </a:rPr>
              <a:t>sao / xao</a:t>
            </a:r>
            <a:r>
              <a:rPr lang="en-US" altLang="en-US" sz="2800"/>
              <a:t>) !</a:t>
            </a:r>
          </a:p>
          <a:p>
            <a:pPr eaLnBrk="1" hangingPunct="1">
              <a:lnSpc>
                <a:spcPct val="120000"/>
              </a:lnSpc>
              <a:buFontTx/>
              <a:buNone/>
            </a:pPr>
            <a:r>
              <a:rPr lang="en-US" altLang="en-US" sz="2800"/>
              <a:t>         - Dạ không ! Tôi chỉ muốn hỏi để (</a:t>
            </a:r>
            <a:r>
              <a:rPr lang="en-US" altLang="en-US" sz="2800">
                <a:solidFill>
                  <a:srgbClr val="FF0000"/>
                </a:solidFill>
              </a:rPr>
              <a:t>sem / xem</a:t>
            </a:r>
            <a:r>
              <a:rPr lang="en-US" altLang="en-US" sz="2800"/>
              <a:t>) tôi có tìm đúng hàng ghế của mình không. </a:t>
            </a:r>
          </a:p>
        </p:txBody>
      </p:sp>
    </p:spTree>
    <p:extLst>
      <p:ext uri="{BB962C8B-B14F-4D97-AF65-F5344CB8AC3E}">
        <p14:creationId xmlns:p14="http://schemas.microsoft.com/office/powerpoint/2010/main" val="2569033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checkerboard(across)">
                                      <p:cBhvr>
                                        <p:cTn id="7" dur="500"/>
                                        <p:tgtEl>
                                          <p:spTgt spid="2052"/>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053">
                                            <p:txEl>
                                              <p:pRg st="0" end="0"/>
                                            </p:txEl>
                                          </p:spTgt>
                                        </p:tgtEl>
                                        <p:attrNameLst>
                                          <p:attrName>style.visibility</p:attrName>
                                        </p:attrNameLst>
                                      </p:cBhvr>
                                      <p:to>
                                        <p:strVal val="visible"/>
                                      </p:to>
                                    </p:set>
                                    <p:animEffect transition="in" filter="checkerboard(across)">
                                      <p:cBhvr>
                                        <p:cTn id="11" dur="500"/>
                                        <p:tgtEl>
                                          <p:spTgt spid="2053">
                                            <p:txEl>
                                              <p:pRg st="0" end="0"/>
                                            </p:txEl>
                                          </p:spTgt>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053">
                                            <p:txEl>
                                              <p:pRg st="1" end="1"/>
                                            </p:txEl>
                                          </p:spTgt>
                                        </p:tgtEl>
                                        <p:attrNameLst>
                                          <p:attrName>style.visibility</p:attrName>
                                        </p:attrNameLst>
                                      </p:cBhvr>
                                      <p:to>
                                        <p:strVal val="visible"/>
                                      </p:to>
                                    </p:set>
                                    <p:animEffect transition="in" filter="checkerboard(across)">
                                      <p:cBhvr>
                                        <p:cTn id="15" dur="500"/>
                                        <p:tgtEl>
                                          <p:spTgt spid="2053">
                                            <p:txEl>
                                              <p:pRg st="1" end="1"/>
                                            </p:txEl>
                                          </p:spTgt>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Effect transition="in" filter="checkerboard(across)">
                                      <p:cBhvr>
                                        <p:cTn id="19" dur="500"/>
                                        <p:tgtEl>
                                          <p:spTgt spid="2053">
                                            <p:txEl>
                                              <p:pRg st="2" end="2"/>
                                            </p:txEl>
                                          </p:spTgt>
                                        </p:tgtEl>
                                      </p:cBhvr>
                                    </p:animEffect>
                                  </p:childTnLst>
                                </p:cTn>
                              </p:par>
                            </p:childTnLst>
                          </p:cTn>
                        </p:par>
                        <p:par>
                          <p:cTn id="20" fill="hold" nodeType="afterGroup">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2053">
                                            <p:txEl>
                                              <p:pRg st="3" end="3"/>
                                            </p:txEl>
                                          </p:spTgt>
                                        </p:tgtEl>
                                        <p:attrNameLst>
                                          <p:attrName>style.visibility</p:attrName>
                                        </p:attrNameLst>
                                      </p:cBhvr>
                                      <p:to>
                                        <p:strVal val="visible"/>
                                      </p:to>
                                    </p:set>
                                    <p:animEffect transition="in" filter="checkerboard(across)">
                                      <p:cBhvr>
                                        <p:cTn id="23" dur="500"/>
                                        <p:tgtEl>
                                          <p:spTgt spid="2053">
                                            <p:txEl>
                                              <p:pRg st="3" end="3"/>
                                            </p:txEl>
                                          </p:spTgt>
                                        </p:tgtEl>
                                      </p:cBhvr>
                                    </p:animEffect>
                                  </p:childTnLst>
                                </p:cTn>
                              </p:par>
                            </p:childTnLst>
                          </p:cTn>
                        </p:par>
                        <p:par>
                          <p:cTn id="24" fill="hold" nodeType="afterGroup">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2053">
                                            <p:txEl>
                                              <p:pRg st="4" end="4"/>
                                            </p:txEl>
                                          </p:spTgt>
                                        </p:tgtEl>
                                        <p:attrNameLst>
                                          <p:attrName>style.visibility</p:attrName>
                                        </p:attrNameLst>
                                      </p:cBhvr>
                                      <p:to>
                                        <p:strVal val="visible"/>
                                      </p:to>
                                    </p:set>
                                    <p:animEffect transition="in" filter="checkerboard(across)">
                                      <p:cBhvr>
                                        <p:cTn id="27" dur="500"/>
                                        <p:tgtEl>
                                          <p:spTgt spid="205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76200"/>
            <a:ext cx="8458200" cy="1143000"/>
          </a:xfrm>
        </p:spPr>
        <p:txBody>
          <a:bodyPr/>
          <a:lstStyle/>
          <a:p>
            <a:pPr algn="l" eaLnBrk="1" hangingPunct="1"/>
            <a:r>
              <a:rPr lang="en-US" altLang="en-US" sz="3200" b="1" u="sng">
                <a:solidFill>
                  <a:srgbClr val="FF0000"/>
                </a:solidFill>
              </a:rPr>
              <a:t>Bài 2</a:t>
            </a:r>
            <a:r>
              <a:rPr lang="en-US" altLang="en-US" sz="3200"/>
              <a:t> : </a:t>
            </a:r>
            <a:r>
              <a:rPr lang="en-US" altLang="en-US" sz="3200">
                <a:solidFill>
                  <a:srgbClr val="0000CC"/>
                </a:solidFill>
              </a:rPr>
              <a:t>Chọn cách viết đúng từ đã cho trong ngoặc đơn</a:t>
            </a:r>
            <a:r>
              <a:rPr lang="en-US" altLang="en-US" sz="3200"/>
              <a:t> :</a:t>
            </a:r>
          </a:p>
        </p:txBody>
      </p:sp>
      <p:sp>
        <p:nvSpPr>
          <p:cNvPr id="6147" name="Rectangle 3"/>
          <p:cNvSpPr>
            <a:spLocks noGrp="1" noChangeArrowheads="1"/>
          </p:cNvSpPr>
          <p:nvPr>
            <p:ph type="body" idx="1"/>
          </p:nvPr>
        </p:nvSpPr>
        <p:spPr>
          <a:xfrm>
            <a:off x="2057400" y="1066801"/>
            <a:ext cx="8229600" cy="4525963"/>
          </a:xfrm>
        </p:spPr>
        <p:txBody>
          <a:bodyPr/>
          <a:lstStyle/>
          <a:p>
            <a:pPr algn="ctr" eaLnBrk="1" hangingPunct="1">
              <a:lnSpc>
                <a:spcPct val="120000"/>
              </a:lnSpc>
              <a:buFontTx/>
              <a:buNone/>
            </a:pPr>
            <a:r>
              <a:rPr lang="en-US" altLang="en-US" sz="2800" b="1" i="1"/>
              <a:t>Tìm chỗ ngồi</a:t>
            </a:r>
          </a:p>
          <a:p>
            <a:pPr eaLnBrk="1" hangingPunct="1">
              <a:lnSpc>
                <a:spcPct val="120000"/>
              </a:lnSpc>
              <a:buFontTx/>
              <a:buNone/>
            </a:pPr>
            <a:r>
              <a:rPr lang="en-US" altLang="en-US" sz="2800"/>
              <a:t>       Rạp đang chiếu phim thì một bà đứng dậy len qua hàng ghế ra ngoài. Lát </a:t>
            </a:r>
            <a:r>
              <a:rPr lang="en-US" altLang="en-US" sz="2800">
                <a:solidFill>
                  <a:srgbClr val="FF0000"/>
                </a:solidFill>
              </a:rPr>
              <a:t>sau</a:t>
            </a:r>
            <a:r>
              <a:rPr lang="en-US" altLang="en-US" sz="2800"/>
              <a:t>, bà trở lại hỏi ông ngồi đầu hàng ghế </a:t>
            </a:r>
            <a:r>
              <a:rPr lang="en-US" altLang="en-US" sz="2800">
                <a:solidFill>
                  <a:srgbClr val="FF0000"/>
                </a:solidFill>
              </a:rPr>
              <a:t>rằng</a:t>
            </a:r>
            <a:r>
              <a:rPr lang="en-US" altLang="en-US" sz="2800"/>
              <a:t> :</a:t>
            </a:r>
          </a:p>
          <a:p>
            <a:pPr eaLnBrk="1" hangingPunct="1">
              <a:lnSpc>
                <a:spcPct val="120000"/>
              </a:lnSpc>
              <a:buFontTx/>
              <a:buNone/>
            </a:pPr>
            <a:r>
              <a:rPr lang="en-US" altLang="en-US" sz="2800"/>
              <a:t>       - Thưa ông ! Phải </a:t>
            </a:r>
            <a:r>
              <a:rPr lang="en-US" altLang="en-US" sz="2800">
                <a:solidFill>
                  <a:srgbClr val="FF0000"/>
                </a:solidFill>
              </a:rPr>
              <a:t>chăng </a:t>
            </a:r>
            <a:r>
              <a:rPr lang="en-US" altLang="en-US" sz="2800"/>
              <a:t>lúc ra ngoài tôi vô ý giẫm vào chân ông ?</a:t>
            </a:r>
          </a:p>
          <a:p>
            <a:pPr eaLnBrk="1" hangingPunct="1">
              <a:lnSpc>
                <a:spcPct val="120000"/>
              </a:lnSpc>
              <a:buFontTx/>
              <a:buNone/>
            </a:pPr>
            <a:r>
              <a:rPr lang="en-US" altLang="en-US" sz="2800"/>
              <a:t>       - Vâng, nhưng </a:t>
            </a:r>
            <a:r>
              <a:rPr lang="en-US" altLang="en-US" sz="2800">
                <a:solidFill>
                  <a:srgbClr val="FF0000"/>
                </a:solidFill>
              </a:rPr>
              <a:t>xin</a:t>
            </a:r>
            <a:r>
              <a:rPr lang="en-US" altLang="en-US" sz="2800"/>
              <a:t> bà đừng </a:t>
            </a:r>
            <a:r>
              <a:rPr lang="en-US" altLang="en-US" sz="2800">
                <a:solidFill>
                  <a:srgbClr val="FF0000"/>
                </a:solidFill>
              </a:rPr>
              <a:t>băn khoăn</a:t>
            </a:r>
            <a:r>
              <a:rPr lang="en-US" altLang="en-US" sz="2800"/>
              <a:t>, tôi không </a:t>
            </a:r>
            <a:r>
              <a:rPr lang="en-US" altLang="en-US" sz="2800">
                <a:solidFill>
                  <a:srgbClr val="FF0000"/>
                </a:solidFill>
              </a:rPr>
              <a:t>sao </a:t>
            </a:r>
            <a:r>
              <a:rPr lang="en-US" altLang="en-US" sz="2800"/>
              <a:t>!</a:t>
            </a:r>
          </a:p>
          <a:p>
            <a:pPr eaLnBrk="1" hangingPunct="1">
              <a:lnSpc>
                <a:spcPct val="120000"/>
              </a:lnSpc>
              <a:buFontTx/>
              <a:buNone/>
            </a:pPr>
            <a:r>
              <a:rPr lang="en-US" altLang="en-US" sz="2800"/>
              <a:t>       - Dạ không ! Tôi chỉ muốn hỏi để </a:t>
            </a:r>
            <a:r>
              <a:rPr lang="en-US" altLang="en-US" sz="2800">
                <a:solidFill>
                  <a:srgbClr val="FF0000"/>
                </a:solidFill>
              </a:rPr>
              <a:t>xem</a:t>
            </a:r>
            <a:r>
              <a:rPr lang="en-US" altLang="en-US" sz="2800"/>
              <a:t> tôi có tìm đúng hàng ghế của mình không. </a:t>
            </a:r>
          </a:p>
        </p:txBody>
      </p:sp>
    </p:spTree>
    <p:extLst>
      <p:ext uri="{BB962C8B-B14F-4D97-AF65-F5344CB8AC3E}">
        <p14:creationId xmlns:p14="http://schemas.microsoft.com/office/powerpoint/2010/main" val="1276381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 calcmode="lin" valueType="num">
                                      <p:cBhvr additive="base">
                                        <p:cTn id="1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 calcmode="lin" valueType="num">
                                      <p:cBhvr additive="base">
                                        <p:cTn id="23"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1981200" y="304801"/>
            <a:ext cx="8229600" cy="715963"/>
          </a:xfrm>
        </p:spPr>
        <p:txBody>
          <a:bodyPr/>
          <a:lstStyle/>
          <a:p>
            <a:pPr eaLnBrk="1" hangingPunct="1"/>
            <a:r>
              <a:rPr lang="en-US" altLang="en-US" sz="4000" b="1" u="sng">
                <a:solidFill>
                  <a:srgbClr val="FF0000"/>
                </a:solidFill>
              </a:rPr>
              <a:t>Bài 3</a:t>
            </a:r>
            <a:r>
              <a:rPr lang="en-US" altLang="en-US" sz="4000"/>
              <a:t> : </a:t>
            </a:r>
            <a:r>
              <a:rPr lang="en-US" altLang="en-US" sz="4000">
                <a:solidFill>
                  <a:srgbClr val="0000FF"/>
                </a:solidFill>
              </a:rPr>
              <a:t>Giải các câu đố sau :</a:t>
            </a:r>
            <a:r>
              <a:rPr lang="en-US" altLang="en-US" sz="4000"/>
              <a:t/>
            </a:r>
            <a:br>
              <a:rPr lang="en-US" altLang="en-US" sz="4000"/>
            </a:br>
            <a:endParaRPr lang="en-US" altLang="en-US" sz="4000"/>
          </a:p>
        </p:txBody>
      </p:sp>
      <p:sp>
        <p:nvSpPr>
          <p:cNvPr id="5125" name="Rectangle 5"/>
          <p:cNvSpPr>
            <a:spLocks noGrp="1" noChangeArrowheads="1"/>
          </p:cNvSpPr>
          <p:nvPr>
            <p:ph type="body" idx="1"/>
          </p:nvPr>
        </p:nvSpPr>
        <p:spPr>
          <a:xfrm>
            <a:off x="1981200" y="1143001"/>
            <a:ext cx="8229600" cy="4525963"/>
          </a:xfrm>
        </p:spPr>
        <p:txBody>
          <a:bodyPr/>
          <a:lstStyle/>
          <a:p>
            <a:pPr marL="609600" indent="-609600" eaLnBrk="1" hangingPunct="1">
              <a:buNone/>
            </a:pPr>
            <a:r>
              <a:rPr lang="en-US" altLang="en-US" smtClean="0"/>
              <a:t>a)          Để nguyên – tên một loài chim</a:t>
            </a:r>
            <a:br>
              <a:rPr lang="en-US" altLang="en-US" smtClean="0"/>
            </a:br>
            <a:r>
              <a:rPr lang="en-US" altLang="en-US" smtClean="0"/>
              <a:t>Bỏ sắc – thường thấy ban đêm trên trời.</a:t>
            </a:r>
            <a:br>
              <a:rPr lang="en-US" altLang="en-US" smtClean="0"/>
            </a:br>
            <a:r>
              <a:rPr lang="en-US" altLang="en-US" smtClean="0"/>
              <a:t>                                          (Là chữ gì ?)</a:t>
            </a:r>
          </a:p>
          <a:p>
            <a:pPr marL="609600" indent="-609600" eaLnBrk="1" hangingPunct="1"/>
            <a:endParaRPr lang="en-US" altLang="en-US" smtClean="0"/>
          </a:p>
          <a:p>
            <a:pPr marL="609600" indent="-609600" eaLnBrk="1" hangingPunct="1">
              <a:buNone/>
            </a:pPr>
            <a:endParaRPr lang="en-US" altLang="en-US" smtClean="0"/>
          </a:p>
          <a:p>
            <a:pPr marL="609600" indent="-609600" eaLnBrk="1" hangingPunct="1">
              <a:buNone/>
            </a:pPr>
            <a:r>
              <a:rPr lang="en-US" altLang="en-US" smtClean="0"/>
              <a:t>b)        Để nguyên – vằng vặc trời đêm</a:t>
            </a:r>
          </a:p>
          <a:p>
            <a:pPr marL="609600" indent="-609600" eaLnBrk="1" hangingPunct="1">
              <a:buNone/>
            </a:pPr>
            <a:r>
              <a:rPr lang="en-US" altLang="en-US" smtClean="0"/>
              <a:t>  Thêm sắc – màu phấn cùng em tới trường.</a:t>
            </a:r>
          </a:p>
          <a:p>
            <a:pPr marL="609600" indent="-609600" eaLnBrk="1" hangingPunct="1">
              <a:buNone/>
            </a:pPr>
            <a:r>
              <a:rPr lang="en-US" altLang="en-US" smtClean="0"/>
              <a:t>                                               (Là chữ gì ?)</a:t>
            </a:r>
          </a:p>
        </p:txBody>
      </p:sp>
      <p:sp>
        <p:nvSpPr>
          <p:cNvPr id="5127" name="Text Box 7"/>
          <p:cNvSpPr txBox="1">
            <a:spLocks noChangeArrowheads="1"/>
          </p:cNvSpPr>
          <p:nvPr/>
        </p:nvSpPr>
        <p:spPr bwMode="auto">
          <a:xfrm>
            <a:off x="4572000" y="2819401"/>
            <a:ext cx="3048000" cy="7016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4000" b="1">
                <a:solidFill>
                  <a:srgbClr val="000000"/>
                </a:solidFill>
              </a:rPr>
              <a:t>sáo - sao</a:t>
            </a:r>
          </a:p>
        </p:txBody>
      </p:sp>
      <p:sp>
        <p:nvSpPr>
          <p:cNvPr id="5128" name="Text Box 8"/>
          <p:cNvSpPr txBox="1">
            <a:spLocks noChangeArrowheads="1"/>
          </p:cNvSpPr>
          <p:nvPr/>
        </p:nvSpPr>
        <p:spPr bwMode="auto">
          <a:xfrm>
            <a:off x="4191000" y="5927726"/>
            <a:ext cx="3886200" cy="701675"/>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en-US" altLang="en-US" sz="4000" b="1">
                <a:solidFill>
                  <a:srgbClr val="000000"/>
                </a:solidFill>
              </a:rPr>
              <a:t>trăng – trắng</a:t>
            </a:r>
          </a:p>
        </p:txBody>
      </p:sp>
    </p:spTree>
    <p:extLst>
      <p:ext uri="{BB962C8B-B14F-4D97-AF65-F5344CB8AC3E}">
        <p14:creationId xmlns:p14="http://schemas.microsoft.com/office/powerpoint/2010/main" val="3848799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box(in)">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5">
                                            <p:txEl>
                                              <p:pRg st="0" end="0"/>
                                            </p:txEl>
                                          </p:spTgt>
                                        </p:tgtEl>
                                        <p:attrNameLst>
                                          <p:attrName>style.visibility</p:attrName>
                                        </p:attrNameLst>
                                      </p:cBhvr>
                                      <p:to>
                                        <p:strVal val="visible"/>
                                      </p:to>
                                    </p:set>
                                    <p:animEffect transition="in" filter="dissolve">
                                      <p:cBhvr>
                                        <p:cTn id="12" dur="500"/>
                                        <p:tgtEl>
                                          <p:spTgt spid="512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127"/>
                                        </p:tgtEl>
                                        <p:attrNameLst>
                                          <p:attrName>style.visibility</p:attrName>
                                        </p:attrNameLst>
                                      </p:cBhvr>
                                      <p:to>
                                        <p:strVal val="visible"/>
                                      </p:to>
                                    </p:set>
                                    <p:anim calcmode="lin" valueType="num">
                                      <p:cBhvr additive="base">
                                        <p:cTn id="17" dur="500" fill="hold"/>
                                        <p:tgtEl>
                                          <p:spTgt spid="5127"/>
                                        </p:tgtEl>
                                        <p:attrNameLst>
                                          <p:attrName>ppt_x</p:attrName>
                                        </p:attrNameLst>
                                      </p:cBhvr>
                                      <p:tavLst>
                                        <p:tav tm="0">
                                          <p:val>
                                            <p:strVal val="#ppt_x"/>
                                          </p:val>
                                        </p:tav>
                                        <p:tav tm="100000">
                                          <p:val>
                                            <p:strVal val="#ppt_x"/>
                                          </p:val>
                                        </p:tav>
                                      </p:tavLst>
                                    </p:anim>
                                    <p:anim calcmode="lin" valueType="num">
                                      <p:cBhvr additive="base">
                                        <p:cTn id="18" dur="500" fill="hold"/>
                                        <p:tgtEl>
                                          <p:spTgt spid="5127"/>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125">
                                            <p:txEl>
                                              <p:pRg st="3" end="3"/>
                                            </p:txEl>
                                          </p:spTgt>
                                        </p:tgtEl>
                                        <p:attrNameLst>
                                          <p:attrName>style.visibility</p:attrName>
                                        </p:attrNameLst>
                                      </p:cBhvr>
                                      <p:to>
                                        <p:strVal val="visible"/>
                                      </p:to>
                                    </p:set>
                                    <p:animEffect transition="in" filter="dissolve">
                                      <p:cBhvr>
                                        <p:cTn id="23" dur="500"/>
                                        <p:tgtEl>
                                          <p:spTgt spid="5125">
                                            <p:txEl>
                                              <p:pRg st="3" end="3"/>
                                            </p:txEl>
                                          </p:spTgt>
                                        </p:tgtEl>
                                      </p:cBhvr>
                                    </p:animEffect>
                                  </p:childTnLst>
                                </p:cTn>
                              </p:par>
                            </p:childTnLst>
                          </p:cTn>
                        </p:par>
                        <p:par>
                          <p:cTn id="24" fill="hold" nodeType="afterGroup">
                            <p:stCondLst>
                              <p:cond delay="500"/>
                            </p:stCondLst>
                            <p:childTnLst>
                              <p:par>
                                <p:cTn id="25" presetID="9" presetClass="entr" presetSubtype="0" fill="hold" grpId="0" nodeType="afterEffect">
                                  <p:stCondLst>
                                    <p:cond delay="0"/>
                                  </p:stCondLst>
                                  <p:childTnLst>
                                    <p:set>
                                      <p:cBhvr>
                                        <p:cTn id="26" dur="1" fill="hold">
                                          <p:stCondLst>
                                            <p:cond delay="0"/>
                                          </p:stCondLst>
                                        </p:cTn>
                                        <p:tgtEl>
                                          <p:spTgt spid="5125">
                                            <p:txEl>
                                              <p:pRg st="4" end="4"/>
                                            </p:txEl>
                                          </p:spTgt>
                                        </p:tgtEl>
                                        <p:attrNameLst>
                                          <p:attrName>style.visibility</p:attrName>
                                        </p:attrNameLst>
                                      </p:cBhvr>
                                      <p:to>
                                        <p:strVal val="visible"/>
                                      </p:to>
                                    </p:set>
                                    <p:animEffect transition="in" filter="dissolve">
                                      <p:cBhvr>
                                        <p:cTn id="27" dur="500"/>
                                        <p:tgtEl>
                                          <p:spTgt spid="5125">
                                            <p:txEl>
                                              <p:pRg st="4" end="4"/>
                                            </p:txEl>
                                          </p:spTgt>
                                        </p:tgtEl>
                                      </p:cBhvr>
                                    </p:animEffect>
                                  </p:childTnLst>
                                </p:cTn>
                              </p:par>
                            </p:childTnLst>
                          </p:cTn>
                        </p:par>
                        <p:par>
                          <p:cTn id="28" fill="hold" nodeType="afterGroup">
                            <p:stCondLst>
                              <p:cond delay="1000"/>
                            </p:stCondLst>
                            <p:childTnLst>
                              <p:par>
                                <p:cTn id="29" presetID="9" presetClass="entr" presetSubtype="0" fill="hold" grpId="0" nodeType="afterEffect">
                                  <p:stCondLst>
                                    <p:cond delay="0"/>
                                  </p:stCondLst>
                                  <p:childTnLst>
                                    <p:set>
                                      <p:cBhvr>
                                        <p:cTn id="30" dur="1" fill="hold">
                                          <p:stCondLst>
                                            <p:cond delay="0"/>
                                          </p:stCondLst>
                                        </p:cTn>
                                        <p:tgtEl>
                                          <p:spTgt spid="5125">
                                            <p:txEl>
                                              <p:pRg st="5" end="5"/>
                                            </p:txEl>
                                          </p:spTgt>
                                        </p:tgtEl>
                                        <p:attrNameLst>
                                          <p:attrName>style.visibility</p:attrName>
                                        </p:attrNameLst>
                                      </p:cBhvr>
                                      <p:to>
                                        <p:strVal val="visible"/>
                                      </p:to>
                                    </p:set>
                                    <p:animEffect transition="in" filter="dissolve">
                                      <p:cBhvr>
                                        <p:cTn id="31" dur="500"/>
                                        <p:tgtEl>
                                          <p:spTgt spid="5125">
                                            <p:txEl>
                                              <p:pRg st="5" end="5"/>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128"/>
                                        </p:tgtEl>
                                        <p:attrNameLst>
                                          <p:attrName>style.visibility</p:attrName>
                                        </p:attrNameLst>
                                      </p:cBhvr>
                                      <p:to>
                                        <p:strVal val="visible"/>
                                      </p:to>
                                    </p:set>
                                    <p:anim calcmode="lin" valueType="num">
                                      <p:cBhvr additive="base">
                                        <p:cTn id="36" dur="500" fill="hold"/>
                                        <p:tgtEl>
                                          <p:spTgt spid="5128"/>
                                        </p:tgtEl>
                                        <p:attrNameLst>
                                          <p:attrName>ppt_x</p:attrName>
                                        </p:attrNameLst>
                                      </p:cBhvr>
                                      <p:tavLst>
                                        <p:tav tm="0">
                                          <p:val>
                                            <p:strVal val="#ppt_x"/>
                                          </p:val>
                                        </p:tav>
                                        <p:tav tm="100000">
                                          <p:val>
                                            <p:strVal val="#ppt_x"/>
                                          </p:val>
                                        </p:tav>
                                      </p:tavLst>
                                    </p:anim>
                                    <p:anim calcmode="lin" valueType="num">
                                      <p:cBhvr additive="base">
                                        <p:cTn id="37" dur="500" fill="hold"/>
                                        <p:tgtEl>
                                          <p:spTgt spid="51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uiExpand="1" build="p"/>
      <p:bldP spid="5127" grpId="0" animBg="1"/>
      <p:bldP spid="512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489</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10</vt:i4>
      </vt:variant>
      <vt:variant>
        <vt:lpstr>Slide Titles</vt:lpstr>
      </vt:variant>
      <vt:variant>
        <vt:i4>10</vt:i4>
      </vt:variant>
    </vt:vector>
  </HeadingPairs>
  <TitlesOfParts>
    <vt:vector size="24" baseType="lpstr">
      <vt:lpstr>Arial</vt:lpstr>
      <vt:lpstr>Calibri</vt:lpstr>
      <vt:lpstr>Calibri Light</vt:lpstr>
      <vt:lpstr>Times New Roman</vt:lpstr>
      <vt:lpstr>Office Theme</vt:lpstr>
      <vt:lpstr>Default Design</vt:lpstr>
      <vt:lpstr>1_Default Design</vt:lpstr>
      <vt:lpstr>2_Default Design</vt:lpstr>
      <vt:lpstr>3_Default Design</vt:lpstr>
      <vt:lpstr>4_Default Design</vt:lpstr>
      <vt:lpstr>5_Default Design</vt:lpstr>
      <vt:lpstr>6_Default Design</vt:lpstr>
      <vt:lpstr>7_Default Design</vt:lpstr>
      <vt:lpstr>8_Default Design</vt:lpstr>
      <vt:lpstr>PowerPoint Presentation</vt:lpstr>
      <vt:lpstr>PowerPoint Presentation</vt:lpstr>
      <vt:lpstr>PowerPoint Presentation</vt:lpstr>
      <vt:lpstr>PowerPoint Presentation</vt:lpstr>
      <vt:lpstr>PowerPoint Presentation</vt:lpstr>
      <vt:lpstr>PowerPoint Presentation</vt:lpstr>
      <vt:lpstr>Bài 2 : Chọn cách viết đúng từ đã cho trong ngoặc đơn :</vt:lpstr>
      <vt:lpstr>Bài 2 : Chọn cách viết đúng từ đã cho trong ngoặc đơn :</vt:lpstr>
      <vt:lpstr>Bài 3 : Giải các câu đố sau :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cp:revision>
  <dcterms:created xsi:type="dcterms:W3CDTF">2021-09-04T08:46:51Z</dcterms:created>
  <dcterms:modified xsi:type="dcterms:W3CDTF">2023-04-11T08:51:52Z</dcterms:modified>
</cp:coreProperties>
</file>