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 id="2147483888" r:id="rId20"/>
  </p:sldMasterIdLst>
  <p:sldIdLst>
    <p:sldId id="276" r:id="rId21"/>
    <p:sldId id="257" r:id="rId22"/>
    <p:sldId id="258" r:id="rId23"/>
    <p:sldId id="259" r:id="rId24"/>
    <p:sldId id="260" r:id="rId25"/>
    <p:sldId id="261" r:id="rId26"/>
    <p:sldId id="262" r:id="rId27"/>
    <p:sldId id="263" r:id="rId28"/>
    <p:sldId id="264" r:id="rId29"/>
    <p:sldId id="265" r:id="rId30"/>
    <p:sldId id="266" r:id="rId31"/>
    <p:sldId id="267" r:id="rId32"/>
    <p:sldId id="268" r:id="rId33"/>
    <p:sldId id="269" r:id="rId34"/>
    <p:sldId id="270" r:id="rId35"/>
    <p:sldId id="271" r:id="rId36"/>
    <p:sldId id="272" r:id="rId37"/>
    <p:sldId id="273" r:id="rId38"/>
    <p:sldId id="274" r:id="rId39"/>
    <p:sldId id="27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6.xml"/><Relationship Id="rId39"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xml"/><Relationship Id="rId34" Type="http://schemas.openxmlformats.org/officeDocument/2006/relationships/slide" Target="slides/slide14.xml"/><Relationship Id="rId4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9.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1.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8592C46-3012-4B8D-865D-966C686B167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039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3B8C1EC-F75E-4AD1-ACC5-B41599DAB6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9130867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7F7EF25-333C-49DB-B02C-58F25D1EECB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166501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D0718AF-06E2-4880-B32E-D99844BF5AF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3897362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0E01B1-2F30-4D24-8757-3D38988D409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333699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7E7E73B-B1C9-47E8-97C7-ABC27B2BD27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3635029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64B30A7-C9D8-4F7D-B6F2-C50D820F177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01834349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AF715A3-A155-4DAC-9845-25FA9F7D633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4687575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A87B2A9-9774-404A-9E90-4183D813DE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3200303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05FA38E-CE45-4E9D-B4DA-307961FF152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7940637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3C6050E-090F-4456-A2B5-78DE4B1FF78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7643964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DD8867A-4A15-4F79-843F-6FCD3F2CE24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8329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4428942-86E0-4321-B429-A7AB8741BE0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9764905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881D90A-195F-41C3-B7CF-4F5753188FD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1541302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C08E951-425B-4678-B099-8B6629149A5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7979252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433B1F2-52D1-45FE-AFA9-4491C6FE555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5750595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103C78D-E651-456B-BF13-6C66016A50E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6225272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83F1DA8-72C4-41A4-9127-DA684C8A2AE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4283037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C547544-FE96-416C-9A8D-3E56AACEA99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7264537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A77734F-7A40-4E12-BEAF-A4CF89B19A5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1102268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287BB07-1FAC-4B81-995C-29DD8AFC9BC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0811054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9CF62AA-28B3-4B5A-A653-7A35D357A0C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1685760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3AACD23-1340-48B4-93DB-7CECCB2F042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60558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15D38F1-4333-4C48-9935-3D1BAD0E144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5798728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2461BB1-A4D3-460A-8A74-0FBB55506F4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8388612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479E154-0026-480D-B8F3-F504F9BFBDD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24529881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FA63827-D130-4EA7-9BB8-ADCED11689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7317341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EEB51D6-BC74-4F45-9192-1439882ED08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51528396"/>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8C3926E-AC16-47BE-98E1-7C8F8C7F109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7284272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09DFA7E-8ED3-404E-B918-B3544BE4DE0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3710404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F0E0ABD-CF02-4E6F-AC34-62AF1EA07A7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4573726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5CD974A-909E-4C67-97DE-F695D2822A1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3392183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A61CF1-7CD5-4014-B2D6-C2B7E3B8E41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0156329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5027611-4760-4AFF-B77A-89B5F29DD74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49479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AE9BF8C-3386-4701-8299-43DC04B6B25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8986747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D4F3D09-A4FC-4BD4-9D44-0B668DA11AB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054514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F3CA632-AEC2-403D-AD59-7CB8743469F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1894135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3D562DB-811A-41D7-A2F2-2C15E75D0A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8672218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DF4B10E-B92D-469E-AAF4-0AAF9CFB9E7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848819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DA98765-3938-474F-B6F1-DFB0B53D220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2032693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1826F35-AFE4-4534-A627-FCEAFBFBA07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6532252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C2612C5-954A-4A56-B18D-9C0EB965106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6420198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6567D76-F304-4A1C-BB29-E17D821F201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6269940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360F177-176E-4615-B500-2A8138935C4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9428485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8CA4295-90E6-43B3-BB89-520670897A8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35863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B4653F8-CF7B-42C2-AA4C-48B21CDEF9A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858736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16EF57F-1F86-46D7-924B-A7102415811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3165900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A95FA4A-4220-469C-B88B-551CB9ECBA7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5507747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D631D94-3ECB-496D-8987-45D5A4D4BA5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8311980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56D8B63-D886-4820-B191-45E9CCB611E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7782524"/>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4AD01AE-2CBB-4314-A926-5B0E3B87F77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809859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137B7E6-4493-4C08-83BB-4B72642BC1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8419451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732DB72-C7C4-492F-804D-39F58987B3A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0691127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593FB3C-4BC7-4908-88C2-AB20EE2EB7D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4142458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5B7642A-5540-40F9-A86B-04A457F7A8C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7197757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9DE0148-CC10-4E3B-8C79-F9DC2A8EE4B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11955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EBA0FBA-91DA-487C-BFB5-0EA86CE23E3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05706238"/>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DCE3830-CAAB-483D-B56C-C6DCB68E2C2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9031633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E8DDCE7-673B-424E-BBE1-F2C5763BA7D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99964856"/>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03E0C64-DA95-49E9-931E-FB9788E7FDF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33859393"/>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9FCA48D-3313-45FD-8B90-BCA411406C0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8994602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DB2E501-8101-4596-B4E6-E86FDD3DDD6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9513168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F70B194-5F81-4D9C-9D45-CC8B21BA80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6413812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C63F3A8-7D51-4748-B86D-18391C20AD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0213707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A0DC54A-F352-4C52-B5C8-F9C2538D576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9087340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4AB18A9-3950-480F-ABC3-04D195E791F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7809502"/>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214FA8B-B482-4CFC-83AC-492350B03DD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76095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2CDCC3A-DC30-4EBE-A657-147957F0ED7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70355669"/>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5506A79-8EA1-4DC9-83A6-A5ACC2886B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2125333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DB49073-098C-4107-B0E7-1613E6716D5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3988394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D14028F-AEF0-46EE-BF3E-8554C1C3B7A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391048975"/>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8F7717A-AD0F-47C0-8381-4BCC3FDC25B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94925214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1C26699-BBEF-4402-83F6-580B04F263F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9708054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D47450D-F5F3-4491-9810-EC06A9D3C20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2194369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2212C1E-8F81-49C1-B2ED-CB482964104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85333962"/>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43E153-BDCB-40AC-955B-4F95DABC7F3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81154636"/>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259F9A6-1E8A-4ADB-A5B3-4B3E233C44A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5353016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10E6011-5A93-4756-A27E-06B8FCA5A4A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50571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AAEFA9F-D7B6-4C5A-95C9-CBB1C8D7E07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9735506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6125806-EB93-4A99-B2C1-367D4CE2CB0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6846903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F727CBC-4128-4F07-92F9-DB51A97CF6A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73063761"/>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BE8E0B1-A036-4679-904C-C0543E195AF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5670963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EB52903-A96C-4D86-960A-0695594DC10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0532145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61724C-4329-4F0E-AFCC-E5E7E303610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29389584"/>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2BB2184-02FC-4E35-878D-D45990DF0A1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94391680"/>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5F1A5A6-4788-4943-BB67-324B6BA4054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64572620"/>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149126C-DB2D-4AF1-9961-CE696CEAD53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45907662"/>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916D649-73A2-4EBE-9DDA-83C56FA28B4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68788372"/>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CBF4784-056E-4B74-9A42-6AF4B1E53B1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03166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EBEF7D7-8558-4865-9B13-FC7B28E228A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9225620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551506E-73F3-4BED-B929-2C50EFF13EF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92718051"/>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0FC38C8-E6BB-4DA3-8865-52998F2E681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2674171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283DA04-ADF6-411A-A304-C30976C0FDD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93408239"/>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B0D2F21-89C6-48ED-B4CB-1408A2BBA81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61990292"/>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C6F3815-B100-4157-B423-42AED1D5A4A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4087746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23E9F45-CEA5-4271-B151-2E846A45FA2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1348578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FD0AE16-DD51-4B13-B8D7-75FA413451D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29098671"/>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6648918-8555-4935-AD04-EE84EC9E848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23192545"/>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B308337-EDCB-49A3-A5DF-F4099878E14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0239466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29D432B-1185-455B-B34A-726EB344F57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55375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9AD7F6C-D571-461E-B907-F65C03B3C57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84765789"/>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A8399CA-0F93-443B-989E-AAAE894F232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69472348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8B67AE9-E44D-4083-B0F3-DA30D45EAFB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1018830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2A40B56-1E31-4659-A539-63A59C0E0D4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57244746"/>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EAEA1BB-D72C-4635-A8AB-D35456B638B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39012386"/>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66A2C15-10C6-4C5D-AE69-34FE757D9E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33252927"/>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DA5C3E7-54DF-4188-AF16-02393041D9F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138362162"/>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6327EB3-791A-4EEF-B790-C0DA8E2C4C0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0775700"/>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C18966D-7080-4BA4-9D7A-1C2C0FEB9C3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75182987"/>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04ACE61-015F-4A21-9133-B462A74A685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75219527"/>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64E0C4A-291A-4BBE-88BC-50D0DE9BE26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2024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E0081AB-B4E0-4389-BBEA-27DB571F3B3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96911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BF49E0D-3DD8-4BD3-AD56-2634C14F5B3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208050551"/>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B5B5D3A-C63C-46A2-B39B-B170CAF679F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25537177"/>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A879FAB-DAB4-46EA-8E3B-9E64FC7E4F5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47073224"/>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3DE9B97-0490-4356-AF0E-28BEDD654E6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65825927"/>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C88F727-15B0-4465-B438-F575936CB4C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10387204"/>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C1B063-B6FB-42BA-9007-B35588D6048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88123686"/>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96CD580-023A-4260-8708-3BF0FE43243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3607388"/>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32D55B9-C6DE-44A6-AEC0-CD8A60F3B63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92171181"/>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A8BE06-1B7B-41AB-9553-B076F4AE2BF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6000977"/>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43E8571-8A9E-4F62-A465-383C9307E41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046256"/>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F98FEC3-7783-4721-9E21-8D6EAAC9563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79397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5FEE090-DF4D-4BEF-890B-32F806C176A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40143555"/>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7395402"/>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9793722"/>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7125100"/>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0954568"/>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2995530"/>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6095388"/>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7327919"/>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3098760"/>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2480676"/>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351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A972A2F-8E1C-4DA0-829E-7D2EF56E035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53319695"/>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65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CC7B8C7-FAEA-432C-A40F-DB69686E4DA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088452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33A5CC6-FD25-4882-BD5D-5FE3B036550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3713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4E40200-9400-4C1F-A0C1-7238BF75BDF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259827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15080B3-928B-4FFA-A159-178D1420149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839373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350DC5C-4498-4D02-9C4C-0F926AFA20F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656064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249DC98-A12A-4031-A9D9-356660F7C76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38381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0A24F29-9333-40FA-93B4-3A9885AFA4A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1985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2363B9-A70F-458C-BCEC-7390DDDAD50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386151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5BB3498-356F-4341-9E7A-AC069FAF77D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44308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58ABB61-E155-4B40-A3AF-BB4F507A6C9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506701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6A5C530-57F6-4474-9B28-C341FD81976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6795686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16FF487-FE2F-4CE2-A40D-6A215E0F8E0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315858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27AC1DB-118B-4EFA-BD0C-0FA51AB7709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678431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82C4FC2-7B00-43BD-8B27-782FD8B66F9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113776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5BC8A51-FF55-42A8-AEC4-99D16D34BAE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45205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F5ACE2D-CC81-4D6C-8CED-E3AAD278787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31434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499A326-BF1F-41E2-8429-113FEE7D0B2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659084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1E50282-9FBB-48E7-99BA-0AC46ADCFD3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8017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8C3994D-B6D9-4270-BA30-740C1C82E20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9596663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85D3EA-22A5-4ED3-A2A2-7EC31AD1C7B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95909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D4C8FB7-1A50-4278-BE0A-F82E8E6344B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613996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A6913C8-B3B4-440C-8841-12DB70A373B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176828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95182C4-C9C0-4A45-BA95-8A13C9C52CC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778765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B367723-C530-4AE5-91CB-8B078157F8D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111226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CE7F196-C968-42C1-AA6F-C2D693F1625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455349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91D091F-E86D-4645-ACC3-2A547A6F6DA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648638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1E24524-C420-4072-BA5E-112D959C09F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460077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285AF8F-7FA3-4A9A-81C7-388B10FA90A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1744074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14E8015-FCCE-4BB5-BF0A-8CEE1F229EC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00020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3F46D31-1FF5-4AEF-8D15-CF71FBB0B53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04861788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B6932A9-E3C3-425C-9103-EFAA34BE740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6766074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D3EBBA8-54D4-457D-8081-B60DD635445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3583048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9FFAED-43D4-4534-A5F0-177D45CB7C3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013723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0FE2D5C-5036-4AFC-B9F6-5BC1BB42330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3794143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55449A4-493F-49FA-8D60-16C3F9C8B82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918044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4401FD-535A-4587-9A2A-87493F09EE7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115404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CD8CE37-59C0-4DE2-B8EE-95A434F90D1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736042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2E7602F-0CE1-437A-A35D-3EFDEC87E1E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343291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47F881D-80F9-46C0-B7DA-48B2E5C70CB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2383330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40B9468-CB22-4F96-A6CB-6B6F82FA133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7745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EE2A9E7-E735-4AAE-8B79-7C099174CDA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9596144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9EB5E15-6C13-49B2-9ECE-2C500A030EA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752382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3315C5B-C88C-4A46-BE74-EBB30CC41D6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991652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AD1985B-2B5B-4E5D-BEFA-97DB3E9D3AF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2919622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B982A7A-CC84-4664-A93E-6D63082F9F5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565801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7ADA76A-8C3F-440F-A974-CE5F30DBA207}"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01587952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C793A63-7338-4091-AC87-D92FD0791CF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0224876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76585E4-2C35-437A-8D07-F4D77828755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593204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474304C-9D1A-4F8C-9998-3716F963BD1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7045431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1F9F525-90CF-44D6-918C-831C73CB4A8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863945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AF3B7A4-0001-477E-BF6D-CC1F2B3B569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3357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1D39F47-ED28-4A29-9D11-EF8363BA055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2305973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D994D44-01E0-4694-AEF2-3E48CBC1D32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2965136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5EDB5F3-716C-4DF6-A97C-A2E281847B2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9937396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DD7B332-28FB-40CD-A6FC-EDE73E89100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791384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A2C37FC-C411-4F2E-8351-8F6808927B3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003680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DF6FCD7-AE93-4332-9841-EC6894DF514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6087974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BEB490E-4BB7-428E-89B4-4705DEE5D30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832435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26E11BD-F994-449F-AA61-544FBE8084A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6491418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41BFD01-7F0E-49E2-B969-520FF98F12D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9852859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6A13AB0-ADF3-47E5-8CCB-DDFE8981CE4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25936030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EEB9861-3E0A-4A15-A4CC-247291530AC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7641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CF49A0C-68F8-45BA-920B-08E405FDA21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6480918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F36FE53-7C3B-449E-9DDC-E749918A328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3321410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3DE5D4F-FCE7-4101-8CBF-A721E028686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69181652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EF7DC4-33CB-4DF3-B314-2D677C080FE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2226605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806A336-05BA-455B-9F77-5F425CA4E66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9465340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746E957-EB54-4E36-9CBB-DE09C9873D9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9143072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880BFEB-5000-4610-AA9B-312579EF26C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946913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7D1BCEB-4B24-4AF3-8185-B44CFEBAC10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920610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3DDD8F7-A583-4823-A731-C91408B2031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4364817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1E58ED4-0B49-4F9F-93B4-22292370102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6188997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2B9568A-A913-40D5-9944-D221078EC7E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8388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4FBD217-D298-431B-8DAF-FC3F1C8A08C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5392859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D91E37E-C95A-4B2E-B1C1-C2792C9A619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0759963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A20DADA-295A-4F9E-A76B-592D27A9647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5702945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D85ADF9-E935-45FE-81D0-9656A0496EC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2253097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3E942BB-2B0B-4134-985C-BD28D7D5762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0184387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C636E62-B7EF-4013-9078-00832DC7429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6463390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FB669BB-FC94-46F4-B3BF-530C6A7CAA0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3799408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5805053-5AC1-4B60-B378-47B9F0B96CD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2217219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8C22F26-B669-4396-BD67-2C3EAED8A4C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1986992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A009311-4BE6-4845-B036-970A431E181D}"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85352399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C0B13F0-DDDA-4BC0-A8FC-F102580461C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550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D959564A-DBA4-439A-B1A7-97E323CD6B2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9825240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DCB820B5-6DD6-437E-B061-813CB409610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7494020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4339"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0680F035-E4C2-44E8-AA0E-CBD8A99B71E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67381035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F032F9C7-AB46-473B-8E23-126FBF99B9E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15519870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638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6B337623-5768-4399-B51C-F27B2E72442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83562690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741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4AE9D41B-B68F-49D7-B310-997A8488B18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4170736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8435"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A73EEA8E-4606-4B93-9FB3-CE844C59CC1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58877684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9459"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6360D38F-D0C7-443A-9005-D97CF4468F6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0943594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48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B8064B83-733D-4F68-BAD9-DB065AA6A78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6491581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150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AEDE7646-ED81-42F8-8915-467D8312E0B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7322942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253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4D1E82F4-3702-4AE9-8A03-C1C8A74C330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9757321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B24979ED-A8D4-4001-AF8B-934AEE60803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351844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41F7F76-7B66-4FCB-B82C-4136961EE38B}"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4/9/2021</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A28411E-88DF-48CA-A7AF-5F24061116A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631922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3CA3F32D-D56F-4C6E-97BF-884B667A083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12839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33EEA383-4AB2-4638-B928-E6ACBEB46470}"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928480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B1246EA8-502D-4D17-ACF6-1B901C095C74}"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7543666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9DC7E2D4-F899-414B-9802-63A953ED7CB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7975656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4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115172D8-5DEA-41AD-9255-F67ACB96F9F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5216430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4918C8CE-43AF-4C58-9C34-632561B2254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0674808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229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fontAlgn="base">
              <a:spcBef>
                <a:spcPct val="0"/>
              </a:spcBef>
              <a:spcAft>
                <a:spcPct val="0"/>
              </a:spcAft>
              <a:defRPr/>
            </a:pPr>
            <a:fld id="{F345FBDE-5988-4F7E-B8D3-8C02F179666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318932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0.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92071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1" name="Picture 7" descr="771209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609600"/>
            <a:ext cx="29718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1" name="Text Box 8"/>
          <p:cNvSpPr txBox="1">
            <a:spLocks noChangeArrowheads="1"/>
          </p:cNvSpPr>
          <p:nvPr/>
        </p:nvSpPr>
        <p:spPr bwMode="auto">
          <a:xfrm>
            <a:off x="2209800" y="59436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00"/>
                </a:solidFill>
              </a:rPr>
              <a:t>Cơ quan bài tiết nước tiểu</a:t>
            </a:r>
          </a:p>
        </p:txBody>
      </p:sp>
      <p:sp>
        <p:nvSpPr>
          <p:cNvPr id="11273" name="Text Box 9"/>
          <p:cNvSpPr txBox="1">
            <a:spLocks noChangeArrowheads="1"/>
          </p:cNvSpPr>
          <p:nvPr/>
        </p:nvSpPr>
        <p:spPr bwMode="auto">
          <a:xfrm>
            <a:off x="5715000" y="1447800"/>
            <a:ext cx="41148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800">
                <a:solidFill>
                  <a:srgbClr val="FF0000"/>
                </a:solidFill>
              </a:rPr>
              <a:t>Chức năng:</a:t>
            </a:r>
            <a:r>
              <a:rPr lang="en-US" altLang="en-US" sz="2800">
                <a:solidFill>
                  <a:srgbClr val="009999"/>
                </a:solidFill>
              </a:rPr>
              <a:t> Lọc máu, tạo thành nước tiểu và thải nước tiểu ra ngoài</a:t>
            </a:r>
          </a:p>
        </p:txBody>
      </p:sp>
      <p:sp>
        <p:nvSpPr>
          <p:cNvPr id="11274" name="Text Box 10"/>
          <p:cNvSpPr txBox="1">
            <a:spLocks noChangeArrowheads="1"/>
          </p:cNvSpPr>
          <p:nvPr/>
        </p:nvSpPr>
        <p:spPr bwMode="auto">
          <a:xfrm>
            <a:off x="5791200" y="3429000"/>
            <a:ext cx="40386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800">
                <a:solidFill>
                  <a:srgbClr val="009999"/>
                </a:solidFill>
              </a:rPr>
              <a:t>Dấu hiệu bên ngoài của quá trình trao đổi chất:</a:t>
            </a:r>
          </a:p>
          <a:p>
            <a:pPr fontAlgn="base">
              <a:spcBef>
                <a:spcPct val="0"/>
              </a:spcBef>
              <a:spcAft>
                <a:spcPct val="0"/>
              </a:spcAft>
              <a:buNone/>
            </a:pPr>
            <a:r>
              <a:rPr lang="en-US" altLang="en-US" sz="2800">
                <a:solidFill>
                  <a:srgbClr val="009999"/>
                </a:solidFill>
                <a:sym typeface="Wingdings" panose="05000000000000000000" pitchFamily="2" charset="2"/>
              </a:rPr>
              <a:t></a:t>
            </a:r>
            <a:r>
              <a:rPr lang="en-US" altLang="en-US" sz="2800">
                <a:solidFill>
                  <a:srgbClr val="009999"/>
                </a:solidFill>
              </a:rPr>
              <a:t>Thải ra: nước tiểu.</a:t>
            </a:r>
          </a:p>
        </p:txBody>
      </p:sp>
    </p:spTree>
    <p:extLst>
      <p:ext uri="{BB962C8B-B14F-4D97-AF65-F5344CB8AC3E}">
        <p14:creationId xmlns:p14="http://schemas.microsoft.com/office/powerpoint/2010/main" val="4225116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checkerboard(across)">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273"/>
                                        </p:tgtEl>
                                        <p:attrNameLst>
                                          <p:attrName>style.visibility</p:attrName>
                                        </p:attrNameLst>
                                      </p:cBhvr>
                                      <p:to>
                                        <p:strVal val="visible"/>
                                      </p:to>
                                    </p:set>
                                    <p:anim calcmode="lin" valueType="num">
                                      <p:cBhvr additive="base">
                                        <p:cTn id="12" dur="500" fill="hold"/>
                                        <p:tgtEl>
                                          <p:spTgt spid="11273"/>
                                        </p:tgtEl>
                                        <p:attrNameLst>
                                          <p:attrName>ppt_x</p:attrName>
                                        </p:attrNameLst>
                                      </p:cBhvr>
                                      <p:tavLst>
                                        <p:tav tm="0">
                                          <p:val>
                                            <p:strVal val="#ppt_x"/>
                                          </p:val>
                                        </p:tav>
                                        <p:tav tm="100000">
                                          <p:val>
                                            <p:strVal val="#ppt_x"/>
                                          </p:val>
                                        </p:tav>
                                      </p:tavLst>
                                    </p:anim>
                                    <p:anim calcmode="lin" valueType="num">
                                      <p:cBhvr additive="base">
                                        <p:cTn id="13" dur="500" fill="hold"/>
                                        <p:tgtEl>
                                          <p:spTgt spid="1127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iterate type="lt">
                                    <p:tmPct val="0"/>
                                  </p:iterate>
                                  <p:childTnLst>
                                    <p:set>
                                      <p:cBhvr>
                                        <p:cTn id="17" dur="1" fill="hold">
                                          <p:stCondLst>
                                            <p:cond delay="0"/>
                                          </p:stCondLst>
                                        </p:cTn>
                                        <p:tgtEl>
                                          <p:spTgt spid="11274"/>
                                        </p:tgtEl>
                                        <p:attrNameLst>
                                          <p:attrName>style.visibility</p:attrName>
                                        </p:attrNameLst>
                                      </p:cBhvr>
                                      <p:to>
                                        <p:strVal val="visible"/>
                                      </p:to>
                                    </p:set>
                                    <p:anim calcmode="lin" valueType="num">
                                      <p:cBhvr additive="base">
                                        <p:cTn id="18" dur="500" fill="hold"/>
                                        <p:tgtEl>
                                          <p:spTgt spid="11274"/>
                                        </p:tgtEl>
                                        <p:attrNameLst>
                                          <p:attrName>ppt_x</p:attrName>
                                        </p:attrNameLst>
                                      </p:cBhvr>
                                      <p:tavLst>
                                        <p:tav tm="0">
                                          <p:val>
                                            <p:strVal val="#ppt_x"/>
                                          </p:val>
                                        </p:tav>
                                        <p:tav tm="100000">
                                          <p:val>
                                            <p:strVal val="#ppt_x"/>
                                          </p:val>
                                        </p:tav>
                                      </p:tavLst>
                                    </p:anim>
                                    <p:anim calcmode="lin" valueType="num">
                                      <p:cBhvr additive="base">
                                        <p:cTn id="19" dur="500" fill="hold"/>
                                        <p:tgtEl>
                                          <p:spTgt spid="112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0"/>
      <p:bldP spid="112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7"/>
          <p:cNvSpPr txBox="1">
            <a:spLocks noChangeArrowheads="1"/>
          </p:cNvSpPr>
          <p:nvPr/>
        </p:nvSpPr>
        <p:spPr bwMode="auto">
          <a:xfrm>
            <a:off x="2514600" y="609601"/>
            <a:ext cx="2667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i="1" u="sng">
                <a:solidFill>
                  <a:srgbClr val="0000CC"/>
                </a:solidFill>
              </a:rPr>
              <a:t>Kết luận:</a:t>
            </a:r>
          </a:p>
        </p:txBody>
      </p:sp>
      <p:sp>
        <p:nvSpPr>
          <p:cNvPr id="12297" name="Text Box 9"/>
          <p:cNvSpPr txBox="1">
            <a:spLocks noChangeArrowheads="1"/>
          </p:cNvSpPr>
          <p:nvPr/>
        </p:nvSpPr>
        <p:spPr bwMode="auto">
          <a:xfrm>
            <a:off x="2438400" y="1447801"/>
            <a:ext cx="7315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buFont typeface="Wingdings" panose="05000000000000000000" pitchFamily="2" charset="2"/>
              <a:buChar char="v"/>
              <a:defRPr/>
            </a:pP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Những</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biểu</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hiện</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bên</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ngoài</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của</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quá</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trình</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trao</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đổi</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chất</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và</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các</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cơ</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quan</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thực</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hiện</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quá</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trình</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đó</a:t>
            </a:r>
            <a:r>
              <a:rPr lang="en-US" altLang="en-US" sz="2400" dirty="0">
                <a:solidFill>
                  <a:srgbClr val="000000">
                    <a:lumMod val="95000"/>
                    <a:lumOff val="5000"/>
                  </a:srgbClr>
                </a:solidFill>
              </a:rPr>
              <a:t> </a:t>
            </a:r>
            <a:r>
              <a:rPr lang="en-US" altLang="en-US" sz="2400" dirty="0" err="1">
                <a:solidFill>
                  <a:srgbClr val="000000">
                    <a:lumMod val="95000"/>
                    <a:lumOff val="5000"/>
                  </a:srgbClr>
                </a:solidFill>
              </a:rPr>
              <a:t>là</a:t>
            </a:r>
            <a:r>
              <a:rPr lang="en-US" altLang="en-US" sz="2400" dirty="0">
                <a:solidFill>
                  <a:srgbClr val="000000">
                    <a:lumMod val="95000"/>
                    <a:lumOff val="5000"/>
                  </a:srgbClr>
                </a:solidFill>
              </a:rPr>
              <a:t>:</a:t>
            </a:r>
          </a:p>
        </p:txBody>
      </p:sp>
      <p:sp>
        <p:nvSpPr>
          <p:cNvPr id="12298" name="Text Box 10"/>
          <p:cNvSpPr txBox="1">
            <a:spLocks noChangeArrowheads="1"/>
          </p:cNvSpPr>
          <p:nvPr/>
        </p:nvSpPr>
        <p:spPr bwMode="auto">
          <a:xfrm>
            <a:off x="2432050" y="2422525"/>
            <a:ext cx="76263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Font typeface="Wingdings" panose="05000000000000000000" pitchFamily="2" charset="2"/>
              <a:buChar char="Ø"/>
            </a:pPr>
            <a:r>
              <a:rPr lang="en-US" altLang="en-US" sz="2800">
                <a:solidFill>
                  <a:srgbClr val="FF0000"/>
                </a:solidFill>
              </a:rPr>
              <a:t>Trao đổi khí: Do cơ quan hô hấp thực hiện: lấy khí ô-xi; thải ra khí các-bô-níc.</a:t>
            </a:r>
          </a:p>
        </p:txBody>
      </p:sp>
      <p:sp>
        <p:nvSpPr>
          <p:cNvPr id="12299" name="Text Box 11"/>
          <p:cNvSpPr txBox="1">
            <a:spLocks noChangeArrowheads="1"/>
          </p:cNvSpPr>
          <p:nvPr/>
        </p:nvSpPr>
        <p:spPr bwMode="auto">
          <a:xfrm>
            <a:off x="2432050" y="3397250"/>
            <a:ext cx="80835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Font typeface="Wingdings" panose="05000000000000000000" pitchFamily="2" charset="2"/>
              <a:buChar char="Ø"/>
            </a:pPr>
            <a:r>
              <a:rPr lang="en-US" altLang="en-US" sz="2800">
                <a:solidFill>
                  <a:srgbClr val="FF0000"/>
                </a:solidFill>
              </a:rPr>
              <a:t>Trao đổi thức ăn: Do cơ quan tiêu hóa thực hiện: lấy nước và các thức ăn có chứa các chất dinh dưỡng cần cho cơ thể; thải chất cặn bã (phân).</a:t>
            </a:r>
          </a:p>
        </p:txBody>
      </p:sp>
    </p:spTree>
    <p:extLst>
      <p:ext uri="{BB962C8B-B14F-4D97-AF65-F5344CB8AC3E}">
        <p14:creationId xmlns:p14="http://schemas.microsoft.com/office/powerpoint/2010/main" val="756192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blinds(horizontal)">
                                      <p:cBhvr>
                                        <p:cTn id="7" dur="500"/>
                                        <p:tgtEl>
                                          <p:spTgt spid="12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7"/>
                                        </p:tgtEl>
                                        <p:attrNameLst>
                                          <p:attrName>style.visibility</p:attrName>
                                        </p:attrNameLst>
                                      </p:cBhvr>
                                      <p:to>
                                        <p:strVal val="visible"/>
                                      </p:to>
                                    </p:set>
                                    <p:animEffect transition="in" filter="blinds(horizontal)">
                                      <p:cBhvr>
                                        <p:cTn id="12" dur="500"/>
                                        <p:tgtEl>
                                          <p:spTgt spid="122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8"/>
                                        </p:tgtEl>
                                        <p:attrNameLst>
                                          <p:attrName>style.visibility</p:attrName>
                                        </p:attrNameLst>
                                      </p:cBhvr>
                                      <p:to>
                                        <p:strVal val="visible"/>
                                      </p:to>
                                    </p:set>
                                    <p:animEffect transition="in" filter="blinds(horizontal)">
                                      <p:cBhvr>
                                        <p:cTn id="17" dur="500"/>
                                        <p:tgtEl>
                                          <p:spTgt spid="122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299"/>
                                        </p:tgtEl>
                                        <p:attrNameLst>
                                          <p:attrName>style.visibility</p:attrName>
                                        </p:attrNameLst>
                                      </p:cBhvr>
                                      <p:to>
                                        <p:strVal val="visible"/>
                                      </p:to>
                                    </p:set>
                                    <p:animEffect transition="in" filter="blinds(horizontal)">
                                      <p:cBhvr>
                                        <p:cTn id="22" dur="5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P spid="12297" grpId="0"/>
      <p:bldP spid="12298" grpId="0"/>
      <p:bldP spid="1229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7"/>
          <p:cNvSpPr txBox="1">
            <a:spLocks noChangeArrowheads="1"/>
          </p:cNvSpPr>
          <p:nvPr/>
        </p:nvSpPr>
        <p:spPr bwMode="auto">
          <a:xfrm>
            <a:off x="2590800" y="685801"/>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i="1" u="sng">
                <a:solidFill>
                  <a:srgbClr val="FF0000"/>
                </a:solidFill>
              </a:rPr>
              <a:t>Kết luận:</a:t>
            </a:r>
          </a:p>
        </p:txBody>
      </p:sp>
      <p:sp>
        <p:nvSpPr>
          <p:cNvPr id="50179" name="Text Box 8"/>
          <p:cNvSpPr txBox="1">
            <a:spLocks noChangeArrowheads="1"/>
          </p:cNvSpPr>
          <p:nvPr/>
        </p:nvSpPr>
        <p:spPr bwMode="auto">
          <a:xfrm>
            <a:off x="1600200" y="1752601"/>
            <a:ext cx="9067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Font typeface="Wingdings" panose="05000000000000000000" pitchFamily="2" charset="2"/>
              <a:buChar char="v"/>
            </a:pPr>
            <a:r>
              <a:rPr lang="en-US" altLang="en-US">
                <a:solidFill>
                  <a:srgbClr val="0000CC"/>
                </a:solidFill>
              </a:rPr>
              <a:t>Nhờ có cơ quan tuần hoàn mà máu đem các chất dinh dưỡng ( hấp thụ được từ cơ quan tiêu hóa ) và ô-xi ( hấp thụ được từ phổi ) tới tất cả các cơ quan của cơ thể và đem các chất thải, chất độc từ các cơ quan của cơ thể đến các cơ quan bài tiết để thải chúng ra ngoài và đem khí các-bô-níc đến phổi để thải ra ngoài.</a:t>
            </a:r>
          </a:p>
        </p:txBody>
      </p:sp>
    </p:spTree>
    <p:extLst>
      <p:ext uri="{BB962C8B-B14F-4D97-AF65-F5344CB8AC3E}">
        <p14:creationId xmlns:p14="http://schemas.microsoft.com/office/powerpoint/2010/main" val="2062243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Text Box 7"/>
          <p:cNvSpPr txBox="1">
            <a:spLocks noChangeArrowheads="1"/>
          </p:cNvSpPr>
          <p:nvPr/>
        </p:nvSpPr>
        <p:spPr bwMode="auto">
          <a:xfrm>
            <a:off x="1524000" y="1295401"/>
            <a:ext cx="91440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400" b="1" i="1" u="sng">
                <a:solidFill>
                  <a:srgbClr val="FF0066"/>
                </a:solidFill>
                <a:latin typeface="Times New Roman" panose="02020603050405020304" pitchFamily="18" charset="0"/>
              </a:rPr>
              <a:t>Hoạt động 2:</a:t>
            </a:r>
            <a:r>
              <a:rPr lang="en-US" altLang="en-US" sz="4400">
                <a:solidFill>
                  <a:srgbClr val="000000"/>
                </a:solidFill>
                <a:latin typeface="Times New Roman" panose="02020603050405020304" pitchFamily="18" charset="0"/>
              </a:rPr>
              <a:t> </a:t>
            </a:r>
          </a:p>
          <a:p>
            <a:pPr fontAlgn="base">
              <a:spcBef>
                <a:spcPct val="50000"/>
              </a:spcBef>
              <a:spcAft>
                <a:spcPct val="0"/>
              </a:spcAft>
              <a:buNone/>
            </a:pPr>
            <a:r>
              <a:rPr lang="en-US" altLang="en-US" sz="4400">
                <a:solidFill>
                  <a:srgbClr val="0000CC"/>
                </a:solidFill>
                <a:latin typeface="Times New Roman" panose="02020603050405020304" pitchFamily="18" charset="0"/>
              </a:rPr>
              <a:t>      Tìm hiểu mối quan hệ giữa các cơ quan trong việc thực hiện sự trao đổi chất ở người.</a:t>
            </a:r>
            <a:r>
              <a:rPr lang="en-US" altLang="en-US" sz="4400">
                <a:solidFill>
                  <a:srgbClr val="0000FF"/>
                </a:solidFill>
                <a:latin typeface="Times New Roman" panose="02020603050405020304" pitchFamily="18" charset="0"/>
              </a:rPr>
              <a:t> </a:t>
            </a:r>
          </a:p>
        </p:txBody>
      </p:sp>
    </p:spTree>
    <p:extLst>
      <p:ext uri="{BB962C8B-B14F-4D97-AF65-F5344CB8AC3E}">
        <p14:creationId xmlns:p14="http://schemas.microsoft.com/office/powerpoint/2010/main" val="422381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343"/>
                                        </p:tgtEl>
                                        <p:attrNameLst>
                                          <p:attrName>style.visibility</p:attrName>
                                        </p:attrNameLst>
                                      </p:cBhvr>
                                      <p:to>
                                        <p:strVal val="visible"/>
                                      </p:to>
                                    </p:set>
                                    <p:animEffect transition="in" filter="fade">
                                      <p:cBhvr>
                                        <p:cTn id="7" dur="1000"/>
                                        <p:tgtEl>
                                          <p:spTgt spid="14343"/>
                                        </p:tgtEl>
                                      </p:cBhvr>
                                    </p:animEffect>
                                    <p:anim calcmode="lin" valueType="num">
                                      <p:cBhvr>
                                        <p:cTn id="8" dur="1000" fill="hold"/>
                                        <p:tgtEl>
                                          <p:spTgt spid="14343"/>
                                        </p:tgtEl>
                                        <p:attrNameLst>
                                          <p:attrName>ppt_x</p:attrName>
                                        </p:attrNameLst>
                                      </p:cBhvr>
                                      <p:tavLst>
                                        <p:tav tm="0">
                                          <p:val>
                                            <p:strVal val="#ppt_x"/>
                                          </p:val>
                                        </p:tav>
                                        <p:tav tm="100000">
                                          <p:val>
                                            <p:strVal val="#ppt_x"/>
                                          </p:val>
                                        </p:tav>
                                      </p:tavLst>
                                    </p:anim>
                                    <p:anim calcmode="lin" valueType="num">
                                      <p:cBhvr>
                                        <p:cTn id="9" dur="1000" fill="hold"/>
                                        <p:tgtEl>
                                          <p:spTgt spid="143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4"/>
          <p:cNvSpPr txBox="1">
            <a:spLocks noChangeArrowheads="1"/>
          </p:cNvSpPr>
          <p:nvPr/>
        </p:nvSpPr>
        <p:spPr bwMode="auto">
          <a:xfrm>
            <a:off x="3167063" y="68264"/>
            <a:ext cx="228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2400" b="1">
                <a:solidFill>
                  <a:srgbClr val="0000FF"/>
                </a:solidFill>
              </a:rPr>
              <a:t>THỨC ĂN NƯỚC UỐNG</a:t>
            </a:r>
          </a:p>
        </p:txBody>
      </p:sp>
      <p:sp>
        <p:nvSpPr>
          <p:cNvPr id="52227" name="Text Box 5"/>
          <p:cNvSpPr txBox="1">
            <a:spLocks noChangeArrowheads="1"/>
          </p:cNvSpPr>
          <p:nvPr/>
        </p:nvSpPr>
        <p:spPr bwMode="auto">
          <a:xfrm>
            <a:off x="6781800" y="296863"/>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KHÔNG KHÍ</a:t>
            </a:r>
          </a:p>
        </p:txBody>
      </p:sp>
      <p:sp>
        <p:nvSpPr>
          <p:cNvPr id="52228" name="Rectangle 7"/>
          <p:cNvSpPr>
            <a:spLocks noChangeArrowheads="1"/>
          </p:cNvSpPr>
          <p:nvPr/>
        </p:nvSpPr>
        <p:spPr bwMode="auto">
          <a:xfrm>
            <a:off x="3124200" y="1135064"/>
            <a:ext cx="5638800" cy="4808537"/>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endParaRPr>
          </a:p>
        </p:txBody>
      </p:sp>
      <p:sp>
        <p:nvSpPr>
          <p:cNvPr id="52229" name="Text Box 8"/>
          <p:cNvSpPr txBox="1">
            <a:spLocks noChangeArrowheads="1"/>
          </p:cNvSpPr>
          <p:nvPr/>
        </p:nvSpPr>
        <p:spPr bwMode="auto">
          <a:xfrm>
            <a:off x="3530600" y="1439864"/>
            <a:ext cx="1524000"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Tiêu hóa</a:t>
            </a:r>
          </a:p>
        </p:txBody>
      </p:sp>
      <p:sp>
        <p:nvSpPr>
          <p:cNvPr id="52230" name="Text Box 12"/>
          <p:cNvSpPr txBox="1">
            <a:spLocks noChangeArrowheads="1"/>
          </p:cNvSpPr>
          <p:nvPr/>
        </p:nvSpPr>
        <p:spPr bwMode="auto">
          <a:xfrm>
            <a:off x="7034214" y="1431926"/>
            <a:ext cx="1271587"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Hô hấp</a:t>
            </a:r>
          </a:p>
        </p:txBody>
      </p:sp>
      <p:sp>
        <p:nvSpPr>
          <p:cNvPr id="52231" name="Line 14"/>
          <p:cNvSpPr>
            <a:spLocks noChangeShapeType="1"/>
          </p:cNvSpPr>
          <p:nvPr/>
        </p:nvSpPr>
        <p:spPr bwMode="auto">
          <a:xfrm>
            <a:off x="3657600" y="1897063"/>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2" name="Line 15"/>
          <p:cNvSpPr>
            <a:spLocks noChangeShapeType="1"/>
          </p:cNvSpPr>
          <p:nvPr/>
        </p:nvSpPr>
        <p:spPr bwMode="auto">
          <a:xfrm flipH="1">
            <a:off x="2971800" y="2582863"/>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3" name="Line 16"/>
          <p:cNvSpPr>
            <a:spLocks noChangeShapeType="1"/>
          </p:cNvSpPr>
          <p:nvPr/>
        </p:nvSpPr>
        <p:spPr bwMode="auto">
          <a:xfrm>
            <a:off x="4632325" y="1906588"/>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4" name="Text Box 17"/>
          <p:cNvSpPr txBox="1">
            <a:spLocks noChangeArrowheads="1"/>
          </p:cNvSpPr>
          <p:nvPr/>
        </p:nvSpPr>
        <p:spPr bwMode="auto">
          <a:xfrm>
            <a:off x="4648200" y="3116264"/>
            <a:ext cx="2819400"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2400" b="1">
                <a:solidFill>
                  <a:srgbClr val="0000FF"/>
                </a:solidFill>
              </a:rPr>
              <a:t>Tuần hoàn</a:t>
            </a:r>
          </a:p>
        </p:txBody>
      </p:sp>
      <p:sp>
        <p:nvSpPr>
          <p:cNvPr id="52235" name="Line 18"/>
          <p:cNvSpPr>
            <a:spLocks noChangeShapeType="1"/>
          </p:cNvSpPr>
          <p:nvPr/>
        </p:nvSpPr>
        <p:spPr bwMode="auto">
          <a:xfrm>
            <a:off x="7239000" y="1895475"/>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6" name="Line 19"/>
          <p:cNvSpPr>
            <a:spLocks noChangeShapeType="1"/>
          </p:cNvSpPr>
          <p:nvPr/>
        </p:nvSpPr>
        <p:spPr bwMode="auto">
          <a:xfrm>
            <a:off x="8013700" y="1893888"/>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7" name="Line 25"/>
          <p:cNvSpPr>
            <a:spLocks noChangeShapeType="1"/>
          </p:cNvSpPr>
          <p:nvPr/>
        </p:nvSpPr>
        <p:spPr bwMode="auto">
          <a:xfrm>
            <a:off x="5181600" y="25908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8" name="Line 26"/>
          <p:cNvSpPr>
            <a:spLocks noChangeShapeType="1"/>
          </p:cNvSpPr>
          <p:nvPr/>
        </p:nvSpPr>
        <p:spPr bwMode="auto">
          <a:xfrm>
            <a:off x="6411913" y="2587625"/>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39" name="Text Box 27"/>
          <p:cNvSpPr txBox="1">
            <a:spLocks noChangeArrowheads="1"/>
          </p:cNvSpPr>
          <p:nvPr/>
        </p:nvSpPr>
        <p:spPr bwMode="auto">
          <a:xfrm>
            <a:off x="1828801" y="2309813"/>
            <a:ext cx="1071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9999"/>
                </a:solidFill>
              </a:rPr>
              <a:t>Phân</a:t>
            </a:r>
          </a:p>
        </p:txBody>
      </p:sp>
      <p:sp>
        <p:nvSpPr>
          <p:cNvPr id="52240" name="Text Box 28"/>
          <p:cNvSpPr txBox="1">
            <a:spLocks noChangeArrowheads="1"/>
          </p:cNvSpPr>
          <p:nvPr/>
        </p:nvSpPr>
        <p:spPr bwMode="auto">
          <a:xfrm>
            <a:off x="9067800" y="2209801"/>
            <a:ext cx="13716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1800" b="1">
                <a:solidFill>
                  <a:srgbClr val="009999"/>
                </a:solidFill>
              </a:rPr>
              <a:t>Khí</a:t>
            </a:r>
          </a:p>
          <a:p>
            <a:pPr algn="ctr" fontAlgn="base">
              <a:spcBef>
                <a:spcPct val="50000"/>
              </a:spcBef>
              <a:spcAft>
                <a:spcPct val="0"/>
              </a:spcAft>
              <a:buNone/>
            </a:pPr>
            <a:r>
              <a:rPr lang="en-US" altLang="en-US" sz="1800" b="1">
                <a:solidFill>
                  <a:srgbClr val="009999"/>
                </a:solidFill>
              </a:rPr>
              <a:t>Các-bô-níc</a:t>
            </a:r>
          </a:p>
        </p:txBody>
      </p:sp>
      <p:sp>
        <p:nvSpPr>
          <p:cNvPr id="15389" name="Text Box 29"/>
          <p:cNvSpPr txBox="1">
            <a:spLocks noChangeArrowheads="1"/>
          </p:cNvSpPr>
          <p:nvPr/>
        </p:nvSpPr>
        <p:spPr bwMode="auto">
          <a:xfrm>
            <a:off x="4733926" y="2170113"/>
            <a:ext cx="1438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p>
        </p:txBody>
      </p:sp>
      <p:sp>
        <p:nvSpPr>
          <p:cNvPr id="15390" name="Text Box 30"/>
          <p:cNvSpPr txBox="1">
            <a:spLocks noChangeArrowheads="1"/>
          </p:cNvSpPr>
          <p:nvPr/>
        </p:nvSpPr>
        <p:spPr bwMode="auto">
          <a:xfrm>
            <a:off x="6324600" y="2160588"/>
            <a:ext cx="91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r>
              <a:rPr lang="en-US" altLang="en-US" sz="1800">
                <a:solidFill>
                  <a:srgbClr val="000000"/>
                </a:solidFill>
              </a:rPr>
              <a:t> </a:t>
            </a:r>
          </a:p>
        </p:txBody>
      </p:sp>
      <p:sp>
        <p:nvSpPr>
          <p:cNvPr id="52243" name="Text Box 31"/>
          <p:cNvSpPr txBox="1">
            <a:spLocks noChangeArrowheads="1"/>
          </p:cNvSpPr>
          <p:nvPr/>
        </p:nvSpPr>
        <p:spPr bwMode="auto">
          <a:xfrm>
            <a:off x="3733800" y="4629151"/>
            <a:ext cx="2057400" cy="120032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Tất cả các cơ quan của cơ thể</a:t>
            </a:r>
          </a:p>
        </p:txBody>
      </p:sp>
      <p:sp>
        <p:nvSpPr>
          <p:cNvPr id="52244" name="Text Box 32"/>
          <p:cNvSpPr txBox="1">
            <a:spLocks noChangeArrowheads="1"/>
          </p:cNvSpPr>
          <p:nvPr/>
        </p:nvSpPr>
        <p:spPr bwMode="auto">
          <a:xfrm>
            <a:off x="6705600" y="4605338"/>
            <a:ext cx="1447800"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Bài tiết</a:t>
            </a:r>
          </a:p>
        </p:txBody>
      </p:sp>
      <p:sp>
        <p:nvSpPr>
          <p:cNvPr id="52245" name="Line 33"/>
          <p:cNvSpPr>
            <a:spLocks noChangeShapeType="1"/>
          </p:cNvSpPr>
          <p:nvPr/>
        </p:nvSpPr>
        <p:spPr bwMode="auto">
          <a:xfrm>
            <a:off x="4724400" y="3581400"/>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46" name="Line 34"/>
          <p:cNvSpPr>
            <a:spLocks noChangeShapeType="1"/>
          </p:cNvSpPr>
          <p:nvPr/>
        </p:nvSpPr>
        <p:spPr bwMode="auto">
          <a:xfrm>
            <a:off x="7315200" y="3567113"/>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47" name="Line 35"/>
          <p:cNvSpPr>
            <a:spLocks noChangeShapeType="1"/>
          </p:cNvSpPr>
          <p:nvPr/>
        </p:nvSpPr>
        <p:spPr bwMode="auto">
          <a:xfrm flipV="1">
            <a:off x="5181600" y="3570288"/>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48" name="Line 36"/>
          <p:cNvSpPr>
            <a:spLocks noChangeShapeType="1"/>
          </p:cNvSpPr>
          <p:nvPr/>
        </p:nvSpPr>
        <p:spPr bwMode="auto">
          <a:xfrm>
            <a:off x="4648200" y="2590800"/>
            <a:ext cx="533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49" name="Line 37"/>
          <p:cNvSpPr>
            <a:spLocks noChangeShapeType="1"/>
          </p:cNvSpPr>
          <p:nvPr/>
        </p:nvSpPr>
        <p:spPr bwMode="auto">
          <a:xfrm>
            <a:off x="6400800" y="2590800"/>
            <a:ext cx="8382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50" name="Line 38"/>
          <p:cNvSpPr>
            <a:spLocks noChangeShapeType="1"/>
          </p:cNvSpPr>
          <p:nvPr/>
        </p:nvSpPr>
        <p:spPr bwMode="auto">
          <a:xfrm flipV="1">
            <a:off x="6629400" y="2743200"/>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51" name="Line 39"/>
          <p:cNvSpPr>
            <a:spLocks noChangeShapeType="1"/>
          </p:cNvSpPr>
          <p:nvPr/>
        </p:nvSpPr>
        <p:spPr bwMode="auto">
          <a:xfrm>
            <a:off x="6629400" y="2743200"/>
            <a:ext cx="914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52" name="Line 40"/>
          <p:cNvSpPr>
            <a:spLocks noChangeShapeType="1"/>
          </p:cNvSpPr>
          <p:nvPr/>
        </p:nvSpPr>
        <p:spPr bwMode="auto">
          <a:xfrm flipV="1">
            <a:off x="7543800" y="1905000"/>
            <a:ext cx="0" cy="838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5401" name="Text Box 41"/>
          <p:cNvSpPr txBox="1">
            <a:spLocks noChangeArrowheads="1"/>
          </p:cNvSpPr>
          <p:nvPr/>
        </p:nvSpPr>
        <p:spPr bwMode="auto">
          <a:xfrm>
            <a:off x="6629400" y="2743201"/>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p>
        </p:txBody>
      </p:sp>
      <p:sp>
        <p:nvSpPr>
          <p:cNvPr id="15402" name="Text Box 42"/>
          <p:cNvSpPr txBox="1">
            <a:spLocks noChangeArrowheads="1"/>
          </p:cNvSpPr>
          <p:nvPr/>
        </p:nvSpPr>
        <p:spPr bwMode="auto">
          <a:xfrm>
            <a:off x="3962400" y="396240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p>
        </p:txBody>
      </p:sp>
      <p:sp>
        <p:nvSpPr>
          <p:cNvPr id="15403" name="Text Box 43"/>
          <p:cNvSpPr txBox="1">
            <a:spLocks noChangeArrowheads="1"/>
          </p:cNvSpPr>
          <p:nvPr/>
        </p:nvSpPr>
        <p:spPr bwMode="auto">
          <a:xfrm>
            <a:off x="5257800" y="3959226"/>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p>
        </p:txBody>
      </p:sp>
      <p:sp>
        <p:nvSpPr>
          <p:cNvPr id="15404" name="Text Box 44"/>
          <p:cNvSpPr txBox="1">
            <a:spLocks noChangeArrowheads="1"/>
          </p:cNvSpPr>
          <p:nvPr/>
        </p:nvSpPr>
        <p:spPr bwMode="auto">
          <a:xfrm>
            <a:off x="7391400" y="3948113"/>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a:t>
            </a:r>
          </a:p>
        </p:txBody>
      </p:sp>
      <p:sp>
        <p:nvSpPr>
          <p:cNvPr id="52257" name="Line 45"/>
          <p:cNvSpPr>
            <a:spLocks noChangeShapeType="1"/>
          </p:cNvSpPr>
          <p:nvPr/>
        </p:nvSpPr>
        <p:spPr bwMode="auto">
          <a:xfrm>
            <a:off x="7315200" y="5040313"/>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58" name="Line 46"/>
          <p:cNvSpPr>
            <a:spLocks noChangeShapeType="1"/>
          </p:cNvSpPr>
          <p:nvPr/>
        </p:nvSpPr>
        <p:spPr bwMode="auto">
          <a:xfrm>
            <a:off x="7315200" y="5562600"/>
            <a:ext cx="1676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59" name="Text Box 47"/>
          <p:cNvSpPr txBox="1">
            <a:spLocks noChangeArrowheads="1"/>
          </p:cNvSpPr>
          <p:nvPr/>
        </p:nvSpPr>
        <p:spPr bwMode="auto">
          <a:xfrm>
            <a:off x="9067800" y="5087938"/>
            <a:ext cx="14478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b="1">
                <a:solidFill>
                  <a:srgbClr val="009999"/>
                </a:solidFill>
              </a:rPr>
              <a:t>- Nước tiểu</a:t>
            </a:r>
          </a:p>
          <a:p>
            <a:pPr fontAlgn="base">
              <a:spcBef>
                <a:spcPct val="50000"/>
              </a:spcBef>
              <a:spcAft>
                <a:spcPct val="0"/>
              </a:spcAft>
              <a:buNone/>
            </a:pPr>
            <a:r>
              <a:rPr lang="en-US" altLang="en-US" sz="1800" b="1">
                <a:solidFill>
                  <a:srgbClr val="009999"/>
                </a:solidFill>
              </a:rPr>
              <a:t>- Mồ hôi</a:t>
            </a:r>
          </a:p>
        </p:txBody>
      </p:sp>
      <p:sp>
        <p:nvSpPr>
          <p:cNvPr id="52260" name="Text Box 48"/>
          <p:cNvSpPr txBox="1">
            <a:spLocks noChangeArrowheads="1"/>
          </p:cNvSpPr>
          <p:nvPr/>
        </p:nvSpPr>
        <p:spPr bwMode="auto">
          <a:xfrm>
            <a:off x="1905000" y="6080126"/>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000" b="1" i="1">
                <a:solidFill>
                  <a:srgbClr val="000000"/>
                </a:solidFill>
              </a:rPr>
              <a:t>5. Sơ đồ mối liên hệ giữa một số cơ quan trong quá trình trao đổi chất</a:t>
            </a:r>
          </a:p>
        </p:txBody>
      </p:sp>
      <p:sp>
        <p:nvSpPr>
          <p:cNvPr id="52261" name="Line 49"/>
          <p:cNvSpPr>
            <a:spLocks noChangeShapeType="1"/>
          </p:cNvSpPr>
          <p:nvPr/>
        </p:nvSpPr>
        <p:spPr bwMode="auto">
          <a:xfrm>
            <a:off x="4267200" y="8382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62" name="Line 51"/>
          <p:cNvSpPr>
            <a:spLocks noChangeShapeType="1"/>
          </p:cNvSpPr>
          <p:nvPr/>
        </p:nvSpPr>
        <p:spPr bwMode="auto">
          <a:xfrm>
            <a:off x="7569200" y="835025"/>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2263" name="Line 52"/>
          <p:cNvSpPr>
            <a:spLocks noChangeShapeType="1"/>
          </p:cNvSpPr>
          <p:nvPr/>
        </p:nvSpPr>
        <p:spPr bwMode="auto">
          <a:xfrm>
            <a:off x="8001000" y="2590800"/>
            <a:ext cx="1143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Tree>
    <p:extLst>
      <p:ext uri="{BB962C8B-B14F-4D97-AF65-F5344CB8AC3E}">
        <p14:creationId xmlns:p14="http://schemas.microsoft.com/office/powerpoint/2010/main" val="3455443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3" presetClass="emph" presetSubtype="0" fill="remove" grpId="0" nodeType="clickEffect">
                                  <p:stCondLst>
                                    <p:cond delay="0"/>
                                  </p:stCondLst>
                                  <p:childTnLst>
                                    <p:animClr clrSpc="rgb" dir="cw">
                                      <p:cBhvr override="childStyle">
                                        <p:cTn id="6" dur="1500" accel="50000" autoRev="1" fill="hold" tmFilter="0, 0; .33333, 1; 1, 1">
                                          <p:stCondLst>
                                            <p:cond delay="0"/>
                                          </p:stCondLst>
                                        </p:cTn>
                                        <p:tgtEl>
                                          <p:spTgt spid="15389"/>
                                        </p:tgtEl>
                                        <p:attrNameLst>
                                          <p:attrName>style.color</p:attrName>
                                        </p:attrNameLst>
                                      </p:cBhvr>
                                      <p:to>
                                        <a:schemeClr val="accent2"/>
                                      </p:to>
                                    </p:animClr>
                                    <p:animClr clrSpc="rgb" dir="cw">
                                      <p:cBhvr>
                                        <p:cTn id="7" dur="1500" accel="50000" autoRev="1" fill="hold" tmFilter="0, 0; .33333, 1; 1, 1">
                                          <p:stCondLst>
                                            <p:cond delay="0"/>
                                          </p:stCondLst>
                                        </p:cTn>
                                        <p:tgtEl>
                                          <p:spTgt spid="15389"/>
                                        </p:tgtEl>
                                        <p:attrNameLst>
                                          <p:attrName>fillcolor</p:attrName>
                                        </p:attrNameLst>
                                      </p:cBhvr>
                                      <p:to>
                                        <a:schemeClr val="accent2"/>
                                      </p:to>
                                    </p:animClr>
                                    <p:set>
                                      <p:cBhvr>
                                        <p:cTn id="8" dur="3000" fill="hold"/>
                                        <p:tgtEl>
                                          <p:spTgt spid="15389"/>
                                        </p:tgtEl>
                                        <p:attrNameLst>
                                          <p:attrName>fill.type</p:attrName>
                                        </p:attrNameLst>
                                      </p:cBhvr>
                                      <p:to>
                                        <p:strVal val="solid"/>
                                      </p:to>
                                    </p:set>
                                    <p:set>
                                      <p:cBhvr>
                                        <p:cTn id="9" dur="3000" fill="hold"/>
                                        <p:tgtEl>
                                          <p:spTgt spid="15389"/>
                                        </p:tgtEl>
                                        <p:attrNameLst>
                                          <p:attrName>fill.on</p:attrName>
                                        </p:attrNameLst>
                                      </p:cBhvr>
                                      <p:to>
                                        <p:strVal val="true"/>
                                      </p:to>
                                    </p:set>
                                    <p:animScale>
                                      <p:cBhvr>
                                        <p:cTn id="10" dur="1500" accel="50000" autoRev="1" fill="hold" tmFilter="0, 0; .33333, 1; 1, 1">
                                          <p:stCondLst>
                                            <p:cond delay="0"/>
                                          </p:stCondLst>
                                        </p:cTn>
                                        <p:tgtEl>
                                          <p:spTgt spid="15389"/>
                                        </p:tgtEl>
                                      </p:cBhvr>
                                      <p:from x="100000" y="100000"/>
                                      <p:to x="100000" y="140000"/>
                                    </p:animScale>
                                  </p:childTnLst>
                                </p:cTn>
                              </p:par>
                              <p:par>
                                <p:cTn id="11" presetID="33" presetClass="emph" presetSubtype="0" fill="remove" grpId="0" nodeType="withEffect">
                                  <p:stCondLst>
                                    <p:cond delay="0"/>
                                  </p:stCondLst>
                                  <p:childTnLst>
                                    <p:animClr clrSpc="rgb" dir="cw">
                                      <p:cBhvr override="childStyle">
                                        <p:cTn id="12" dur="1500" accel="50000" autoRev="1" fill="hold" tmFilter="0, 0; .33333, 1; 1, 1">
                                          <p:stCondLst>
                                            <p:cond delay="0"/>
                                          </p:stCondLst>
                                        </p:cTn>
                                        <p:tgtEl>
                                          <p:spTgt spid="15390"/>
                                        </p:tgtEl>
                                        <p:attrNameLst>
                                          <p:attrName>style.color</p:attrName>
                                        </p:attrNameLst>
                                      </p:cBhvr>
                                      <p:to>
                                        <a:schemeClr val="accent2"/>
                                      </p:to>
                                    </p:animClr>
                                    <p:animClr clrSpc="rgb" dir="cw">
                                      <p:cBhvr>
                                        <p:cTn id="13" dur="1500" accel="50000" autoRev="1" fill="hold" tmFilter="0, 0; .33333, 1; 1, 1">
                                          <p:stCondLst>
                                            <p:cond delay="0"/>
                                          </p:stCondLst>
                                        </p:cTn>
                                        <p:tgtEl>
                                          <p:spTgt spid="15390"/>
                                        </p:tgtEl>
                                        <p:attrNameLst>
                                          <p:attrName>fillcolor</p:attrName>
                                        </p:attrNameLst>
                                      </p:cBhvr>
                                      <p:to>
                                        <a:schemeClr val="accent2"/>
                                      </p:to>
                                    </p:animClr>
                                    <p:set>
                                      <p:cBhvr>
                                        <p:cTn id="14" dur="3000" fill="hold"/>
                                        <p:tgtEl>
                                          <p:spTgt spid="15390"/>
                                        </p:tgtEl>
                                        <p:attrNameLst>
                                          <p:attrName>fill.type</p:attrName>
                                        </p:attrNameLst>
                                      </p:cBhvr>
                                      <p:to>
                                        <p:strVal val="solid"/>
                                      </p:to>
                                    </p:set>
                                    <p:set>
                                      <p:cBhvr>
                                        <p:cTn id="15" dur="3000" fill="hold"/>
                                        <p:tgtEl>
                                          <p:spTgt spid="15390"/>
                                        </p:tgtEl>
                                        <p:attrNameLst>
                                          <p:attrName>fill.on</p:attrName>
                                        </p:attrNameLst>
                                      </p:cBhvr>
                                      <p:to>
                                        <p:strVal val="true"/>
                                      </p:to>
                                    </p:set>
                                    <p:animScale>
                                      <p:cBhvr>
                                        <p:cTn id="16" dur="1500" accel="50000" autoRev="1" fill="hold" tmFilter="0, 0; .33333, 1; 1, 1">
                                          <p:stCondLst>
                                            <p:cond delay="0"/>
                                          </p:stCondLst>
                                        </p:cTn>
                                        <p:tgtEl>
                                          <p:spTgt spid="15390"/>
                                        </p:tgtEl>
                                      </p:cBhvr>
                                      <p:from x="100000" y="100000"/>
                                      <p:to x="100000" y="140000"/>
                                    </p:animScale>
                                  </p:childTnLst>
                                </p:cTn>
                              </p:par>
                              <p:par>
                                <p:cTn id="17" presetID="33" presetClass="emph" presetSubtype="0" fill="remove" grpId="0" nodeType="withEffect">
                                  <p:stCondLst>
                                    <p:cond delay="0"/>
                                  </p:stCondLst>
                                  <p:childTnLst>
                                    <p:animClr clrSpc="rgb" dir="cw">
                                      <p:cBhvr override="childStyle">
                                        <p:cTn id="18" dur="1500" accel="50000" autoRev="1" fill="hold" tmFilter="0, 0; .33333, 1; 1, 1">
                                          <p:stCondLst>
                                            <p:cond delay="0"/>
                                          </p:stCondLst>
                                        </p:cTn>
                                        <p:tgtEl>
                                          <p:spTgt spid="15401"/>
                                        </p:tgtEl>
                                        <p:attrNameLst>
                                          <p:attrName>style.color</p:attrName>
                                        </p:attrNameLst>
                                      </p:cBhvr>
                                      <p:to>
                                        <a:schemeClr val="accent2"/>
                                      </p:to>
                                    </p:animClr>
                                    <p:animClr clrSpc="rgb" dir="cw">
                                      <p:cBhvr>
                                        <p:cTn id="19" dur="1500" accel="50000" autoRev="1" fill="hold" tmFilter="0, 0; .33333, 1; 1, 1">
                                          <p:stCondLst>
                                            <p:cond delay="0"/>
                                          </p:stCondLst>
                                        </p:cTn>
                                        <p:tgtEl>
                                          <p:spTgt spid="15401"/>
                                        </p:tgtEl>
                                        <p:attrNameLst>
                                          <p:attrName>fillcolor</p:attrName>
                                        </p:attrNameLst>
                                      </p:cBhvr>
                                      <p:to>
                                        <a:schemeClr val="accent2"/>
                                      </p:to>
                                    </p:animClr>
                                    <p:set>
                                      <p:cBhvr>
                                        <p:cTn id="20" dur="3000" fill="hold"/>
                                        <p:tgtEl>
                                          <p:spTgt spid="15401"/>
                                        </p:tgtEl>
                                        <p:attrNameLst>
                                          <p:attrName>fill.type</p:attrName>
                                        </p:attrNameLst>
                                      </p:cBhvr>
                                      <p:to>
                                        <p:strVal val="solid"/>
                                      </p:to>
                                    </p:set>
                                    <p:set>
                                      <p:cBhvr>
                                        <p:cTn id="21" dur="3000" fill="hold"/>
                                        <p:tgtEl>
                                          <p:spTgt spid="15401"/>
                                        </p:tgtEl>
                                        <p:attrNameLst>
                                          <p:attrName>fill.on</p:attrName>
                                        </p:attrNameLst>
                                      </p:cBhvr>
                                      <p:to>
                                        <p:strVal val="true"/>
                                      </p:to>
                                    </p:set>
                                    <p:animScale>
                                      <p:cBhvr>
                                        <p:cTn id="22" dur="1500" accel="50000" autoRev="1" fill="hold" tmFilter="0, 0; .33333, 1; 1, 1">
                                          <p:stCondLst>
                                            <p:cond delay="0"/>
                                          </p:stCondLst>
                                        </p:cTn>
                                        <p:tgtEl>
                                          <p:spTgt spid="15401"/>
                                        </p:tgtEl>
                                      </p:cBhvr>
                                      <p:from x="100000" y="100000"/>
                                      <p:to x="100000" y="140000"/>
                                    </p:animScale>
                                  </p:childTnLst>
                                </p:cTn>
                              </p:par>
                              <p:par>
                                <p:cTn id="23" presetID="33" presetClass="emph" presetSubtype="0" fill="remove" grpId="0" nodeType="withEffect">
                                  <p:stCondLst>
                                    <p:cond delay="0"/>
                                  </p:stCondLst>
                                  <p:childTnLst>
                                    <p:animClr clrSpc="rgb" dir="cw">
                                      <p:cBhvr override="childStyle">
                                        <p:cTn id="24" dur="1500" accel="50000" autoRev="1" fill="hold" tmFilter="0, 0; .33333, 1; 1, 1">
                                          <p:stCondLst>
                                            <p:cond delay="0"/>
                                          </p:stCondLst>
                                        </p:cTn>
                                        <p:tgtEl>
                                          <p:spTgt spid="15403"/>
                                        </p:tgtEl>
                                        <p:attrNameLst>
                                          <p:attrName>style.color</p:attrName>
                                        </p:attrNameLst>
                                      </p:cBhvr>
                                      <p:to>
                                        <a:schemeClr val="accent2"/>
                                      </p:to>
                                    </p:animClr>
                                    <p:animClr clrSpc="rgb" dir="cw">
                                      <p:cBhvr>
                                        <p:cTn id="25" dur="1500" accel="50000" autoRev="1" fill="hold" tmFilter="0, 0; .33333, 1; 1, 1">
                                          <p:stCondLst>
                                            <p:cond delay="0"/>
                                          </p:stCondLst>
                                        </p:cTn>
                                        <p:tgtEl>
                                          <p:spTgt spid="15403"/>
                                        </p:tgtEl>
                                        <p:attrNameLst>
                                          <p:attrName>fillcolor</p:attrName>
                                        </p:attrNameLst>
                                      </p:cBhvr>
                                      <p:to>
                                        <a:schemeClr val="accent2"/>
                                      </p:to>
                                    </p:animClr>
                                    <p:set>
                                      <p:cBhvr>
                                        <p:cTn id="26" dur="3000" fill="hold"/>
                                        <p:tgtEl>
                                          <p:spTgt spid="15403"/>
                                        </p:tgtEl>
                                        <p:attrNameLst>
                                          <p:attrName>fill.type</p:attrName>
                                        </p:attrNameLst>
                                      </p:cBhvr>
                                      <p:to>
                                        <p:strVal val="solid"/>
                                      </p:to>
                                    </p:set>
                                    <p:set>
                                      <p:cBhvr>
                                        <p:cTn id="27" dur="3000" fill="hold"/>
                                        <p:tgtEl>
                                          <p:spTgt spid="15403"/>
                                        </p:tgtEl>
                                        <p:attrNameLst>
                                          <p:attrName>fill.on</p:attrName>
                                        </p:attrNameLst>
                                      </p:cBhvr>
                                      <p:to>
                                        <p:strVal val="true"/>
                                      </p:to>
                                    </p:set>
                                    <p:animScale>
                                      <p:cBhvr>
                                        <p:cTn id="28" dur="1500" accel="50000" autoRev="1" fill="hold" tmFilter="0, 0; .33333, 1; 1, 1">
                                          <p:stCondLst>
                                            <p:cond delay="0"/>
                                          </p:stCondLst>
                                        </p:cTn>
                                        <p:tgtEl>
                                          <p:spTgt spid="15403"/>
                                        </p:tgtEl>
                                      </p:cBhvr>
                                      <p:from x="100000" y="100000"/>
                                      <p:to x="100000" y="140000"/>
                                    </p:animScale>
                                  </p:childTnLst>
                                </p:cTn>
                              </p:par>
                              <p:par>
                                <p:cTn id="29" presetID="33" presetClass="emph" presetSubtype="0" fill="remove" grpId="0" nodeType="withEffect">
                                  <p:stCondLst>
                                    <p:cond delay="0"/>
                                  </p:stCondLst>
                                  <p:childTnLst>
                                    <p:animClr clrSpc="rgb" dir="cw">
                                      <p:cBhvr override="childStyle">
                                        <p:cTn id="30" dur="1500" accel="50000" autoRev="1" fill="hold" tmFilter="0, 0; .33333, 1; 1, 1">
                                          <p:stCondLst>
                                            <p:cond delay="0"/>
                                          </p:stCondLst>
                                        </p:cTn>
                                        <p:tgtEl>
                                          <p:spTgt spid="15402"/>
                                        </p:tgtEl>
                                        <p:attrNameLst>
                                          <p:attrName>style.color</p:attrName>
                                        </p:attrNameLst>
                                      </p:cBhvr>
                                      <p:to>
                                        <a:schemeClr val="accent2"/>
                                      </p:to>
                                    </p:animClr>
                                    <p:animClr clrSpc="rgb" dir="cw">
                                      <p:cBhvr>
                                        <p:cTn id="31" dur="1500" accel="50000" autoRev="1" fill="hold" tmFilter="0, 0; .33333, 1; 1, 1">
                                          <p:stCondLst>
                                            <p:cond delay="0"/>
                                          </p:stCondLst>
                                        </p:cTn>
                                        <p:tgtEl>
                                          <p:spTgt spid="15402"/>
                                        </p:tgtEl>
                                        <p:attrNameLst>
                                          <p:attrName>fillcolor</p:attrName>
                                        </p:attrNameLst>
                                      </p:cBhvr>
                                      <p:to>
                                        <a:schemeClr val="accent2"/>
                                      </p:to>
                                    </p:animClr>
                                    <p:set>
                                      <p:cBhvr>
                                        <p:cTn id="32" dur="3000" fill="hold"/>
                                        <p:tgtEl>
                                          <p:spTgt spid="15402"/>
                                        </p:tgtEl>
                                        <p:attrNameLst>
                                          <p:attrName>fill.type</p:attrName>
                                        </p:attrNameLst>
                                      </p:cBhvr>
                                      <p:to>
                                        <p:strVal val="solid"/>
                                      </p:to>
                                    </p:set>
                                    <p:set>
                                      <p:cBhvr>
                                        <p:cTn id="33" dur="3000" fill="hold"/>
                                        <p:tgtEl>
                                          <p:spTgt spid="15402"/>
                                        </p:tgtEl>
                                        <p:attrNameLst>
                                          <p:attrName>fill.on</p:attrName>
                                        </p:attrNameLst>
                                      </p:cBhvr>
                                      <p:to>
                                        <p:strVal val="true"/>
                                      </p:to>
                                    </p:set>
                                    <p:animScale>
                                      <p:cBhvr>
                                        <p:cTn id="34" dur="1500" accel="50000" autoRev="1" fill="hold" tmFilter="0, 0; .33333, 1; 1, 1">
                                          <p:stCondLst>
                                            <p:cond delay="0"/>
                                          </p:stCondLst>
                                        </p:cTn>
                                        <p:tgtEl>
                                          <p:spTgt spid="15402"/>
                                        </p:tgtEl>
                                      </p:cBhvr>
                                      <p:from x="100000" y="100000"/>
                                      <p:to x="100000" y="140000"/>
                                    </p:animScale>
                                  </p:childTnLst>
                                </p:cTn>
                              </p:par>
                              <p:par>
                                <p:cTn id="35" presetID="33" presetClass="emph" presetSubtype="0" fill="remove" grpId="0" nodeType="withEffect">
                                  <p:stCondLst>
                                    <p:cond delay="0"/>
                                  </p:stCondLst>
                                  <p:childTnLst>
                                    <p:animClr clrSpc="rgb" dir="cw">
                                      <p:cBhvr override="childStyle">
                                        <p:cTn id="36" dur="1500" accel="50000" autoRev="1" fill="hold" tmFilter="0, 0; .33333, 1; 1, 1">
                                          <p:stCondLst>
                                            <p:cond delay="0"/>
                                          </p:stCondLst>
                                        </p:cTn>
                                        <p:tgtEl>
                                          <p:spTgt spid="15404"/>
                                        </p:tgtEl>
                                        <p:attrNameLst>
                                          <p:attrName>style.color</p:attrName>
                                        </p:attrNameLst>
                                      </p:cBhvr>
                                      <p:to>
                                        <a:schemeClr val="accent2"/>
                                      </p:to>
                                    </p:animClr>
                                    <p:animClr clrSpc="rgb" dir="cw">
                                      <p:cBhvr>
                                        <p:cTn id="37" dur="1500" accel="50000" autoRev="1" fill="hold" tmFilter="0, 0; .33333, 1; 1, 1">
                                          <p:stCondLst>
                                            <p:cond delay="0"/>
                                          </p:stCondLst>
                                        </p:cTn>
                                        <p:tgtEl>
                                          <p:spTgt spid="15404"/>
                                        </p:tgtEl>
                                        <p:attrNameLst>
                                          <p:attrName>fillcolor</p:attrName>
                                        </p:attrNameLst>
                                      </p:cBhvr>
                                      <p:to>
                                        <a:schemeClr val="accent2"/>
                                      </p:to>
                                    </p:animClr>
                                    <p:set>
                                      <p:cBhvr>
                                        <p:cTn id="38" dur="3000" fill="hold"/>
                                        <p:tgtEl>
                                          <p:spTgt spid="15404"/>
                                        </p:tgtEl>
                                        <p:attrNameLst>
                                          <p:attrName>fill.type</p:attrName>
                                        </p:attrNameLst>
                                      </p:cBhvr>
                                      <p:to>
                                        <p:strVal val="solid"/>
                                      </p:to>
                                    </p:set>
                                    <p:set>
                                      <p:cBhvr>
                                        <p:cTn id="39" dur="3000" fill="hold"/>
                                        <p:tgtEl>
                                          <p:spTgt spid="15404"/>
                                        </p:tgtEl>
                                        <p:attrNameLst>
                                          <p:attrName>fill.on</p:attrName>
                                        </p:attrNameLst>
                                      </p:cBhvr>
                                      <p:to>
                                        <p:strVal val="true"/>
                                      </p:to>
                                    </p:set>
                                    <p:animScale>
                                      <p:cBhvr>
                                        <p:cTn id="40" dur="1500" accel="50000" autoRev="1" fill="hold" tmFilter="0, 0; .33333, 1; 1, 1">
                                          <p:stCondLst>
                                            <p:cond delay="0"/>
                                          </p:stCondLst>
                                        </p:cTn>
                                        <p:tgtEl>
                                          <p:spTgt spid="15404"/>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9" grpId="0"/>
      <p:bldP spid="15390" grpId="0"/>
      <p:bldP spid="15401" grpId="0"/>
      <p:bldP spid="15402" grpId="0"/>
      <p:bldP spid="15403" grpId="0"/>
      <p:bldP spid="1540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3167063" y="68264"/>
            <a:ext cx="228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2400" b="1">
                <a:solidFill>
                  <a:srgbClr val="0000FF"/>
                </a:solidFill>
              </a:rPr>
              <a:t>THỨC ĂN NƯỚC UỐNG</a:t>
            </a:r>
          </a:p>
        </p:txBody>
      </p:sp>
      <p:sp>
        <p:nvSpPr>
          <p:cNvPr id="53251" name="Text Box 3"/>
          <p:cNvSpPr txBox="1">
            <a:spLocks noChangeArrowheads="1"/>
          </p:cNvSpPr>
          <p:nvPr/>
        </p:nvSpPr>
        <p:spPr bwMode="auto">
          <a:xfrm>
            <a:off x="6781800" y="296863"/>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KHÔNG KHÍ</a:t>
            </a:r>
          </a:p>
        </p:txBody>
      </p:sp>
      <p:sp>
        <p:nvSpPr>
          <p:cNvPr id="53252" name="Rectangle 4"/>
          <p:cNvSpPr>
            <a:spLocks noChangeArrowheads="1"/>
          </p:cNvSpPr>
          <p:nvPr/>
        </p:nvSpPr>
        <p:spPr bwMode="auto">
          <a:xfrm>
            <a:off x="3124200" y="1135064"/>
            <a:ext cx="5638800" cy="4808537"/>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endParaRPr>
          </a:p>
        </p:txBody>
      </p:sp>
      <p:sp>
        <p:nvSpPr>
          <p:cNvPr id="53253" name="Text Box 5"/>
          <p:cNvSpPr txBox="1">
            <a:spLocks noChangeArrowheads="1"/>
          </p:cNvSpPr>
          <p:nvPr/>
        </p:nvSpPr>
        <p:spPr bwMode="auto">
          <a:xfrm>
            <a:off x="3530600" y="1439864"/>
            <a:ext cx="1524000"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Tiêu hóa</a:t>
            </a:r>
          </a:p>
        </p:txBody>
      </p:sp>
      <p:sp>
        <p:nvSpPr>
          <p:cNvPr id="53254" name="Text Box 6"/>
          <p:cNvSpPr txBox="1">
            <a:spLocks noChangeArrowheads="1"/>
          </p:cNvSpPr>
          <p:nvPr/>
        </p:nvSpPr>
        <p:spPr bwMode="auto">
          <a:xfrm>
            <a:off x="7034214" y="1431926"/>
            <a:ext cx="1271587"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Hô hấp</a:t>
            </a:r>
          </a:p>
        </p:txBody>
      </p:sp>
      <p:sp>
        <p:nvSpPr>
          <p:cNvPr id="53255" name="Line 7"/>
          <p:cNvSpPr>
            <a:spLocks noChangeShapeType="1"/>
          </p:cNvSpPr>
          <p:nvPr/>
        </p:nvSpPr>
        <p:spPr bwMode="auto">
          <a:xfrm>
            <a:off x="3657600" y="1897063"/>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56" name="Line 8"/>
          <p:cNvSpPr>
            <a:spLocks noChangeShapeType="1"/>
          </p:cNvSpPr>
          <p:nvPr/>
        </p:nvSpPr>
        <p:spPr bwMode="auto">
          <a:xfrm flipH="1">
            <a:off x="2971800" y="2582863"/>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57" name="Line 9"/>
          <p:cNvSpPr>
            <a:spLocks noChangeShapeType="1"/>
          </p:cNvSpPr>
          <p:nvPr/>
        </p:nvSpPr>
        <p:spPr bwMode="auto">
          <a:xfrm>
            <a:off x="4632325" y="1906588"/>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58" name="Text Box 10"/>
          <p:cNvSpPr txBox="1">
            <a:spLocks noChangeArrowheads="1"/>
          </p:cNvSpPr>
          <p:nvPr/>
        </p:nvSpPr>
        <p:spPr bwMode="auto">
          <a:xfrm>
            <a:off x="4648200" y="3116264"/>
            <a:ext cx="2819400" cy="466725"/>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2400" b="1">
                <a:solidFill>
                  <a:srgbClr val="0000FF"/>
                </a:solidFill>
              </a:rPr>
              <a:t>Tuần hoàn</a:t>
            </a:r>
          </a:p>
        </p:txBody>
      </p:sp>
      <p:sp>
        <p:nvSpPr>
          <p:cNvPr id="53259" name="Line 11"/>
          <p:cNvSpPr>
            <a:spLocks noChangeShapeType="1"/>
          </p:cNvSpPr>
          <p:nvPr/>
        </p:nvSpPr>
        <p:spPr bwMode="auto">
          <a:xfrm>
            <a:off x="7239000" y="1895475"/>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60" name="Line 12"/>
          <p:cNvSpPr>
            <a:spLocks noChangeShapeType="1"/>
          </p:cNvSpPr>
          <p:nvPr/>
        </p:nvSpPr>
        <p:spPr bwMode="auto">
          <a:xfrm>
            <a:off x="8013700" y="1893888"/>
            <a:ext cx="0" cy="685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61" name="Line 13"/>
          <p:cNvSpPr>
            <a:spLocks noChangeShapeType="1"/>
          </p:cNvSpPr>
          <p:nvPr/>
        </p:nvSpPr>
        <p:spPr bwMode="auto">
          <a:xfrm>
            <a:off x="5181600" y="25908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62" name="Line 14"/>
          <p:cNvSpPr>
            <a:spLocks noChangeShapeType="1"/>
          </p:cNvSpPr>
          <p:nvPr/>
        </p:nvSpPr>
        <p:spPr bwMode="auto">
          <a:xfrm>
            <a:off x="6411913" y="2587625"/>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63" name="Text Box 15"/>
          <p:cNvSpPr txBox="1">
            <a:spLocks noChangeArrowheads="1"/>
          </p:cNvSpPr>
          <p:nvPr/>
        </p:nvSpPr>
        <p:spPr bwMode="auto">
          <a:xfrm>
            <a:off x="1828801" y="2309813"/>
            <a:ext cx="1071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9999"/>
                </a:solidFill>
              </a:rPr>
              <a:t>Phân</a:t>
            </a:r>
          </a:p>
        </p:txBody>
      </p:sp>
      <p:sp>
        <p:nvSpPr>
          <p:cNvPr id="53264" name="Text Box 16"/>
          <p:cNvSpPr txBox="1">
            <a:spLocks noChangeArrowheads="1"/>
          </p:cNvSpPr>
          <p:nvPr/>
        </p:nvSpPr>
        <p:spPr bwMode="auto">
          <a:xfrm>
            <a:off x="9067800" y="2209801"/>
            <a:ext cx="13716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1800" b="1">
                <a:solidFill>
                  <a:srgbClr val="009999"/>
                </a:solidFill>
              </a:rPr>
              <a:t>Khí</a:t>
            </a:r>
          </a:p>
          <a:p>
            <a:pPr algn="ctr" fontAlgn="base">
              <a:spcBef>
                <a:spcPct val="50000"/>
              </a:spcBef>
              <a:spcAft>
                <a:spcPct val="0"/>
              </a:spcAft>
              <a:buNone/>
            </a:pPr>
            <a:r>
              <a:rPr lang="en-US" altLang="en-US" sz="1800" b="1">
                <a:solidFill>
                  <a:srgbClr val="009999"/>
                </a:solidFill>
              </a:rPr>
              <a:t>Các-bô-níc</a:t>
            </a:r>
          </a:p>
        </p:txBody>
      </p:sp>
      <p:sp>
        <p:nvSpPr>
          <p:cNvPr id="26641" name="Text Box 17"/>
          <p:cNvSpPr txBox="1">
            <a:spLocks noChangeArrowheads="1"/>
          </p:cNvSpPr>
          <p:nvPr/>
        </p:nvSpPr>
        <p:spPr bwMode="auto">
          <a:xfrm>
            <a:off x="4733926" y="1981200"/>
            <a:ext cx="1438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p:txBody>
      </p:sp>
      <p:sp>
        <p:nvSpPr>
          <p:cNvPr id="26642" name="Text Box 18"/>
          <p:cNvSpPr txBox="1">
            <a:spLocks noChangeArrowheads="1"/>
          </p:cNvSpPr>
          <p:nvPr/>
        </p:nvSpPr>
        <p:spPr bwMode="auto">
          <a:xfrm>
            <a:off x="6324600" y="1752600"/>
            <a:ext cx="914400"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a:p>
            <a:pPr fontAlgn="base">
              <a:spcBef>
                <a:spcPct val="50000"/>
              </a:spcBef>
              <a:spcAft>
                <a:spcPct val="0"/>
              </a:spcAft>
              <a:buNone/>
            </a:pPr>
            <a:r>
              <a:rPr lang="en-US" altLang="en-US" sz="1800">
                <a:solidFill>
                  <a:srgbClr val="000000"/>
                </a:solidFill>
              </a:rPr>
              <a:t> </a:t>
            </a:r>
          </a:p>
        </p:txBody>
      </p:sp>
      <p:sp>
        <p:nvSpPr>
          <p:cNvPr id="53267" name="Text Box 19"/>
          <p:cNvSpPr txBox="1">
            <a:spLocks noChangeArrowheads="1"/>
          </p:cNvSpPr>
          <p:nvPr/>
        </p:nvSpPr>
        <p:spPr bwMode="auto">
          <a:xfrm>
            <a:off x="3733800" y="4629151"/>
            <a:ext cx="2057400" cy="120032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Tất cả các cơ quan của cơ thể</a:t>
            </a:r>
          </a:p>
        </p:txBody>
      </p:sp>
      <p:sp>
        <p:nvSpPr>
          <p:cNvPr id="53268" name="Text Box 20"/>
          <p:cNvSpPr txBox="1">
            <a:spLocks noChangeArrowheads="1"/>
          </p:cNvSpPr>
          <p:nvPr/>
        </p:nvSpPr>
        <p:spPr bwMode="auto">
          <a:xfrm>
            <a:off x="6705600" y="4605338"/>
            <a:ext cx="1447800"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b="1">
                <a:solidFill>
                  <a:srgbClr val="0000FF"/>
                </a:solidFill>
              </a:rPr>
              <a:t>Bài tiết</a:t>
            </a:r>
          </a:p>
        </p:txBody>
      </p:sp>
      <p:sp>
        <p:nvSpPr>
          <p:cNvPr id="53269" name="Line 21"/>
          <p:cNvSpPr>
            <a:spLocks noChangeShapeType="1"/>
          </p:cNvSpPr>
          <p:nvPr/>
        </p:nvSpPr>
        <p:spPr bwMode="auto">
          <a:xfrm>
            <a:off x="4724400" y="3581400"/>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0" name="Line 22"/>
          <p:cNvSpPr>
            <a:spLocks noChangeShapeType="1"/>
          </p:cNvSpPr>
          <p:nvPr/>
        </p:nvSpPr>
        <p:spPr bwMode="auto">
          <a:xfrm>
            <a:off x="7315200" y="3567113"/>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1" name="Line 23"/>
          <p:cNvSpPr>
            <a:spLocks noChangeShapeType="1"/>
          </p:cNvSpPr>
          <p:nvPr/>
        </p:nvSpPr>
        <p:spPr bwMode="auto">
          <a:xfrm flipV="1">
            <a:off x="5181600" y="3570288"/>
            <a:ext cx="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2" name="Line 24"/>
          <p:cNvSpPr>
            <a:spLocks noChangeShapeType="1"/>
          </p:cNvSpPr>
          <p:nvPr/>
        </p:nvSpPr>
        <p:spPr bwMode="auto">
          <a:xfrm>
            <a:off x="4648200" y="2590800"/>
            <a:ext cx="533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3" name="Line 25"/>
          <p:cNvSpPr>
            <a:spLocks noChangeShapeType="1"/>
          </p:cNvSpPr>
          <p:nvPr/>
        </p:nvSpPr>
        <p:spPr bwMode="auto">
          <a:xfrm>
            <a:off x="6400800" y="2590800"/>
            <a:ext cx="8382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4" name="Line 26"/>
          <p:cNvSpPr>
            <a:spLocks noChangeShapeType="1"/>
          </p:cNvSpPr>
          <p:nvPr/>
        </p:nvSpPr>
        <p:spPr bwMode="auto">
          <a:xfrm flipV="1">
            <a:off x="6629400" y="2743200"/>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5" name="Line 27"/>
          <p:cNvSpPr>
            <a:spLocks noChangeShapeType="1"/>
          </p:cNvSpPr>
          <p:nvPr/>
        </p:nvSpPr>
        <p:spPr bwMode="auto">
          <a:xfrm>
            <a:off x="6629400" y="2743200"/>
            <a:ext cx="914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76" name="Line 28"/>
          <p:cNvSpPr>
            <a:spLocks noChangeShapeType="1"/>
          </p:cNvSpPr>
          <p:nvPr/>
        </p:nvSpPr>
        <p:spPr bwMode="auto">
          <a:xfrm flipV="1">
            <a:off x="7543800" y="1905000"/>
            <a:ext cx="0" cy="838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26653" name="Text Box 29"/>
          <p:cNvSpPr txBox="1">
            <a:spLocks noChangeArrowheads="1"/>
          </p:cNvSpPr>
          <p:nvPr/>
        </p:nvSpPr>
        <p:spPr bwMode="auto">
          <a:xfrm>
            <a:off x="6629400" y="2743201"/>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p:txBody>
      </p:sp>
      <p:sp>
        <p:nvSpPr>
          <p:cNvPr id="26654" name="Text Box 30"/>
          <p:cNvSpPr txBox="1">
            <a:spLocks noChangeArrowheads="1"/>
          </p:cNvSpPr>
          <p:nvPr/>
        </p:nvSpPr>
        <p:spPr bwMode="auto">
          <a:xfrm>
            <a:off x="3657600" y="39624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p:txBody>
      </p:sp>
      <p:sp>
        <p:nvSpPr>
          <p:cNvPr id="26655" name="Text Box 31"/>
          <p:cNvSpPr txBox="1">
            <a:spLocks noChangeArrowheads="1"/>
          </p:cNvSpPr>
          <p:nvPr/>
        </p:nvSpPr>
        <p:spPr bwMode="auto">
          <a:xfrm>
            <a:off x="5257800" y="3959225"/>
            <a:ext cx="160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p:txBody>
      </p:sp>
      <p:sp>
        <p:nvSpPr>
          <p:cNvPr id="26656" name="Text Box 32"/>
          <p:cNvSpPr txBox="1">
            <a:spLocks noChangeArrowheads="1"/>
          </p:cNvSpPr>
          <p:nvPr/>
        </p:nvSpPr>
        <p:spPr bwMode="auto">
          <a:xfrm>
            <a:off x="7391400" y="3948113"/>
            <a:ext cx="152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a:solidFill>
                  <a:srgbClr val="FF0066"/>
                </a:solidFill>
              </a:rPr>
              <a:t>Chất dinh dưỡng</a:t>
            </a:r>
          </a:p>
        </p:txBody>
      </p:sp>
      <p:sp>
        <p:nvSpPr>
          <p:cNvPr id="53281" name="Line 33"/>
          <p:cNvSpPr>
            <a:spLocks noChangeShapeType="1"/>
          </p:cNvSpPr>
          <p:nvPr/>
        </p:nvSpPr>
        <p:spPr bwMode="auto">
          <a:xfrm>
            <a:off x="7315200" y="5040313"/>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82" name="Line 34"/>
          <p:cNvSpPr>
            <a:spLocks noChangeShapeType="1"/>
          </p:cNvSpPr>
          <p:nvPr/>
        </p:nvSpPr>
        <p:spPr bwMode="auto">
          <a:xfrm>
            <a:off x="7315200" y="5562600"/>
            <a:ext cx="1676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83" name="Text Box 35"/>
          <p:cNvSpPr txBox="1">
            <a:spLocks noChangeArrowheads="1"/>
          </p:cNvSpPr>
          <p:nvPr/>
        </p:nvSpPr>
        <p:spPr bwMode="auto">
          <a:xfrm>
            <a:off x="9067800" y="5087938"/>
            <a:ext cx="14478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800" b="1">
                <a:solidFill>
                  <a:srgbClr val="009999"/>
                </a:solidFill>
              </a:rPr>
              <a:t>- Nước tiểu</a:t>
            </a:r>
          </a:p>
          <a:p>
            <a:pPr fontAlgn="base">
              <a:spcBef>
                <a:spcPct val="50000"/>
              </a:spcBef>
              <a:spcAft>
                <a:spcPct val="0"/>
              </a:spcAft>
              <a:buNone/>
            </a:pPr>
            <a:r>
              <a:rPr lang="en-US" altLang="en-US" sz="1800" b="1">
                <a:solidFill>
                  <a:srgbClr val="009999"/>
                </a:solidFill>
              </a:rPr>
              <a:t>- Mồ hôi</a:t>
            </a:r>
          </a:p>
        </p:txBody>
      </p:sp>
      <p:sp>
        <p:nvSpPr>
          <p:cNvPr id="53284" name="Text Box 36"/>
          <p:cNvSpPr txBox="1">
            <a:spLocks noChangeArrowheads="1"/>
          </p:cNvSpPr>
          <p:nvPr/>
        </p:nvSpPr>
        <p:spPr bwMode="auto">
          <a:xfrm>
            <a:off x="1905000" y="6080126"/>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000" b="1" i="1">
                <a:solidFill>
                  <a:srgbClr val="000000"/>
                </a:solidFill>
              </a:rPr>
              <a:t>5. Sơ đồ mối liên hệ giữa một số cơ quan trong quá trình trao đổi chất</a:t>
            </a:r>
          </a:p>
        </p:txBody>
      </p:sp>
      <p:sp>
        <p:nvSpPr>
          <p:cNvPr id="53285" name="Line 37"/>
          <p:cNvSpPr>
            <a:spLocks noChangeShapeType="1"/>
          </p:cNvSpPr>
          <p:nvPr/>
        </p:nvSpPr>
        <p:spPr bwMode="auto">
          <a:xfrm>
            <a:off x="4267200" y="8382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86" name="Line 38"/>
          <p:cNvSpPr>
            <a:spLocks noChangeShapeType="1"/>
          </p:cNvSpPr>
          <p:nvPr/>
        </p:nvSpPr>
        <p:spPr bwMode="auto">
          <a:xfrm>
            <a:off x="7569200" y="835025"/>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3287" name="Line 39"/>
          <p:cNvSpPr>
            <a:spLocks noChangeShapeType="1"/>
          </p:cNvSpPr>
          <p:nvPr/>
        </p:nvSpPr>
        <p:spPr bwMode="auto">
          <a:xfrm>
            <a:off x="8001000" y="2590800"/>
            <a:ext cx="1143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Tree>
    <p:extLst>
      <p:ext uri="{BB962C8B-B14F-4D97-AF65-F5344CB8AC3E}">
        <p14:creationId xmlns:p14="http://schemas.microsoft.com/office/powerpoint/2010/main" val="148423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41"/>
                                        </p:tgtEl>
                                        <p:attrNameLst>
                                          <p:attrName>style.visibility</p:attrName>
                                        </p:attrNameLst>
                                      </p:cBhvr>
                                      <p:to>
                                        <p:strVal val="visible"/>
                                      </p:to>
                                    </p:set>
                                    <p:animEffect transition="in" filter="blinds(horizontal)">
                                      <p:cBhvr>
                                        <p:cTn id="7" dur="500"/>
                                        <p:tgtEl>
                                          <p:spTgt spid="26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42"/>
                                        </p:tgtEl>
                                        <p:attrNameLst>
                                          <p:attrName>style.visibility</p:attrName>
                                        </p:attrNameLst>
                                      </p:cBhvr>
                                      <p:to>
                                        <p:strVal val="visible"/>
                                      </p:to>
                                    </p:set>
                                    <p:animEffect transition="in" filter="blinds(horizontal)">
                                      <p:cBhvr>
                                        <p:cTn id="12" dur="500"/>
                                        <p:tgtEl>
                                          <p:spTgt spid="266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53"/>
                                        </p:tgtEl>
                                        <p:attrNameLst>
                                          <p:attrName>style.visibility</p:attrName>
                                        </p:attrNameLst>
                                      </p:cBhvr>
                                      <p:to>
                                        <p:strVal val="visible"/>
                                      </p:to>
                                    </p:set>
                                    <p:animEffect transition="in" filter="blinds(horizontal)">
                                      <p:cBhvr>
                                        <p:cTn id="17" dur="500"/>
                                        <p:tgtEl>
                                          <p:spTgt spid="266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54"/>
                                        </p:tgtEl>
                                        <p:attrNameLst>
                                          <p:attrName>style.visibility</p:attrName>
                                        </p:attrNameLst>
                                      </p:cBhvr>
                                      <p:to>
                                        <p:strVal val="visible"/>
                                      </p:to>
                                    </p:set>
                                    <p:animEffect transition="in" filter="blinds(horizontal)">
                                      <p:cBhvr>
                                        <p:cTn id="22" dur="500"/>
                                        <p:tgtEl>
                                          <p:spTgt spid="266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655"/>
                                        </p:tgtEl>
                                        <p:attrNameLst>
                                          <p:attrName>style.visibility</p:attrName>
                                        </p:attrNameLst>
                                      </p:cBhvr>
                                      <p:to>
                                        <p:strVal val="visible"/>
                                      </p:to>
                                    </p:set>
                                    <p:animEffect transition="in" filter="blinds(horizontal)">
                                      <p:cBhvr>
                                        <p:cTn id="27" dur="500"/>
                                        <p:tgtEl>
                                          <p:spTgt spid="2665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6656"/>
                                        </p:tgtEl>
                                        <p:attrNameLst>
                                          <p:attrName>style.visibility</p:attrName>
                                        </p:attrNameLst>
                                      </p:cBhvr>
                                      <p:to>
                                        <p:strVal val="visible"/>
                                      </p:to>
                                    </p:set>
                                    <p:animEffect transition="in" filter="blinds(horizontal)">
                                      <p:cBhvr>
                                        <p:cTn id="32" dur="500"/>
                                        <p:tgtEl>
                                          <p:spTgt spid="26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1" grpId="0"/>
      <p:bldP spid="26642" grpId="0"/>
      <p:bldP spid="26653" grpId="0"/>
      <p:bldP spid="26654" grpId="0"/>
      <p:bldP spid="26655" grpId="0"/>
      <p:bldP spid="266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Text Box 7"/>
          <p:cNvSpPr txBox="1">
            <a:spLocks noChangeArrowheads="1"/>
          </p:cNvSpPr>
          <p:nvPr/>
        </p:nvSpPr>
        <p:spPr bwMode="auto">
          <a:xfrm>
            <a:off x="1855788" y="781050"/>
            <a:ext cx="8610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b="1" i="1">
                <a:solidFill>
                  <a:srgbClr val="000000"/>
                </a:solidFill>
                <a:latin typeface="Times New Roman" panose="02020603050405020304" pitchFamily="18" charset="0"/>
                <a:cs typeface="Times New Roman" panose="02020603050405020304" pitchFamily="18" charset="0"/>
              </a:rPr>
              <a:t>   Hằng ngày, cơ thể người phải lấy những gì từ môi trường và thải ra môi trường những gì?</a:t>
            </a:r>
          </a:p>
        </p:txBody>
      </p:sp>
      <p:sp>
        <p:nvSpPr>
          <p:cNvPr id="17418" name="Text Box 10"/>
          <p:cNvSpPr txBox="1">
            <a:spLocks noChangeArrowheads="1"/>
          </p:cNvSpPr>
          <p:nvPr/>
        </p:nvSpPr>
        <p:spPr bwMode="auto">
          <a:xfrm>
            <a:off x="5614988" y="2971800"/>
            <a:ext cx="1090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Nước,</a:t>
            </a:r>
          </a:p>
        </p:txBody>
      </p:sp>
      <p:sp>
        <p:nvSpPr>
          <p:cNvPr id="17419" name="Text Box 11"/>
          <p:cNvSpPr txBox="1">
            <a:spLocks noChangeArrowheads="1"/>
          </p:cNvSpPr>
          <p:nvPr/>
        </p:nvSpPr>
        <p:spPr bwMode="auto">
          <a:xfrm>
            <a:off x="6529388" y="2981325"/>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thức ăn,</a:t>
            </a:r>
          </a:p>
        </p:txBody>
      </p:sp>
      <p:sp>
        <p:nvSpPr>
          <p:cNvPr id="17420" name="Text Box 12"/>
          <p:cNvSpPr txBox="1">
            <a:spLocks noChangeArrowheads="1"/>
          </p:cNvSpPr>
          <p:nvPr/>
        </p:nvSpPr>
        <p:spPr bwMode="auto">
          <a:xfrm>
            <a:off x="7710488" y="299085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khí ô-xi</a:t>
            </a:r>
          </a:p>
        </p:txBody>
      </p:sp>
      <p:sp>
        <p:nvSpPr>
          <p:cNvPr id="17422" name="Text Box 14"/>
          <p:cNvSpPr txBox="1">
            <a:spLocks noChangeArrowheads="1"/>
          </p:cNvSpPr>
          <p:nvPr/>
        </p:nvSpPr>
        <p:spPr bwMode="auto">
          <a:xfrm>
            <a:off x="5695950" y="36576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khí các-bô-níc,</a:t>
            </a:r>
            <a:r>
              <a:rPr lang="en-US" altLang="en-US" sz="2400">
                <a:solidFill>
                  <a:srgbClr val="000000"/>
                </a:solidFill>
              </a:rPr>
              <a:t> </a:t>
            </a:r>
          </a:p>
        </p:txBody>
      </p:sp>
      <p:sp>
        <p:nvSpPr>
          <p:cNvPr id="17423" name="Text Box 15"/>
          <p:cNvSpPr txBox="1">
            <a:spLocks noChangeArrowheads="1"/>
          </p:cNvSpPr>
          <p:nvPr/>
        </p:nvSpPr>
        <p:spPr bwMode="auto">
          <a:xfrm>
            <a:off x="7772400" y="36576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phân,</a:t>
            </a:r>
          </a:p>
        </p:txBody>
      </p:sp>
      <p:sp>
        <p:nvSpPr>
          <p:cNvPr id="17424" name="Text Box 16"/>
          <p:cNvSpPr txBox="1">
            <a:spLocks noChangeArrowheads="1"/>
          </p:cNvSpPr>
          <p:nvPr/>
        </p:nvSpPr>
        <p:spPr bwMode="auto">
          <a:xfrm>
            <a:off x="8686800" y="36576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nước tiểu</a:t>
            </a:r>
          </a:p>
        </p:txBody>
      </p:sp>
      <p:sp>
        <p:nvSpPr>
          <p:cNvPr id="17427" name="Text Box 19"/>
          <p:cNvSpPr txBox="1">
            <a:spLocks noChangeArrowheads="1"/>
          </p:cNvSpPr>
          <p:nvPr/>
        </p:nvSpPr>
        <p:spPr bwMode="auto">
          <a:xfrm>
            <a:off x="2109788" y="2967038"/>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0000FF"/>
                </a:solidFill>
              </a:rPr>
              <a:t>Cơ thể lấy từ môi trường:</a:t>
            </a:r>
          </a:p>
        </p:txBody>
      </p:sp>
      <p:sp>
        <p:nvSpPr>
          <p:cNvPr id="17428" name="Text Box 20"/>
          <p:cNvSpPr txBox="1">
            <a:spLocks noChangeArrowheads="1"/>
          </p:cNvSpPr>
          <p:nvPr/>
        </p:nvSpPr>
        <p:spPr bwMode="auto">
          <a:xfrm>
            <a:off x="2085975" y="36576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0000FF"/>
                </a:solidFill>
              </a:rPr>
              <a:t>Cơ thể thải ra môi trường:</a:t>
            </a:r>
          </a:p>
        </p:txBody>
      </p:sp>
    </p:spTree>
    <p:extLst>
      <p:ext uri="{BB962C8B-B14F-4D97-AF65-F5344CB8AC3E}">
        <p14:creationId xmlns:p14="http://schemas.microsoft.com/office/powerpoint/2010/main" val="1316918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blinds(horizontal)">
                                      <p:cBhvr>
                                        <p:cTn id="7" dur="500"/>
                                        <p:tgtEl>
                                          <p:spTgt spid="174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27"/>
                                        </p:tgtEl>
                                        <p:attrNameLst>
                                          <p:attrName>style.visibility</p:attrName>
                                        </p:attrNameLst>
                                      </p:cBhvr>
                                      <p:to>
                                        <p:strVal val="visible"/>
                                      </p:to>
                                    </p:set>
                                    <p:animEffect transition="in" filter="blinds(horizontal)">
                                      <p:cBhvr>
                                        <p:cTn id="12" dur="500"/>
                                        <p:tgtEl>
                                          <p:spTgt spid="174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8"/>
                                        </p:tgtEl>
                                        <p:attrNameLst>
                                          <p:attrName>style.visibility</p:attrName>
                                        </p:attrNameLst>
                                      </p:cBhvr>
                                      <p:to>
                                        <p:strVal val="visible"/>
                                      </p:to>
                                    </p:set>
                                    <p:animEffect transition="in" filter="blinds(horizontal)">
                                      <p:cBhvr>
                                        <p:cTn id="17" dur="500"/>
                                        <p:tgtEl>
                                          <p:spTgt spid="174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419"/>
                                        </p:tgtEl>
                                        <p:attrNameLst>
                                          <p:attrName>style.visibility</p:attrName>
                                        </p:attrNameLst>
                                      </p:cBhvr>
                                      <p:to>
                                        <p:strVal val="visible"/>
                                      </p:to>
                                    </p:set>
                                    <p:animEffect transition="in" filter="blinds(horizontal)">
                                      <p:cBhvr>
                                        <p:cTn id="22" dur="500"/>
                                        <p:tgtEl>
                                          <p:spTgt spid="174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420"/>
                                        </p:tgtEl>
                                        <p:attrNameLst>
                                          <p:attrName>style.visibility</p:attrName>
                                        </p:attrNameLst>
                                      </p:cBhvr>
                                      <p:to>
                                        <p:strVal val="visible"/>
                                      </p:to>
                                    </p:set>
                                    <p:animEffect transition="in" filter="blinds(horizontal)">
                                      <p:cBhvr>
                                        <p:cTn id="27" dur="500"/>
                                        <p:tgtEl>
                                          <p:spTgt spid="174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428"/>
                                        </p:tgtEl>
                                        <p:attrNameLst>
                                          <p:attrName>style.visibility</p:attrName>
                                        </p:attrNameLst>
                                      </p:cBhvr>
                                      <p:to>
                                        <p:strVal val="visible"/>
                                      </p:to>
                                    </p:set>
                                    <p:animEffect transition="in" filter="blinds(horizontal)">
                                      <p:cBhvr>
                                        <p:cTn id="32" dur="500"/>
                                        <p:tgtEl>
                                          <p:spTgt spid="174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422"/>
                                        </p:tgtEl>
                                        <p:attrNameLst>
                                          <p:attrName>style.visibility</p:attrName>
                                        </p:attrNameLst>
                                      </p:cBhvr>
                                      <p:to>
                                        <p:strVal val="visible"/>
                                      </p:to>
                                    </p:set>
                                    <p:animEffect transition="in" filter="blinds(horizontal)">
                                      <p:cBhvr>
                                        <p:cTn id="37" dur="500"/>
                                        <p:tgtEl>
                                          <p:spTgt spid="1742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423"/>
                                        </p:tgtEl>
                                        <p:attrNameLst>
                                          <p:attrName>style.visibility</p:attrName>
                                        </p:attrNameLst>
                                      </p:cBhvr>
                                      <p:to>
                                        <p:strVal val="visible"/>
                                      </p:to>
                                    </p:set>
                                    <p:animEffect transition="in" filter="blinds(horizontal)">
                                      <p:cBhvr>
                                        <p:cTn id="42" dur="500"/>
                                        <p:tgtEl>
                                          <p:spTgt spid="1742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424"/>
                                        </p:tgtEl>
                                        <p:attrNameLst>
                                          <p:attrName>style.visibility</p:attrName>
                                        </p:attrNameLst>
                                      </p:cBhvr>
                                      <p:to>
                                        <p:strVal val="visible"/>
                                      </p:to>
                                    </p:set>
                                    <p:animEffect transition="in" filter="blinds(horizontal)">
                                      <p:cBhvr>
                                        <p:cTn id="47" dur="500"/>
                                        <p:tgtEl>
                                          <p:spTgt spid="17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P spid="17418" grpId="0"/>
      <p:bldP spid="17419" grpId="0"/>
      <p:bldP spid="17420" grpId="0"/>
      <p:bldP spid="17422" grpId="0"/>
      <p:bldP spid="17423" grpId="0"/>
      <p:bldP spid="17424" grpId="0"/>
      <p:bldP spid="17427" grpId="0"/>
      <p:bldP spid="174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1752600" y="1371601"/>
            <a:ext cx="8763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000">
                <a:solidFill>
                  <a:srgbClr val="0000CC"/>
                </a:solidFill>
                <a:latin typeface="Times New Roman" panose="02020603050405020304" pitchFamily="18" charset="0"/>
              </a:rPr>
              <a:t>Nhờ cơ quan nào mà quá trình trao đổi chất ở bên trong cơ thể được thực hiện?</a:t>
            </a:r>
          </a:p>
        </p:txBody>
      </p:sp>
      <p:sp>
        <p:nvSpPr>
          <p:cNvPr id="18440" name="Text Box 8"/>
          <p:cNvSpPr txBox="1">
            <a:spLocks noChangeArrowheads="1"/>
          </p:cNvSpPr>
          <p:nvPr/>
        </p:nvSpPr>
        <p:spPr bwMode="auto">
          <a:xfrm>
            <a:off x="2590800" y="3657600"/>
            <a:ext cx="7086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a:solidFill>
                  <a:srgbClr val="FF0066"/>
                </a:solidFill>
                <a:latin typeface="Times New Roman" panose="02020603050405020304" pitchFamily="18" charset="0"/>
                <a:cs typeface="Times New Roman" panose="02020603050405020304" pitchFamily="18" charset="0"/>
              </a:rPr>
              <a:t>Nhờ cơ quan tuần hoàn mà quá trình trao đổi chất diễn ra ở bên trong cơ thể được thực hiện</a:t>
            </a:r>
          </a:p>
        </p:txBody>
      </p:sp>
    </p:spTree>
    <p:extLst>
      <p:ext uri="{BB962C8B-B14F-4D97-AF65-F5344CB8AC3E}">
        <p14:creationId xmlns:p14="http://schemas.microsoft.com/office/powerpoint/2010/main" val="1910573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blinds(horizontal)">
                                      <p:cBhvr>
                                        <p:cTn id="7" dur="5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40"/>
                                        </p:tgtEl>
                                        <p:attrNameLst>
                                          <p:attrName>style.visibility</p:attrName>
                                        </p:attrNameLst>
                                      </p:cBhvr>
                                      <p:to>
                                        <p:strVal val="visible"/>
                                      </p:to>
                                    </p:set>
                                    <p:animEffect transition="in" filter="blinds(horizontal)">
                                      <p:cBhvr>
                                        <p:cTn id="12" dur="500"/>
                                        <p:tgtEl>
                                          <p:spTgt spid="18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2057400" y="1219200"/>
            <a:ext cx="7848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i="1">
                <a:solidFill>
                  <a:srgbClr val="0000CC"/>
                </a:solidFill>
                <a:latin typeface="Times New Roman" panose="02020603050405020304" pitchFamily="18" charset="0"/>
                <a:cs typeface="Times New Roman" panose="02020603050405020304" pitchFamily="18" charset="0"/>
              </a:rPr>
              <a:t>Điều gì sẽ xảy ra nếu một trong các cơ quan tham gia vào quá trình trao đổi chất ngừng hoạt động?</a:t>
            </a:r>
          </a:p>
        </p:txBody>
      </p:sp>
      <p:sp>
        <p:nvSpPr>
          <p:cNvPr id="19464" name="Text Box 8"/>
          <p:cNvSpPr txBox="1">
            <a:spLocks noChangeArrowheads="1"/>
          </p:cNvSpPr>
          <p:nvPr/>
        </p:nvSpPr>
        <p:spPr bwMode="auto">
          <a:xfrm>
            <a:off x="1752600" y="3581401"/>
            <a:ext cx="8686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a:solidFill>
                  <a:srgbClr val="FF0066"/>
                </a:solidFill>
              </a:rPr>
              <a:t>Nếu một trong các cơ quan hô hấp, bài tiết, tuần hoàn, tiêu hóa ngừng hoạt động, sự trao đổi chất sẽ ngừng hoạt động và cơ thể sẽ chết</a:t>
            </a:r>
          </a:p>
        </p:txBody>
      </p:sp>
    </p:spTree>
    <p:extLst>
      <p:ext uri="{BB962C8B-B14F-4D97-AF65-F5344CB8AC3E}">
        <p14:creationId xmlns:p14="http://schemas.microsoft.com/office/powerpoint/2010/main" val="1008314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blinds(horizontal)">
                                      <p:cBhvr>
                                        <p:cTn id="7" dur="500"/>
                                        <p:tgtEl>
                                          <p:spTgt spid="19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64"/>
                                        </p:tgtEl>
                                        <p:attrNameLst>
                                          <p:attrName>style.visibility</p:attrName>
                                        </p:attrNameLst>
                                      </p:cBhvr>
                                      <p:to>
                                        <p:strVal val="visible"/>
                                      </p:to>
                                    </p:set>
                                    <p:animEffect transition="in" filter="blinds(horizontal)">
                                      <p:cBhvr>
                                        <p:cTn id="12"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Text Box 7"/>
          <p:cNvSpPr txBox="1">
            <a:spLocks noChangeArrowheads="1"/>
          </p:cNvSpPr>
          <p:nvPr/>
        </p:nvSpPr>
        <p:spPr bwMode="auto">
          <a:xfrm>
            <a:off x="2057400" y="474663"/>
            <a:ext cx="213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b="1" i="1" u="sng">
                <a:solidFill>
                  <a:srgbClr val="FF0066"/>
                </a:solidFill>
              </a:rPr>
              <a:t>Bài học :</a:t>
            </a:r>
          </a:p>
        </p:txBody>
      </p:sp>
      <p:sp>
        <p:nvSpPr>
          <p:cNvPr id="57347" name="Text Box 8"/>
          <p:cNvSpPr txBox="1">
            <a:spLocks noChangeArrowheads="1"/>
          </p:cNvSpPr>
          <p:nvPr/>
        </p:nvSpPr>
        <p:spPr bwMode="auto">
          <a:xfrm>
            <a:off x="3276600" y="3124201"/>
            <a:ext cx="289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endParaRPr lang="en-US" altLang="en-US" sz="1800">
              <a:solidFill>
                <a:srgbClr val="000000"/>
              </a:solidFill>
            </a:endParaRPr>
          </a:p>
        </p:txBody>
      </p:sp>
      <p:sp>
        <p:nvSpPr>
          <p:cNvPr id="20489" name="Text Box 9"/>
          <p:cNvSpPr txBox="1">
            <a:spLocks noChangeArrowheads="1"/>
          </p:cNvSpPr>
          <p:nvPr/>
        </p:nvSpPr>
        <p:spPr bwMode="auto">
          <a:xfrm>
            <a:off x="1752600" y="1676400"/>
            <a:ext cx="8839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000" i="1">
                <a:solidFill>
                  <a:srgbClr val="0000CC"/>
                </a:solidFill>
                <a:latin typeface="Times New Roman" panose="02020603050405020304" pitchFamily="18" charset="0"/>
                <a:cs typeface="Times New Roman" panose="02020603050405020304" pitchFamily="18" charset="0"/>
              </a:rPr>
              <a:t>Nhờ sự hoạt động phối hợp nhịp nhàng của các cơ quan hô hấp, tiêu hóa, tuần hoàn và bài tiết mà sự trao đổi chất diễn ra bình thường, cơ thể khỏe mạnh. Nếu một trong các cơ quan trên ngừng hoạt động, cơ thể sẽ chết</a:t>
            </a:r>
          </a:p>
        </p:txBody>
      </p:sp>
    </p:spTree>
    <p:extLst>
      <p:ext uri="{BB962C8B-B14F-4D97-AF65-F5344CB8AC3E}">
        <p14:creationId xmlns:p14="http://schemas.microsoft.com/office/powerpoint/2010/main" val="1001096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blinds(horizontal)">
                                      <p:cBhvr>
                                        <p:cTn id="7" dur="5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9"/>
                                        </p:tgtEl>
                                        <p:attrNameLst>
                                          <p:attrName>style.visibility</p:attrName>
                                        </p:attrNameLst>
                                      </p:cBhvr>
                                      <p:to>
                                        <p:strVal val="visible"/>
                                      </p:to>
                                    </p:set>
                                    <p:animEffect transition="in" filter="blinds(horizontal)">
                                      <p:cBhvr>
                                        <p:cTn id="12"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204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057400" y="1752600"/>
            <a:ext cx="701040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b="1" u="sng">
                <a:solidFill>
                  <a:srgbClr val="FF0000"/>
                </a:solidFill>
                <a:latin typeface="Times New Roman" panose="02020603050405020304" pitchFamily="18" charset="0"/>
                <a:sym typeface="Wingdings" panose="05000000000000000000" pitchFamily="2" charset="2"/>
              </a:rPr>
              <a:t></a:t>
            </a:r>
            <a:r>
              <a:rPr lang="en-US" altLang="en-US" sz="3600" u="sng">
                <a:solidFill>
                  <a:srgbClr val="FF0000"/>
                </a:solidFill>
                <a:latin typeface="Times New Roman" panose="02020603050405020304" pitchFamily="18" charset="0"/>
              </a:rPr>
              <a:t>Kiểm tra bài cũ:</a:t>
            </a:r>
            <a:r>
              <a:rPr lang="en-US" altLang="en-US" sz="3600">
                <a:solidFill>
                  <a:srgbClr val="FF0000"/>
                </a:solidFill>
                <a:latin typeface="Times New Roman" panose="02020603050405020304" pitchFamily="18" charset="0"/>
              </a:rPr>
              <a:t> </a:t>
            </a:r>
          </a:p>
          <a:p>
            <a:pPr fontAlgn="base">
              <a:spcBef>
                <a:spcPct val="50000"/>
              </a:spcBef>
              <a:spcAft>
                <a:spcPct val="0"/>
              </a:spcAft>
              <a:buNone/>
            </a:pPr>
            <a:r>
              <a:rPr lang="en-US" altLang="en-US" sz="4000">
                <a:solidFill>
                  <a:srgbClr val="FF0000"/>
                </a:solidFill>
                <a:latin typeface="Times New Roman" panose="02020603050405020304" pitchFamily="18" charset="0"/>
              </a:rPr>
              <a:t>Đọc phần ghi nhớ SGK trang 6.</a:t>
            </a:r>
            <a:r>
              <a:rPr lang="en-US" altLang="en-US" sz="3600">
                <a:solidFill>
                  <a:srgbClr val="000000"/>
                </a:solidFill>
              </a:rPr>
              <a:t> </a:t>
            </a:r>
          </a:p>
        </p:txBody>
      </p:sp>
      <p:sp>
        <p:nvSpPr>
          <p:cNvPr id="39939" name="Text Box 3"/>
          <p:cNvSpPr txBox="1">
            <a:spLocks noChangeArrowheads="1"/>
          </p:cNvSpPr>
          <p:nvPr/>
        </p:nvSpPr>
        <p:spPr bwMode="auto">
          <a:xfrm>
            <a:off x="2209800" y="609600"/>
            <a:ext cx="72390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r>
              <a:rPr lang="en-US" altLang="en-US" sz="4000" u="sng">
                <a:solidFill>
                  <a:srgbClr val="000000"/>
                </a:solidFill>
                <a:latin typeface="Times New Roman" panose="02020603050405020304" pitchFamily="18" charset="0"/>
              </a:rPr>
              <a:t>Khoa học</a:t>
            </a:r>
          </a:p>
          <a:p>
            <a:pPr eaLnBrk="0" fontAlgn="base" hangingPunct="0">
              <a:spcBef>
                <a:spcPct val="50000"/>
              </a:spcBef>
              <a:spcAft>
                <a:spcPct val="0"/>
              </a:spcAft>
              <a:buNone/>
            </a:pPr>
            <a:r>
              <a:rPr lang="en-US" altLang="en-US" sz="280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991543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WordArt 2"/>
          <p:cNvSpPr>
            <a:spLocks noChangeArrowheads="1" noChangeShapeType="1" noTextEdit="1"/>
          </p:cNvSpPr>
          <p:nvPr/>
        </p:nvSpPr>
        <p:spPr bwMode="auto">
          <a:xfrm>
            <a:off x="3587750" y="1447800"/>
            <a:ext cx="5029200" cy="2743200"/>
          </a:xfrm>
          <a:prstGeom prst="rect">
            <a:avLst/>
          </a:prstGeom>
        </p:spPr>
        <p:txBody>
          <a:bodyPr spcFirstLastPara="1" wrap="none" fromWordArt="1">
            <a:prstTxWarp prst="textArchUp">
              <a:avLst>
                <a:gd name="adj" fmla="val 10800004"/>
              </a:avLst>
            </a:prstTxWarp>
          </a:bodyPr>
          <a:lstStyle/>
          <a:p>
            <a:pPr algn="ctr" eaLnBrk="0" fontAlgn="base" hangingPunct="0">
              <a:spcBef>
                <a:spcPct val="0"/>
              </a:spcBef>
              <a:spcAft>
                <a:spcPct val="0"/>
              </a:spcAft>
            </a:pPr>
            <a:r>
              <a:rPr lang="en-US" sz="3600" b="1" kern="10">
                <a:ln w="9525">
                  <a:solidFill>
                    <a:srgbClr val="FF0000"/>
                  </a:solidFill>
                  <a:round/>
                  <a:headEnd/>
                  <a:tailEnd/>
                </a:ln>
                <a:solidFill>
                  <a:srgbClr val="CC0099"/>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GIỜ HỌC KẾT THÚC</a:t>
            </a:r>
          </a:p>
        </p:txBody>
      </p:sp>
      <p:sp>
        <p:nvSpPr>
          <p:cNvPr id="58371" name="WordArt 4"/>
          <p:cNvSpPr>
            <a:spLocks noChangeArrowheads="1" noChangeShapeType="1" noTextEdit="1"/>
          </p:cNvSpPr>
          <p:nvPr/>
        </p:nvSpPr>
        <p:spPr bwMode="auto">
          <a:xfrm>
            <a:off x="3595688" y="3581400"/>
            <a:ext cx="5105400" cy="762000"/>
          </a:xfrm>
          <a:prstGeom prst="rect">
            <a:avLst/>
          </a:prstGeom>
        </p:spPr>
        <p:txBody>
          <a:bodyPr wrap="none" fromWordArt="1">
            <a:prstTxWarp prst="textPlain">
              <a:avLst>
                <a:gd name="adj" fmla="val 50000"/>
              </a:avLst>
            </a:prstTxWarp>
            <a:scene3d>
              <a:camera prst="legacyPerspectiveBottomRight">
                <a:rot lat="0" lon="21239996" rev="0"/>
              </a:camera>
              <a:lightRig rig="legacyHarsh3" dir="l"/>
            </a:scene3d>
            <a:sp3d extrusionH="430200" prstMaterial="legacyMatte">
              <a:extrusionClr>
                <a:srgbClr val="C0C0C0"/>
              </a:extrusionClr>
              <a:contourClr>
                <a:srgbClr val="FF00FF"/>
              </a:contourClr>
            </a:sp3d>
          </a:bodyPr>
          <a:lstStyle/>
          <a:p>
            <a:pPr algn="ctr" eaLnBrk="0" fontAlgn="base" hangingPunct="0">
              <a:spcBef>
                <a:spcPct val="0"/>
              </a:spcBef>
              <a:spcAft>
                <a:spcPct val="0"/>
              </a:spcAft>
            </a:pPr>
            <a:r>
              <a:rPr lang="en-US" sz="3600" b="1" kern="10">
                <a:ln w="9525">
                  <a:round/>
                  <a:headEnd/>
                  <a:tailEnd/>
                </a:ln>
                <a:solidFill>
                  <a:srgbClr val="FF00FF">
                    <a:alpha val="98822"/>
                  </a:srgbClr>
                </a:solidFill>
                <a:latin typeface="Times New Roman" panose="02020603050405020304" pitchFamily="18" charset="0"/>
                <a:cs typeface="Times New Roman" panose="02020603050405020304" pitchFamily="18" charset="0"/>
              </a:rPr>
              <a:t>CHÀO TẠM BIỆT</a:t>
            </a:r>
          </a:p>
        </p:txBody>
      </p:sp>
    </p:spTree>
    <p:extLst>
      <p:ext uri="{BB962C8B-B14F-4D97-AF65-F5344CB8AC3E}">
        <p14:creationId xmlns:p14="http://schemas.microsoft.com/office/powerpoint/2010/main" val="2045351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7"/>
          <p:cNvSpPr txBox="1">
            <a:spLocks noChangeArrowheads="1"/>
          </p:cNvSpPr>
          <p:nvPr/>
        </p:nvSpPr>
        <p:spPr bwMode="auto">
          <a:xfrm>
            <a:off x="2286000" y="2895601"/>
            <a:ext cx="70104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3600" u="sng">
                <a:solidFill>
                  <a:srgbClr val="FF0000"/>
                </a:solidFill>
                <a:latin typeface="Times New Roman" panose="02020603050405020304" pitchFamily="18" charset="0"/>
              </a:rPr>
              <a:t>Hoạt động 1:</a:t>
            </a:r>
            <a:r>
              <a:rPr lang="en-US" altLang="en-US" sz="3600">
                <a:solidFill>
                  <a:srgbClr val="FF0000"/>
                </a:solidFill>
                <a:latin typeface="Times New Roman" panose="02020603050405020304" pitchFamily="18" charset="0"/>
              </a:rPr>
              <a:t> </a:t>
            </a:r>
          </a:p>
          <a:p>
            <a:pPr fontAlgn="base">
              <a:spcBef>
                <a:spcPct val="50000"/>
              </a:spcBef>
              <a:spcAft>
                <a:spcPct val="0"/>
              </a:spcAft>
              <a:buNone/>
            </a:pPr>
            <a:r>
              <a:rPr lang="en-US" altLang="en-US" sz="3600">
                <a:solidFill>
                  <a:srgbClr val="0000CC"/>
                </a:solidFill>
                <a:latin typeface="Times New Roman" panose="02020603050405020304" pitchFamily="18" charset="0"/>
              </a:rPr>
              <a:t>      Xác định những cơ quan trực tiếp tham gia vào quá trình trao đổi chất ở người.</a:t>
            </a:r>
            <a:r>
              <a:rPr lang="en-US" altLang="en-US" sz="2400">
                <a:solidFill>
                  <a:srgbClr val="000000"/>
                </a:solidFill>
              </a:rPr>
              <a:t> </a:t>
            </a:r>
          </a:p>
        </p:txBody>
      </p:sp>
      <p:sp>
        <p:nvSpPr>
          <p:cNvPr id="40963" name="Text Box 9"/>
          <p:cNvSpPr txBox="1">
            <a:spLocks noChangeArrowheads="1"/>
          </p:cNvSpPr>
          <p:nvPr/>
        </p:nvSpPr>
        <p:spPr bwMode="auto">
          <a:xfrm>
            <a:off x="1219200" y="304801"/>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r>
              <a:rPr lang="en-US" altLang="en-US" sz="3600">
                <a:solidFill>
                  <a:srgbClr val="000000"/>
                </a:solidFill>
                <a:latin typeface="Times New Roman" panose="02020603050405020304" pitchFamily="18" charset="0"/>
              </a:rPr>
              <a:t>Thứ ba ngày 14 tháng 9 năm 2021</a:t>
            </a:r>
          </a:p>
          <a:p>
            <a:pPr algn="ctr" eaLnBrk="0" fontAlgn="base" hangingPunct="0">
              <a:spcBef>
                <a:spcPct val="50000"/>
              </a:spcBef>
              <a:spcAft>
                <a:spcPct val="0"/>
              </a:spcAft>
              <a:buNone/>
            </a:pPr>
            <a:r>
              <a:rPr lang="en-US" altLang="en-US" sz="3600">
                <a:solidFill>
                  <a:srgbClr val="000000"/>
                </a:solidFill>
                <a:latin typeface="Times New Roman" panose="02020603050405020304" pitchFamily="18" charset="0"/>
              </a:rPr>
              <a:t>           </a:t>
            </a:r>
            <a:r>
              <a:rPr lang="en-US" altLang="en-US" sz="3600" u="sng">
                <a:solidFill>
                  <a:srgbClr val="000000"/>
                </a:solidFill>
                <a:latin typeface="Times New Roman" panose="02020603050405020304" pitchFamily="18" charset="0"/>
              </a:rPr>
              <a:t>Khoa học:</a:t>
            </a:r>
          </a:p>
          <a:p>
            <a:pPr algn="ctr" eaLnBrk="0" fontAlgn="base" hangingPunct="0">
              <a:spcBef>
                <a:spcPct val="50000"/>
              </a:spcBef>
              <a:spcAft>
                <a:spcPct val="0"/>
              </a:spcAft>
              <a:buNone/>
            </a:pPr>
            <a:r>
              <a:rPr lang="en-US" altLang="en-US" sz="3600">
                <a:solidFill>
                  <a:srgbClr val="000000"/>
                </a:solidFill>
                <a:latin typeface="Times New Roman" panose="02020603050405020304" pitchFamily="18" charset="0"/>
              </a:rPr>
              <a:t>           Trao đổi chất ở người ( tiếp theo)</a:t>
            </a:r>
          </a:p>
        </p:txBody>
      </p:sp>
    </p:spTree>
    <p:extLst>
      <p:ext uri="{BB962C8B-B14F-4D97-AF65-F5344CB8AC3E}">
        <p14:creationId xmlns:p14="http://schemas.microsoft.com/office/powerpoint/2010/main" val="813246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7"/>
          <p:cNvSpPr txBox="1">
            <a:spLocks noChangeArrowheads="1"/>
          </p:cNvSpPr>
          <p:nvPr/>
        </p:nvSpPr>
        <p:spPr bwMode="auto">
          <a:xfrm>
            <a:off x="2362200" y="1905001"/>
            <a:ext cx="7543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400">
                <a:solidFill>
                  <a:srgbClr val="FF0000"/>
                </a:solidFill>
                <a:latin typeface="Times New Roman" panose="02020603050405020304" pitchFamily="18" charset="0"/>
              </a:rPr>
              <a:t>    Quan sát vào từng hình ở trang 8 SGK, nói tên và chức năng của từng cơ quan.</a:t>
            </a:r>
          </a:p>
        </p:txBody>
      </p:sp>
    </p:spTree>
    <p:extLst>
      <p:ext uri="{BB962C8B-B14F-4D97-AF65-F5344CB8AC3E}">
        <p14:creationId xmlns:p14="http://schemas.microsoft.com/office/powerpoint/2010/main" val="1609756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2057400" y="457201"/>
            <a:ext cx="845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endParaRPr lang="en-US" altLang="en-US" sz="1800">
              <a:solidFill>
                <a:srgbClr val="000000"/>
              </a:solidFill>
            </a:endParaRPr>
          </a:p>
        </p:txBody>
      </p:sp>
      <p:pic>
        <p:nvPicPr>
          <p:cNvPr id="43011" name="Picture 5" descr="9245F4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66700"/>
            <a:ext cx="7162800" cy="659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504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4"/>
          <p:cNvSpPr txBox="1">
            <a:spLocks noChangeArrowheads="1"/>
          </p:cNvSpPr>
          <p:nvPr/>
        </p:nvSpPr>
        <p:spPr bwMode="auto">
          <a:xfrm>
            <a:off x="2057400" y="152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a:solidFill>
                  <a:srgbClr val="000000"/>
                </a:solidFill>
                <a:latin typeface="Times New Roman" panose="02020603050405020304" pitchFamily="18" charset="0"/>
              </a:rPr>
              <a:t>Trong số những cơ quan ở các hình trên, cơ quan nào trực tiếp thực hiện quá trình trao đổi chất giữa cơ thể với môi trường bên ngoài? </a:t>
            </a:r>
          </a:p>
        </p:txBody>
      </p:sp>
      <p:pic>
        <p:nvPicPr>
          <p:cNvPr id="44035" name="Picture 5" descr="9245F4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752600"/>
            <a:ext cx="5105400"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244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Picture 7" descr="9A052A0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1" y="1371600"/>
            <a:ext cx="2855913"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8"/>
          <p:cNvSpPr txBox="1">
            <a:spLocks noChangeArrowheads="1"/>
          </p:cNvSpPr>
          <p:nvPr/>
        </p:nvSpPr>
        <p:spPr bwMode="auto">
          <a:xfrm>
            <a:off x="2438400" y="5791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66"/>
                </a:solidFill>
              </a:rPr>
              <a:t>Cơ quan tiêu hóa</a:t>
            </a:r>
          </a:p>
        </p:txBody>
      </p:sp>
      <p:sp>
        <p:nvSpPr>
          <p:cNvPr id="8201" name="Text Box 9"/>
          <p:cNvSpPr txBox="1">
            <a:spLocks noChangeArrowheads="1"/>
          </p:cNvSpPr>
          <p:nvPr/>
        </p:nvSpPr>
        <p:spPr bwMode="auto">
          <a:xfrm>
            <a:off x="5486400" y="1447800"/>
            <a:ext cx="4800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00"/>
                </a:solidFill>
              </a:rPr>
              <a:t>Chức năng:</a:t>
            </a:r>
            <a:r>
              <a:rPr lang="en-US" altLang="en-US" sz="2400">
                <a:solidFill>
                  <a:srgbClr val="000000"/>
                </a:solidFill>
              </a:rPr>
              <a:t> Biến đổi thức ăn, nước uống thành các chất dinh dưỡng, ngấm vào máu đi nuôi cơ thể. Thải ra phân</a:t>
            </a:r>
          </a:p>
        </p:txBody>
      </p:sp>
      <p:sp>
        <p:nvSpPr>
          <p:cNvPr id="8202" name="Text Box 10"/>
          <p:cNvSpPr txBox="1">
            <a:spLocks noChangeArrowheads="1"/>
          </p:cNvSpPr>
          <p:nvPr/>
        </p:nvSpPr>
        <p:spPr bwMode="auto">
          <a:xfrm>
            <a:off x="5410200" y="3657600"/>
            <a:ext cx="4724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000000"/>
                </a:solidFill>
              </a:rPr>
              <a:t>Dấu hiệu bên ngoài của quá trình trao đổi chất:</a:t>
            </a:r>
          </a:p>
          <a:p>
            <a:pPr fontAlgn="base">
              <a:spcBef>
                <a:spcPct val="50000"/>
              </a:spcBef>
              <a:spcAft>
                <a:spcPct val="0"/>
              </a:spcAft>
              <a:buNone/>
            </a:pPr>
            <a:r>
              <a:rPr lang="en-US" altLang="en-US" sz="2400">
                <a:solidFill>
                  <a:srgbClr val="000000"/>
                </a:solidFill>
                <a:sym typeface="Wingdings" panose="05000000000000000000" pitchFamily="2" charset="2"/>
              </a:rPr>
              <a:t></a:t>
            </a:r>
            <a:r>
              <a:rPr lang="en-US" altLang="en-US" sz="2400">
                <a:solidFill>
                  <a:srgbClr val="000000"/>
                </a:solidFill>
              </a:rPr>
              <a:t>Lấy vào: thức ăn, nước uống.</a:t>
            </a:r>
          </a:p>
          <a:p>
            <a:pPr fontAlgn="base">
              <a:spcBef>
                <a:spcPct val="50000"/>
              </a:spcBef>
              <a:spcAft>
                <a:spcPct val="0"/>
              </a:spcAft>
              <a:buNone/>
            </a:pPr>
            <a:r>
              <a:rPr lang="en-US" altLang="en-US" sz="2400">
                <a:solidFill>
                  <a:srgbClr val="000000"/>
                </a:solidFill>
                <a:sym typeface="Wingdings" panose="05000000000000000000" pitchFamily="2" charset="2"/>
              </a:rPr>
              <a:t></a:t>
            </a:r>
            <a:r>
              <a:rPr lang="en-US" altLang="en-US" sz="2400">
                <a:solidFill>
                  <a:srgbClr val="000000"/>
                </a:solidFill>
              </a:rPr>
              <a:t>Thải ra: phân</a:t>
            </a:r>
          </a:p>
        </p:txBody>
      </p:sp>
    </p:spTree>
    <p:extLst>
      <p:ext uri="{BB962C8B-B14F-4D97-AF65-F5344CB8AC3E}">
        <p14:creationId xmlns:p14="http://schemas.microsoft.com/office/powerpoint/2010/main" val="30474120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blinds(horizontal)">
                                      <p:cBhvr>
                                        <p:cTn id="7" dur="500"/>
                                        <p:tgtEl>
                                          <p:spTgt spid="81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Effect transition="in" filter="blinds(horizontal)">
                                      <p:cBhvr>
                                        <p:cTn id="12" dur="500"/>
                                        <p:tgtEl>
                                          <p:spTgt spid="82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201"/>
                                        </p:tgtEl>
                                        <p:attrNameLst>
                                          <p:attrName>style.visibility</p:attrName>
                                        </p:attrNameLst>
                                      </p:cBhvr>
                                      <p:to>
                                        <p:strVal val="visible"/>
                                      </p:to>
                                    </p:set>
                                    <p:animEffect transition="in" filter="blinds(horizontal)">
                                      <p:cBhvr>
                                        <p:cTn id="17" dur="500"/>
                                        <p:tgtEl>
                                          <p:spTgt spid="82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202"/>
                                        </p:tgtEl>
                                        <p:attrNameLst>
                                          <p:attrName>style.visibility</p:attrName>
                                        </p:attrNameLst>
                                      </p:cBhvr>
                                      <p:to>
                                        <p:strVal val="visible"/>
                                      </p:to>
                                    </p:set>
                                    <p:animEffect transition="in" filter="blinds(horizontal)">
                                      <p:cBhvr>
                                        <p:cTn id="22"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p:bldP spid="8201" grpId="0"/>
      <p:bldP spid="82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3" name="Picture 7" descr="8E580B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295400"/>
            <a:ext cx="3200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Text Box 8"/>
          <p:cNvSpPr txBox="1">
            <a:spLocks noChangeArrowheads="1"/>
          </p:cNvSpPr>
          <p:nvPr/>
        </p:nvSpPr>
        <p:spPr bwMode="auto">
          <a:xfrm>
            <a:off x="2514600" y="58674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00"/>
                </a:solidFill>
              </a:rPr>
              <a:t>Cơ quan hô hấp</a:t>
            </a:r>
          </a:p>
        </p:txBody>
      </p:sp>
      <p:sp>
        <p:nvSpPr>
          <p:cNvPr id="9225" name="Text Box 9"/>
          <p:cNvSpPr txBox="1">
            <a:spLocks noChangeArrowheads="1"/>
          </p:cNvSpPr>
          <p:nvPr/>
        </p:nvSpPr>
        <p:spPr bwMode="auto">
          <a:xfrm>
            <a:off x="5715000" y="1905000"/>
            <a:ext cx="42672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800">
                <a:solidFill>
                  <a:srgbClr val="FF0000"/>
                </a:solidFill>
              </a:rPr>
              <a:t>Chức năng:</a:t>
            </a:r>
            <a:r>
              <a:rPr lang="en-US" altLang="en-US" sz="2800">
                <a:solidFill>
                  <a:srgbClr val="009999"/>
                </a:solidFill>
              </a:rPr>
              <a:t> </a:t>
            </a:r>
            <a:r>
              <a:rPr lang="en-US" altLang="en-US" sz="2800">
                <a:solidFill>
                  <a:srgbClr val="000000"/>
                </a:solidFill>
              </a:rPr>
              <a:t>Hấp thu khí ô-xi và thải ra khí các-bô-níc.</a:t>
            </a:r>
          </a:p>
        </p:txBody>
      </p:sp>
      <p:sp>
        <p:nvSpPr>
          <p:cNvPr id="46085" name="Text Box 10"/>
          <p:cNvSpPr txBox="1">
            <a:spLocks noChangeArrowheads="1"/>
          </p:cNvSpPr>
          <p:nvPr/>
        </p:nvSpPr>
        <p:spPr bwMode="auto">
          <a:xfrm>
            <a:off x="5867400" y="3429001"/>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endParaRPr lang="en-US" altLang="en-US" sz="1800">
              <a:solidFill>
                <a:srgbClr val="000000"/>
              </a:solidFill>
            </a:endParaRPr>
          </a:p>
        </p:txBody>
      </p:sp>
      <p:sp>
        <p:nvSpPr>
          <p:cNvPr id="9227" name="Text Box 11"/>
          <p:cNvSpPr txBox="1">
            <a:spLocks noChangeArrowheads="1"/>
          </p:cNvSpPr>
          <p:nvPr/>
        </p:nvSpPr>
        <p:spPr bwMode="auto">
          <a:xfrm>
            <a:off x="5638800" y="3352801"/>
            <a:ext cx="40386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800">
                <a:solidFill>
                  <a:srgbClr val="000000"/>
                </a:solidFill>
              </a:rPr>
              <a:t>Dấu hiệu bên ngoài của quá trình trao đổi chất:</a:t>
            </a:r>
          </a:p>
          <a:p>
            <a:pPr fontAlgn="base">
              <a:spcBef>
                <a:spcPct val="0"/>
              </a:spcBef>
              <a:spcAft>
                <a:spcPct val="0"/>
              </a:spcAft>
              <a:buNone/>
            </a:pPr>
            <a:r>
              <a:rPr lang="en-US" altLang="en-US" sz="2800">
                <a:solidFill>
                  <a:srgbClr val="000000"/>
                </a:solidFill>
                <a:sym typeface="Wingdings" panose="05000000000000000000" pitchFamily="2" charset="2"/>
              </a:rPr>
              <a:t></a:t>
            </a:r>
            <a:r>
              <a:rPr lang="en-US" altLang="en-US" sz="2800">
                <a:solidFill>
                  <a:srgbClr val="000000"/>
                </a:solidFill>
              </a:rPr>
              <a:t>Lấy vào: khí ô-xi.</a:t>
            </a:r>
          </a:p>
          <a:p>
            <a:pPr fontAlgn="base">
              <a:spcBef>
                <a:spcPct val="0"/>
              </a:spcBef>
              <a:spcAft>
                <a:spcPct val="0"/>
              </a:spcAft>
              <a:buNone/>
            </a:pPr>
            <a:r>
              <a:rPr lang="en-US" altLang="en-US" sz="2800">
                <a:solidFill>
                  <a:srgbClr val="000000"/>
                </a:solidFill>
                <a:sym typeface="Wingdings" panose="05000000000000000000" pitchFamily="2" charset="2"/>
              </a:rPr>
              <a:t></a:t>
            </a:r>
            <a:r>
              <a:rPr lang="en-US" altLang="en-US" sz="2800">
                <a:solidFill>
                  <a:srgbClr val="000000"/>
                </a:solidFill>
              </a:rPr>
              <a:t>Thải ra: khí các-bô-níc.</a:t>
            </a:r>
          </a:p>
        </p:txBody>
      </p:sp>
    </p:spTree>
    <p:extLst>
      <p:ext uri="{BB962C8B-B14F-4D97-AF65-F5344CB8AC3E}">
        <p14:creationId xmlns:p14="http://schemas.microsoft.com/office/powerpoint/2010/main" val="2966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blinds(horizontal)">
                                      <p:cBhvr>
                                        <p:cTn id="7" dur="500"/>
                                        <p:tgtEl>
                                          <p:spTgt spid="9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5"/>
                                        </p:tgtEl>
                                        <p:attrNameLst>
                                          <p:attrName>style.visibility</p:attrName>
                                        </p:attrNameLst>
                                      </p:cBhvr>
                                      <p:to>
                                        <p:strVal val="visible"/>
                                      </p:to>
                                    </p:set>
                                    <p:animEffect transition="in" filter="blinds(horizontal)">
                                      <p:cBhvr>
                                        <p:cTn id="12" dur="500"/>
                                        <p:tgtEl>
                                          <p:spTgt spid="92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iterate type="lt">
                                    <p:tmPct val="0"/>
                                  </p:iterate>
                                  <p:childTnLst>
                                    <p:set>
                                      <p:cBhvr>
                                        <p:cTn id="16" dur="1" fill="hold">
                                          <p:stCondLst>
                                            <p:cond delay="0"/>
                                          </p:stCondLst>
                                        </p:cTn>
                                        <p:tgtEl>
                                          <p:spTgt spid="9227"/>
                                        </p:tgtEl>
                                        <p:attrNameLst>
                                          <p:attrName>style.visibility</p:attrName>
                                        </p:attrNameLst>
                                      </p:cBhvr>
                                      <p:to>
                                        <p:strVal val="visible"/>
                                      </p:to>
                                    </p:set>
                                    <p:animEffect transition="in" filter="blinds(horizontal)">
                                      <p:cBhvr>
                                        <p:cTn id="17" dur="500"/>
                                        <p:tgtEl>
                                          <p:spTgt spid="9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7" name="Picture 7" descr="4E6A00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14401"/>
            <a:ext cx="2667000" cy="503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Text Box 8"/>
          <p:cNvSpPr txBox="1">
            <a:spLocks noChangeArrowheads="1"/>
          </p:cNvSpPr>
          <p:nvPr/>
        </p:nvSpPr>
        <p:spPr bwMode="auto">
          <a:xfrm>
            <a:off x="2209800" y="5943600"/>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400">
                <a:solidFill>
                  <a:srgbClr val="FF0000"/>
                </a:solidFill>
              </a:rPr>
              <a:t>Cơ quan tuần hoàn</a:t>
            </a:r>
          </a:p>
        </p:txBody>
      </p:sp>
      <p:sp>
        <p:nvSpPr>
          <p:cNvPr id="10249" name="Text Box 9"/>
          <p:cNvSpPr txBox="1">
            <a:spLocks noChangeArrowheads="1"/>
          </p:cNvSpPr>
          <p:nvPr/>
        </p:nvSpPr>
        <p:spPr bwMode="auto">
          <a:xfrm>
            <a:off x="5486400" y="762001"/>
            <a:ext cx="43434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800">
                <a:solidFill>
                  <a:srgbClr val="FF0000"/>
                </a:solidFill>
                <a:latin typeface="Times New Roman" panose="02020603050405020304" pitchFamily="18" charset="0"/>
              </a:rPr>
              <a:t>Chức năng, diễn biến</a:t>
            </a:r>
            <a:r>
              <a:rPr lang="en-US" altLang="en-US" sz="2800">
                <a:solidFill>
                  <a:srgbClr val="000000"/>
                </a:solidFill>
                <a:latin typeface="Times New Roman" panose="02020603050405020304" pitchFamily="18" charset="0"/>
              </a:rPr>
              <a:t>: Khí ô-xi đươch ngấm qua mao mạch phổi vào máu va ftheo vòng tuần hoàn lớn đi nuôi tất cả các cơ quan trong cơ thể. Các cơ quan trong cơ thể sử dụng ô-xi và thải ra khí các-bô-níc ngấm vào máu và theo vòng tuần hoàn nhỏ đi đến phổi để thải ra khí các-bô-níc và hấp thu ô-xi</a:t>
            </a:r>
          </a:p>
        </p:txBody>
      </p:sp>
    </p:spTree>
    <p:extLst>
      <p:ext uri="{BB962C8B-B14F-4D97-AF65-F5344CB8AC3E}">
        <p14:creationId xmlns:p14="http://schemas.microsoft.com/office/powerpoint/2010/main" val="119322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blinds(horizontal)">
                                      <p:cBhvr>
                                        <p:cTn id="7" dur="500"/>
                                        <p:tgtEl>
                                          <p:spTgt spid="102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9"/>
                                        </p:tgtEl>
                                        <p:attrNameLst>
                                          <p:attrName>style.visibility</p:attrName>
                                        </p:attrNameLst>
                                      </p:cBhvr>
                                      <p:to>
                                        <p:strVal val="visible"/>
                                      </p:to>
                                    </p:set>
                                    <p:animEffect transition="in" filter="blinds(horizontal)">
                                      <p:cBhvr>
                                        <p:cTn id="12"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Lst>
  </p:timing>
</p:sld>
</file>

<file path=ppt/theme/theme1.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2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2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848</Words>
  <Application>Microsoft Office PowerPoint</Application>
  <PresentationFormat>Widescreen</PresentationFormat>
  <Paragraphs>91</Paragraphs>
  <Slides>20</Slides>
  <Notes>0</Notes>
  <HiddenSlides>0</HiddenSlides>
  <MMClips>0</MMClips>
  <ScaleCrop>false</ScaleCrop>
  <HeadingPairs>
    <vt:vector size="6" baseType="variant">
      <vt:variant>
        <vt:lpstr>Fonts Used</vt:lpstr>
      </vt:variant>
      <vt:variant>
        <vt:i4>5</vt:i4>
      </vt:variant>
      <vt:variant>
        <vt:lpstr>Theme</vt:lpstr>
      </vt:variant>
      <vt:variant>
        <vt:i4>20</vt:i4>
      </vt:variant>
      <vt:variant>
        <vt:lpstr>Slide Titles</vt:lpstr>
      </vt:variant>
      <vt:variant>
        <vt:i4>20</vt:i4>
      </vt:variant>
    </vt:vector>
  </HeadingPairs>
  <TitlesOfParts>
    <vt:vector size="45" baseType="lpstr">
      <vt:lpstr>Arial</vt:lpstr>
      <vt:lpstr>Calibri</vt:lpstr>
      <vt:lpstr>Calibri Light</vt:lpstr>
      <vt:lpstr>Times New Roman</vt:lpstr>
      <vt:lpstr>Wingdings</vt:lpstr>
      <vt:lpstr>3_Default Design</vt:lpstr>
      <vt:lpstr>4_Default Design</vt:lpstr>
      <vt:lpstr>5_Default Design</vt:lpstr>
      <vt:lpstr>6_Default Design</vt:lpstr>
      <vt:lpstr>7_Default Design</vt:lpstr>
      <vt:lpstr>8_Default Design</vt:lpstr>
      <vt:lpstr>9_Default Design</vt:lpstr>
      <vt:lpstr>10_Default Design</vt:lpstr>
      <vt:lpstr>11_Default Design</vt:lpstr>
      <vt:lpstr>12_Default Design</vt:lpstr>
      <vt:lpstr>13_Default Design</vt:lpstr>
      <vt:lpstr>14_Default Design</vt:lpstr>
      <vt:lpstr>15_Default Design</vt:lpstr>
      <vt:lpstr>16_Default Design</vt:lpstr>
      <vt:lpstr>17_Default Design</vt:lpstr>
      <vt:lpstr>18_Default Design</vt:lpstr>
      <vt:lpstr>19_Default Design</vt:lpstr>
      <vt:lpstr>20_Default Design</vt:lpstr>
      <vt:lpstr>21_Default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2021-09-04T08:44:20Z</dcterms:created>
  <dcterms:modified xsi:type="dcterms:W3CDTF">2021-09-04T08:44:47Z</dcterms:modified>
</cp:coreProperties>
</file>