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  <p:sldMasterId id="2147483698" r:id="rId5"/>
    <p:sldMasterId id="2147483710" r:id="rId6"/>
    <p:sldMasterId id="2147483722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7653-192D-4974-AFFB-1C4F3A27FDA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33C4-D8B0-4C5E-8882-7053231B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7653-192D-4974-AFFB-1C4F3A27FDA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33C4-D8B0-4C5E-8882-7053231B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5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7653-192D-4974-AFFB-1C4F3A27FDA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33C4-D8B0-4C5E-8882-7053231B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4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E352F-5B20-484B-A97E-4C53D048EF6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812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7D6A1-B25F-4A03-A93E-06AEA5FF2CD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288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8B6185-97A7-4F15-9FA9-42CEF4D69B8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3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2017E7-5A78-4819-89CA-DB75C80DCF5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19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84559E-8DD6-4964-949B-158C211F9DF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488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345DE6-9108-46D1-9F3F-BF15725BCEF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532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6C3902-A272-4AD7-9726-B1AFDF8FADD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76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3940B5-DF0C-47E6-82CE-D5AACB61847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09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7653-192D-4974-AFFB-1C4F3A27FDA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33C4-D8B0-4C5E-8882-7053231B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06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3A51D2-2737-4CE1-8BEB-02DFD56E1FA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768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3BE21A-82D8-4E8A-BAAD-2A4CB059559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490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5CC86B-FD66-4A5B-B348-AEDB175059A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8842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F9633E-6B5E-484F-9D8B-EC503AB7B65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0982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CBB01B-3F99-4E59-8899-6A7F76C574C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668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5A5F98-2F90-48B6-B44D-56ACAFFD4A1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7561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171750-035C-49A2-A224-0D421463ABD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9068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C690FF-8825-4AB7-9A5C-69C6B10DC11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8057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5A29CA-79E8-40F2-9BAE-5A0EB21AB6D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1995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2F8B5-5B79-4782-B9C0-A9EB05AE25F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55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7653-192D-4974-AFFB-1C4F3A27FDA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33C4-D8B0-4C5E-8882-7053231B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892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35E6E8-49E2-4FE8-BEA2-3175D990B0D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5624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6CE73A-8D11-4EB0-B38C-9C4C1C830A3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098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F81573-0038-4A3D-896B-901219ADDC9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3414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EBDE12-B0BF-4D28-8E89-23DDE1B2FC6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1938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A29AE3-52F9-4B16-A282-FBBCA586861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2324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9CC1A4-FA27-4340-879A-6671DEFE886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8518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67C103-C614-4E32-A777-BEEA544D413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9410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667C4D-A725-4CE2-BAEF-B4A06032E15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3295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94AB22-6032-488A-9DC2-7C6B22D2FDB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3715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D45FE-3F05-48A1-83BB-B28C61F5BF2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98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7653-192D-4974-AFFB-1C4F3A27FDA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33C4-D8B0-4C5E-8882-7053231B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512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BC8CE-1EAD-41C3-BAEF-C7FB2544582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5671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FABDA5-81C0-4A71-B882-EDEAB052C25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7507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D07C4B-D0BC-4AFE-9534-322E2BBE490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186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28166F-D12A-4F71-8F73-F6C181DAF8F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4640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BFC37E-8B5E-4090-903E-ED8FE5C4DDD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0390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5203D7-993A-4FAC-86CB-B888B95FA8A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451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A21C60-DCCE-4346-A993-A3CDCA90025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2877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E352F-5B20-484B-A97E-4C53D048EF6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3368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7D6A1-B25F-4A03-A93E-06AEA5FF2CD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3462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8B6185-97A7-4F15-9FA9-42CEF4D69B8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9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7653-192D-4974-AFFB-1C4F3A27FDA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33C4-D8B0-4C5E-8882-7053231B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770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2017E7-5A78-4819-89CA-DB75C80DCF5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5744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84559E-8DD6-4964-949B-158C211F9DF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1617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345DE6-9108-46D1-9F3F-BF15725BCEF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1572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6C3902-A272-4AD7-9726-B1AFDF8FADD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9663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3940B5-DF0C-47E6-82CE-D5AACB61847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49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3A51D2-2737-4CE1-8BEB-02DFD56E1FA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621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3BE21A-82D8-4E8A-BAAD-2A4CB059559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9183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5CC86B-FD66-4A5B-B348-AEDB175059A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0897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E352F-5B20-484B-A97E-4C53D048EF6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62914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7D6A1-B25F-4A03-A93E-06AEA5FF2CD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4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7653-192D-4974-AFFB-1C4F3A27FDA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33C4-D8B0-4C5E-8882-7053231B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51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8B6185-97A7-4F15-9FA9-42CEF4D69B8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15964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2017E7-5A78-4819-89CA-DB75C80DCF5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4118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84559E-8DD6-4964-949B-158C211F9DF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91826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345DE6-9108-46D1-9F3F-BF15725BCEF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4292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6C3902-A272-4AD7-9726-B1AFDF8FADD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00714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3940B5-DF0C-47E6-82CE-D5AACB61847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23556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3A51D2-2737-4CE1-8BEB-02DFD56E1FA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9873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3BE21A-82D8-4E8A-BAAD-2A4CB059559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0065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5CC86B-FD66-4A5B-B348-AEDB175059A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63733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E352F-5B20-484B-A97E-4C53D048EF6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7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7653-192D-4974-AFFB-1C4F3A27FDA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33C4-D8B0-4C5E-8882-7053231B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0341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7D6A1-B25F-4A03-A93E-06AEA5FF2CD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36317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8B6185-97A7-4F15-9FA9-42CEF4D69B8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4936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2017E7-5A78-4819-89CA-DB75C80DCF5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36146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84559E-8DD6-4964-949B-158C211F9DF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9346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345DE6-9108-46D1-9F3F-BF15725BCEF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6899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6C3902-A272-4AD7-9726-B1AFDF8FADD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16455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3940B5-DF0C-47E6-82CE-D5AACB61847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94243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3A51D2-2737-4CE1-8BEB-02DFD56E1FA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83284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3BE21A-82D8-4E8A-BAAD-2A4CB059559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2623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5CC86B-FD66-4A5B-B348-AEDB175059A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1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7653-192D-4974-AFFB-1C4F3A27FDA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33C4-D8B0-4C5E-8882-7053231B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9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7653-192D-4974-AFFB-1C4F3A27FDA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33C4-D8B0-4C5E-8882-7053231B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4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87653-192D-4974-AFFB-1C4F3A27FDA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133C4-D8B0-4C5E-8882-7053231B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5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8158D9-0F8F-4D00-B008-3EA8ABC13CB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2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414834-CBCF-4097-81A7-E77A0603137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2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082517-1F2C-4CCE-A6D8-B3971EB9764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59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8158D9-0F8F-4D00-B008-3EA8ABC13CB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58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8158D9-0F8F-4D00-B008-3EA8ABC13CB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37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8158D9-0F8F-4D00-B008-3EA8ABC13CB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41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3352800" y="381001"/>
            <a:ext cx="5562600" cy="2289175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3200400" y="3200401"/>
            <a:ext cx="6019800" cy="1558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kern="1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2" name="TextBox 1"/>
          <p:cNvSpPr txBox="1">
            <a:spLocks noChangeArrowheads="1"/>
          </p:cNvSpPr>
          <p:nvPr/>
        </p:nvSpPr>
        <p:spPr bwMode="auto">
          <a:xfrm>
            <a:off x="1752600" y="1981200"/>
            <a:ext cx="8763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5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5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MRVT: Nhân hậu – Đoàn kết</a:t>
            </a:r>
          </a:p>
        </p:txBody>
      </p:sp>
    </p:spTree>
    <p:extLst>
      <p:ext uri="{BB962C8B-B14F-4D97-AF65-F5344CB8AC3E}">
        <p14:creationId xmlns:p14="http://schemas.microsoft.com/office/powerpoint/2010/main" val="305714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76200"/>
            <a:ext cx="5486400" cy="609600"/>
          </a:xfrm>
        </p:spPr>
        <p:txBody>
          <a:bodyPr/>
          <a:lstStyle/>
          <a:p>
            <a:pPr algn="l" eaLnBrk="1" hangingPunct="1"/>
            <a:r>
              <a:rPr lang="en-US" altLang="en-US" sz="3200" b="1" u="sng">
                <a:solidFill>
                  <a:srgbClr val="FF0000"/>
                </a:solidFill>
              </a:rPr>
              <a:t>Bài 1</a:t>
            </a:r>
            <a:r>
              <a:rPr lang="en-US" altLang="en-US" sz="3200"/>
              <a:t> </a:t>
            </a:r>
            <a:r>
              <a:rPr lang="en-US" altLang="en-US" sz="3200">
                <a:solidFill>
                  <a:srgbClr val="0000FF"/>
                </a:solidFill>
              </a:rPr>
              <a:t>: Tìm các từ ngữ</a:t>
            </a:r>
          </a:p>
        </p:txBody>
      </p:sp>
      <p:graphicFrame>
        <p:nvGraphicFramePr>
          <p:cNvPr id="4155" name="Group 59"/>
          <p:cNvGraphicFramePr>
            <a:graphicFrameLocks noGrp="1"/>
          </p:cNvGraphicFramePr>
          <p:nvPr>
            <p:ph idx="1"/>
          </p:nvPr>
        </p:nvGraphicFramePr>
        <p:xfrm>
          <a:off x="1676400" y="838200"/>
          <a:ext cx="8839200" cy="6045200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71088552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val="2250825327"/>
                    </a:ext>
                  </a:extLst>
                </a:gridCol>
              </a:tblGrid>
              <a:tr h="151807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Thể hiện lòng nhân hậu, tình cảm yêu thương đồng loại.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panose="020B0604020202020204" pitchFamily="34" charset="0"/>
                        </a:rPr>
                        <a:t>M :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panose="020B0604020202020204" pitchFamily="34" charset="0"/>
                        </a:rPr>
                        <a:t>lòng thương người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069491"/>
                  </a:ext>
                </a:extLst>
              </a:tr>
              <a:tr h="1525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Trái nghĩa với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nhân hậu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hoặc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yêu thương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panose="020B0604020202020204" pitchFamily="34" charset="0"/>
                        </a:rPr>
                        <a:t>M :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panose="020B0604020202020204" pitchFamily="34" charset="0"/>
                        </a:rPr>
                        <a:t>độc ác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052395"/>
                  </a:ext>
                </a:extLst>
              </a:tr>
              <a:tr h="17375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Thể hiện tinh thần đùm bọc, giúp đỡ đồng loại.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panose="020B0604020202020204" pitchFamily="34" charset="0"/>
                        </a:rPr>
                        <a:t>M :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panose="020B0604020202020204" pitchFamily="34" charset="0"/>
                        </a:rPr>
                        <a:t>cưu mang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988866"/>
                  </a:ext>
                </a:extLst>
              </a:tr>
              <a:tr h="12637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Trái nghĩa với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đùm bọc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hoặc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giúp đỡ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panose="020B0604020202020204" pitchFamily="34" charset="0"/>
                        </a:rPr>
                        <a:t>M :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panose="020B0604020202020204" pitchFamily="34" charset="0"/>
                        </a:rPr>
                        <a:t>ức hiếp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862711"/>
                  </a:ext>
                </a:extLst>
              </a:tr>
            </a:tbl>
          </a:graphicData>
        </a:graphic>
      </p:graphicFrame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5029200" y="1250951"/>
            <a:ext cx="533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</a:rPr>
              <a:t>lòng nhân ái, lòng vị tha, tình thân ái, yêu quý, xót thương, đau xót, tha thứ, bao dung, đồng cảm,…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5105400" y="2698751"/>
            <a:ext cx="533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</a:rPr>
              <a:t>hung ác, nanh ác, tàn ác, tàn bạo, cay độc, ác nghiệt, hung dữ, dữ tợn, dữ dằn,…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5105400" y="4298951"/>
            <a:ext cx="533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</a:rPr>
              <a:t>cứu giúp, cứu trợ, ủng hộ, hỗ trợ, bênh vực, bảo vệ, che chở, che chắn, che đỡ, nâng đỡ,…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5181600" y="6035676"/>
            <a:ext cx="502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</a:rPr>
              <a:t>ăn hiếp, hà hiếp, bắt nạt, hành hạ, đánh đập,…</a:t>
            </a:r>
          </a:p>
        </p:txBody>
      </p:sp>
    </p:spTree>
    <p:extLst>
      <p:ext uri="{BB962C8B-B14F-4D97-AF65-F5344CB8AC3E}">
        <p14:creationId xmlns:p14="http://schemas.microsoft.com/office/powerpoint/2010/main" val="261958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38" grpId="0"/>
      <p:bldP spid="4144" grpId="0"/>
      <p:bldP spid="4145" grpId="0"/>
      <p:bldP spid="4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686800" cy="1143000"/>
          </a:xfrm>
        </p:spPr>
        <p:txBody>
          <a:bodyPr/>
          <a:lstStyle/>
          <a:p>
            <a:pPr algn="l" eaLnBrk="1" hangingPunct="1"/>
            <a:r>
              <a:rPr lang="en-US" altLang="en-US" sz="3200" b="1" u="sng">
                <a:solidFill>
                  <a:srgbClr val="FF0000"/>
                </a:solidFill>
              </a:rPr>
              <a:t>Bài 2</a:t>
            </a:r>
            <a:r>
              <a:rPr lang="en-US" altLang="en-US" sz="3200"/>
              <a:t> : </a:t>
            </a:r>
            <a:r>
              <a:rPr lang="en-US" altLang="en-US" sz="3200">
                <a:solidFill>
                  <a:srgbClr val="0000FF"/>
                </a:solidFill>
              </a:rPr>
              <a:t>Cho các từ sau : </a:t>
            </a:r>
            <a:r>
              <a:rPr lang="en-US" altLang="en-US" sz="3200" i="1">
                <a:solidFill>
                  <a:srgbClr val="FF33CC"/>
                </a:solidFill>
              </a:rPr>
              <a:t>nhân dân, nhân hậu, nhân ái, công nhân, nhân loại, nhân đức, nhân từ, nhân tài</a:t>
            </a:r>
            <a:r>
              <a:rPr lang="en-US" altLang="en-US" sz="3200">
                <a:solidFill>
                  <a:srgbClr val="0000FF"/>
                </a:solidFill>
              </a:rPr>
              <a:t>. Hãy cho biết: 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ph idx="1"/>
          </p:nvPr>
        </p:nvGraphicFramePr>
        <p:xfrm>
          <a:off x="1981200" y="1987550"/>
          <a:ext cx="8229600" cy="456571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94792035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223179768"/>
                    </a:ext>
                  </a:extLst>
                </a:gridCol>
              </a:tblGrid>
              <a:tr h="9448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Nhân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có nghĩa là </a:t>
                      </a:r>
                      <a:r>
                        <a:rPr kumimoji="0" lang="en-US" alt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“người”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Nhân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có nghĩa là “</a:t>
                      </a:r>
                      <a:r>
                        <a:rPr kumimoji="0" lang="en-US" alt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lòng thương người”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436323"/>
                  </a:ext>
                </a:extLst>
              </a:tr>
              <a:tr h="9048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496666"/>
                  </a:ext>
                </a:extLst>
              </a:tr>
              <a:tr h="9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302355"/>
                  </a:ext>
                </a:extLst>
              </a:tr>
              <a:tr h="9048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412594"/>
                  </a:ext>
                </a:extLst>
              </a:tr>
              <a:tr h="9048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331895"/>
                  </a:ext>
                </a:extLst>
              </a:tr>
            </a:tbl>
          </a:graphicData>
        </a:graphic>
      </p:graphicFrame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2743200" y="3078164"/>
            <a:ext cx="1874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solidFill>
                  <a:srgbClr val="000000"/>
                </a:solidFill>
              </a:rPr>
              <a:t>nhân dân</a:t>
            </a:r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7116764" y="3073400"/>
            <a:ext cx="1874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solidFill>
                  <a:srgbClr val="000000"/>
                </a:solidFill>
              </a:rPr>
              <a:t>nhân hậu</a:t>
            </a: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7086601" y="3916364"/>
            <a:ext cx="1514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solidFill>
                  <a:srgbClr val="000000"/>
                </a:solidFill>
              </a:rPr>
              <a:t>nhân ái</a:t>
            </a: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2722564" y="3962400"/>
            <a:ext cx="2078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solidFill>
                  <a:srgbClr val="000000"/>
                </a:solidFill>
              </a:rPr>
              <a:t>công nhân</a:t>
            </a:r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2743200" y="4876800"/>
            <a:ext cx="1830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solidFill>
                  <a:srgbClr val="000000"/>
                </a:solidFill>
              </a:rPr>
              <a:t>nhân loại</a:t>
            </a: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7107238" y="4830764"/>
            <a:ext cx="1884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solidFill>
                  <a:srgbClr val="000000"/>
                </a:solidFill>
              </a:rPr>
              <a:t>nhân đức</a:t>
            </a:r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7086600" y="5791200"/>
            <a:ext cx="1568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solidFill>
                  <a:srgbClr val="000000"/>
                </a:solidFill>
              </a:rPr>
              <a:t>nhân từ</a:t>
            </a:r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2792414" y="5745164"/>
            <a:ext cx="16271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solidFill>
                  <a:srgbClr val="000000"/>
                </a:solidFill>
              </a:rPr>
              <a:t>nhân tài</a:t>
            </a:r>
          </a:p>
        </p:txBody>
      </p:sp>
    </p:spTree>
    <p:extLst>
      <p:ext uri="{BB962C8B-B14F-4D97-AF65-F5344CB8AC3E}">
        <p14:creationId xmlns:p14="http://schemas.microsoft.com/office/powerpoint/2010/main" val="54755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51" grpId="0"/>
      <p:bldP spid="5152" grpId="0"/>
      <p:bldP spid="5153" grpId="0"/>
      <p:bldP spid="5154" grpId="0"/>
      <p:bldP spid="5155" grpId="0"/>
      <p:bldP spid="5156" grpId="0"/>
      <p:bldP spid="5157" grpId="0"/>
      <p:bldP spid="51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4478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4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Đặt câu với một từ ở bài tập 2</a:t>
            </a:r>
          </a:p>
        </p:txBody>
      </p:sp>
    </p:spTree>
    <p:extLst>
      <p:ext uri="{BB962C8B-B14F-4D97-AF65-F5344CB8AC3E}">
        <p14:creationId xmlns:p14="http://schemas.microsoft.com/office/powerpoint/2010/main" val="222931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0"/>
            <a:ext cx="8686800" cy="1143000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altLang="en-US" sz="3600" u="sng">
                <a:solidFill>
                  <a:srgbClr val="FF0000"/>
                </a:solidFill>
              </a:rPr>
              <a:t>Bài 4</a:t>
            </a:r>
            <a:r>
              <a:rPr lang="en-US" altLang="en-US" smtClean="0"/>
              <a:t> : </a:t>
            </a:r>
            <a:r>
              <a:rPr lang="en-US" altLang="en-US" smtClean="0">
                <a:solidFill>
                  <a:srgbClr val="0000FF"/>
                </a:solidFill>
              </a:rPr>
              <a:t>Các câu tục ngữ dưới đây khuyên ta điều gì, chê điều gì ?</a:t>
            </a:r>
            <a:br>
              <a:rPr lang="en-US" altLang="en-US" smtClean="0">
                <a:solidFill>
                  <a:srgbClr val="0000FF"/>
                </a:solidFill>
              </a:rPr>
            </a:br>
            <a:r>
              <a:rPr lang="en-US" altLang="en-US" smtClean="0">
                <a:solidFill>
                  <a:srgbClr val="0000FF"/>
                </a:solidFill>
              </a:rPr>
              <a:t>a) Ở hiền gặp lành.</a:t>
            </a:r>
            <a:br>
              <a:rPr lang="en-US" altLang="en-US" smtClean="0">
                <a:solidFill>
                  <a:srgbClr val="0000FF"/>
                </a:solidFill>
              </a:rPr>
            </a:br>
            <a:r>
              <a:rPr lang="en-US" altLang="en-US" smtClean="0">
                <a:solidFill>
                  <a:srgbClr val="0000FF"/>
                </a:solidFill>
              </a:rPr>
              <a:t>b) Trâu buộc ghét trâu ăn.</a:t>
            </a:r>
            <a:br>
              <a:rPr lang="en-US" altLang="en-US" smtClean="0">
                <a:solidFill>
                  <a:srgbClr val="0000FF"/>
                </a:solidFill>
              </a:rPr>
            </a:br>
            <a:r>
              <a:rPr lang="en-US" altLang="en-US" smtClean="0">
                <a:solidFill>
                  <a:srgbClr val="0000FF"/>
                </a:solidFill>
              </a:rPr>
              <a:t>c)   Một cây làm chẳng nên non</a:t>
            </a:r>
            <a:br>
              <a:rPr lang="en-US" altLang="en-US" smtClean="0">
                <a:solidFill>
                  <a:srgbClr val="0000FF"/>
                </a:solidFill>
              </a:rPr>
            </a:br>
            <a:r>
              <a:rPr lang="en-US" altLang="en-US" smtClean="0">
                <a:solidFill>
                  <a:srgbClr val="0000FF"/>
                </a:solidFill>
              </a:rPr>
              <a:t> Ba cây chụm lại nên hòn núi cao.</a:t>
            </a:r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886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0"/>
            <a:ext cx="8839200" cy="990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en-US" sz="3600" u="sng">
                <a:solidFill>
                  <a:srgbClr val="FF0000"/>
                </a:solidFill>
              </a:rPr>
              <a:t>Bài 4</a:t>
            </a:r>
            <a:r>
              <a:rPr lang="en-US" altLang="en-US" smtClean="0"/>
              <a:t> : </a:t>
            </a:r>
            <a:r>
              <a:rPr lang="en-US" altLang="en-US" smtClean="0">
                <a:solidFill>
                  <a:srgbClr val="0000FF"/>
                </a:solidFill>
              </a:rPr>
              <a:t>Các câu tục ngữ dưới đây khuyên ta điều gì, chê điều gì ?</a:t>
            </a:r>
            <a:r>
              <a:rPr lang="en-US" altLang="en-US" smtClean="0"/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600200" y="1752601"/>
            <a:ext cx="3505200" cy="4667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Ở hiền gặp lành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00200" y="3581401"/>
            <a:ext cx="3581400" cy="4667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Trâu buộc ghét trâu ăn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600200" y="5486400"/>
            <a:ext cx="3962400" cy="863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cs typeface="Arial" panose="020B0604020202020204" pitchFamily="34" charset="0"/>
              </a:rPr>
              <a:t>Một cây làm chẳng lên non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cs typeface="Arial" panose="020B0604020202020204" pitchFamily="34" charset="0"/>
              </a:rPr>
              <a:t>Ba cây chụm lại nên hòn núi cao.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324600" y="1371601"/>
            <a:ext cx="4191000" cy="1196975"/>
          </a:xfrm>
          <a:prstGeom prst="rect">
            <a:avLst/>
          </a:prstGeom>
          <a:solidFill>
            <a:srgbClr val="CC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Khuyên người ta đoàn kết với nhau, đoàn kết tạo nên sức mạnh.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248400" y="3124200"/>
            <a:ext cx="4267200" cy="1562100"/>
          </a:xfrm>
          <a:prstGeom prst="rect">
            <a:avLst/>
          </a:prstGeom>
          <a:solidFill>
            <a:srgbClr val="CC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Khuyên người ta sống hiền lành, nhân hậu vì sống hiền lành, nhân hậu sẽ gặp điều tốt đẹp, may mắn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248400" y="5410201"/>
            <a:ext cx="4267200" cy="1196975"/>
          </a:xfrm>
          <a:prstGeom prst="rect">
            <a:avLst/>
          </a:prstGeom>
          <a:solidFill>
            <a:srgbClr val="CC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Chê người có tính xấu, ghen tị khi thấy người khác được hạnh phúc, may mắn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181600" y="2057400"/>
            <a:ext cx="990600" cy="213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5257800" y="3962400"/>
            <a:ext cx="9144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5638800" y="2057400"/>
            <a:ext cx="609600" cy="39624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animBg="1"/>
      <p:bldP spid="10245" grpId="0" animBg="1"/>
      <p:bldP spid="10247" grpId="0" animBg="1"/>
      <p:bldP spid="10248" grpId="0" animBg="1"/>
      <p:bldP spid="102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PowerPoint Presentation</vt:lpstr>
      <vt:lpstr>Bài 1 : Tìm các từ ngữ</vt:lpstr>
      <vt:lpstr>Bài 2 : Cho các từ sau : nhân dân, nhân hậu, nhân ái, công nhân, nhân loại, nhân đức, nhân từ, nhân tài. Hãy cho biết: </vt:lpstr>
      <vt:lpstr>Bài 3 : Đặt câu với một từ ở bài tập 2</vt:lpstr>
      <vt:lpstr>Bài 4 : Các câu tục ngữ dưới đây khuyên ta điều gì, chê điều gì ? a) Ở hiền gặp lành. b) Trâu buộc ghét trâu ăn. c)   Một cây làm chẳng nên non  Ba cây chụm lại nên hòn núi cao.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2021-09-04T08:38:01Z</dcterms:created>
  <dcterms:modified xsi:type="dcterms:W3CDTF">2021-09-04T08:38:34Z</dcterms:modified>
</cp:coreProperties>
</file>