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5" r:id="rId4"/>
    <p:sldMasterId id="2147483698" r:id="rId5"/>
    <p:sldMasterId id="2147483710" r:id="rId6"/>
    <p:sldMasterId id="2147483722" r:id="rId7"/>
  </p:sld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87653-192D-4974-AFFB-1C4F3A27FDA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133C4-D8B0-4C5E-8882-7053231BC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6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87653-192D-4974-AFFB-1C4F3A27FDA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133C4-D8B0-4C5E-8882-7053231BC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456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87653-192D-4974-AFFB-1C4F3A27FDA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133C4-D8B0-4C5E-8882-7053231BC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1345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9E352F-5B20-484B-A97E-4C53D048EF6C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812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77D6A1-B25F-4A03-A93E-06AEA5FF2CDA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2889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8B6185-97A7-4F15-9FA9-42CEF4D69B87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732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2017E7-5A78-4819-89CA-DB75C80DCF54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619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84559E-8DD6-4964-949B-158C211F9DFD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4883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8345DE6-9108-46D1-9F3F-BF15725BCEF0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5324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6C3902-A272-4AD7-9726-B1AFDF8FADD5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6762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3940B5-DF0C-47E6-82CE-D5AACB618476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090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87653-192D-4974-AFFB-1C4F3A27FDA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133C4-D8B0-4C5E-8882-7053231BC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7060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3A51D2-2737-4CE1-8BEB-02DFD56E1FAD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7681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83BE21A-82D8-4E8A-BAAD-2A4CB0595594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5490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85CC86B-FD66-4A5B-B348-AEDB175059A3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8842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F9633E-6B5E-484F-9D8B-EC503AB7B658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30982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CBB01B-3F99-4E59-8899-6A7F76C574C3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6668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5A5F98-2F90-48B6-B44D-56ACAFFD4A1B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87561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171750-035C-49A2-A224-0D421463ABD7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99068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C690FF-8825-4AB7-9A5C-69C6B10DC117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48057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5A29CA-79E8-40F2-9BAE-5A0EB21AB6D5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119953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92F8B5-5B79-4782-B9C0-A9EB05AE25FC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6555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87653-192D-4974-AFFB-1C4F3A27FDA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133C4-D8B0-4C5E-8882-7053231BC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0892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535E6E8-49E2-4FE8-BEA2-3175D990B0D8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56245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6CE73A-8D11-4EB0-B38C-9C4C1C830A31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00985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F81573-0038-4A3D-896B-901219ADDC92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63414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5EBDE12-B0BF-4D28-8E89-23DDE1B2FC63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319384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A29AE3-52F9-4B16-A282-FBBCA5868611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23241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9CC1A4-FA27-4340-879A-6671DEFE886F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085183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367C103-C614-4E32-A777-BEEA544D4131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194105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667C4D-A725-4CE2-BAEF-B4A06032E157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732950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B94AB22-6032-488A-9DC2-7C6B22D2FDB4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237150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D45FE-3F05-48A1-83BB-B28C61F5BF27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0980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87653-192D-4974-AFFB-1C4F3A27FDA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133C4-D8B0-4C5E-8882-7053231BC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65127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1BC8CE-1EAD-41C3-BAEF-C7FB2544582E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456718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FABDA5-81C0-4A71-B882-EDEAB052C258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17507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D07C4B-D0BC-4AFE-9534-322E2BBE4902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61864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728166F-D12A-4F71-8F73-F6C181DAF8F8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746402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BFC37E-8B5E-4090-903E-ED8FE5C4DDDF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603908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5203D7-993A-4FAC-86CB-B888B95FA8A1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74517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FA21C60-DCCE-4346-A993-A3CDCA900255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428772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9E352F-5B20-484B-A97E-4C53D048EF6C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33680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77D6A1-B25F-4A03-A93E-06AEA5FF2CDA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34621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8B6185-97A7-4F15-9FA9-42CEF4D69B87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390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87653-192D-4974-AFFB-1C4F3A27FDA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133C4-D8B0-4C5E-8882-7053231BC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07708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2017E7-5A78-4819-89CA-DB75C80DCF54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57442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84559E-8DD6-4964-949B-158C211F9DFD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16171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8345DE6-9108-46D1-9F3F-BF15725BCEF0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15729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6C3902-A272-4AD7-9726-B1AFDF8FADD5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96638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3940B5-DF0C-47E6-82CE-D5AACB618476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492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3A51D2-2737-4CE1-8BEB-02DFD56E1FAD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36219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83BE21A-82D8-4E8A-BAAD-2A4CB0595594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91835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85CC86B-FD66-4A5B-B348-AEDB175059A3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08970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9E352F-5B20-484B-A97E-4C53D048EF6C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62914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77D6A1-B25F-4A03-A93E-06AEA5FF2CDA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342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87653-192D-4974-AFFB-1C4F3A27FDA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133C4-D8B0-4C5E-8882-7053231BC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19519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8B6185-97A7-4F15-9FA9-42CEF4D69B87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15964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2017E7-5A78-4819-89CA-DB75C80DCF54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34118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84559E-8DD6-4964-949B-158C211F9DFD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91826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8345DE6-9108-46D1-9F3F-BF15725BCEF0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54292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6C3902-A272-4AD7-9726-B1AFDF8FADD5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00714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3940B5-DF0C-47E6-82CE-D5AACB618476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23556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3A51D2-2737-4CE1-8BEB-02DFD56E1FAD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39873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83BE21A-82D8-4E8A-BAAD-2A4CB0595594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00651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85CC86B-FD66-4A5B-B348-AEDB175059A3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63733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9E352F-5B20-484B-A97E-4C53D048EF6C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673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87653-192D-4974-AFFB-1C4F3A27FDA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133C4-D8B0-4C5E-8882-7053231BC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30341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77D6A1-B25F-4A03-A93E-06AEA5FF2CDA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36317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8B6185-97A7-4F15-9FA9-42CEF4D69B87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74936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2017E7-5A78-4819-89CA-DB75C80DCF54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36146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84559E-8DD6-4964-949B-158C211F9DFD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09346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8345DE6-9108-46D1-9F3F-BF15725BCEF0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68993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6C3902-A272-4AD7-9726-B1AFDF8FADD5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16455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3940B5-DF0C-47E6-82CE-D5AACB618476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94243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3A51D2-2737-4CE1-8BEB-02DFD56E1FAD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83284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83BE21A-82D8-4E8A-BAAD-2A4CB0595594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82623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85CC86B-FD66-4A5B-B348-AEDB175059A3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418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87653-192D-4974-AFFB-1C4F3A27FDA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133C4-D8B0-4C5E-8882-7053231BC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499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87653-192D-4974-AFFB-1C4F3A27FDA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133C4-D8B0-4C5E-8882-7053231BC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846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5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78.xm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87653-192D-4974-AFFB-1C4F3A27FDA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133C4-D8B0-4C5E-8882-7053231BC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253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8158D9-0F8F-4D00-B008-3EA8ABC13CB7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720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D414834-CBCF-4097-81A7-E77A06031374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922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A082517-1F2C-4CCE-A6D8-B3971EB97649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0599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8158D9-0F8F-4D00-B008-3EA8ABC13CB7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589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8158D9-0F8F-4D00-B008-3EA8ABC13CB7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371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8158D9-0F8F-4D00-B008-3EA8ABC13CB7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416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3352800" y="381001"/>
            <a:ext cx="5562600" cy="2289175"/>
          </a:xfrm>
          <a:prstGeom prst="rect">
            <a:avLst/>
          </a:prstGeom>
        </p:spPr>
        <p:txBody>
          <a:bodyPr wrap="none" fromWordArt="1">
            <a:prstTxWarp prst="textCurveDown">
              <a:avLst>
                <a:gd name="adj" fmla="val 43477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6" name="WordArt 8"/>
          <p:cNvSpPr>
            <a:spLocks noChangeArrowheads="1" noChangeShapeType="1" noTextEdit="1"/>
          </p:cNvSpPr>
          <p:nvPr/>
        </p:nvSpPr>
        <p:spPr bwMode="auto">
          <a:xfrm>
            <a:off x="3200400" y="3200401"/>
            <a:ext cx="6019800" cy="15589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Chevron">
              <a:avLst>
                <a:gd name="adj" fmla="val 25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 b="1" kern="10"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72" name="TextBox 1"/>
          <p:cNvSpPr txBox="1">
            <a:spLocks noChangeArrowheads="1"/>
          </p:cNvSpPr>
          <p:nvPr/>
        </p:nvSpPr>
        <p:spPr bwMode="auto">
          <a:xfrm>
            <a:off x="1752600" y="1981200"/>
            <a:ext cx="87630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5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từ và câu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5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MRVT: Nhân hậu – Đoàn kết</a:t>
            </a:r>
          </a:p>
        </p:txBody>
      </p:sp>
    </p:spTree>
    <p:extLst>
      <p:ext uri="{BB962C8B-B14F-4D97-AF65-F5344CB8AC3E}">
        <p14:creationId xmlns:p14="http://schemas.microsoft.com/office/powerpoint/2010/main" val="3057141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76200"/>
            <a:ext cx="5486400" cy="609600"/>
          </a:xfrm>
        </p:spPr>
        <p:txBody>
          <a:bodyPr/>
          <a:lstStyle/>
          <a:p>
            <a:pPr algn="l" eaLnBrk="1" hangingPunct="1"/>
            <a:r>
              <a:rPr lang="en-US" altLang="en-US" sz="3200" b="1" u="sng">
                <a:solidFill>
                  <a:srgbClr val="FF0000"/>
                </a:solidFill>
              </a:rPr>
              <a:t>Bài 1</a:t>
            </a:r>
            <a:r>
              <a:rPr lang="en-US" altLang="en-US" sz="3200"/>
              <a:t> </a:t>
            </a:r>
            <a:r>
              <a:rPr lang="en-US" altLang="en-US" sz="3200">
                <a:solidFill>
                  <a:srgbClr val="0000FF"/>
                </a:solidFill>
              </a:rPr>
              <a:t>: Tìm các từ ngữ</a:t>
            </a:r>
          </a:p>
        </p:txBody>
      </p:sp>
      <p:graphicFrame>
        <p:nvGraphicFramePr>
          <p:cNvPr id="4155" name="Group 59"/>
          <p:cNvGraphicFramePr>
            <a:graphicFrameLocks noGrp="1"/>
          </p:cNvGraphicFramePr>
          <p:nvPr>
            <p:ph idx="1"/>
          </p:nvPr>
        </p:nvGraphicFramePr>
        <p:xfrm>
          <a:off x="1676400" y="838200"/>
          <a:ext cx="8839200" cy="6045200"/>
        </p:xfrm>
        <a:graphic>
          <a:graphicData uri="http://schemas.openxmlformats.org/drawingml/2006/table">
            <a:tbl>
              <a:tblPr/>
              <a:tblGrid>
                <a:gridCol w="3276600">
                  <a:extLst>
                    <a:ext uri="{9D8B030D-6E8A-4147-A177-3AD203B41FA5}">
                      <a16:colId xmlns:a16="http://schemas.microsoft.com/office/drawing/2014/main" val="271088552"/>
                    </a:ext>
                  </a:extLst>
                </a:gridCol>
                <a:gridCol w="5562600">
                  <a:extLst>
                    <a:ext uri="{9D8B030D-6E8A-4147-A177-3AD203B41FA5}">
                      <a16:colId xmlns:a16="http://schemas.microsoft.com/office/drawing/2014/main" val="2250825327"/>
                    </a:ext>
                  </a:extLst>
                </a:gridCol>
              </a:tblGrid>
              <a:tr h="1518079">
                <a:tc>
                  <a:txBody>
                    <a:bodyPr/>
                    <a:lstStyle>
                      <a:lvl1pPr marL="533400" indent="-5334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914400" indent="-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295400" indent="-3810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7145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1717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6289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0861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5433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0005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533400" marR="0" lvl="0" indent="-53340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Thể hiện lòng nhân hậu, tình cảm yêu thương đồng loại.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99"/>
                          </a:solidFill>
                          <a:effectLst/>
                          <a:latin typeface="Arial" panose="020B0604020202020204" pitchFamily="34" charset="0"/>
                        </a:rPr>
                        <a:t>M :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99"/>
                          </a:solidFill>
                          <a:effectLst/>
                          <a:latin typeface="Arial" panose="020B0604020202020204" pitchFamily="34" charset="0"/>
                        </a:rPr>
                        <a:t>lòng thương người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069491"/>
                  </a:ext>
                </a:extLst>
              </a:tr>
              <a:tr h="15257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Trái nghĩa với 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nhân hậu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hoặc 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yêu thương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99"/>
                          </a:solidFill>
                          <a:effectLst/>
                          <a:latin typeface="Arial" panose="020B0604020202020204" pitchFamily="34" charset="0"/>
                        </a:rPr>
                        <a:t>M : 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99"/>
                          </a:solidFill>
                          <a:effectLst/>
                          <a:latin typeface="Arial" panose="020B0604020202020204" pitchFamily="34" charset="0"/>
                        </a:rPr>
                        <a:t>độc ác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3052395"/>
                  </a:ext>
                </a:extLst>
              </a:tr>
              <a:tr h="173756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Thể hiện tinh thần đùm bọc, giúp đỡ đồng loại.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99"/>
                          </a:solidFill>
                          <a:effectLst/>
                          <a:latin typeface="Arial" panose="020B0604020202020204" pitchFamily="34" charset="0"/>
                        </a:rPr>
                        <a:t>M : 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99"/>
                          </a:solidFill>
                          <a:effectLst/>
                          <a:latin typeface="Arial" panose="020B0604020202020204" pitchFamily="34" charset="0"/>
                        </a:rPr>
                        <a:t>cưu mang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0988866"/>
                  </a:ext>
                </a:extLst>
              </a:tr>
              <a:tr h="126379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Trái nghĩa với 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đùm bọc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hoặc 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giúp đỡ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99"/>
                          </a:solidFill>
                          <a:effectLst/>
                          <a:latin typeface="Arial" panose="020B0604020202020204" pitchFamily="34" charset="0"/>
                        </a:rPr>
                        <a:t>M : 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99"/>
                          </a:solidFill>
                          <a:effectLst/>
                          <a:latin typeface="Arial" panose="020B0604020202020204" pitchFamily="34" charset="0"/>
                        </a:rPr>
                        <a:t>ức hiếp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4862711"/>
                  </a:ext>
                </a:extLst>
              </a:tr>
            </a:tbl>
          </a:graphicData>
        </a:graphic>
      </p:graphicFrame>
      <p:sp>
        <p:nvSpPr>
          <p:cNvPr id="4138" name="Text Box 42"/>
          <p:cNvSpPr txBox="1">
            <a:spLocks noChangeArrowheads="1"/>
          </p:cNvSpPr>
          <p:nvPr/>
        </p:nvSpPr>
        <p:spPr bwMode="auto">
          <a:xfrm>
            <a:off x="5029200" y="1250951"/>
            <a:ext cx="533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</a:rPr>
              <a:t>lòng nhân ái, lòng vị tha, tình thân ái, yêu quý, xót thương, đau xót, tha thứ, bao dung, đồng cảm,…</a:t>
            </a:r>
          </a:p>
        </p:txBody>
      </p:sp>
      <p:sp>
        <p:nvSpPr>
          <p:cNvPr id="4144" name="Text Box 48"/>
          <p:cNvSpPr txBox="1">
            <a:spLocks noChangeArrowheads="1"/>
          </p:cNvSpPr>
          <p:nvPr/>
        </p:nvSpPr>
        <p:spPr bwMode="auto">
          <a:xfrm>
            <a:off x="5105400" y="2698751"/>
            <a:ext cx="533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</a:rPr>
              <a:t>hung ác, nanh ác, tàn ác, tàn bạo, cay độc, ác nghiệt, hung dữ, dữ tợn, dữ dằn,…</a:t>
            </a:r>
          </a:p>
        </p:txBody>
      </p:sp>
      <p:sp>
        <p:nvSpPr>
          <p:cNvPr id="4145" name="Text Box 49"/>
          <p:cNvSpPr txBox="1">
            <a:spLocks noChangeArrowheads="1"/>
          </p:cNvSpPr>
          <p:nvPr/>
        </p:nvSpPr>
        <p:spPr bwMode="auto">
          <a:xfrm>
            <a:off x="5105400" y="4298951"/>
            <a:ext cx="533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</a:rPr>
              <a:t>cứu giúp, cứu trợ, ủng hộ, hỗ trợ, bênh vực, bảo vệ, che chở, che chắn, che đỡ, nâng đỡ,…</a:t>
            </a:r>
          </a:p>
        </p:txBody>
      </p:sp>
      <p:sp>
        <p:nvSpPr>
          <p:cNvPr id="4146" name="Text Box 50"/>
          <p:cNvSpPr txBox="1">
            <a:spLocks noChangeArrowheads="1"/>
          </p:cNvSpPr>
          <p:nvPr/>
        </p:nvSpPr>
        <p:spPr bwMode="auto">
          <a:xfrm>
            <a:off x="5181600" y="6035676"/>
            <a:ext cx="5029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</a:rPr>
              <a:t>ăn hiếp, hà hiếp, bắt nạt, hành hạ, đánh đập,…</a:t>
            </a:r>
          </a:p>
        </p:txBody>
      </p:sp>
    </p:spTree>
    <p:extLst>
      <p:ext uri="{BB962C8B-B14F-4D97-AF65-F5344CB8AC3E}">
        <p14:creationId xmlns:p14="http://schemas.microsoft.com/office/powerpoint/2010/main" val="2619586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138" grpId="0"/>
      <p:bldP spid="4144" grpId="0"/>
      <p:bldP spid="4145" grpId="0"/>
      <p:bldP spid="41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>
          <a:xfrm>
            <a:off x="1905000" y="381000"/>
            <a:ext cx="8686800" cy="1143000"/>
          </a:xfrm>
        </p:spPr>
        <p:txBody>
          <a:bodyPr/>
          <a:lstStyle/>
          <a:p>
            <a:pPr algn="l" eaLnBrk="1" hangingPunct="1"/>
            <a:r>
              <a:rPr lang="en-US" altLang="en-US" sz="3200" b="1" u="sng">
                <a:solidFill>
                  <a:srgbClr val="FF0000"/>
                </a:solidFill>
              </a:rPr>
              <a:t>Bài 2</a:t>
            </a:r>
            <a:r>
              <a:rPr lang="en-US" altLang="en-US" sz="3200"/>
              <a:t> : </a:t>
            </a:r>
            <a:r>
              <a:rPr lang="en-US" altLang="en-US" sz="3200">
                <a:solidFill>
                  <a:srgbClr val="0000FF"/>
                </a:solidFill>
              </a:rPr>
              <a:t>Cho các từ sau : </a:t>
            </a:r>
            <a:r>
              <a:rPr lang="en-US" altLang="en-US" sz="3200" i="1">
                <a:solidFill>
                  <a:srgbClr val="FF33CC"/>
                </a:solidFill>
              </a:rPr>
              <a:t>nhân dân, nhân hậu, nhân ái, công nhân, nhân loại, nhân đức, nhân từ, nhân tài</a:t>
            </a:r>
            <a:r>
              <a:rPr lang="en-US" altLang="en-US" sz="3200">
                <a:solidFill>
                  <a:srgbClr val="0000FF"/>
                </a:solidFill>
              </a:rPr>
              <a:t>. Hãy cho biết: </a:t>
            </a:r>
          </a:p>
        </p:txBody>
      </p:sp>
      <p:graphicFrame>
        <p:nvGraphicFramePr>
          <p:cNvPr id="5150" name="Group 30"/>
          <p:cNvGraphicFramePr>
            <a:graphicFrameLocks noGrp="1"/>
          </p:cNvGraphicFramePr>
          <p:nvPr>
            <p:ph idx="1"/>
          </p:nvPr>
        </p:nvGraphicFramePr>
        <p:xfrm>
          <a:off x="1981200" y="1987550"/>
          <a:ext cx="8229600" cy="4565710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2947920356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1223179768"/>
                    </a:ext>
                  </a:extLst>
                </a:gridCol>
              </a:tblGrid>
              <a:tr h="94481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Nhân</a:t>
                      </a: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có nghĩa là </a:t>
                      </a:r>
                      <a:r>
                        <a:rPr kumimoji="0" lang="en-US" altLang="en-US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“người”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Nhân</a:t>
                      </a: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có nghĩa là “</a:t>
                      </a:r>
                      <a:r>
                        <a:rPr kumimoji="0" lang="en-US" altLang="en-US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lòng thương người”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436323"/>
                  </a:ext>
                </a:extLst>
              </a:tr>
              <a:tr h="9048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6496666"/>
                  </a:ext>
                </a:extLst>
              </a:tr>
              <a:tr h="9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7302355"/>
                  </a:ext>
                </a:extLst>
              </a:tr>
              <a:tr h="9048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3412594"/>
                  </a:ext>
                </a:extLst>
              </a:tr>
              <a:tr h="9048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331895"/>
                  </a:ext>
                </a:extLst>
              </a:tr>
            </a:tbl>
          </a:graphicData>
        </a:graphic>
      </p:graphicFrame>
      <p:sp>
        <p:nvSpPr>
          <p:cNvPr id="5151" name="Rectangle 31"/>
          <p:cNvSpPr>
            <a:spLocks noChangeArrowheads="1"/>
          </p:cNvSpPr>
          <p:nvPr/>
        </p:nvSpPr>
        <p:spPr bwMode="auto">
          <a:xfrm>
            <a:off x="2743200" y="3078164"/>
            <a:ext cx="18748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i="1">
                <a:solidFill>
                  <a:srgbClr val="000000"/>
                </a:solidFill>
              </a:rPr>
              <a:t>nhân dân</a:t>
            </a:r>
          </a:p>
        </p:txBody>
      </p:sp>
      <p:sp>
        <p:nvSpPr>
          <p:cNvPr id="5152" name="Rectangle 32"/>
          <p:cNvSpPr>
            <a:spLocks noChangeArrowheads="1"/>
          </p:cNvSpPr>
          <p:nvPr/>
        </p:nvSpPr>
        <p:spPr bwMode="auto">
          <a:xfrm>
            <a:off x="7116764" y="3073400"/>
            <a:ext cx="18748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i="1">
                <a:solidFill>
                  <a:srgbClr val="000000"/>
                </a:solidFill>
              </a:rPr>
              <a:t>nhân hậu</a:t>
            </a:r>
          </a:p>
        </p:txBody>
      </p:sp>
      <p:sp>
        <p:nvSpPr>
          <p:cNvPr id="5153" name="Rectangle 33"/>
          <p:cNvSpPr>
            <a:spLocks noChangeArrowheads="1"/>
          </p:cNvSpPr>
          <p:nvPr/>
        </p:nvSpPr>
        <p:spPr bwMode="auto">
          <a:xfrm>
            <a:off x="7086601" y="3916364"/>
            <a:ext cx="15144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i="1">
                <a:solidFill>
                  <a:srgbClr val="000000"/>
                </a:solidFill>
              </a:rPr>
              <a:t>nhân ái</a:t>
            </a:r>
          </a:p>
        </p:txBody>
      </p:sp>
      <p:sp>
        <p:nvSpPr>
          <p:cNvPr id="5154" name="Rectangle 34"/>
          <p:cNvSpPr>
            <a:spLocks noChangeArrowheads="1"/>
          </p:cNvSpPr>
          <p:nvPr/>
        </p:nvSpPr>
        <p:spPr bwMode="auto">
          <a:xfrm>
            <a:off x="2722564" y="3962400"/>
            <a:ext cx="20780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i="1">
                <a:solidFill>
                  <a:srgbClr val="000000"/>
                </a:solidFill>
              </a:rPr>
              <a:t>công nhân</a:t>
            </a:r>
          </a:p>
        </p:txBody>
      </p:sp>
      <p:sp>
        <p:nvSpPr>
          <p:cNvPr id="5155" name="Rectangle 35"/>
          <p:cNvSpPr>
            <a:spLocks noChangeArrowheads="1"/>
          </p:cNvSpPr>
          <p:nvPr/>
        </p:nvSpPr>
        <p:spPr bwMode="auto">
          <a:xfrm>
            <a:off x="2743200" y="4876800"/>
            <a:ext cx="18303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i="1">
                <a:solidFill>
                  <a:srgbClr val="000000"/>
                </a:solidFill>
              </a:rPr>
              <a:t>nhân loại</a:t>
            </a:r>
          </a:p>
        </p:txBody>
      </p:sp>
      <p:sp>
        <p:nvSpPr>
          <p:cNvPr id="5156" name="Rectangle 36"/>
          <p:cNvSpPr>
            <a:spLocks noChangeArrowheads="1"/>
          </p:cNvSpPr>
          <p:nvPr/>
        </p:nvSpPr>
        <p:spPr bwMode="auto">
          <a:xfrm>
            <a:off x="7107238" y="4830764"/>
            <a:ext cx="18843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i="1">
                <a:solidFill>
                  <a:srgbClr val="000000"/>
                </a:solidFill>
              </a:rPr>
              <a:t>nhân đức</a:t>
            </a:r>
          </a:p>
        </p:txBody>
      </p:sp>
      <p:sp>
        <p:nvSpPr>
          <p:cNvPr id="5157" name="Rectangle 37"/>
          <p:cNvSpPr>
            <a:spLocks noChangeArrowheads="1"/>
          </p:cNvSpPr>
          <p:nvPr/>
        </p:nvSpPr>
        <p:spPr bwMode="auto">
          <a:xfrm>
            <a:off x="7086600" y="5791200"/>
            <a:ext cx="15684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i="1">
                <a:solidFill>
                  <a:srgbClr val="000000"/>
                </a:solidFill>
              </a:rPr>
              <a:t>nhân từ</a:t>
            </a:r>
          </a:p>
        </p:txBody>
      </p:sp>
      <p:sp>
        <p:nvSpPr>
          <p:cNvPr id="5158" name="Rectangle 38"/>
          <p:cNvSpPr>
            <a:spLocks noChangeArrowheads="1"/>
          </p:cNvSpPr>
          <p:nvPr/>
        </p:nvSpPr>
        <p:spPr bwMode="auto">
          <a:xfrm>
            <a:off x="2792414" y="5745164"/>
            <a:ext cx="162718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i="1">
                <a:solidFill>
                  <a:srgbClr val="000000"/>
                </a:solidFill>
              </a:rPr>
              <a:t>nhân tài</a:t>
            </a:r>
          </a:p>
        </p:txBody>
      </p:sp>
    </p:spTree>
    <p:extLst>
      <p:ext uri="{BB962C8B-B14F-4D97-AF65-F5344CB8AC3E}">
        <p14:creationId xmlns:p14="http://schemas.microsoft.com/office/powerpoint/2010/main" val="547553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  <p:bldP spid="5151" grpId="0"/>
      <p:bldP spid="5152" grpId="0"/>
      <p:bldP spid="5153" grpId="0"/>
      <p:bldP spid="5154" grpId="0"/>
      <p:bldP spid="5155" grpId="0"/>
      <p:bldP spid="5156" grpId="0"/>
      <p:bldP spid="5157" grpId="0"/>
      <p:bldP spid="51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1447800"/>
            <a:ext cx="8534400" cy="1143000"/>
          </a:xfrm>
        </p:spPr>
        <p:txBody>
          <a:bodyPr/>
          <a:lstStyle/>
          <a:p>
            <a:pPr eaLnBrk="1" hangingPunct="1"/>
            <a:r>
              <a:rPr lang="en-US" altLang="en-US" sz="40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</a:t>
            </a:r>
            <a:r>
              <a:rPr lang="en-US" alt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Đặt câu với một từ ở bài tập 2</a:t>
            </a:r>
          </a:p>
        </p:txBody>
      </p:sp>
    </p:spTree>
    <p:extLst>
      <p:ext uri="{BB962C8B-B14F-4D97-AF65-F5344CB8AC3E}">
        <p14:creationId xmlns:p14="http://schemas.microsoft.com/office/powerpoint/2010/main" val="2229313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286000"/>
            <a:ext cx="8686800" cy="1143000"/>
          </a:xfrm>
        </p:spPr>
        <p:txBody>
          <a:bodyPr/>
          <a:lstStyle/>
          <a:p>
            <a:pPr algn="l" eaLnBrk="1" hangingPunct="1">
              <a:lnSpc>
                <a:spcPct val="110000"/>
              </a:lnSpc>
            </a:pPr>
            <a:r>
              <a:rPr lang="en-US" altLang="en-US" sz="3600" u="sng">
                <a:solidFill>
                  <a:srgbClr val="FF0000"/>
                </a:solidFill>
              </a:rPr>
              <a:t>Bài 4</a:t>
            </a:r>
            <a:r>
              <a:rPr lang="en-US" altLang="en-US" smtClean="0"/>
              <a:t> : </a:t>
            </a:r>
            <a:r>
              <a:rPr lang="en-US" altLang="en-US" smtClean="0">
                <a:solidFill>
                  <a:srgbClr val="0000FF"/>
                </a:solidFill>
              </a:rPr>
              <a:t>Các câu tục ngữ dưới đây khuyên ta điều gì, chê điều gì ?</a:t>
            </a:r>
            <a:br>
              <a:rPr lang="en-US" altLang="en-US" smtClean="0">
                <a:solidFill>
                  <a:srgbClr val="0000FF"/>
                </a:solidFill>
              </a:rPr>
            </a:br>
            <a:r>
              <a:rPr lang="en-US" altLang="en-US" smtClean="0">
                <a:solidFill>
                  <a:srgbClr val="0000FF"/>
                </a:solidFill>
              </a:rPr>
              <a:t>a) Ở hiền gặp lành.</a:t>
            </a:r>
            <a:br>
              <a:rPr lang="en-US" altLang="en-US" smtClean="0">
                <a:solidFill>
                  <a:srgbClr val="0000FF"/>
                </a:solidFill>
              </a:rPr>
            </a:br>
            <a:r>
              <a:rPr lang="en-US" altLang="en-US" smtClean="0">
                <a:solidFill>
                  <a:srgbClr val="0000FF"/>
                </a:solidFill>
              </a:rPr>
              <a:t>b) Trâu buộc ghét trâu ăn.</a:t>
            </a:r>
            <a:br>
              <a:rPr lang="en-US" altLang="en-US" smtClean="0">
                <a:solidFill>
                  <a:srgbClr val="0000FF"/>
                </a:solidFill>
              </a:rPr>
            </a:br>
            <a:r>
              <a:rPr lang="en-US" altLang="en-US" smtClean="0">
                <a:solidFill>
                  <a:srgbClr val="0000FF"/>
                </a:solidFill>
              </a:rPr>
              <a:t>c)   Một cây làm chẳng nên non</a:t>
            </a:r>
            <a:br>
              <a:rPr lang="en-US" altLang="en-US" smtClean="0">
                <a:solidFill>
                  <a:srgbClr val="0000FF"/>
                </a:solidFill>
              </a:rPr>
            </a:br>
            <a:r>
              <a:rPr lang="en-US" altLang="en-US" smtClean="0">
                <a:solidFill>
                  <a:srgbClr val="0000FF"/>
                </a:solidFill>
              </a:rPr>
              <a:t> Ba cây chụm lại nên hòn núi cao.</a:t>
            </a:r>
            <a:r>
              <a:rPr lang="en-US" altLang="en-US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78865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28800" y="0"/>
            <a:ext cx="8839200" cy="9906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en-US" sz="3600" u="sng">
                <a:solidFill>
                  <a:srgbClr val="FF0000"/>
                </a:solidFill>
              </a:rPr>
              <a:t>Bài 4</a:t>
            </a:r>
            <a:r>
              <a:rPr lang="en-US" altLang="en-US" smtClean="0"/>
              <a:t> : </a:t>
            </a:r>
            <a:r>
              <a:rPr lang="en-US" altLang="en-US" smtClean="0">
                <a:solidFill>
                  <a:srgbClr val="0000FF"/>
                </a:solidFill>
              </a:rPr>
              <a:t>Các câu tục ngữ dưới đây khuyên ta điều gì, chê điều gì ?</a:t>
            </a:r>
            <a:r>
              <a:rPr lang="en-US" altLang="en-US" smtClean="0"/>
              <a:t> 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600200" y="1752601"/>
            <a:ext cx="3505200" cy="466725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cs typeface="Arial" panose="020B0604020202020204" pitchFamily="34" charset="0"/>
              </a:rPr>
              <a:t>Ở hiền gặp lành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600200" y="3581401"/>
            <a:ext cx="3581400" cy="466725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cs typeface="Arial" panose="020B0604020202020204" pitchFamily="34" charset="0"/>
              </a:rPr>
              <a:t>Trâu buộc ghét trâu ăn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600200" y="5486400"/>
            <a:ext cx="3962400" cy="8636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  <a:cs typeface="Arial" panose="020B0604020202020204" pitchFamily="34" charset="0"/>
              </a:rPr>
              <a:t>Một cây làm chẳng lên non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  <a:cs typeface="Arial" panose="020B0604020202020204" pitchFamily="34" charset="0"/>
              </a:rPr>
              <a:t>Ba cây chụm lại nên hòn núi cao.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6324600" y="1371601"/>
            <a:ext cx="4191000" cy="1196975"/>
          </a:xfrm>
          <a:prstGeom prst="rect">
            <a:avLst/>
          </a:prstGeom>
          <a:solidFill>
            <a:srgbClr val="CCFF99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cs typeface="Arial" panose="020B0604020202020204" pitchFamily="34" charset="0"/>
              </a:rPr>
              <a:t>Khuyên người ta đoàn kết với nhau, đoàn kết tạo nên sức mạnh.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6248400" y="3124200"/>
            <a:ext cx="4267200" cy="1562100"/>
          </a:xfrm>
          <a:prstGeom prst="rect">
            <a:avLst/>
          </a:prstGeom>
          <a:solidFill>
            <a:srgbClr val="CCFF99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cs typeface="Arial" panose="020B0604020202020204" pitchFamily="34" charset="0"/>
              </a:rPr>
              <a:t>Khuyên người ta sống hiền lành, nhân hậu vì sống hiền lành, nhân hậu sẽ gặp điều tốt đẹp, may mắn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6248400" y="5410201"/>
            <a:ext cx="4267200" cy="1196975"/>
          </a:xfrm>
          <a:prstGeom prst="rect">
            <a:avLst/>
          </a:prstGeom>
          <a:solidFill>
            <a:srgbClr val="CCFF99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cs typeface="Arial" panose="020B0604020202020204" pitchFamily="34" charset="0"/>
              </a:rPr>
              <a:t>Chê người có tính xấu, ghen tị khi thấy người khác được hạnh phúc, may mắn</a:t>
            </a:r>
            <a:endParaRPr lang="en-US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5181600" y="2057400"/>
            <a:ext cx="990600" cy="2133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256" name="Line 16"/>
          <p:cNvSpPr>
            <a:spLocks noChangeShapeType="1"/>
          </p:cNvSpPr>
          <p:nvPr/>
        </p:nvSpPr>
        <p:spPr bwMode="auto">
          <a:xfrm>
            <a:off x="5257800" y="3962400"/>
            <a:ext cx="914400" cy="2133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 flipV="1">
            <a:off x="5638800" y="2057400"/>
            <a:ext cx="609600" cy="3962400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69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nimBg="1"/>
      <p:bldP spid="10244" grpId="0" animBg="1"/>
      <p:bldP spid="10245" grpId="0" animBg="1"/>
      <p:bldP spid="10247" grpId="0" animBg="1"/>
      <p:bldP spid="10248" grpId="0" animBg="1"/>
      <p:bldP spid="1025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68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376</Words>
  <Application>Microsoft Office PowerPoint</Application>
  <PresentationFormat>Widescreen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Default Design</vt:lpstr>
      <vt:lpstr>1_Default Design</vt:lpstr>
      <vt:lpstr>2_Default Design</vt:lpstr>
      <vt:lpstr>3_Default Design</vt:lpstr>
      <vt:lpstr>4_Default Design</vt:lpstr>
      <vt:lpstr>5_Default Design</vt:lpstr>
      <vt:lpstr>PowerPoint Presentation</vt:lpstr>
      <vt:lpstr>Bài 1 : Tìm các từ ngữ</vt:lpstr>
      <vt:lpstr>Bài 2 : Cho các từ sau : nhân dân, nhân hậu, nhân ái, công nhân, nhân loại, nhân đức, nhân từ, nhân tài. Hãy cho biết: </vt:lpstr>
      <vt:lpstr>Bài 3 : Đặt câu với một từ ở bài tập 2</vt:lpstr>
      <vt:lpstr>Bài 4 : Các câu tục ngữ dưới đây khuyên ta điều gì, chê điều gì ? a) Ở hiền gặp lành. b) Trâu buộc ghét trâu ăn. c)   Một cây làm chẳng nên non  Ba cây chụm lại nên hòn núi cao. 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2021-09-04T08:38:01Z</dcterms:created>
  <dcterms:modified xsi:type="dcterms:W3CDTF">2021-09-04T08:38:34Z</dcterms:modified>
</cp:coreProperties>
</file>