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9.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5" r:id="rId3"/>
    <p:sldMasterId id="2147483687" r:id="rId4"/>
    <p:sldMasterId id="2147483699" r:id="rId5"/>
    <p:sldMasterId id="2147483711" r:id="rId6"/>
    <p:sldMasterId id="2147483723" r:id="rId7"/>
    <p:sldMasterId id="2147483735" r:id="rId8"/>
    <p:sldMasterId id="2147483747" r:id="rId9"/>
    <p:sldMasterId id="2147483759" r:id="rId10"/>
  </p:sldMasterIdLst>
  <p:sldIdLst>
    <p:sldId id="256" r:id="rId11"/>
    <p:sldId id="257" r:id="rId12"/>
    <p:sldId id="258" r:id="rId13"/>
    <p:sldId id="259" r:id="rId14"/>
    <p:sldId id="260" r:id="rId15"/>
    <p:sldId id="261" r:id="rId16"/>
    <p:sldId id="262" r:id="rId17"/>
    <p:sldId id="263" r:id="rId18"/>
    <p:sldId id="264"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2014FC-F967-4E6D-B0C9-79E04D6B2FD9}"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260375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014FC-F967-4E6D-B0C9-79E04D6B2FD9}"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89976261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DFBE23B-3BCA-4DC1-B346-05E1965F2A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4082366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1CD5F39-3149-442D-8EB9-1A83D991415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2648667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0648BAA-3BE5-4E76-B9F2-6692F74A6C9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6138661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4E9181E-0D84-40EF-8C4C-B8C14179D2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3506922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72634DF-50EB-46C0-AB6E-ACB24B8FB8F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2981369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E409C3-D6CB-4013-946D-6838F5CF22F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6195713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943B1A8-8047-4ED2-890E-D0340DE7590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5979059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D15CC4-C221-4884-A925-6BFEC2A79C9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4117140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79D1289-CD17-486B-BF7A-5F9E1932C09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0327070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C56ED06-3B27-4178-8283-8519F1F3323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8346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014FC-F967-4E6D-B0C9-79E04D6B2FD9}"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86018509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0A01134-7AC2-4472-99F0-150763E18A4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003837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DFBE23B-3BCA-4DC1-B346-05E1965F2A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59421217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1CD5F39-3149-442D-8EB9-1A83D991415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54168095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0648BAA-3BE5-4E76-B9F2-6692F74A6C9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46221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085C631-A7A5-4F8A-86BE-4BAE97970DE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31966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1202F23-B0AC-4FD3-B5A5-5207FA28483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995632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74070BF-15D0-40ED-9B2A-16161026663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66587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57A126F-240A-4453-BB8D-37568E72D7D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90772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7062335-362F-484B-81FB-697644F0ADB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55683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C7D4C14-AD9B-4399-AB06-3456A2C81CA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957574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0E83CD8-E98A-4A40-BB76-596A19AC176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484777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2E680F4-9AAE-4473-8B99-A12DCDAFE50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151725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014FC-F967-4E6D-B0C9-79E04D6B2FD9}"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10057627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BC0B053-0D6C-4C14-B588-70CD7C4D491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94793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716F1D7-6C58-46D9-86C7-C87674E9D27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93174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333D8C5-6203-4101-8A9A-1E4CE72D4AD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265559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0607A14-6259-4202-85E1-08C37A1ED70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342713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7"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ED096DF-E043-4227-BA94-2C78D5FF7B1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245545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7"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E503CD5-9B0A-44B6-81D4-60866F600B4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49937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896617B-2F77-42B1-860D-46449BA5A63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42398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4BDBE59-6708-4E7A-91C8-5D11CE96B05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752089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458446C-FA92-4BFC-8B01-82567E5B67D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369742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064310-6369-4865-B833-26F6144D1C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9621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2014FC-F967-4E6D-B0C9-79E04D6B2FD9}"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37554083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E8014E3-C34F-4B20-A073-0CC439E08EF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763255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30B3574-7137-4418-A2E9-37E601682D3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600437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C52A350-FBE2-48A1-85AE-CB7E3E8F241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94712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B27B2D7-EEDE-49CF-9092-2325E766E66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774482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B65DFA6-8C43-4C37-9D06-9933E2251BF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572555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C358662-B75D-4B20-8E4B-BD5C0B4D2A4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778524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C032D24-7BC7-4E02-A50D-A4484A861A8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307806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9E69B73-56B2-4DA2-ABCC-A1BF02DFE23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535093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D10DDF3-6D9C-4482-A0CB-91E91561E5A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631866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3526B6D-1485-45C5-A9D3-FBBE8CFC79A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2263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2014FC-F967-4E6D-B0C9-79E04D6B2FD9}"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36971864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D5E6836-8C7F-4190-ACD1-C93A11D0A89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365065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20AD3C1-5657-4A99-BC36-8F7BF7C631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26427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778A7FE-15E2-4477-8C9F-282DC5800A4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87217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488C2D8-82A5-48BB-8A7A-1E5484A5A88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2685174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8752A90-D801-452C-BD7B-17DACADEFBE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330463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4720E8E-7B26-4DFD-8421-C40C3A240BA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995516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BD17E35-951B-4C66-A1D2-15D9270DC1C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115769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30659F3-AA41-49E1-96D4-1A190B9C290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16438943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72C804F-663B-4A7F-8E49-89324AC926C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489445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4F250F5-BC7C-4B65-A11D-A3E21C4B471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6389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2014FC-F967-4E6D-B0C9-79E04D6B2FD9}" type="datetimeFigureOut">
              <a:rPr lang="en-US" smtClean="0"/>
              <a:t>4/9/2021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34128528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D00F158-1D48-41ED-8A55-DF3DEB35E39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114422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04BBACB-1FC8-4C33-B28D-8685AE421D7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3348372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A0D4C8B-71A3-4B22-94AE-F0C8BD79943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3085545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2A46F33-0C6C-4731-877C-410B00AA634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6000223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7F7F23F-EE1C-4B49-A6DB-1262EDD3862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024823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4890186-E80C-418E-968E-9339C79F4F0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5658029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F0D93F7-332C-4469-B5BC-DDEAE9717A8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951964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AFA75BC-7AD6-454D-B2D5-CA7AAAC6EDA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649329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AA6CFDF-4DC1-4BC6-AC98-3FB6345D546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538189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ECFB8D9-685F-4093-8D2A-CE683E87FEC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8706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2014FC-F967-4E6D-B0C9-79E04D6B2FD9}"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190597539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658F771-FCBC-4EE7-812B-DBD97981F85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188802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5D6574F-FF24-454F-B62D-F4F9E6300CB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4676444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63B81E1-877C-49A4-8854-3F775925C9A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014854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2B5ED2-7561-46D5-AFFB-FF227C802C7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2747888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7764E26-3C3F-4700-AD12-5BACE7A3677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329441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90E79A6-3A35-4883-B12C-0C9281AC193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7969581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B75859D-4344-4FCA-A4A6-8D18FB1ECA6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9644976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15D802D-54DA-4E38-802A-6EBFF56AE34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070465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C85C95C-050C-4F86-AD3D-73E52F327B1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96146216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B5BE5F9-3D37-42DD-BE25-948EB68CBD2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44962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14FC-F967-4E6D-B0C9-79E04D6B2FD9}" type="datetimeFigureOut">
              <a:rPr lang="en-US" smtClean="0"/>
              <a:t>4/9/2021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118479585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804D5F9-6637-4B42-8B86-D2220ED32C2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4902873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D84236A-4653-4B68-9AC2-A3386C51391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549937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2CA5AF3-0F56-4437-BDCC-032D1C68BB5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714536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5E693A9-2918-4AD9-9E71-017407BBC93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6245545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8B2BD6D-535C-4271-A001-84284EF3D48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0145800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D96ABEF-0B30-4E91-B4AA-DEFDAC6A24C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4132932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CE048E4-24AF-4C71-9D82-48DA3FF8F5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9834311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3F9B358-3F83-47AB-A9E9-666A28C66A2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934599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A4CC707-76E7-4E4C-8E2C-A6EC93C7237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5489471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314FC8-6FF6-4A7E-B35D-2BB5F0E0515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4010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2014FC-F967-4E6D-B0C9-79E04D6B2FD9}"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184456632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F44B567-C075-458D-B38E-E19751D1CEC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6454805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4701CAF-D261-4F38-83DA-B2868A6F279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5194066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2265F08-C3A9-4012-BC70-774A2EBECCA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0187702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750979E-BAB7-4D91-9623-9C6EA3AEE1C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88307050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98D7DB9-36CF-42EB-B7A0-0F7A2F6B8BE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8473599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2D12C3-0E73-476D-8A5D-C89A2A66E33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4304707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A0CEF43-64C3-4120-86AB-23E8CAFDC8F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7433260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FFCB482-9E39-4ED5-B481-B32CF9E5482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90328229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142ECB7-F203-4108-BD77-F810F2AC5BB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4950501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1F416B6-1338-44E1-BBD8-25E3BA64B1F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4926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2014FC-F967-4E6D-B0C9-79E04D6B2FD9}"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18538-5821-4391-832B-1A91BDF4EA1A}" type="slidenum">
              <a:rPr lang="en-US" smtClean="0"/>
              <a:t>‹#›</a:t>
            </a:fld>
            <a:endParaRPr lang="en-US"/>
          </a:p>
        </p:txBody>
      </p:sp>
    </p:spTree>
    <p:extLst>
      <p:ext uri="{BB962C8B-B14F-4D97-AF65-F5344CB8AC3E}">
        <p14:creationId xmlns:p14="http://schemas.microsoft.com/office/powerpoint/2010/main" val="421868885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770BFF3-F37D-44ED-893E-01A6DD5D3EE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8259204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8D1A22D-94C7-4909-B3DB-07A62EE0867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916836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4E9181E-0D84-40EF-8C4C-B8C14179D2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3830767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72634DF-50EB-46C0-AB6E-ACB24B8FB8F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1363936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E409C3-D6CB-4013-946D-6838F5CF22F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3707211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943B1A8-8047-4ED2-890E-D0340DE7590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5658392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8D15CC4-C221-4884-A925-6BFEC2A79C9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54110538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79D1289-CD17-486B-BF7A-5F9E1932C09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2657581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C56ED06-3B27-4178-8283-8519F1F3323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4172250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0A01134-7AC2-4472-99F0-150763E18A4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0501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0.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theme" Target="../theme/theme10.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theme" Target="../theme/theme9.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014FC-F967-4E6D-B0C9-79E04D6B2FD9}" type="datetimeFigureOut">
              <a:rPr lang="en-US" smtClean="0"/>
              <a:t>4/9/2021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8538-5821-4391-832B-1A91BDF4EA1A}" type="slidenum">
              <a:rPr lang="en-US" smtClean="0"/>
              <a:t>‹#›</a:t>
            </a:fld>
            <a:endParaRPr lang="en-US"/>
          </a:p>
        </p:txBody>
      </p:sp>
    </p:spTree>
    <p:extLst>
      <p:ext uri="{BB962C8B-B14F-4D97-AF65-F5344CB8AC3E}">
        <p14:creationId xmlns:p14="http://schemas.microsoft.com/office/powerpoint/2010/main" val="3367799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150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BD42B3A7-E646-420F-BE17-32D7A28A9F8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280271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Arial" charset="0"/>
                <a:cs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latin typeface="Arial" charset="0"/>
                <a:cs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latin typeface="Arial" panose="020B0604020202020204" pitchFamily="34" charset="0"/>
              </a:defRPr>
            </a:lvl1pPr>
          </a:lstStyle>
          <a:p>
            <a:pPr fontAlgn="base">
              <a:spcBef>
                <a:spcPct val="0"/>
              </a:spcBef>
              <a:spcAft>
                <a:spcPct val="0"/>
              </a:spcAft>
              <a:defRPr/>
            </a:pPr>
            <a:fld id="{08564D51-7F96-4419-893F-8797E8FE922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20519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591A8005-CAF3-4F4B-ACA4-872BB2FA2DE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4538799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7411"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3D33D9F6-F2FE-45DF-A057-706D44662C2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2525030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638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0CA9725C-C5B6-465D-B407-5C00906F6F4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83473844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8435"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3377BA0B-CCBB-43C2-B25C-CE82BA46B50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2797014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9459"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C893115F-7070-488D-B931-73FE7BB4750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0132739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483"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56663878-4E68-4EAB-8E32-01FEC691E17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3832734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150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pPr fontAlgn="base">
              <a:spcBef>
                <a:spcPct val="0"/>
              </a:spcBef>
              <a:spcAft>
                <a:spcPct val="0"/>
              </a:spcAft>
              <a:defRPr/>
            </a:pPr>
            <a:fld id="{BD42B3A7-E646-420F-BE17-32D7A28A9F8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9845533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8.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9.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0.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42892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endParaRPr lang="en-US" altLang="en-US" smtClean="0"/>
          </a:p>
        </p:txBody>
      </p:sp>
      <p:sp>
        <p:nvSpPr>
          <p:cNvPr id="87043" name="Content Placeholder 2"/>
          <p:cNvSpPr>
            <a:spLocks noGrp="1"/>
          </p:cNvSpPr>
          <p:nvPr>
            <p:ph idx="1"/>
          </p:nvPr>
        </p:nvSpPr>
        <p:spPr/>
        <p:txBody>
          <a:bodyPr/>
          <a:lstStyle/>
          <a:p>
            <a:endParaRPr lang="en-US" altLang="en-US" smtClean="0"/>
          </a:p>
        </p:txBody>
      </p:sp>
    </p:spTree>
    <p:extLst>
      <p:ext uri="{BB962C8B-B14F-4D97-AF65-F5344CB8AC3E}">
        <p14:creationId xmlns:p14="http://schemas.microsoft.com/office/powerpoint/2010/main" val="1293449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1524000" y="1953162"/>
            <a:ext cx="9144000" cy="1323439"/>
          </a:xfrm>
          <a:prstGeom prst="rect">
            <a:avLst/>
          </a:prstGeom>
          <a:noFill/>
        </p:spPr>
        <p:txBody>
          <a:bodyPr>
            <a:spAutoFit/>
          </a:bodyPr>
          <a:lstStyle/>
          <a:p>
            <a:pPr algn="ctr" fontAlgn="base">
              <a:spcBef>
                <a:spcPct val="0"/>
              </a:spcBef>
              <a:spcAft>
                <a:spcPct val="0"/>
              </a:spcAft>
              <a:defRPr/>
            </a:pPr>
            <a:r>
              <a:rPr lang="en-US" sz="8000" b="1" dirty="0">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MÔN </a:t>
            </a:r>
            <a:r>
              <a:rPr lang="en-US" sz="8000" b="1" dirty="0" err="1">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Tập</a:t>
            </a:r>
            <a:r>
              <a:rPr lang="en-US" sz="8000" b="1" dirty="0">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 </a:t>
            </a:r>
            <a:r>
              <a:rPr lang="en-US" sz="8000" b="1" dirty="0" err="1">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làm</a:t>
            </a:r>
            <a:r>
              <a:rPr lang="en-US" sz="8000" b="1" dirty="0">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 </a:t>
            </a:r>
            <a:r>
              <a:rPr lang="en-US" sz="8000" b="1" dirty="0" err="1">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văn</a:t>
            </a:r>
            <a:r>
              <a:rPr lang="en-US" sz="8000" b="1" dirty="0">
                <a:ln w="6600">
                  <a:solidFill>
                    <a:srgbClr val="333399"/>
                  </a:solidFill>
                  <a:prstDash val="solid"/>
                </a:ln>
                <a:solidFill>
                  <a:srgbClr val="FFFFFF"/>
                </a:solidFill>
                <a:effectLst>
                  <a:outerShdw dist="38100" dir="2700000" algn="tl" rotWithShape="0">
                    <a:srgbClr val="333399"/>
                  </a:outerShdw>
                </a:effectLst>
                <a:latin typeface="Times New Roman" panose="02020603050405020304" pitchFamily="18" charset="0"/>
                <a:cs typeface="Times New Roman" panose="02020603050405020304" pitchFamily="18" charset="0"/>
              </a:rPr>
              <a:t> 4</a:t>
            </a:r>
          </a:p>
        </p:txBody>
      </p:sp>
    </p:spTree>
    <p:extLst>
      <p:ext uri="{BB962C8B-B14F-4D97-AF65-F5344CB8AC3E}">
        <p14:creationId xmlns:p14="http://schemas.microsoft.com/office/powerpoint/2010/main" val="2256322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1385888" y="71438"/>
            <a:ext cx="9296401" cy="685800"/>
          </a:xfrm>
          <a:blipFill dpi="0" rotWithShape="0">
            <a:blip r:embed="rId2"/>
            <a:srcRect/>
            <a:tile tx="0" ty="0" sx="100000" sy="100000" flip="none" algn="tl"/>
          </a:blipFill>
        </p:spPr>
        <p:txBody>
          <a:bodyPr/>
          <a:lstStyle/>
          <a:p>
            <a:pPr eaLnBrk="1" hangingPunct="1"/>
            <a:r>
              <a:rPr lang="en-US" altLang="en-US" sz="3600" b="1" i="1" u="sng">
                <a:solidFill>
                  <a:srgbClr val="FF0000"/>
                </a:solidFill>
              </a:rPr>
              <a:t>I</a:t>
            </a:r>
            <a:r>
              <a:rPr lang="en-US" altLang="en-US" sz="3600" b="1" i="1" u="sng">
                <a:solidFill>
                  <a:srgbClr val="FF0000"/>
                </a:solidFill>
                <a:latin typeface="Times New Roman" panose="02020603050405020304" pitchFamily="18" charset="0"/>
                <a:cs typeface="Times New Roman" panose="02020603050405020304" pitchFamily="18" charset="0"/>
              </a:rPr>
              <a:t>. Nhận xét</a:t>
            </a:r>
            <a:r>
              <a:rPr lang="en-US" altLang="en-US" sz="3600" b="1" i="1" u="sng">
                <a:solidFill>
                  <a:srgbClr val="FF0000"/>
                </a:solidFill>
              </a:rPr>
              <a:t>: </a:t>
            </a:r>
            <a:r>
              <a:rPr lang="en-US" altLang="en-US" sz="3600" b="1" i="1" u="sng">
                <a:solidFill>
                  <a:srgbClr val="FF0000"/>
                </a:solidFill>
                <a:latin typeface="Times New Roman" panose="02020603050405020304" pitchFamily="18" charset="0"/>
                <a:cs typeface="Times New Roman" panose="02020603050405020304" pitchFamily="18" charset="0"/>
              </a:rPr>
              <a:t>Đọc đoạn văn sau và trả lời câu hỏi</a:t>
            </a:r>
          </a:p>
        </p:txBody>
      </p:sp>
      <p:sp>
        <p:nvSpPr>
          <p:cNvPr id="2053" name="Rectangle 5"/>
          <p:cNvSpPr>
            <a:spLocks noGrp="1" noChangeArrowheads="1"/>
          </p:cNvSpPr>
          <p:nvPr>
            <p:ph type="body" idx="1"/>
          </p:nvPr>
        </p:nvSpPr>
        <p:spPr>
          <a:xfrm>
            <a:off x="1981200" y="838200"/>
            <a:ext cx="8229600" cy="3352800"/>
          </a:xfrm>
        </p:spPr>
        <p:txBody>
          <a:bodyPr/>
          <a:lstStyle/>
          <a:p>
            <a:pPr eaLnBrk="1" hangingPunct="1">
              <a:buFontTx/>
              <a:buNone/>
            </a:pPr>
            <a:r>
              <a:rPr lang="en-US" altLang="en-US" sz="2800"/>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p>
        </p:txBody>
      </p:sp>
      <p:sp>
        <p:nvSpPr>
          <p:cNvPr id="2054" name="Text Box 6"/>
          <p:cNvSpPr txBox="1">
            <a:spLocks noChangeArrowheads="1"/>
          </p:cNvSpPr>
          <p:nvPr/>
        </p:nvSpPr>
        <p:spPr bwMode="auto">
          <a:xfrm>
            <a:off x="1981200" y="3962401"/>
            <a:ext cx="8305800" cy="2779713"/>
          </a:xfrm>
          <a:prstGeom prst="rect">
            <a:avLst/>
          </a:prstGeom>
          <a:solidFill>
            <a:srgbClr val="FFFF00">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800100" indent="-342900">
              <a:spcBef>
                <a:spcPct val="20000"/>
              </a:spcBef>
              <a:buChar char="–"/>
              <a:defRPr sz="2800">
                <a:solidFill>
                  <a:schemeClr val="tx1"/>
                </a:solidFill>
                <a:latin typeface="Arial" panose="020B0604020202020204" pitchFamily="34" charset="0"/>
              </a:defRPr>
            </a:lvl2pPr>
            <a:lvl3pPr marL="1257300" indent="-342900">
              <a:spcBef>
                <a:spcPct val="20000"/>
              </a:spcBef>
              <a:buChar char="•"/>
              <a:defRPr sz="2400">
                <a:solidFill>
                  <a:schemeClr val="tx1"/>
                </a:solidFill>
                <a:latin typeface="Arial" panose="020B0604020202020204" pitchFamily="34" charset="0"/>
              </a:defRPr>
            </a:lvl3pPr>
            <a:lvl4pPr marL="1714500" indent="-342900">
              <a:spcBef>
                <a:spcPct val="20000"/>
              </a:spcBef>
              <a:buChar char="–"/>
              <a:defRPr sz="2000">
                <a:solidFill>
                  <a:schemeClr val="tx1"/>
                </a:solidFill>
                <a:latin typeface="Arial" panose="020B0604020202020204" pitchFamily="34" charset="0"/>
              </a:defRPr>
            </a:lvl4pPr>
            <a:lvl5pPr marL="2171700" indent="-342900">
              <a:spcBef>
                <a:spcPct val="20000"/>
              </a:spcBef>
              <a:buChar char="»"/>
              <a:defRPr sz="2000">
                <a:solidFill>
                  <a:schemeClr val="tx1"/>
                </a:solidFill>
                <a:latin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b="1" i="1">
                <a:solidFill>
                  <a:srgbClr val="0070C0"/>
                </a:solidFill>
                <a:latin typeface="Times New Roman" panose="02020603050405020304" pitchFamily="18" charset="0"/>
                <a:cs typeface="Times New Roman" panose="02020603050405020304" pitchFamily="18" charset="0"/>
              </a:rPr>
              <a:t>SUY NGHĨ:</a:t>
            </a:r>
          </a:p>
          <a:p>
            <a:pPr algn="ctr" fontAlgn="base">
              <a:spcBef>
                <a:spcPct val="50000"/>
              </a:spcBef>
              <a:spcAft>
                <a:spcPct val="0"/>
              </a:spcAft>
              <a:buNone/>
            </a:pPr>
            <a:r>
              <a:rPr lang="en-US" altLang="en-US" sz="2800" i="1">
                <a:solidFill>
                  <a:srgbClr val="FF0000"/>
                </a:solidFill>
              </a:rPr>
              <a:t>Ghi vắn tắt đặc điểm ngoại hình của chị Nhà Trò</a:t>
            </a:r>
            <a:r>
              <a:rPr lang="en-US" altLang="en-US" sz="2800">
                <a:solidFill>
                  <a:srgbClr val="000000"/>
                </a:solidFill>
              </a:rPr>
              <a:t> :</a:t>
            </a:r>
          </a:p>
          <a:p>
            <a:pPr fontAlgn="base">
              <a:lnSpc>
                <a:spcPct val="65000"/>
              </a:lnSpc>
              <a:spcBef>
                <a:spcPct val="50000"/>
              </a:spcBef>
              <a:spcAft>
                <a:spcPct val="0"/>
              </a:spcAft>
              <a:buFontTx/>
              <a:buChar char="-"/>
            </a:pPr>
            <a:r>
              <a:rPr lang="en-US" altLang="en-US" sz="2800" b="1">
                <a:solidFill>
                  <a:srgbClr val="000000"/>
                </a:solidFill>
              </a:rPr>
              <a:t>Sức vóc :</a:t>
            </a:r>
          </a:p>
          <a:p>
            <a:pPr fontAlgn="base">
              <a:lnSpc>
                <a:spcPct val="65000"/>
              </a:lnSpc>
              <a:spcBef>
                <a:spcPct val="50000"/>
              </a:spcBef>
              <a:spcAft>
                <a:spcPct val="0"/>
              </a:spcAft>
              <a:buFontTx/>
              <a:buChar char="-"/>
            </a:pPr>
            <a:r>
              <a:rPr lang="en-US" altLang="en-US" sz="2800" b="1">
                <a:solidFill>
                  <a:srgbClr val="000000"/>
                </a:solidFill>
              </a:rPr>
              <a:t>Cánh :</a:t>
            </a:r>
          </a:p>
          <a:p>
            <a:pPr fontAlgn="base">
              <a:lnSpc>
                <a:spcPct val="65000"/>
              </a:lnSpc>
              <a:spcBef>
                <a:spcPct val="50000"/>
              </a:spcBef>
              <a:spcAft>
                <a:spcPct val="0"/>
              </a:spcAft>
              <a:buFontTx/>
              <a:buChar char="-"/>
            </a:pPr>
            <a:r>
              <a:rPr lang="en-US" altLang="en-US" sz="2800" b="1">
                <a:solidFill>
                  <a:srgbClr val="000000"/>
                </a:solidFill>
              </a:rPr>
              <a:t>Trang phục :</a:t>
            </a:r>
          </a:p>
        </p:txBody>
      </p:sp>
      <p:pic>
        <p:nvPicPr>
          <p:cNvPr id="79877" name="Picture 9"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4911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8" name="Picture 10"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256511">
            <a:off x="9310688" y="553402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06857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dissolve">
                                      <p:cBhvr>
                                        <p:cTn id="7" dur="500"/>
                                        <p:tgtEl>
                                          <p:spTgt spid="2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3">
                                            <p:txEl>
                                              <p:pRg st="0" end="0"/>
                                            </p:txEl>
                                          </p:spTgt>
                                        </p:tgtEl>
                                        <p:attrNameLst>
                                          <p:attrName>style.visibility</p:attrName>
                                        </p:attrNameLst>
                                      </p:cBhvr>
                                      <p:to>
                                        <p:strVal val="visible"/>
                                      </p:to>
                                    </p:set>
                                    <p:animEffect transition="in" filter="dissolve">
                                      <p:cBhvr>
                                        <p:cTn id="12" dur="500"/>
                                        <p:tgtEl>
                                          <p:spTgt spid="205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4"/>
                                        </p:tgtEl>
                                        <p:attrNameLst>
                                          <p:attrName>style.visibility</p:attrName>
                                        </p:attrNameLst>
                                      </p:cBhvr>
                                      <p:to>
                                        <p:strVal val="visible"/>
                                      </p:to>
                                    </p:set>
                                    <p:animEffect transition="in" filter="dissolve">
                                      <p:cBhvr>
                                        <p:cTn id="17"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P spid="2053" grpId="0" build="p"/>
      <p:bldP spid="205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ChangeArrowheads="1"/>
          </p:cNvSpPr>
          <p:nvPr/>
        </p:nvSpPr>
        <p:spPr bwMode="auto">
          <a:xfrm>
            <a:off x="1524000" y="2133600"/>
            <a:ext cx="9144000" cy="2586038"/>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a:solidFill>
                  <a:srgbClr val="000000"/>
                </a:solidFill>
              </a:rPr>
              <a:t>       </a:t>
            </a:r>
            <a:r>
              <a:rPr lang="en-US" altLang="en-US" sz="5400">
                <a:solidFill>
                  <a:srgbClr val="000000"/>
                </a:solidFill>
                <a:latin typeface="Times New Roman" panose="02020603050405020304" pitchFamily="18" charset="0"/>
                <a:cs typeface="Times New Roman" panose="02020603050405020304" pitchFamily="18" charset="0"/>
              </a:rPr>
              <a:t>Trong bài văn kể chuyện, nhiều khi cần miêu tả ngoại hình của nhân vật.</a:t>
            </a:r>
          </a:p>
        </p:txBody>
      </p:sp>
      <p:pic>
        <p:nvPicPr>
          <p:cNvPr id="80899" name="Picture 10"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9263" y="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11"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57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1" name="Picture 12"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54911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2" name="Picture 13"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256511">
            <a:off x="9310688" y="553402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00488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Effect transition="in" filter="box(in)">
                                      <p:cBhvr>
                                        <p:cTn id="7"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981200" y="990600"/>
            <a:ext cx="8229600" cy="4191000"/>
          </a:xfrm>
        </p:spPr>
        <p:txBody>
          <a:bodyPr/>
          <a:lstStyle/>
          <a:p>
            <a:pPr eaLnBrk="1" hangingPunct="1">
              <a:lnSpc>
                <a:spcPct val="125000"/>
              </a:lnSpc>
            </a:pPr>
            <a:r>
              <a:rPr lang="en-US" altLang="en-US" b="1" smtClean="0">
                <a:solidFill>
                  <a:schemeClr val="hlink"/>
                </a:solidFill>
              </a:rPr>
              <a:t>Sức vóc</a:t>
            </a:r>
            <a:r>
              <a:rPr lang="en-US" altLang="en-US" b="1" smtClean="0"/>
              <a:t> </a:t>
            </a:r>
            <a:r>
              <a:rPr lang="en-US" altLang="en-US" smtClean="0"/>
              <a:t>: gầy yếu, bự những phấn như mới lột</a:t>
            </a:r>
          </a:p>
          <a:p>
            <a:pPr eaLnBrk="1" hangingPunct="1">
              <a:lnSpc>
                <a:spcPct val="125000"/>
              </a:lnSpc>
            </a:pPr>
            <a:r>
              <a:rPr lang="en-US" altLang="en-US" b="1" smtClean="0">
                <a:solidFill>
                  <a:schemeClr val="hlink"/>
                </a:solidFill>
              </a:rPr>
              <a:t>Cánh</a:t>
            </a:r>
            <a:r>
              <a:rPr lang="en-US" altLang="en-US" b="1" smtClean="0">
                <a:solidFill>
                  <a:srgbClr val="FF0000"/>
                </a:solidFill>
              </a:rPr>
              <a:t> </a:t>
            </a:r>
            <a:r>
              <a:rPr lang="en-US" altLang="en-US" b="1" smtClean="0"/>
              <a:t>: </a:t>
            </a:r>
            <a:r>
              <a:rPr lang="en-US" altLang="en-US" smtClean="0"/>
              <a:t>mỏng như cánh bướm non ; ngắn chùn chùn ; rất yếu, chưa quen mở</a:t>
            </a:r>
          </a:p>
          <a:p>
            <a:pPr eaLnBrk="1" hangingPunct="1">
              <a:lnSpc>
                <a:spcPct val="125000"/>
              </a:lnSpc>
            </a:pPr>
            <a:r>
              <a:rPr lang="en-US" altLang="en-US" b="1" smtClean="0">
                <a:solidFill>
                  <a:schemeClr val="hlink"/>
                </a:solidFill>
              </a:rPr>
              <a:t>Trang phục</a:t>
            </a:r>
            <a:r>
              <a:rPr lang="en-US" altLang="en-US" b="1" smtClean="0"/>
              <a:t> : </a:t>
            </a:r>
            <a:r>
              <a:rPr lang="en-US" altLang="en-US" smtClean="0"/>
              <a:t>mặc áo thâm dài, đôi chỗ chấm điểm vàng.</a:t>
            </a:r>
          </a:p>
          <a:p>
            <a:pPr eaLnBrk="1" hangingPunct="1">
              <a:buFontTx/>
              <a:buNone/>
            </a:pPr>
            <a:endParaRPr lang="en-US" altLang="en-US" smtClean="0"/>
          </a:p>
        </p:txBody>
      </p:sp>
      <p:sp>
        <p:nvSpPr>
          <p:cNvPr id="81923" name="Text Box 6"/>
          <p:cNvSpPr txBox="1">
            <a:spLocks noChangeArrowheads="1"/>
          </p:cNvSpPr>
          <p:nvPr/>
        </p:nvSpPr>
        <p:spPr bwMode="auto">
          <a:xfrm>
            <a:off x="2819400" y="228600"/>
            <a:ext cx="6324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u="sng">
                <a:solidFill>
                  <a:srgbClr val="FF0000"/>
                </a:solidFill>
              </a:rPr>
              <a:t>Ngoại hình của chị Nhà Trò</a:t>
            </a:r>
          </a:p>
        </p:txBody>
      </p:sp>
      <p:pic>
        <p:nvPicPr>
          <p:cNvPr id="81924" name="Picture 7"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9263" y="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5" name="Picture 8"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57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6" name="Picture 9"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54911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7" name="Picture 10"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256511">
            <a:off x="9310688" y="553402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81379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1981200" y="990600"/>
            <a:ext cx="8229600" cy="4191000"/>
          </a:xfrm>
        </p:spPr>
        <p:txBody>
          <a:bodyPr/>
          <a:lstStyle/>
          <a:p>
            <a:pPr eaLnBrk="1" hangingPunct="1">
              <a:lnSpc>
                <a:spcPct val="125000"/>
              </a:lnSpc>
            </a:pPr>
            <a:r>
              <a:rPr lang="en-US" altLang="en-US" b="1" smtClean="0">
                <a:solidFill>
                  <a:schemeClr val="hlink"/>
                </a:solidFill>
              </a:rPr>
              <a:t>Sức vóc</a:t>
            </a:r>
            <a:r>
              <a:rPr lang="en-US" altLang="en-US" b="1" smtClean="0"/>
              <a:t> </a:t>
            </a:r>
            <a:r>
              <a:rPr lang="en-US" altLang="en-US" smtClean="0"/>
              <a:t>: gầy yếu, bự những phấn như mới lột</a:t>
            </a:r>
          </a:p>
          <a:p>
            <a:pPr eaLnBrk="1" hangingPunct="1">
              <a:lnSpc>
                <a:spcPct val="125000"/>
              </a:lnSpc>
            </a:pPr>
            <a:r>
              <a:rPr lang="en-US" altLang="en-US" b="1" smtClean="0">
                <a:solidFill>
                  <a:schemeClr val="hlink"/>
                </a:solidFill>
              </a:rPr>
              <a:t>Cánh</a:t>
            </a:r>
            <a:r>
              <a:rPr lang="en-US" altLang="en-US" b="1" smtClean="0">
                <a:solidFill>
                  <a:srgbClr val="FF0000"/>
                </a:solidFill>
              </a:rPr>
              <a:t> </a:t>
            </a:r>
            <a:r>
              <a:rPr lang="en-US" altLang="en-US" b="1" smtClean="0"/>
              <a:t>: </a:t>
            </a:r>
            <a:r>
              <a:rPr lang="en-US" altLang="en-US" smtClean="0"/>
              <a:t>mỏng như cánh bướm non ; ngắn chùn chùn ; rất yếu, chưa quen mở</a:t>
            </a:r>
          </a:p>
          <a:p>
            <a:pPr eaLnBrk="1" hangingPunct="1">
              <a:lnSpc>
                <a:spcPct val="125000"/>
              </a:lnSpc>
            </a:pPr>
            <a:r>
              <a:rPr lang="en-US" altLang="en-US" b="1" smtClean="0">
                <a:solidFill>
                  <a:schemeClr val="hlink"/>
                </a:solidFill>
              </a:rPr>
              <a:t>Trang phục</a:t>
            </a:r>
            <a:r>
              <a:rPr lang="en-US" altLang="en-US" b="1" smtClean="0"/>
              <a:t> : </a:t>
            </a:r>
            <a:r>
              <a:rPr lang="en-US" altLang="en-US" smtClean="0"/>
              <a:t>mặc áo thâm dài, đôi chỗ chấm điểm vàng.</a:t>
            </a:r>
          </a:p>
          <a:p>
            <a:pPr eaLnBrk="1" hangingPunct="1">
              <a:buFontTx/>
              <a:buNone/>
            </a:pPr>
            <a:endParaRPr lang="en-US" altLang="en-US" smtClean="0"/>
          </a:p>
        </p:txBody>
      </p:sp>
      <p:sp>
        <p:nvSpPr>
          <p:cNvPr id="6147" name="AutoShape 3"/>
          <p:cNvSpPr>
            <a:spLocks noChangeArrowheads="1"/>
          </p:cNvSpPr>
          <p:nvPr/>
        </p:nvSpPr>
        <p:spPr bwMode="auto">
          <a:xfrm>
            <a:off x="1905000" y="5867400"/>
            <a:ext cx="914400" cy="4572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endParaRPr>
          </a:p>
        </p:txBody>
      </p:sp>
      <p:sp>
        <p:nvSpPr>
          <p:cNvPr id="6148" name="Text Box 4"/>
          <p:cNvSpPr txBox="1">
            <a:spLocks noChangeArrowheads="1"/>
          </p:cNvSpPr>
          <p:nvPr/>
        </p:nvSpPr>
        <p:spPr bwMode="auto">
          <a:xfrm>
            <a:off x="3124200" y="5486400"/>
            <a:ext cx="7162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u="sng">
                <a:solidFill>
                  <a:srgbClr val="FF0000"/>
                </a:solidFill>
              </a:rPr>
              <a:t>Tính cách</a:t>
            </a:r>
            <a:r>
              <a:rPr lang="en-US" altLang="en-US">
                <a:solidFill>
                  <a:srgbClr val="0000FF"/>
                </a:solidFill>
              </a:rPr>
              <a:t> yếu đuối, thân phận tội nghiệp, đáng thương, dễ bị bắt nạt.</a:t>
            </a:r>
          </a:p>
        </p:txBody>
      </p:sp>
      <p:sp>
        <p:nvSpPr>
          <p:cNvPr id="82949" name="Text Box 5"/>
          <p:cNvSpPr txBox="1">
            <a:spLocks noChangeArrowheads="1"/>
          </p:cNvSpPr>
          <p:nvPr/>
        </p:nvSpPr>
        <p:spPr bwMode="auto">
          <a:xfrm>
            <a:off x="3200400" y="2286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u="sng">
                <a:solidFill>
                  <a:srgbClr val="FF0000"/>
                </a:solidFill>
              </a:rPr>
              <a:t>Ngoại hình của chị Nhà Trò</a:t>
            </a:r>
          </a:p>
        </p:txBody>
      </p:sp>
      <p:pic>
        <p:nvPicPr>
          <p:cNvPr id="82950" name="Picture 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9263" y="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1" name="Picture 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57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2" name="Picture 8"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54911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3" name="Picture 9"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256511">
            <a:off x="9310688" y="553402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2420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0-#ppt_w/2"/>
                                          </p:val>
                                        </p:tav>
                                        <p:tav tm="100000">
                                          <p:val>
                                            <p:strVal val="#ppt_x"/>
                                          </p:val>
                                        </p:tav>
                                      </p:tavLst>
                                    </p:anim>
                                    <p:anim calcmode="lin" valueType="num">
                                      <p:cBhvr additive="base">
                                        <p:cTn id="8" dur="500" fill="hold"/>
                                        <p:tgtEl>
                                          <p:spTgt spid="614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148"/>
                                        </p:tgtEl>
                                        <p:attrNameLst>
                                          <p:attrName>style.visibility</p:attrName>
                                        </p:attrNameLst>
                                      </p:cBhvr>
                                      <p:to>
                                        <p:strVal val="visible"/>
                                      </p:to>
                                    </p:set>
                                    <p:anim calcmode="lin" valueType="num">
                                      <p:cBhvr additive="base">
                                        <p:cTn id="12" dur="500" fill="hold"/>
                                        <p:tgtEl>
                                          <p:spTgt spid="6148"/>
                                        </p:tgtEl>
                                        <p:attrNameLst>
                                          <p:attrName>ppt_x</p:attrName>
                                        </p:attrNameLst>
                                      </p:cBhvr>
                                      <p:tavLst>
                                        <p:tav tm="0">
                                          <p:val>
                                            <p:strVal val="0-#ppt_w/2"/>
                                          </p:val>
                                        </p:tav>
                                        <p:tav tm="100000">
                                          <p:val>
                                            <p:strVal val="#ppt_x"/>
                                          </p:val>
                                        </p:tav>
                                      </p:tavLst>
                                    </p:anim>
                                    <p:anim calcmode="lin" valueType="num">
                                      <p:cBhvr additive="base">
                                        <p:cTn id="13" dur="500" fill="hold"/>
                                        <p:tgtEl>
                                          <p:spTgt spid="61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676400" y="457200"/>
            <a:ext cx="4038600" cy="685800"/>
          </a:xfrm>
          <a:noFill/>
        </p:spPr>
        <p:txBody>
          <a:bodyPr/>
          <a:lstStyle/>
          <a:p>
            <a:pPr eaLnBrk="1" hangingPunct="1"/>
            <a:r>
              <a:rPr lang="en-US" altLang="en-US" sz="4000" b="1" i="1" u="sng">
                <a:solidFill>
                  <a:srgbClr val="FF0000"/>
                </a:solidFill>
              </a:rPr>
              <a:t>II. Ghi nhớ</a:t>
            </a:r>
          </a:p>
        </p:txBody>
      </p:sp>
      <p:sp>
        <p:nvSpPr>
          <p:cNvPr id="7171" name="Rectangle 3"/>
          <p:cNvSpPr>
            <a:spLocks noChangeArrowheads="1"/>
          </p:cNvSpPr>
          <p:nvPr/>
        </p:nvSpPr>
        <p:spPr bwMode="auto">
          <a:xfrm>
            <a:off x="2057400" y="2971801"/>
            <a:ext cx="8229600" cy="2062103"/>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Aft>
                <a:spcPct val="0"/>
              </a:spcAft>
              <a:buNone/>
            </a:pPr>
            <a:r>
              <a:rPr lang="en-US" altLang="en-US">
                <a:solidFill>
                  <a:srgbClr val="000000"/>
                </a:solidFill>
              </a:rPr>
              <a:t>      Những đặc điểm ngoại hình tiêu biểu có thể góp phần nói lên tính cách hoặc thân phận của nhân vật và làm cho câu chuyện thêm sinh động, hấp dẫn.</a:t>
            </a:r>
          </a:p>
        </p:txBody>
      </p:sp>
      <p:sp>
        <p:nvSpPr>
          <p:cNvPr id="83972" name="Rectangle 4"/>
          <p:cNvSpPr>
            <a:spLocks noChangeArrowheads="1"/>
          </p:cNvSpPr>
          <p:nvPr/>
        </p:nvSpPr>
        <p:spPr bwMode="auto">
          <a:xfrm>
            <a:off x="2057400" y="1905000"/>
            <a:ext cx="8229600" cy="1066800"/>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a:solidFill>
                  <a:srgbClr val="000000"/>
                </a:solidFill>
              </a:rPr>
              <a:t>      Trong bài văn kể chuyện, nhiều khi cần miêu tả ngoại hình của nhân vật.</a:t>
            </a:r>
          </a:p>
        </p:txBody>
      </p:sp>
      <p:pic>
        <p:nvPicPr>
          <p:cNvPr id="83973" name="Picture 5"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9263" y="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4" name="Picture 6"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57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5" name="Picture 7"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54911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6" name="Picture 8"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256511">
            <a:off x="9310688" y="553402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2462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box(in)">
                                      <p:cBhvr>
                                        <p:cTn id="7" dur="5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0"/>
                                        </p:tgtEl>
                                        <p:attrNameLst>
                                          <p:attrName>style.visibility</p:attrName>
                                        </p:attrNameLst>
                                      </p:cBhvr>
                                      <p:to>
                                        <p:strVal val="visible"/>
                                      </p:to>
                                    </p:set>
                                    <p:animEffect transition="in" filter="blinds(horizontal)">
                                      <p:cBhvr>
                                        <p:cTn id="12"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524000" y="914400"/>
            <a:ext cx="9067800" cy="1752600"/>
          </a:xfrm>
        </p:spPr>
        <p:txBody>
          <a:bodyPr/>
          <a:lstStyle/>
          <a:p>
            <a:pPr eaLnBrk="1" hangingPunct="1">
              <a:lnSpc>
                <a:spcPct val="90000"/>
              </a:lnSpc>
              <a:buFontTx/>
              <a:buNone/>
            </a:pPr>
            <a:r>
              <a:rPr lang="en-US" altLang="en-US" sz="2800"/>
              <a:t>          </a:t>
            </a:r>
            <a:r>
              <a:rPr lang="en-US" altLang="en-US" sz="2800" b="1" u="sng">
                <a:solidFill>
                  <a:srgbClr val="FF0000"/>
                </a:solidFill>
              </a:rPr>
              <a:t>Bài 1</a:t>
            </a:r>
            <a:r>
              <a:rPr lang="en-US" altLang="en-US" sz="2800"/>
              <a:t> : </a:t>
            </a:r>
            <a:r>
              <a:rPr lang="en-US" altLang="en-US" sz="2800" i="1">
                <a:solidFill>
                  <a:srgbClr val="0000FF"/>
                </a:solidFill>
              </a:rPr>
              <a:t>Đoạn văn sau miêu tả ngoại hình của một chú bé liên lạc cho bộ đội trong kháng chiến. Tác giả đã chú ý miêu tả những chi tiết nào ? Các chi tiết ấy nói lên điều gì về chú bé ?</a:t>
            </a:r>
          </a:p>
          <a:p>
            <a:pPr eaLnBrk="1" hangingPunct="1">
              <a:lnSpc>
                <a:spcPct val="90000"/>
              </a:lnSpc>
              <a:buFontTx/>
              <a:buNone/>
            </a:pPr>
            <a:endParaRPr lang="en-US" altLang="en-US" sz="2800" i="1">
              <a:solidFill>
                <a:srgbClr val="0000FF"/>
              </a:solidFill>
            </a:endParaRPr>
          </a:p>
        </p:txBody>
      </p:sp>
      <p:sp>
        <p:nvSpPr>
          <p:cNvPr id="8196" name="Rectangle 4"/>
          <p:cNvSpPr>
            <a:spLocks noGrp="1" noChangeArrowheads="1"/>
          </p:cNvSpPr>
          <p:nvPr>
            <p:ph type="title"/>
          </p:nvPr>
        </p:nvSpPr>
        <p:spPr>
          <a:xfrm>
            <a:off x="1981200" y="152400"/>
            <a:ext cx="4038600" cy="685800"/>
          </a:xfrm>
          <a:noFill/>
        </p:spPr>
        <p:txBody>
          <a:bodyPr/>
          <a:lstStyle/>
          <a:p>
            <a:pPr eaLnBrk="1" hangingPunct="1"/>
            <a:r>
              <a:rPr lang="en-US" altLang="en-US" sz="3200" b="1" i="1" u="sng">
                <a:solidFill>
                  <a:srgbClr val="FF0000"/>
                </a:solidFill>
              </a:rPr>
              <a:t>III. Luyện tập</a:t>
            </a:r>
          </a:p>
        </p:txBody>
      </p:sp>
      <p:sp>
        <p:nvSpPr>
          <p:cNvPr id="8197" name="Text Box 5"/>
          <p:cNvSpPr txBox="1">
            <a:spLocks noChangeArrowheads="1"/>
          </p:cNvSpPr>
          <p:nvPr/>
        </p:nvSpPr>
        <p:spPr bwMode="auto">
          <a:xfrm>
            <a:off x="1828800" y="2590801"/>
            <a:ext cx="8839200" cy="368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lnSpc>
                <a:spcPct val="120000"/>
              </a:lnSpc>
              <a:spcBef>
                <a:spcPct val="50000"/>
              </a:spcBef>
              <a:spcAft>
                <a:spcPct val="0"/>
              </a:spcAft>
              <a:buNone/>
            </a:pPr>
            <a:r>
              <a:rPr lang="en-US" altLang="en-US" sz="2800">
                <a:solidFill>
                  <a:srgbClr val="000000"/>
                </a:solidFill>
              </a:rPr>
              <a:t>     Tôi nhìn em. Một em bé gầy, tóc húi ngắn,hai túi của chiếc áo cánh nâu trễ xuống đến tận đùi như đã từng phải đựng nhiều thứ quá nặng. Quần của em ngắn chỉ tới gần đầu gối để lộ đôi bắp chân nhỏ luôn luôn động đậy. Tôi đặc biệt chú ý đến đôi mắt của em, đôi mắt sáng và xếch lên khiến người ta có ngay cảm giác là một em bé vừa thông minh và vừa gan dạ.</a:t>
            </a:r>
          </a:p>
        </p:txBody>
      </p:sp>
      <p:sp>
        <p:nvSpPr>
          <p:cNvPr id="8198" name="Line 6"/>
          <p:cNvSpPr>
            <a:spLocks noChangeShapeType="1"/>
          </p:cNvSpPr>
          <p:nvPr/>
        </p:nvSpPr>
        <p:spPr bwMode="auto">
          <a:xfrm>
            <a:off x="6248400" y="3124200"/>
            <a:ext cx="533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199" name="Line 7"/>
          <p:cNvSpPr>
            <a:spLocks noChangeShapeType="1"/>
          </p:cNvSpPr>
          <p:nvPr/>
        </p:nvSpPr>
        <p:spPr bwMode="auto">
          <a:xfrm>
            <a:off x="7696200" y="3124200"/>
            <a:ext cx="1295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200" name="Line 8"/>
          <p:cNvSpPr>
            <a:spLocks noChangeShapeType="1"/>
          </p:cNvSpPr>
          <p:nvPr/>
        </p:nvSpPr>
        <p:spPr bwMode="auto">
          <a:xfrm>
            <a:off x="5562600" y="3657600"/>
            <a:ext cx="32766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201" name="Line 9"/>
          <p:cNvSpPr>
            <a:spLocks noChangeShapeType="1"/>
          </p:cNvSpPr>
          <p:nvPr/>
        </p:nvSpPr>
        <p:spPr bwMode="auto">
          <a:xfrm>
            <a:off x="6781800" y="4648200"/>
            <a:ext cx="19812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202" name="Line 10"/>
          <p:cNvSpPr>
            <a:spLocks noChangeShapeType="1"/>
          </p:cNvSpPr>
          <p:nvPr/>
        </p:nvSpPr>
        <p:spPr bwMode="auto">
          <a:xfrm>
            <a:off x="8915400" y="4648200"/>
            <a:ext cx="1295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203" name="Line 11"/>
          <p:cNvSpPr>
            <a:spLocks noChangeShapeType="1"/>
          </p:cNvSpPr>
          <p:nvPr/>
        </p:nvSpPr>
        <p:spPr bwMode="auto">
          <a:xfrm>
            <a:off x="1905000" y="5181600"/>
            <a:ext cx="21336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204" name="Line 12"/>
          <p:cNvSpPr>
            <a:spLocks noChangeShapeType="1"/>
          </p:cNvSpPr>
          <p:nvPr/>
        </p:nvSpPr>
        <p:spPr bwMode="auto">
          <a:xfrm>
            <a:off x="2590800" y="5715000"/>
            <a:ext cx="1295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sp>
        <p:nvSpPr>
          <p:cNvPr id="8205" name="Line 13"/>
          <p:cNvSpPr>
            <a:spLocks noChangeShapeType="1"/>
          </p:cNvSpPr>
          <p:nvPr/>
        </p:nvSpPr>
        <p:spPr bwMode="auto">
          <a:xfrm>
            <a:off x="4419600" y="5715000"/>
            <a:ext cx="8382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200">
              <a:solidFill>
                <a:srgbClr val="000000"/>
              </a:solidFill>
              <a:latin typeface=".VnArial" panose="020B7200000000000000" pitchFamily="34" charset="0"/>
            </a:endParaRPr>
          </a:p>
        </p:txBody>
      </p:sp>
      <p:pic>
        <p:nvPicPr>
          <p:cNvPr id="85005" name="Picture 14"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9263" y="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6" name="Picture 15"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57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7" name="Picture 16"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5491163"/>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8" name="Picture 17"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256511">
            <a:off x="9310688" y="5534025"/>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2116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ox(in)">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box(in)">
                                      <p:cBhvr>
                                        <p:cTn id="12" dur="500"/>
                                        <p:tgtEl>
                                          <p:spTgt spid="8195">
                                            <p:txEl>
                                              <p:pRg st="0" end="0"/>
                                            </p:txEl>
                                          </p:spTgt>
                                        </p:tgtEl>
                                      </p:cBhvr>
                                    </p:animEffect>
                                  </p:childTnLst>
                                </p:cTn>
                              </p:par>
                            </p:childTnLst>
                          </p:cTn>
                        </p:par>
                        <p:par>
                          <p:cTn id="13" fill="hold" nodeType="afterGroup">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8197"/>
                                        </p:tgtEl>
                                        <p:attrNameLst>
                                          <p:attrName>style.visibility</p:attrName>
                                        </p:attrNameLst>
                                      </p:cBhvr>
                                      <p:to>
                                        <p:strVal val="visible"/>
                                      </p:to>
                                    </p:set>
                                    <p:animEffect transition="in" filter="box(in)">
                                      <p:cBhvr>
                                        <p:cTn id="16" dur="500"/>
                                        <p:tgtEl>
                                          <p:spTgt spid="81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8198"/>
                                        </p:tgtEl>
                                        <p:attrNameLst>
                                          <p:attrName>style.visibility</p:attrName>
                                        </p:attrNameLst>
                                      </p:cBhvr>
                                      <p:to>
                                        <p:strVal val="visible"/>
                                      </p:to>
                                    </p:set>
                                    <p:animEffect transition="in" filter="wipe(left)">
                                      <p:cBhvr>
                                        <p:cTn id="21" dur="500"/>
                                        <p:tgtEl>
                                          <p:spTgt spid="8198"/>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8199"/>
                                        </p:tgtEl>
                                        <p:attrNameLst>
                                          <p:attrName>style.visibility</p:attrName>
                                        </p:attrNameLst>
                                      </p:cBhvr>
                                      <p:to>
                                        <p:strVal val="visible"/>
                                      </p:to>
                                    </p:set>
                                    <p:animEffect transition="in" filter="wipe(left)">
                                      <p:cBhvr>
                                        <p:cTn id="25" dur="500"/>
                                        <p:tgtEl>
                                          <p:spTgt spid="8199"/>
                                        </p:tgtEl>
                                      </p:cBhvr>
                                    </p:animEffect>
                                  </p:childTnLst>
                                </p:cTn>
                              </p:par>
                            </p:childTnLst>
                          </p:cTn>
                        </p:par>
                        <p:par>
                          <p:cTn id="26" fill="hold" nodeType="afterGroup">
                            <p:stCondLst>
                              <p:cond delay="1000"/>
                            </p:stCondLst>
                            <p:childTnLst>
                              <p:par>
                                <p:cTn id="27" presetID="22" presetClass="entr" presetSubtype="8" fill="hold" nodeType="afterEffect">
                                  <p:stCondLst>
                                    <p:cond delay="0"/>
                                  </p:stCondLst>
                                  <p:childTnLst>
                                    <p:set>
                                      <p:cBhvr>
                                        <p:cTn id="28" dur="1" fill="hold">
                                          <p:stCondLst>
                                            <p:cond delay="0"/>
                                          </p:stCondLst>
                                        </p:cTn>
                                        <p:tgtEl>
                                          <p:spTgt spid="8200"/>
                                        </p:tgtEl>
                                        <p:attrNameLst>
                                          <p:attrName>style.visibility</p:attrName>
                                        </p:attrNameLst>
                                      </p:cBhvr>
                                      <p:to>
                                        <p:strVal val="visible"/>
                                      </p:to>
                                    </p:set>
                                    <p:animEffect transition="in" filter="wipe(left)">
                                      <p:cBhvr>
                                        <p:cTn id="29" dur="500"/>
                                        <p:tgtEl>
                                          <p:spTgt spid="8200"/>
                                        </p:tgtEl>
                                      </p:cBhvr>
                                    </p:animEffect>
                                  </p:childTnLst>
                                </p:cTn>
                              </p:par>
                            </p:childTnLst>
                          </p:cTn>
                        </p:par>
                        <p:par>
                          <p:cTn id="30" fill="hold" nodeType="afterGroup">
                            <p:stCondLst>
                              <p:cond delay="1500"/>
                            </p:stCondLst>
                            <p:childTnLst>
                              <p:par>
                                <p:cTn id="31" presetID="22" presetClass="entr" presetSubtype="8" fill="hold" nodeType="afterEffect">
                                  <p:stCondLst>
                                    <p:cond delay="0"/>
                                  </p:stCondLst>
                                  <p:childTnLst>
                                    <p:set>
                                      <p:cBhvr>
                                        <p:cTn id="32" dur="1" fill="hold">
                                          <p:stCondLst>
                                            <p:cond delay="0"/>
                                          </p:stCondLst>
                                        </p:cTn>
                                        <p:tgtEl>
                                          <p:spTgt spid="8201"/>
                                        </p:tgtEl>
                                        <p:attrNameLst>
                                          <p:attrName>style.visibility</p:attrName>
                                        </p:attrNameLst>
                                      </p:cBhvr>
                                      <p:to>
                                        <p:strVal val="visible"/>
                                      </p:to>
                                    </p:set>
                                    <p:animEffect transition="in" filter="wipe(left)">
                                      <p:cBhvr>
                                        <p:cTn id="33" dur="500"/>
                                        <p:tgtEl>
                                          <p:spTgt spid="8201"/>
                                        </p:tgtEl>
                                      </p:cBhvr>
                                    </p:animEffect>
                                  </p:childTnLst>
                                </p:cTn>
                              </p:par>
                            </p:childTnLst>
                          </p:cTn>
                        </p:par>
                        <p:par>
                          <p:cTn id="34" fill="hold" nodeType="afterGroup">
                            <p:stCondLst>
                              <p:cond delay="2000"/>
                            </p:stCondLst>
                            <p:childTnLst>
                              <p:par>
                                <p:cTn id="35" presetID="22" presetClass="entr" presetSubtype="8" fill="hold" nodeType="afterEffect">
                                  <p:stCondLst>
                                    <p:cond delay="0"/>
                                  </p:stCondLst>
                                  <p:childTnLst>
                                    <p:set>
                                      <p:cBhvr>
                                        <p:cTn id="36" dur="1" fill="hold">
                                          <p:stCondLst>
                                            <p:cond delay="0"/>
                                          </p:stCondLst>
                                        </p:cTn>
                                        <p:tgtEl>
                                          <p:spTgt spid="8202"/>
                                        </p:tgtEl>
                                        <p:attrNameLst>
                                          <p:attrName>style.visibility</p:attrName>
                                        </p:attrNameLst>
                                      </p:cBhvr>
                                      <p:to>
                                        <p:strVal val="visible"/>
                                      </p:to>
                                    </p:set>
                                    <p:animEffect transition="in" filter="wipe(left)">
                                      <p:cBhvr>
                                        <p:cTn id="37" dur="500"/>
                                        <p:tgtEl>
                                          <p:spTgt spid="8202"/>
                                        </p:tgtEl>
                                      </p:cBhvr>
                                    </p:animEffect>
                                  </p:childTnLst>
                                </p:cTn>
                              </p:par>
                            </p:childTnLst>
                          </p:cTn>
                        </p:par>
                        <p:par>
                          <p:cTn id="38" fill="hold" nodeType="afterGroup">
                            <p:stCondLst>
                              <p:cond delay="2500"/>
                            </p:stCondLst>
                            <p:childTnLst>
                              <p:par>
                                <p:cTn id="39" presetID="22" presetClass="entr" presetSubtype="8" fill="hold" nodeType="afterEffect">
                                  <p:stCondLst>
                                    <p:cond delay="0"/>
                                  </p:stCondLst>
                                  <p:childTnLst>
                                    <p:set>
                                      <p:cBhvr>
                                        <p:cTn id="40" dur="1" fill="hold">
                                          <p:stCondLst>
                                            <p:cond delay="0"/>
                                          </p:stCondLst>
                                        </p:cTn>
                                        <p:tgtEl>
                                          <p:spTgt spid="8203"/>
                                        </p:tgtEl>
                                        <p:attrNameLst>
                                          <p:attrName>style.visibility</p:attrName>
                                        </p:attrNameLst>
                                      </p:cBhvr>
                                      <p:to>
                                        <p:strVal val="visible"/>
                                      </p:to>
                                    </p:set>
                                    <p:animEffect transition="in" filter="wipe(left)">
                                      <p:cBhvr>
                                        <p:cTn id="41" dur="500"/>
                                        <p:tgtEl>
                                          <p:spTgt spid="8203"/>
                                        </p:tgtEl>
                                      </p:cBhvr>
                                    </p:animEffect>
                                  </p:childTnLst>
                                </p:cTn>
                              </p:par>
                            </p:childTnLst>
                          </p:cTn>
                        </p:par>
                        <p:par>
                          <p:cTn id="42" fill="hold" nodeType="afterGroup">
                            <p:stCondLst>
                              <p:cond delay="3000"/>
                            </p:stCondLst>
                            <p:childTnLst>
                              <p:par>
                                <p:cTn id="43" presetID="22" presetClass="entr" presetSubtype="8" fill="hold" nodeType="afterEffect">
                                  <p:stCondLst>
                                    <p:cond delay="0"/>
                                  </p:stCondLst>
                                  <p:childTnLst>
                                    <p:set>
                                      <p:cBhvr>
                                        <p:cTn id="44" dur="1" fill="hold">
                                          <p:stCondLst>
                                            <p:cond delay="0"/>
                                          </p:stCondLst>
                                        </p:cTn>
                                        <p:tgtEl>
                                          <p:spTgt spid="8204"/>
                                        </p:tgtEl>
                                        <p:attrNameLst>
                                          <p:attrName>style.visibility</p:attrName>
                                        </p:attrNameLst>
                                      </p:cBhvr>
                                      <p:to>
                                        <p:strVal val="visible"/>
                                      </p:to>
                                    </p:set>
                                    <p:animEffect transition="in" filter="wipe(left)">
                                      <p:cBhvr>
                                        <p:cTn id="45" dur="500"/>
                                        <p:tgtEl>
                                          <p:spTgt spid="8204"/>
                                        </p:tgtEl>
                                      </p:cBhvr>
                                    </p:animEffect>
                                  </p:childTnLst>
                                </p:cTn>
                              </p:par>
                            </p:childTnLst>
                          </p:cTn>
                        </p:par>
                        <p:par>
                          <p:cTn id="46" fill="hold" nodeType="afterGroup">
                            <p:stCondLst>
                              <p:cond delay="3500"/>
                            </p:stCondLst>
                            <p:childTnLst>
                              <p:par>
                                <p:cTn id="47" presetID="22" presetClass="entr" presetSubtype="8" fill="hold" nodeType="afterEffect">
                                  <p:stCondLst>
                                    <p:cond delay="0"/>
                                  </p:stCondLst>
                                  <p:childTnLst>
                                    <p:set>
                                      <p:cBhvr>
                                        <p:cTn id="48" dur="1" fill="hold">
                                          <p:stCondLst>
                                            <p:cond delay="0"/>
                                          </p:stCondLst>
                                        </p:cTn>
                                        <p:tgtEl>
                                          <p:spTgt spid="8205"/>
                                        </p:tgtEl>
                                        <p:attrNameLst>
                                          <p:attrName>style.visibility</p:attrName>
                                        </p:attrNameLst>
                                      </p:cBhvr>
                                      <p:to>
                                        <p:strVal val="visible"/>
                                      </p:to>
                                    </p:set>
                                    <p:animEffect transition="in" filter="wipe(left)">
                                      <p:cBhvr>
                                        <p:cTn id="49" dur="500"/>
                                        <p:tgtEl>
                                          <p:spTgt spid="8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8196" grpId="0"/>
      <p:bldP spid="819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638800" y="838200"/>
            <a:ext cx="5257800" cy="1143000"/>
          </a:xfrm>
        </p:spPr>
        <p:txBody>
          <a:bodyPr/>
          <a:lstStyle/>
          <a:p>
            <a:pPr algn="l" eaLnBrk="1" hangingPunct="1"/>
            <a:r>
              <a:rPr lang="en-US" altLang="en-US" sz="3200" b="1" u="sng">
                <a:solidFill>
                  <a:srgbClr val="FF0000"/>
                </a:solidFill>
              </a:rPr>
              <a:t>Bài 2</a:t>
            </a:r>
            <a:r>
              <a:rPr lang="en-US" altLang="en-US" sz="3200"/>
              <a:t> </a:t>
            </a:r>
            <a:r>
              <a:rPr lang="en-US" altLang="en-US" sz="3200">
                <a:solidFill>
                  <a:srgbClr val="0000FF"/>
                </a:solidFill>
              </a:rPr>
              <a:t>: </a:t>
            </a:r>
            <a:r>
              <a:rPr lang="en-US" altLang="en-US" sz="3600">
                <a:solidFill>
                  <a:srgbClr val="0000FF"/>
                </a:solidFill>
                <a:latin typeface="Times New Roman" panose="02020603050405020304" pitchFamily="18" charset="0"/>
                <a:cs typeface="Times New Roman" panose="02020603050405020304" pitchFamily="18" charset="0"/>
              </a:rPr>
              <a:t>Kể lại câu chuyện </a:t>
            </a:r>
            <a:r>
              <a:rPr lang="en-US" altLang="en-US" sz="3600" b="1" i="1">
                <a:solidFill>
                  <a:srgbClr val="0000FF"/>
                </a:solidFill>
                <a:latin typeface="Times New Roman" panose="02020603050405020304" pitchFamily="18" charset="0"/>
                <a:cs typeface="Times New Roman" panose="02020603050405020304" pitchFamily="18" charset="0"/>
              </a:rPr>
              <a:t>Nàng tiên Ốc</a:t>
            </a:r>
            <a:r>
              <a:rPr lang="en-US" altLang="en-US" sz="3600">
                <a:solidFill>
                  <a:srgbClr val="0000FF"/>
                </a:solidFill>
                <a:latin typeface="Times New Roman" panose="02020603050405020304" pitchFamily="18" charset="0"/>
                <a:cs typeface="Times New Roman" panose="02020603050405020304" pitchFamily="18" charset="0"/>
              </a:rPr>
              <a:t>, kết hợp tả ngoại hình của các nhân vật</a:t>
            </a:r>
            <a:endParaRPr lang="en-US" altLang="en-US" sz="3200">
              <a:solidFill>
                <a:srgbClr val="0000FF"/>
              </a:solidFill>
              <a:latin typeface="Times New Roman" panose="02020603050405020304" pitchFamily="18" charset="0"/>
              <a:cs typeface="Times New Roman" panose="02020603050405020304" pitchFamily="18" charset="0"/>
            </a:endParaRPr>
          </a:p>
        </p:txBody>
      </p:sp>
      <p:pic>
        <p:nvPicPr>
          <p:cNvPr id="9220" name="Picture 4" descr="Nang Tien Oc"/>
          <p:cNvPicPr>
            <a:picLocks noChangeAspect="1" noChangeArrowheads="1"/>
          </p:cNvPicPr>
          <p:nvPr/>
        </p:nvPicPr>
        <p:blipFill>
          <a:blip r:embed="rId2">
            <a:extLst>
              <a:ext uri="{28A0092B-C50C-407E-A947-70E740481C1C}">
                <a14:useLocalDpi xmlns:a14="http://schemas.microsoft.com/office/drawing/2010/main" val="0"/>
              </a:ext>
            </a:extLst>
          </a:blip>
          <a:srcRect l="7837" t="6163" r="621" b="7556"/>
          <a:stretch>
            <a:fillRect/>
          </a:stretch>
        </p:blipFill>
        <p:spPr bwMode="auto">
          <a:xfrm>
            <a:off x="1524000" y="0"/>
            <a:ext cx="38623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8013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horizontal)">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box(in)">
                                      <p:cBhvr>
                                        <p:cTn id="12"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2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473</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5</vt:i4>
      </vt:variant>
      <vt:variant>
        <vt:lpstr>Theme</vt:lpstr>
      </vt:variant>
      <vt:variant>
        <vt:i4>10</vt:i4>
      </vt:variant>
      <vt:variant>
        <vt:lpstr>Slide Titles</vt:lpstr>
      </vt:variant>
      <vt:variant>
        <vt:i4>10</vt:i4>
      </vt:variant>
    </vt:vector>
  </HeadingPairs>
  <TitlesOfParts>
    <vt:vector size="25" baseType="lpstr">
      <vt:lpstr>.VnArial</vt:lpstr>
      <vt:lpstr>Arial</vt:lpstr>
      <vt:lpstr>Calibri</vt:lpstr>
      <vt:lpstr>Calibri Light</vt:lpstr>
      <vt:lpstr>Times New Roman</vt:lpstr>
      <vt:lpstr>Office Theme</vt:lpstr>
      <vt:lpstr>2_Default Design</vt:lpstr>
      <vt:lpstr>8_Default Design</vt:lpstr>
      <vt:lpstr>16_Default Design</vt:lpstr>
      <vt:lpstr>15_Default Design</vt:lpstr>
      <vt:lpstr>17_Default Design</vt:lpstr>
      <vt:lpstr>18_Default Design</vt:lpstr>
      <vt:lpstr>19_Default Design</vt:lpstr>
      <vt:lpstr>20_Default Design</vt:lpstr>
      <vt:lpstr>21_Default Design</vt:lpstr>
      <vt:lpstr>PowerPoint Presentation</vt:lpstr>
      <vt:lpstr>PowerPoint Presentation</vt:lpstr>
      <vt:lpstr>I. Nhận xét: Đọc đoạn văn sau và trả lời câu hỏi</vt:lpstr>
      <vt:lpstr>PowerPoint Presentation</vt:lpstr>
      <vt:lpstr>PowerPoint Presentation</vt:lpstr>
      <vt:lpstr>PowerPoint Presentation</vt:lpstr>
      <vt:lpstr>II. Ghi nhớ</vt:lpstr>
      <vt:lpstr>III. Luyện tập</vt:lpstr>
      <vt:lpstr>Bài 2 : Kể lại câu chuyện Nàng tiên Ốc, kết hợp tả ngoại hình của các nhân vật</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2021-09-04T09:21:54Z</dcterms:created>
  <dcterms:modified xsi:type="dcterms:W3CDTF">2021-09-04T09:22:26Z</dcterms:modified>
</cp:coreProperties>
</file>