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76" r:id="rId3"/>
    <p:sldId id="314" r:id="rId4"/>
    <p:sldId id="315" r:id="rId5"/>
    <p:sldId id="295" r:id="rId6"/>
    <p:sldId id="316" r:id="rId7"/>
    <p:sldId id="317" r:id="rId8"/>
    <p:sldId id="318" r:id="rId9"/>
    <p:sldId id="319" r:id="rId10"/>
    <p:sldId id="30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99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>
        <p:scale>
          <a:sx n="75" d="100"/>
          <a:sy n="75" d="100"/>
        </p:scale>
        <p:origin x="-1236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</a:t>
            </a:r>
            <a:r>
              <a:rPr lang="en-US" baseline="0" smtClean="0"/>
              <a:t> rô trước, hổ sau nhé. Nếu không chữ hổ nó đè lên chữ rô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Tuỳ</a:t>
            </a:r>
            <a:r>
              <a:rPr lang="en-US" baseline="0" smtClean="0"/>
              <a:t> vào thực tế vở ô li, GV hướng dẫn HS lùi ô hợp lí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20.png"/><Relationship Id="rId4" Type="http://schemas.openxmlformats.org/officeDocument/2006/relationships/video" Target="../media/media2.mp4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5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video" Target="../media/media6.mp4"/><Relationship Id="rId5" Type="http://schemas.microsoft.com/office/2007/relationships/media" Target="../media/media6.mp4"/><Relationship Id="rId10" Type="http://schemas.openxmlformats.org/officeDocument/2006/relationships/image" Target="../media/image23.png"/><Relationship Id="rId4" Type="http://schemas.openxmlformats.org/officeDocument/2006/relationships/video" Target="../media/media5.mp4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8571" tIns="34285" rIns="68571" bIns="3428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651" y="346868"/>
            <a:ext cx="1533525" cy="14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225" y="941190"/>
            <a:ext cx="6263587" cy="99417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80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VIỆT </a:t>
            </a:r>
            <a:r>
              <a:rPr lang="en-US" sz="80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3153898"/>
            <a:ext cx="3392487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253"/>
            <a:ext cx="2586036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5105400"/>
            <a:ext cx="9144000" cy="12700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14" y="1314450"/>
            <a:ext cx="594444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2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56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761" y="-211205"/>
            <a:ext cx="8793762" cy="1468506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8729" y="24010"/>
            <a:ext cx="847725" cy="523220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222" y="361179"/>
            <a:ext cx="847725" cy="703891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3399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81</a:t>
            </a:r>
            <a:endParaRPr lang="en-US" sz="4000" b="1">
              <a:solidFill>
                <a:srgbClr val="FF3399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870" y="131484"/>
            <a:ext cx="8057963" cy="1125816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50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245" y="1276350"/>
            <a:ext cx="8735955" cy="617174"/>
            <a:chOff x="63500" y="1353959"/>
            <a:chExt cx="8735955" cy="617174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440788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chữ đứng liền nhau (thêm dấu thanh) để tạo tên gọi các loài vật được minh hoạ dưới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8272" y="112568"/>
            <a:ext cx="8735955" cy="617174"/>
            <a:chOff x="63500" y="1353959"/>
            <a:chExt cx="8735955" cy="617174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440788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 các chữ đứng liền nhau (thêm dấu thanh) để tạo tên gọi các loài vật được minh hoạ dưới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Cute a camel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166078" y="3790950"/>
            <a:ext cx="1282362" cy="12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wolf howling on white background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" r="-1" b="13555"/>
          <a:stretch/>
        </p:blipFill>
        <p:spPr bwMode="auto">
          <a:xfrm>
            <a:off x="2132772" y="1422691"/>
            <a:ext cx="649605" cy="6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251653" y="3235035"/>
            <a:ext cx="588619" cy="402525"/>
          </a:xfrm>
          <a:prstGeom prst="rect">
            <a:avLst/>
          </a:prstGeom>
        </p:spPr>
      </p:pic>
      <p:pic>
        <p:nvPicPr>
          <p:cNvPr id="1030" name="Picture 6" descr="Smiling pig cartoon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-1" b="10380"/>
          <a:stretch/>
        </p:blipFill>
        <p:spPr bwMode="auto">
          <a:xfrm>
            <a:off x="287149" y="2419350"/>
            <a:ext cx="873501" cy="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izzly Bear Cartoon Png &amp;amp; Free Grizzly Bear Cartoon.png Transparent Images  #95846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3" y="3118283"/>
            <a:ext cx="1341368" cy="10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7" b="17037"/>
          <a:stretch/>
        </p:blipFill>
        <p:spPr>
          <a:xfrm>
            <a:off x="1879201" y="999027"/>
            <a:ext cx="609712" cy="403579"/>
          </a:xfrm>
          <a:prstGeom prst="rect">
            <a:avLst/>
          </a:prstGeom>
        </p:spPr>
      </p:pic>
      <p:pic>
        <p:nvPicPr>
          <p:cNvPr id="1038" name="Picture 14" descr="Cartoon dog isolated on white background Vector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"/>
          <a:stretch/>
        </p:blipFill>
        <p:spPr bwMode="auto">
          <a:xfrm>
            <a:off x="173632" y="871039"/>
            <a:ext cx="685688" cy="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emium Vector | Cute cat cartoon sitt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" y="88643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tiger isolated on white background Vector 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b="25327"/>
          <a:stretch/>
        </p:blipFill>
        <p:spPr bwMode="auto">
          <a:xfrm>
            <a:off x="1389628" y="2001488"/>
            <a:ext cx="1321143" cy="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79590"/>
              </p:ext>
            </p:extLst>
          </p:nvPr>
        </p:nvGraphicFramePr>
        <p:xfrm>
          <a:off x="3383313" y="1067729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6633" r="4286" b="19183"/>
          <a:stretch/>
        </p:blipFill>
        <p:spPr>
          <a:xfrm>
            <a:off x="1714387" y="4352909"/>
            <a:ext cx="803555" cy="7197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2655"/>
              </p:ext>
            </p:extLst>
          </p:nvPr>
        </p:nvGraphicFramePr>
        <p:xfrm>
          <a:off x="4290456" y="2346779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ạ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56378"/>
              </p:ext>
            </p:extLst>
          </p:nvPr>
        </p:nvGraphicFramePr>
        <p:xfrm>
          <a:off x="6128658" y="2353128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95790"/>
              </p:ext>
            </p:extLst>
          </p:nvPr>
        </p:nvGraphicFramePr>
        <p:xfrm>
          <a:off x="3385458" y="4265825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è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0113"/>
              </p:ext>
            </p:extLst>
          </p:nvPr>
        </p:nvGraphicFramePr>
        <p:xfrm>
          <a:off x="6126513" y="4269081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ấ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79796"/>
              </p:ext>
            </p:extLst>
          </p:nvPr>
        </p:nvGraphicFramePr>
        <p:xfrm>
          <a:off x="6126513" y="1064442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ó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6104"/>
              </p:ext>
            </p:extLst>
          </p:nvPr>
        </p:nvGraphicFramePr>
        <p:xfrm>
          <a:off x="7955313" y="1704522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44" name="Picture 20" descr="CÁ RÔ ĐỒNG - CÁ TƯƠI LONG HẢ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" y="1741117"/>
            <a:ext cx="947994" cy="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21459"/>
              </p:ext>
            </p:extLst>
          </p:nvPr>
        </p:nvGraphicFramePr>
        <p:xfrm>
          <a:off x="4299858" y="2342396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ợ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04967"/>
              </p:ext>
            </p:extLst>
          </p:nvPr>
        </p:nvGraphicFramePr>
        <p:xfrm>
          <a:off x="5210628" y="2982966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ỉ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43288"/>
              </p:ext>
            </p:extLst>
          </p:nvPr>
        </p:nvGraphicFramePr>
        <p:xfrm>
          <a:off x="3385458" y="2342886"/>
          <a:ext cx="91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91198"/>
              </p:ext>
            </p:extLst>
          </p:nvPr>
        </p:nvGraphicFramePr>
        <p:xfrm>
          <a:off x="5210628" y="1069775"/>
          <a:ext cx="914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ù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02001"/>
              </p:ext>
            </p:extLst>
          </p:nvPr>
        </p:nvGraphicFramePr>
        <p:xfrm>
          <a:off x="7040913" y="3623046"/>
          <a:ext cx="1828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  <a:endParaRPr lang="en-US" sz="3200" b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586384" y="2220669"/>
            <a:ext cx="8348422" cy="26625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en-US" sz="24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 vào con vật là ô chữ sẽ xuất hiên.</a:t>
            </a:r>
          </a:p>
          <a:p>
            <a:pPr marL="457200" indent="-457200" algn="just">
              <a:buAutoNum type="arabicPeriod"/>
            </a:pPr>
            <a:r>
              <a:rPr lang="en-US" sz="24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cá rô trước con hổ nhé. Vì chữ hổ xuất hiện trước thì chữ rô sẽ bị che khuất</a:t>
            </a:r>
          </a:p>
          <a:p>
            <a:pPr marL="457200" indent="-457200" algn="just">
              <a:buAutoNum type="arabicPeriod"/>
            </a:pPr>
            <a:r>
              <a:rPr lang="en-US" sz="24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xong thầy cô xoá textbox này nhé!</a:t>
            </a:r>
            <a:endParaRPr lang="en-US" sz="24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r="53171"/>
          <a:stretch/>
        </p:blipFill>
        <p:spPr>
          <a:xfrm>
            <a:off x="0" y="1423288"/>
            <a:ext cx="2220686" cy="37014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8272" y="97799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2306917" y="317099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đào trước ngõ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 tươi sáng hồng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mai trong vườn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Lung linh cánh 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08313" y="2026497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 nhà đầy nắng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phơi áo hoa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dán tranh gà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treo câu đối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754717" y="354176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 thêm một tuổi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trời nở hoa.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 Hồng Kiên</a:t>
            </a:r>
            <a:endParaRPr lang="en-US" sz="2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4" b="12350"/>
          <a:stretch/>
        </p:blipFill>
        <p:spPr>
          <a:xfrm>
            <a:off x="6618514" y="0"/>
            <a:ext cx="2525486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trong bài đọc trên những tiếng có vần </a:t>
              </a:r>
              <a:r>
                <a:rPr lang="vi-VN" sz="2800" b="1" i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ơi, ao, ăng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524001" y="858428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63018" y="858430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0" lvl="1" algn="ctr" defTabSz="1200150">
              <a:spcBef>
                <a:spcPct val="0"/>
              </a:spcBef>
            </a:pPr>
            <a:r>
              <a:rPr lang="vi-VN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phơi, trời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4001" y="214709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kern="1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63018" y="2147094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vào, đào, áo</a:t>
            </a:r>
            <a:endParaRPr lang="en-US" sz="3200" kern="12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524001" y="3435757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3200" kern="1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63018" y="3435757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rgbClr val="FF33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0" lvl="1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3200" kern="1200" smtClean="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nắng</a:t>
            </a:r>
            <a:endParaRPr lang="en-US" sz="3200" kern="120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Chép vào vở khổ thơ cuối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832100" y="1960648"/>
            <a:ext cx="4627283" cy="162684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 thêm một tuổi</a:t>
            </a:r>
          </a:p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trời nở hoa.</a:t>
            </a:r>
          </a:p>
          <a:p>
            <a:pPr algn="r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Nguyễn Hồng Kiên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5474" y="866351"/>
            <a:ext cx="3789083" cy="972398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đang vào nhà</a:t>
            </a: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/>
        </p:blipFill>
        <p:spPr bwMode="auto">
          <a:xfrm>
            <a:off x="0" y="25621"/>
            <a:ext cx="9144000" cy="511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1150" y="128905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smtClean="0">
                <a:solidFill>
                  <a:srgbClr val="FF0000"/>
                </a:solidFill>
                <a:latin typeface="HP001 4 hàng"/>
              </a:rPr>
              <a:t>Tết 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đang vào 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smtClean="0">
                <a:solidFill>
                  <a:srgbClr val="FF0000"/>
                </a:solidFill>
                <a:latin typeface="HP001 4 hàng"/>
              </a:rPr>
              <a:t>à</a:t>
            </a:r>
            <a:endParaRPr lang="vi-VN" sz="320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3850" y="1914103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smtClean="0">
                <a:solidFill>
                  <a:srgbClr val="FF0000"/>
                </a:solidFill>
                <a:latin typeface="HP001 4 hàng"/>
              </a:rPr>
              <a:t>Sắp 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Ό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łm jŎ </a:t>
            </a:r>
            <a:r>
              <a:rPr lang="vi-VN" sz="3200" smtClean="0">
                <a:solidFill>
                  <a:srgbClr val="FF0000"/>
                </a:solidFill>
                <a:latin typeface="HP001 4 hàng"/>
              </a:rPr>
              <a:t>ǇuĔ</a:t>
            </a:r>
            <a:endParaRPr lang="vi-VN" sz="320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1150" y="253376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smtClean="0">
                <a:solidFill>
                  <a:srgbClr val="FF0000"/>
                </a:solidFill>
                <a:latin typeface="HP001 4 hàng"/>
              </a:rPr>
              <a:t>Đất 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ǇrƟ wở h</a:t>
            </a:r>
            <a:r>
              <a:rPr lang="el-GR" sz="3200" smtClean="0">
                <a:solidFill>
                  <a:srgbClr val="FF0000"/>
                </a:solidFill>
                <a:latin typeface="HP001 4 hàng"/>
              </a:rPr>
              <a:t>Ξ</a:t>
            </a:r>
            <a:r>
              <a:rPr lang="en-US" sz="3200" smtClean="0">
                <a:solidFill>
                  <a:srgbClr val="FF0000"/>
                </a:solidFill>
                <a:latin typeface="HP001 4 hàng"/>
              </a:rPr>
              <a:t>.</a:t>
            </a:r>
            <a:endParaRPr lang="en-US" sz="3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000" y="314325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HP001 4 hàng"/>
              </a:rPr>
              <a:t>Ngu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ΐ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ğn HŬg K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łn</a:t>
            </a:r>
            <a:endParaRPr lang="en-US" sz="3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1150" y="661401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smtClean="0">
                <a:solidFill>
                  <a:srgbClr val="FF0000"/>
                </a:solidFill>
                <a:latin typeface="HP001 4 hàng"/>
              </a:rPr>
              <a:t>Tết </a:t>
            </a:r>
            <a:r>
              <a:rPr lang="vi-VN" sz="3200" b="1">
                <a:solidFill>
                  <a:srgbClr val="FF0000"/>
                </a:solidFill>
                <a:latin typeface="HP001 4 hàng"/>
              </a:rPr>
              <a:t>đang vào </a:t>
            </a:r>
            <a:r>
              <a:rPr lang="el-GR" sz="3200" b="1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 b="1" smtClean="0">
                <a:solidFill>
                  <a:srgbClr val="FF0000"/>
                </a:solidFill>
                <a:latin typeface="HP001 4 hàng"/>
              </a:rPr>
              <a:t>à</a:t>
            </a:r>
            <a:endParaRPr lang="vi-VN" sz="3200" b="1">
              <a:solidFill>
                <a:srgbClr val="FF0000"/>
              </a:solidFill>
              <a:latin typeface="HP001 4 hàng"/>
            </a:endParaRPr>
          </a:p>
        </p:txBody>
      </p:sp>
    </p:spTree>
    <p:extLst>
      <p:ext uri="{BB962C8B-B14F-4D97-AF65-F5344CB8AC3E}">
        <p14:creationId xmlns:p14="http://schemas.microsoft.com/office/powerpoint/2010/main" val="1727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2400" y="1050925"/>
            <a:ext cx="3394075" cy="3394075"/>
          </a:xfrm>
        </p:spPr>
      </p:pic>
      <p:pic>
        <p:nvPicPr>
          <p:cNvPr id="5" name="Đ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1276350"/>
            <a:ext cx="3200400" cy="3200400"/>
          </a:xfrm>
          <a:prstGeom prst="rect">
            <a:avLst/>
          </a:prstGeom>
        </p:spPr>
      </p:pic>
      <p:pic>
        <p:nvPicPr>
          <p:cNvPr id="6" name="S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98800" y="1195388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7900" y="1174750"/>
            <a:ext cx="3295650" cy="3295650"/>
          </a:xfrm>
          <a:prstGeom prst="rect">
            <a:avLst/>
          </a:prstGeom>
        </p:spPr>
      </p:pic>
      <p:pic>
        <p:nvPicPr>
          <p:cNvPr id="4" name="N.mp4">
            <a:hlinkClick r:id="" action="ppaction://media"/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5900" y="1047750"/>
            <a:ext cx="3394075" cy="3394075"/>
          </a:xfrm>
        </p:spPr>
      </p:pic>
      <p:pic>
        <p:nvPicPr>
          <p:cNvPr id="5" name="H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33700" y="109855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455</Words>
  <Application>Microsoft Office PowerPoint</Application>
  <PresentationFormat>On-screen Show (16:9)</PresentationFormat>
  <Paragraphs>141</Paragraphs>
  <Slides>10</Slides>
  <Notes>8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78</cp:revision>
  <dcterms:created xsi:type="dcterms:W3CDTF">2020-08-19T08:52:38Z</dcterms:created>
  <dcterms:modified xsi:type="dcterms:W3CDTF">2021-07-05T10:58:43Z</dcterms:modified>
</cp:coreProperties>
</file>