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333" r:id="rId3"/>
    <p:sldId id="365" r:id="rId4"/>
    <p:sldId id="367" r:id="rId5"/>
    <p:sldId id="368" r:id="rId6"/>
    <p:sldId id="369" r:id="rId7"/>
    <p:sldId id="260" r:id="rId8"/>
    <p:sldId id="282" r:id="rId9"/>
    <p:sldId id="283" r:id="rId10"/>
    <p:sldId id="328" r:id="rId11"/>
    <p:sldId id="302" r:id="rId12"/>
    <p:sldId id="303" r:id="rId13"/>
    <p:sldId id="329" r:id="rId14"/>
    <p:sldId id="330" r:id="rId15"/>
    <p:sldId id="331" r:id="rId16"/>
    <p:sldId id="317" r:id="rId17"/>
    <p:sldId id="320" r:id="rId18"/>
    <p:sldId id="277" r:id="rId19"/>
    <p:sldId id="278" r:id="rId20"/>
    <p:sldId id="279" r:id="rId21"/>
    <p:sldId id="280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 Medium" panose="00000600000000000000" pitchFamily="2" charset="-93"/>
      <p:regular r:id="rId27"/>
      <p: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Black" panose="02000000000000000000" pitchFamily="2" charset="0"/>
      <p:bold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B8599C8A-92D7-4876-94AE-15A3E68D7634}">
          <p14:sldIdLst>
            <p14:sldId id="258"/>
            <p14:sldId id="333"/>
            <p14:sldId id="365"/>
            <p14:sldId id="367"/>
            <p14:sldId id="368"/>
            <p14:sldId id="369"/>
            <p14:sldId id="260"/>
            <p14:sldId id="282"/>
            <p14:sldId id="283"/>
            <p14:sldId id="328"/>
            <p14:sldId id="302"/>
            <p14:sldId id="303"/>
            <p14:sldId id="329"/>
            <p14:sldId id="330"/>
            <p14:sldId id="331"/>
          </p14:sldIdLst>
        </p14:section>
        <p14:section name="Tiết 2" id="{F8F22D2B-A50C-44A2-8576-2F639E9BBC08}">
          <p14:sldIdLst>
            <p14:sldId id="317"/>
            <p14:sldId id="320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6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42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3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252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5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652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1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4" r:id="rId3"/>
    <p:sldLayoutId id="2147483650" r:id="rId4"/>
    <p:sldLayoutId id="2147483649" r:id="rId5"/>
    <p:sldLayoutId id="2147483651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Roboto Black" panose="02000000000000000000" pitchFamily="2" charset="0"/>
          <a:ea typeface="Roboto Black" panose="02000000000000000000" pitchFamily="2" charset="0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22191-83B7-7379-3D4F-EFC4645DF21E}"/>
              </a:ext>
            </a:extLst>
          </p:cNvPr>
          <p:cNvSpPr txBox="1"/>
          <p:nvPr/>
        </p:nvSpPr>
        <p:spPr>
          <a:xfrm>
            <a:off x="4789170" y="3429000"/>
            <a:ext cx="644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Chủ đề 3: Tìm hiểu về âm thanh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DA30C8-A91A-638C-6917-E4BFD8FC1B04}"/>
              </a:ext>
            </a:extLst>
          </p:cNvPr>
          <p:cNvCxnSpPr/>
          <p:nvPr/>
        </p:nvCxnSpPr>
        <p:spPr>
          <a:xfrm>
            <a:off x="5532120" y="4114800"/>
            <a:ext cx="50406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F134420-76EE-149E-0593-0C86A1283939}"/>
              </a:ext>
            </a:extLst>
          </p:cNvPr>
          <p:cNvSpPr txBox="1"/>
          <p:nvPr/>
        </p:nvSpPr>
        <p:spPr>
          <a:xfrm>
            <a:off x="5194935" y="4277381"/>
            <a:ext cx="5634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Phát âm</a:t>
            </a:r>
          </a:p>
        </p:txBody>
      </p:sp>
    </p:spTree>
    <p:extLst>
      <p:ext uri="{BB962C8B-B14F-4D97-AF65-F5344CB8AC3E}">
        <p14:creationId xmlns:p14="http://schemas.microsoft.com/office/powerpoint/2010/main" val="36022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66D5-2BA8-2EEB-22E9-CE3B0086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Tô màu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67E65-5DB9-0FFE-D670-98E72613E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6" b="96230" l="9881" r="89896">
                        <a14:foregroundMark x1="50743" y1="5313" x2="49331" y2="96315"/>
                        <a14:foregroundMark x1="49331" y1="96315" x2="49331" y2="96315"/>
                        <a14:foregroundMark x1="48217" y1="5056" x2="56018" y2="5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12" y="1650492"/>
            <a:ext cx="4102608" cy="3557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F47A-4C6C-145E-23B7-0204D3A29112}"/>
              </a:ext>
            </a:extLst>
          </p:cNvPr>
          <p:cNvSpPr txBox="1"/>
          <p:nvPr/>
        </p:nvSpPr>
        <p:spPr>
          <a:xfrm>
            <a:off x="1783080" y="2186540"/>
            <a:ext cx="5966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tô màu vào chữ: "Rung lên" hoặc "không rung lên" để mô tả cảm nhận về tay em nhé!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360E1-3445-1778-E84B-E1F881703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97" y="3929992"/>
            <a:ext cx="5114066" cy="12363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1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TÔ MÀU ĐƯỜNG ĐI CỦA ÂM THANH</a:t>
            </a:r>
          </a:p>
        </p:txBody>
      </p:sp>
    </p:spTree>
    <p:extLst>
      <p:ext uri="{BB962C8B-B14F-4D97-AF65-F5344CB8AC3E}">
        <p14:creationId xmlns:p14="http://schemas.microsoft.com/office/powerpoint/2010/main" val="7522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910590" y="5379185"/>
            <a:ext cx="10828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 em kêu "eeee....." không khí từ phổi sẽ đẩy lên qua dây thanh quản. Dây thanh quản rung lên rồi tạo ra âm thanh phát ra ngoài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2EB31-E27B-9815-3876-B0EFF2AD4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7750" y="1047750"/>
            <a:ext cx="4762500" cy="4762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7B77063-975A-D0F9-ACE5-C9F8CBE9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F7433-E43F-AD85-7400-FC71B4E36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56" b="96230" l="9881" r="89896">
                        <a14:foregroundMark x1="50743" y1="5313" x2="49331" y2="96315"/>
                        <a14:foregroundMark x1="49331" y1="96315" x2="49331" y2="96315"/>
                        <a14:foregroundMark x1="48217" y1="5056" x2="56018" y2="5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92" y="1478815"/>
            <a:ext cx="4102608" cy="355701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CF29639-86FF-ABAB-E848-142D1239329D}"/>
              </a:ext>
            </a:extLst>
          </p:cNvPr>
          <p:cNvSpPr/>
          <p:nvPr/>
        </p:nvSpPr>
        <p:spPr>
          <a:xfrm>
            <a:off x="7280910" y="162396"/>
            <a:ext cx="2200701" cy="1474470"/>
          </a:xfrm>
          <a:prstGeom prst="wedgeRoundRectCallout">
            <a:avLst>
              <a:gd name="adj1" fmla="val -66538"/>
              <a:gd name="adj2" fmla="val 41570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ee..ee..e..ee.....</a:t>
            </a:r>
          </a:p>
        </p:txBody>
      </p:sp>
    </p:spTree>
    <p:extLst>
      <p:ext uri="{BB962C8B-B14F-4D97-AF65-F5344CB8AC3E}">
        <p14:creationId xmlns:p14="http://schemas.microsoft.com/office/powerpoint/2010/main" val="12065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910590" y="5257015"/>
            <a:ext cx="10828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 tô màu bức tranh đường đi của không khí từ phổi ra bên ngoài để tạo ra âm thanh ở trang 48 sách STEM 1 nhé!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2EB31-E27B-9815-3876-B0EFF2AD4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7750" y="1047750"/>
            <a:ext cx="4762500" cy="476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A7EA57-2F59-3912-F013-0C59B058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5" y="1292542"/>
            <a:ext cx="6991350" cy="3724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9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910590" y="5728633"/>
            <a:ext cx="10828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chia sẻ với bạn, âm thanh được tạo ra như thế nào </a:t>
            </a:r>
          </a:p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 không khí đi từ phổi ra ngoài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2EB31-E27B-9815-3876-B0EFF2AD4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7750" y="1047750"/>
            <a:ext cx="4762500" cy="47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4B141-C8C7-17B0-B9BD-10D7EB36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03" y="1422186"/>
            <a:ext cx="2505696" cy="430644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894EE80-C714-88F2-9E5F-FCD8EE3243AE}"/>
              </a:ext>
            </a:extLst>
          </p:cNvPr>
          <p:cNvSpPr/>
          <p:nvPr/>
        </p:nvSpPr>
        <p:spPr>
          <a:xfrm>
            <a:off x="2924702" y="992976"/>
            <a:ext cx="2200701" cy="1474470"/>
          </a:xfrm>
          <a:prstGeom prst="wedgeRoundRectCallout">
            <a:avLst>
              <a:gd name="adj1" fmla="val 57594"/>
              <a:gd name="adj2" fmla="val 23740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Không khí sẽ đẩy từ phổi đi qua dây thanh quản 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830A3F8-BC8E-0908-BB2B-E8663F633EAA}"/>
              </a:ext>
            </a:extLst>
          </p:cNvPr>
          <p:cNvSpPr/>
          <p:nvPr/>
        </p:nvSpPr>
        <p:spPr>
          <a:xfrm>
            <a:off x="7045003" y="582135"/>
            <a:ext cx="2200701" cy="1474470"/>
          </a:xfrm>
          <a:prstGeom prst="wedgeRoundRectCallout">
            <a:avLst>
              <a:gd name="adj1" fmla="val -64979"/>
              <a:gd name="adj2" fmla="val 46996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Dây thanh quản rung lên sẽ tạo ra âm thanh</a:t>
            </a:r>
          </a:p>
        </p:txBody>
      </p:sp>
    </p:spTree>
    <p:extLst>
      <p:ext uri="{BB962C8B-B14F-4D97-AF65-F5344CB8AC3E}">
        <p14:creationId xmlns:p14="http://schemas.microsoft.com/office/powerpoint/2010/main" val="24139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838200" y="1267945"/>
            <a:ext cx="7082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Đánh dấu X trước mô tả đúng về dây thanh quản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2EB31-E27B-9815-3876-B0EFF2AD4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7750" y="1047750"/>
            <a:ext cx="4762500" cy="47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85F6E7-BF5B-4EE0-F0D7-CD588ABD0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87" b="91967" l="6463" r="94898">
                        <a14:foregroundMark x1="38776" y1="6925" x2="48980" y2="85042"/>
                        <a14:foregroundMark x1="48980" y1="85042" x2="46939" y2="91967"/>
                        <a14:foregroundMark x1="17347" y1="85596" x2="26531" y2="86981"/>
                        <a14:foregroundMark x1="7143" y1="25762" x2="6463" y2="37396"/>
                        <a14:foregroundMark x1="57143" y1="79501" x2="90816" y2="80886"/>
                        <a14:foregroundMark x1="83673" y1="80055" x2="91497" y2="80055"/>
                        <a14:foregroundMark x1="62585" y1="77839" x2="93197" y2="79501"/>
                        <a14:foregroundMark x1="64286" y1="80886" x2="81293" y2="82548"/>
                        <a14:foregroundMark x1="81293" y1="82548" x2="94898" y2="80332"/>
                        <a14:foregroundMark x1="48980" y1="64543" x2="55102" y2="67036"/>
                        <a14:foregroundMark x1="88776" y1="78670" x2="93197" y2="78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4" y="2056003"/>
            <a:ext cx="3305175" cy="40583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1">
            <a:extLst>
              <a:ext uri="{FF2B5EF4-FFF2-40B4-BE49-F238E27FC236}">
                <a16:creationId xmlns:a16="http://schemas.microsoft.com/office/drawing/2014/main" id="{AA8ECB85-7E1C-4417-D5B0-CD5D19DB1C82}"/>
              </a:ext>
            </a:extLst>
          </p:cNvPr>
          <p:cNvSpPr/>
          <p:nvPr/>
        </p:nvSpPr>
        <p:spPr>
          <a:xfrm>
            <a:off x="5800725" y="2037398"/>
            <a:ext cx="4046220" cy="66865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Nằm trong cổ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56E7EC-E0E8-6723-A7FE-953354D35D56}"/>
              </a:ext>
            </a:extLst>
          </p:cNvPr>
          <p:cNvSpPr/>
          <p:nvPr/>
        </p:nvSpPr>
        <p:spPr>
          <a:xfrm>
            <a:off x="5972175" y="2205168"/>
            <a:ext cx="352563" cy="3525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0FC31305-9A64-48C2-50AC-8557B4F98E29}"/>
              </a:ext>
            </a:extLst>
          </p:cNvPr>
          <p:cNvSpPr/>
          <p:nvPr/>
        </p:nvSpPr>
        <p:spPr>
          <a:xfrm>
            <a:off x="5800725" y="2890303"/>
            <a:ext cx="4046220" cy="66865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Có một dây thanh quản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2F7C6D-61BE-56EE-75D8-9C0F00E232E7}"/>
              </a:ext>
            </a:extLst>
          </p:cNvPr>
          <p:cNvSpPr/>
          <p:nvPr/>
        </p:nvSpPr>
        <p:spPr>
          <a:xfrm>
            <a:off x="5972175" y="3058073"/>
            <a:ext cx="352563" cy="3525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A7B2271F-8123-5CBE-C290-EDA50EA422B2}"/>
              </a:ext>
            </a:extLst>
          </p:cNvPr>
          <p:cNvSpPr/>
          <p:nvPr/>
        </p:nvSpPr>
        <p:spPr>
          <a:xfrm>
            <a:off x="5800725" y="3743208"/>
            <a:ext cx="4046220" cy="66865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Đóng mở thanh quản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510817-DCC2-2C97-956B-609B22686A13}"/>
              </a:ext>
            </a:extLst>
          </p:cNvPr>
          <p:cNvSpPr/>
          <p:nvPr/>
        </p:nvSpPr>
        <p:spPr>
          <a:xfrm>
            <a:off x="5972175" y="3910978"/>
            <a:ext cx="352563" cy="3525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DC668EDB-F98B-CA5E-9E14-5346D59E4D14}"/>
              </a:ext>
            </a:extLst>
          </p:cNvPr>
          <p:cNvSpPr/>
          <p:nvPr/>
        </p:nvSpPr>
        <p:spPr>
          <a:xfrm>
            <a:off x="5800725" y="4597422"/>
            <a:ext cx="4046220" cy="66865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Rung lên khi nói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AECC31-4025-77F3-EE49-A89232FC7793}"/>
              </a:ext>
            </a:extLst>
          </p:cNvPr>
          <p:cNvSpPr/>
          <p:nvPr/>
        </p:nvSpPr>
        <p:spPr>
          <a:xfrm>
            <a:off x="5972175" y="4765192"/>
            <a:ext cx="352563" cy="3525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1" name="5">
            <a:extLst>
              <a:ext uri="{FF2B5EF4-FFF2-40B4-BE49-F238E27FC236}">
                <a16:creationId xmlns:a16="http://schemas.microsoft.com/office/drawing/2014/main" id="{7A38951A-90F5-517E-CC12-C5DC1C99FF15}"/>
              </a:ext>
            </a:extLst>
          </p:cNvPr>
          <p:cNvSpPr/>
          <p:nvPr/>
        </p:nvSpPr>
        <p:spPr>
          <a:xfrm>
            <a:off x="5800725" y="5445743"/>
            <a:ext cx="4046220" cy="66865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Nằm trong miệng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DA61B1-30DC-1FB3-0A2A-3499E4D84858}"/>
              </a:ext>
            </a:extLst>
          </p:cNvPr>
          <p:cNvSpPr/>
          <p:nvPr/>
        </p:nvSpPr>
        <p:spPr>
          <a:xfrm>
            <a:off x="5972175" y="5613513"/>
            <a:ext cx="352563" cy="3525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6E18A428-796B-F531-1FCA-764C5F261708}"/>
              </a:ext>
            </a:extLst>
          </p:cNvPr>
          <p:cNvSpPr/>
          <p:nvPr/>
        </p:nvSpPr>
        <p:spPr>
          <a:xfrm>
            <a:off x="5963036" y="2196029"/>
            <a:ext cx="370840" cy="370840"/>
          </a:xfrm>
          <a:prstGeom prst="mathMultiply">
            <a:avLst>
              <a:gd name="adj1" fmla="val 1577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A516FB75-CA93-32DC-42C2-62914A6A202C}"/>
              </a:ext>
            </a:extLst>
          </p:cNvPr>
          <p:cNvSpPr/>
          <p:nvPr/>
        </p:nvSpPr>
        <p:spPr>
          <a:xfrm>
            <a:off x="5963036" y="3874505"/>
            <a:ext cx="370840" cy="370840"/>
          </a:xfrm>
          <a:prstGeom prst="mathMultiply">
            <a:avLst>
              <a:gd name="adj1" fmla="val 1577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7C57BDA4-57E4-CA41-52C0-368868C03B78}"/>
              </a:ext>
            </a:extLst>
          </p:cNvPr>
          <p:cNvSpPr/>
          <p:nvPr/>
        </p:nvSpPr>
        <p:spPr>
          <a:xfrm>
            <a:off x="5963036" y="4766383"/>
            <a:ext cx="370840" cy="370840"/>
          </a:xfrm>
          <a:prstGeom prst="mathMultiply">
            <a:avLst>
              <a:gd name="adj1" fmla="val 1577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73D80F97-70A8-76D5-2EB1-77B4A00D8AF4}"/>
              </a:ext>
            </a:extLst>
          </p:cNvPr>
          <p:cNvSpPr/>
          <p:nvPr/>
        </p:nvSpPr>
        <p:spPr>
          <a:xfrm>
            <a:off x="10236516" y="1901222"/>
            <a:ext cx="1479234" cy="1156851"/>
          </a:xfrm>
          <a:prstGeom prst="cloudCallout">
            <a:avLst>
              <a:gd name="adj1" fmla="val -86611"/>
              <a:gd name="adj2" fmla="val 5480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Montserrat Medium" panose="00000600000000000000" pitchFamily="2" charset="-93"/>
              </a:rPr>
              <a:t>Có 2 dây thanh quản!</a:t>
            </a:r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33B97F71-2F42-CCE7-CF92-8430DEED121B}"/>
              </a:ext>
            </a:extLst>
          </p:cNvPr>
          <p:cNvSpPr/>
          <p:nvPr/>
        </p:nvSpPr>
        <p:spPr>
          <a:xfrm>
            <a:off x="10124245" y="4456662"/>
            <a:ext cx="1479234" cy="1156851"/>
          </a:xfrm>
          <a:prstGeom prst="cloudCallout">
            <a:avLst>
              <a:gd name="adj1" fmla="val -86611"/>
              <a:gd name="adj2" fmla="val 5480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Montserrat Medium" panose="00000600000000000000" pitchFamily="2" charset="-93"/>
              </a:rPr>
              <a:t>Nằm trong cổ họng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CFA3CB-BB40-AE88-B1B0-4DEA47725765}"/>
              </a:ext>
            </a:extLst>
          </p:cNvPr>
          <p:cNvSpPr txBox="1"/>
          <p:nvPr/>
        </p:nvSpPr>
        <p:spPr>
          <a:xfrm>
            <a:off x="650099" y="6219766"/>
            <a:ext cx="7458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*Bấm vào từng ô màu xanh để xuất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30927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ĐƯỜNG BIỂU DIỄN GIỌNG NÓI (tiếp)</a:t>
            </a:r>
          </a:p>
        </p:txBody>
      </p:sp>
    </p:spTree>
    <p:extLst>
      <p:ext uri="{BB962C8B-B14F-4D97-AF65-F5344CB8AC3E}">
        <p14:creationId xmlns:p14="http://schemas.microsoft.com/office/powerpoint/2010/main" val="26486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Góc khoa học</a:t>
            </a:r>
          </a:p>
        </p:txBody>
      </p:sp>
      <p:pic>
        <p:nvPicPr>
          <p:cNvPr id="4" name="Goc khoa hoc - Day thanh quan">
            <a:hlinkClick r:id="" action="ppaction://media"/>
            <a:extLst>
              <a:ext uri="{FF2B5EF4-FFF2-40B4-BE49-F238E27FC236}">
                <a16:creationId xmlns:a16="http://schemas.microsoft.com/office/drawing/2014/main" id="{B5082752-181B-CF49-DCC3-777369F552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0.6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120" y="1325880"/>
            <a:ext cx="8747760" cy="492061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E116E5B-3498-78AB-309E-B8323343AB7F}"/>
              </a:ext>
            </a:extLst>
          </p:cNvPr>
          <p:cNvSpPr/>
          <p:nvPr/>
        </p:nvSpPr>
        <p:spPr>
          <a:xfrm>
            <a:off x="9292590" y="434340"/>
            <a:ext cx="1759879" cy="1325563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Mời em cùng xem video này nhé!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F3EF47-C4E9-D73D-3242-6C0098931073}"/>
              </a:ext>
            </a:extLst>
          </p:cNvPr>
          <p:cNvSpPr txBox="1"/>
          <p:nvPr/>
        </p:nvSpPr>
        <p:spPr>
          <a:xfrm>
            <a:off x="6960870" y="6411914"/>
            <a:ext cx="4274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(Video hoạt cảnh do Happy Slide sản xuất)</a:t>
            </a:r>
          </a:p>
        </p:txBody>
      </p:sp>
    </p:spTree>
    <p:extLst>
      <p:ext uri="{BB962C8B-B14F-4D97-AF65-F5344CB8AC3E}">
        <p14:creationId xmlns:p14="http://schemas.microsoft.com/office/powerpoint/2010/main" val="35812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905000" y="3247965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5533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B7685D5-4DC2-FBB7-BA79-9135DAB811A3}"/>
              </a:ext>
            </a:extLst>
          </p:cNvPr>
          <p:cNvSpPr/>
          <p:nvPr/>
        </p:nvSpPr>
        <p:spPr>
          <a:xfrm>
            <a:off x="7852410" y="2429652"/>
            <a:ext cx="2873868" cy="28738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AA06A-88A9-FF87-E93F-4CC1198F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104089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/>
              <a:t>Câu hỏi 1: Em phát âm được nhờ bộ phận nào?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B1D7F-A118-ED50-3859-7EF90F013CA8}"/>
              </a:ext>
            </a:extLst>
          </p:cNvPr>
          <p:cNvSpPr txBox="1"/>
          <p:nvPr/>
        </p:nvSpPr>
        <p:spPr>
          <a:xfrm>
            <a:off x="1737360" y="2706215"/>
            <a:ext cx="746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Dây thanh quản trong cổ họng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DC1B5-BE0D-8D19-6BEE-BD631C338493}"/>
              </a:ext>
            </a:extLst>
          </p:cNvPr>
          <p:cNvSpPr txBox="1"/>
          <p:nvPr/>
        </p:nvSpPr>
        <p:spPr>
          <a:xfrm>
            <a:off x="1737360" y="3548895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Tai chúng 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575872-A0BA-56F0-BE57-1A07D279463F}"/>
              </a:ext>
            </a:extLst>
          </p:cNvPr>
          <p:cNvSpPr txBox="1">
            <a:spLocks/>
          </p:cNvSpPr>
          <p:nvPr/>
        </p:nvSpPr>
        <p:spPr>
          <a:xfrm>
            <a:off x="1626870" y="4910137"/>
            <a:ext cx="7574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800"/>
              <a:t>Đáp án: A - Dây thanh quản trong cổ họng</a:t>
            </a:r>
          </a:p>
        </p:txBody>
      </p:sp>
      <p:pic>
        <p:nvPicPr>
          <p:cNvPr id="9" name="Đáp án">
            <a:extLst>
              <a:ext uri="{FF2B5EF4-FFF2-40B4-BE49-F238E27FC236}">
                <a16:creationId xmlns:a16="http://schemas.microsoft.com/office/drawing/2014/main" id="{35481D49-A213-FFEB-B442-A7B423189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30" y="5594144"/>
            <a:ext cx="720090" cy="720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E40504-FA3E-CED9-E1B4-69323E9AACF5}"/>
              </a:ext>
            </a:extLst>
          </p:cNvPr>
          <p:cNvSpPr txBox="1"/>
          <p:nvPr/>
        </p:nvSpPr>
        <p:spPr>
          <a:xfrm>
            <a:off x="10058400" y="644652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ĐÁP ÁN</a:t>
            </a:r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AA749B91-3D71-BC20-D740-5AAFC6A7DF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2397" y="2342335"/>
            <a:ext cx="1829895" cy="27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71D217-CE1C-3CA1-2FD2-A2DE6E1484E9}"/>
              </a:ext>
            </a:extLst>
          </p:cNvPr>
          <p:cNvSpPr txBox="1"/>
          <p:nvPr/>
        </p:nvSpPr>
        <p:spPr>
          <a:xfrm>
            <a:off x="4032885" y="2844225"/>
            <a:ext cx="4491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35ECA-28C3-8957-6DAE-443D59AC6B12}"/>
              </a:ext>
            </a:extLst>
          </p:cNvPr>
          <p:cNvSpPr txBox="1"/>
          <p:nvPr/>
        </p:nvSpPr>
        <p:spPr>
          <a:xfrm>
            <a:off x="1150620" y="3554730"/>
            <a:ext cx="1025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TRÒ CHƠI: TAM SAO THẤT BẢN</a:t>
            </a:r>
          </a:p>
        </p:txBody>
      </p:sp>
    </p:spTree>
    <p:extLst>
      <p:ext uri="{BB962C8B-B14F-4D97-AF65-F5344CB8AC3E}">
        <p14:creationId xmlns:p14="http://schemas.microsoft.com/office/powerpoint/2010/main" val="138634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A06A-88A9-FF87-E93F-4CC1198F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863" y="89978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/>
              <a:t>Câu hỏi 2: Âm của em phát ra dưới dạng nào?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B1D7F-A118-ED50-3859-7EF90F013CA8}"/>
              </a:ext>
            </a:extLst>
          </p:cNvPr>
          <p:cNvSpPr txBox="1"/>
          <p:nvPr/>
        </p:nvSpPr>
        <p:spPr>
          <a:xfrm>
            <a:off x="2052523" y="2193719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Tiếng nói, tiếng cười, tiếng hét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DC1B5-BE0D-8D19-6BEE-BD631C338493}"/>
              </a:ext>
            </a:extLst>
          </p:cNvPr>
          <p:cNvSpPr txBox="1"/>
          <p:nvPr/>
        </p:nvSpPr>
        <p:spPr>
          <a:xfrm>
            <a:off x="2052523" y="3112644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Tiếng trống rung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575872-A0BA-56F0-BE57-1A07D279463F}"/>
              </a:ext>
            </a:extLst>
          </p:cNvPr>
          <p:cNvSpPr txBox="1">
            <a:spLocks/>
          </p:cNvSpPr>
          <p:nvPr/>
        </p:nvSpPr>
        <p:spPr>
          <a:xfrm>
            <a:off x="1472133" y="4349814"/>
            <a:ext cx="8625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800"/>
              <a:t>Đáp án: A - Tiếng nói, tiếng cười, tiếng hét</a:t>
            </a:r>
          </a:p>
        </p:txBody>
      </p:sp>
      <p:pic>
        <p:nvPicPr>
          <p:cNvPr id="9" name="Đáp án">
            <a:extLst>
              <a:ext uri="{FF2B5EF4-FFF2-40B4-BE49-F238E27FC236}">
                <a16:creationId xmlns:a16="http://schemas.microsoft.com/office/drawing/2014/main" id="{35481D49-A213-FFEB-B442-A7B423189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30" y="5594144"/>
            <a:ext cx="720090" cy="720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E40504-FA3E-CED9-E1B4-69323E9AACF5}"/>
              </a:ext>
            </a:extLst>
          </p:cNvPr>
          <p:cNvSpPr txBox="1"/>
          <p:nvPr/>
        </p:nvSpPr>
        <p:spPr>
          <a:xfrm>
            <a:off x="10058400" y="644652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ĐÁP ÁN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3B553-42C4-7F5B-9F1C-78A610EE5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8762" y="2455329"/>
            <a:ext cx="2347813" cy="23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134420-76EE-149E-0593-0C86A1283939}"/>
              </a:ext>
            </a:extLst>
          </p:cNvPr>
          <p:cNvSpPr txBox="1"/>
          <p:nvPr/>
        </p:nvSpPr>
        <p:spPr>
          <a:xfrm>
            <a:off x="5966460" y="3691890"/>
            <a:ext cx="4103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Hẹn gặp lại các em ở buổi học sau nhé!</a:t>
            </a:r>
          </a:p>
        </p:txBody>
      </p:sp>
    </p:spTree>
    <p:extLst>
      <p:ext uri="{BB962C8B-B14F-4D97-AF65-F5344CB8AC3E}">
        <p14:creationId xmlns:p14="http://schemas.microsoft.com/office/powerpoint/2010/main" val="10986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40551-CF23-0DB6-CC87-E70943FF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Hướng dẫn chơi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73AC6C-C945-77C0-C4BD-E04098009F9D}"/>
              </a:ext>
            </a:extLst>
          </p:cNvPr>
          <p:cNvSpPr/>
          <p:nvPr/>
        </p:nvSpPr>
        <p:spPr>
          <a:xfrm>
            <a:off x="838200" y="1908810"/>
            <a:ext cx="2221028" cy="3389832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79111871">
                  <a:custGeom>
                    <a:avLst/>
                    <a:gdLst>
                      <a:gd name="connsiteX0" fmla="*/ 0 w 2910840"/>
                      <a:gd name="connsiteY0" fmla="*/ 1455420 h 2910840"/>
                      <a:gd name="connsiteX1" fmla="*/ 1455420 w 2910840"/>
                      <a:gd name="connsiteY1" fmla="*/ 0 h 2910840"/>
                      <a:gd name="connsiteX2" fmla="*/ 2910840 w 2910840"/>
                      <a:gd name="connsiteY2" fmla="*/ 1455420 h 2910840"/>
                      <a:gd name="connsiteX3" fmla="*/ 1455420 w 2910840"/>
                      <a:gd name="connsiteY3" fmla="*/ 2910840 h 2910840"/>
                      <a:gd name="connsiteX4" fmla="*/ 0 w 2910840"/>
                      <a:gd name="connsiteY4" fmla="*/ 1455420 h 2910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0840" h="2910840" fill="none" extrusionOk="0">
                        <a:moveTo>
                          <a:pt x="0" y="1455420"/>
                        </a:moveTo>
                        <a:cubicBezTo>
                          <a:pt x="198866" y="723877"/>
                          <a:pt x="613685" y="149766"/>
                          <a:pt x="1455420" y="0"/>
                        </a:cubicBezTo>
                        <a:cubicBezTo>
                          <a:pt x="2352656" y="-126367"/>
                          <a:pt x="3016998" y="603232"/>
                          <a:pt x="2910840" y="1455420"/>
                        </a:cubicBezTo>
                        <a:cubicBezTo>
                          <a:pt x="2892645" y="2121509"/>
                          <a:pt x="2177319" y="2823680"/>
                          <a:pt x="1455420" y="2910840"/>
                        </a:cubicBezTo>
                        <a:cubicBezTo>
                          <a:pt x="668373" y="2757041"/>
                          <a:pt x="203996" y="2386993"/>
                          <a:pt x="0" y="1455420"/>
                        </a:cubicBezTo>
                        <a:close/>
                      </a:path>
                      <a:path w="2910840" h="2910840" stroke="0" extrusionOk="0">
                        <a:moveTo>
                          <a:pt x="0" y="1455420"/>
                        </a:moveTo>
                        <a:cubicBezTo>
                          <a:pt x="69312" y="816118"/>
                          <a:pt x="458348" y="-144098"/>
                          <a:pt x="1455420" y="0"/>
                        </a:cubicBezTo>
                        <a:cubicBezTo>
                          <a:pt x="2160595" y="12771"/>
                          <a:pt x="2966759" y="643512"/>
                          <a:pt x="2910840" y="1455420"/>
                        </a:cubicBezTo>
                        <a:cubicBezTo>
                          <a:pt x="3090659" y="2204668"/>
                          <a:pt x="2344642" y="2834258"/>
                          <a:pt x="1455420" y="2910840"/>
                        </a:cubicBezTo>
                        <a:cubicBezTo>
                          <a:pt x="466131" y="2926209"/>
                          <a:pt x="-60052" y="2469878"/>
                          <a:pt x="0" y="145542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Giáo viên mời 2 nhóm học sinh, mỗi nhóm có 3 bạn xếp thành 2 hàng và quay lưng vào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Giáo viên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64A90C-0ABF-2EC2-2957-D91FA49775C5}"/>
              </a:ext>
            </a:extLst>
          </p:cNvPr>
          <p:cNvSpPr/>
          <p:nvPr/>
        </p:nvSpPr>
        <p:spPr>
          <a:xfrm>
            <a:off x="3740573" y="1908810"/>
            <a:ext cx="2221028" cy="3389832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18771">
                  <a:custGeom>
                    <a:avLst/>
                    <a:gdLst>
                      <a:gd name="connsiteX0" fmla="*/ 0 w 2910840"/>
                      <a:gd name="connsiteY0" fmla="*/ 1455420 h 2910840"/>
                      <a:gd name="connsiteX1" fmla="*/ 1455420 w 2910840"/>
                      <a:gd name="connsiteY1" fmla="*/ 0 h 2910840"/>
                      <a:gd name="connsiteX2" fmla="*/ 2910840 w 2910840"/>
                      <a:gd name="connsiteY2" fmla="*/ 1455420 h 2910840"/>
                      <a:gd name="connsiteX3" fmla="*/ 1455420 w 2910840"/>
                      <a:gd name="connsiteY3" fmla="*/ 2910840 h 2910840"/>
                      <a:gd name="connsiteX4" fmla="*/ 0 w 2910840"/>
                      <a:gd name="connsiteY4" fmla="*/ 1455420 h 2910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0840" h="2910840" fill="none" extrusionOk="0">
                        <a:moveTo>
                          <a:pt x="0" y="1455420"/>
                        </a:moveTo>
                        <a:cubicBezTo>
                          <a:pt x="167025" y="630219"/>
                          <a:pt x="720170" y="37575"/>
                          <a:pt x="1455420" y="0"/>
                        </a:cubicBezTo>
                        <a:cubicBezTo>
                          <a:pt x="2189282" y="-19290"/>
                          <a:pt x="3068676" y="687249"/>
                          <a:pt x="2910840" y="1455420"/>
                        </a:cubicBezTo>
                        <a:cubicBezTo>
                          <a:pt x="3148113" y="2235498"/>
                          <a:pt x="2112124" y="3066945"/>
                          <a:pt x="1455420" y="2910840"/>
                        </a:cubicBezTo>
                        <a:cubicBezTo>
                          <a:pt x="688124" y="3023066"/>
                          <a:pt x="9716" y="2358314"/>
                          <a:pt x="0" y="1455420"/>
                        </a:cubicBezTo>
                        <a:close/>
                      </a:path>
                      <a:path w="2910840" h="2910840" stroke="0" extrusionOk="0">
                        <a:moveTo>
                          <a:pt x="0" y="1455420"/>
                        </a:moveTo>
                        <a:cubicBezTo>
                          <a:pt x="128824" y="536304"/>
                          <a:pt x="532280" y="103844"/>
                          <a:pt x="1455420" y="0"/>
                        </a:cubicBezTo>
                        <a:cubicBezTo>
                          <a:pt x="2244160" y="-74104"/>
                          <a:pt x="2862755" y="711471"/>
                          <a:pt x="2910840" y="1455420"/>
                        </a:cubicBezTo>
                        <a:cubicBezTo>
                          <a:pt x="2983628" y="2428267"/>
                          <a:pt x="2261863" y="2827591"/>
                          <a:pt x="1455420" y="2910840"/>
                        </a:cubicBezTo>
                        <a:cubicBezTo>
                          <a:pt x="623608" y="3136506"/>
                          <a:pt x="-92274" y="2234831"/>
                          <a:pt x="0" y="145542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Giáo viên vỗ vai 2 bạn đứng đầu tiên để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quay lại nhìn vào màn hình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 của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 GV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( đã tắt chế độ trình chiếu).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BEDC7-DB65-00A2-4719-704496FACA47}"/>
              </a:ext>
            </a:extLst>
          </p:cNvPr>
          <p:cNvSpPr/>
          <p:nvPr/>
        </p:nvSpPr>
        <p:spPr>
          <a:xfrm>
            <a:off x="9545320" y="1908810"/>
            <a:ext cx="2221028" cy="3389832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18771">
                  <a:custGeom>
                    <a:avLst/>
                    <a:gdLst>
                      <a:gd name="connsiteX0" fmla="*/ 0 w 2749550"/>
                      <a:gd name="connsiteY0" fmla="*/ 1374775 h 2749550"/>
                      <a:gd name="connsiteX1" fmla="*/ 1374775 w 2749550"/>
                      <a:gd name="connsiteY1" fmla="*/ 0 h 2749550"/>
                      <a:gd name="connsiteX2" fmla="*/ 2749550 w 2749550"/>
                      <a:gd name="connsiteY2" fmla="*/ 1374775 h 2749550"/>
                      <a:gd name="connsiteX3" fmla="*/ 1374775 w 2749550"/>
                      <a:gd name="connsiteY3" fmla="*/ 2749550 h 2749550"/>
                      <a:gd name="connsiteX4" fmla="*/ 0 w 2749550"/>
                      <a:gd name="connsiteY4" fmla="*/ 1374775 h 274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49550" h="2749550" fill="none" extrusionOk="0">
                        <a:moveTo>
                          <a:pt x="0" y="1374775"/>
                        </a:moveTo>
                        <a:cubicBezTo>
                          <a:pt x="37673" y="610682"/>
                          <a:pt x="757504" y="77828"/>
                          <a:pt x="1374775" y="0"/>
                        </a:cubicBezTo>
                        <a:cubicBezTo>
                          <a:pt x="1958762" y="-48342"/>
                          <a:pt x="2849355" y="638041"/>
                          <a:pt x="2749550" y="1374775"/>
                        </a:cubicBezTo>
                        <a:cubicBezTo>
                          <a:pt x="2832584" y="2125738"/>
                          <a:pt x="2072279" y="2815093"/>
                          <a:pt x="1374775" y="2749550"/>
                        </a:cubicBezTo>
                        <a:cubicBezTo>
                          <a:pt x="636200" y="2813154"/>
                          <a:pt x="17108" y="2308522"/>
                          <a:pt x="0" y="1374775"/>
                        </a:cubicBezTo>
                        <a:close/>
                      </a:path>
                      <a:path w="2749550" h="2749550" stroke="0" extrusionOk="0">
                        <a:moveTo>
                          <a:pt x="0" y="1374775"/>
                        </a:moveTo>
                        <a:cubicBezTo>
                          <a:pt x="30341" y="588350"/>
                          <a:pt x="538929" y="66638"/>
                          <a:pt x="1374775" y="0"/>
                        </a:cubicBezTo>
                        <a:cubicBezTo>
                          <a:pt x="2122920" y="-54705"/>
                          <a:pt x="2671578" y="712569"/>
                          <a:pt x="2749550" y="1374775"/>
                        </a:cubicBezTo>
                        <a:cubicBezTo>
                          <a:pt x="2759357" y="2156817"/>
                          <a:pt x="2135333" y="2708800"/>
                          <a:pt x="1374775" y="2749550"/>
                        </a:cubicBezTo>
                        <a:cubicBezTo>
                          <a:pt x="596443" y="2903169"/>
                          <a:pt x="-131254" y="2099342"/>
                          <a:pt x="0" y="137477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Bạn thứ 2 vỗ vai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bạn thứ 3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quay lại và dùng hành động miêu tả cho bạn thứ 3 phải đoán đó là hình ảnh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>
                <a:solidFill>
                  <a:prstClr val="white"/>
                </a:solidFill>
                <a:latin typeface="Montserrat Medium" panose="00000600000000000000" pitchFamily="2" charset="-93"/>
              </a:rPr>
              <a:t>Đội nào đoán đúng nhiều nhất đội đó thắng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DE359F-F4F8-DEAD-EA4D-195F0809CB76}"/>
              </a:ext>
            </a:extLst>
          </p:cNvPr>
          <p:cNvSpPr/>
          <p:nvPr/>
        </p:nvSpPr>
        <p:spPr>
          <a:xfrm>
            <a:off x="6642946" y="1908810"/>
            <a:ext cx="2221028" cy="3389832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18771">
                  <a:custGeom>
                    <a:avLst/>
                    <a:gdLst>
                      <a:gd name="connsiteX0" fmla="*/ 0 w 2910840"/>
                      <a:gd name="connsiteY0" fmla="*/ 1455420 h 2910840"/>
                      <a:gd name="connsiteX1" fmla="*/ 1455420 w 2910840"/>
                      <a:gd name="connsiteY1" fmla="*/ 0 h 2910840"/>
                      <a:gd name="connsiteX2" fmla="*/ 2910840 w 2910840"/>
                      <a:gd name="connsiteY2" fmla="*/ 1455420 h 2910840"/>
                      <a:gd name="connsiteX3" fmla="*/ 1455420 w 2910840"/>
                      <a:gd name="connsiteY3" fmla="*/ 2910840 h 2910840"/>
                      <a:gd name="connsiteX4" fmla="*/ 0 w 2910840"/>
                      <a:gd name="connsiteY4" fmla="*/ 1455420 h 2910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0840" h="2910840" fill="none" extrusionOk="0">
                        <a:moveTo>
                          <a:pt x="0" y="1455420"/>
                        </a:moveTo>
                        <a:cubicBezTo>
                          <a:pt x="167025" y="630219"/>
                          <a:pt x="720170" y="37575"/>
                          <a:pt x="1455420" y="0"/>
                        </a:cubicBezTo>
                        <a:cubicBezTo>
                          <a:pt x="2189282" y="-19290"/>
                          <a:pt x="3068676" y="687249"/>
                          <a:pt x="2910840" y="1455420"/>
                        </a:cubicBezTo>
                        <a:cubicBezTo>
                          <a:pt x="3148113" y="2235498"/>
                          <a:pt x="2112124" y="3066945"/>
                          <a:pt x="1455420" y="2910840"/>
                        </a:cubicBezTo>
                        <a:cubicBezTo>
                          <a:pt x="688124" y="3023066"/>
                          <a:pt x="9716" y="2358314"/>
                          <a:pt x="0" y="1455420"/>
                        </a:cubicBezTo>
                        <a:close/>
                      </a:path>
                      <a:path w="2910840" h="2910840" stroke="0" extrusionOk="0">
                        <a:moveTo>
                          <a:pt x="0" y="1455420"/>
                        </a:moveTo>
                        <a:cubicBezTo>
                          <a:pt x="128824" y="536304"/>
                          <a:pt x="532280" y="103844"/>
                          <a:pt x="1455420" y="0"/>
                        </a:cubicBezTo>
                        <a:cubicBezTo>
                          <a:pt x="2244160" y="-74104"/>
                          <a:pt x="2862755" y="711471"/>
                          <a:pt x="2910840" y="1455420"/>
                        </a:cubicBezTo>
                        <a:cubicBezTo>
                          <a:pt x="2983628" y="2428267"/>
                          <a:pt x="2261863" y="2827591"/>
                          <a:pt x="1455420" y="2910840"/>
                        </a:cubicBezTo>
                        <a:cubicBezTo>
                          <a:pt x="623608" y="3136506"/>
                          <a:pt x="-92274" y="2234831"/>
                          <a:pt x="0" y="145542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Bạn đầu tiên vỗ vai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bạn thứ 2 quay lại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và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dùng hành động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 để miêu tả cho bạn thứ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(không dùng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lời nói)</a:t>
            </a:r>
          </a:p>
        </p:txBody>
      </p:sp>
    </p:spTree>
    <p:extLst>
      <p:ext uri="{BB962C8B-B14F-4D97-AF65-F5344CB8AC3E}">
        <p14:creationId xmlns:p14="http://schemas.microsoft.com/office/powerpoint/2010/main" val="361507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40551-CF23-0DB6-CC87-E70943FF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Hình ảnh bí mật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13397-1B63-04C5-1259-C577258D5DA5}"/>
              </a:ext>
            </a:extLst>
          </p:cNvPr>
          <p:cNvSpPr txBox="1"/>
          <p:nvPr/>
        </p:nvSpPr>
        <p:spPr>
          <a:xfrm>
            <a:off x="838200" y="1247982"/>
            <a:ext cx="1040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(Giáo viên tắt màn hình chiếu trước khi cho 2 bạn đầu tiên xem slide này)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ACB4B9-258C-2A6C-C93A-B071338AF740}"/>
              </a:ext>
            </a:extLst>
          </p:cNvPr>
          <p:cNvSpPr/>
          <p:nvPr/>
        </p:nvSpPr>
        <p:spPr>
          <a:xfrm>
            <a:off x="4699000" y="2349500"/>
            <a:ext cx="3073400" cy="3073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EA99E-29CC-9020-57EE-76B732EEB6DC}"/>
              </a:ext>
            </a:extLst>
          </p:cNvPr>
          <p:cNvSpPr txBox="1"/>
          <p:nvPr/>
        </p:nvSpPr>
        <p:spPr>
          <a:xfrm>
            <a:off x="4550410" y="5641463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Con gà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59A55-B9E6-5D7A-9CA6-244E64615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0" y="2829673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40551-CF23-0DB6-CC87-E70943FF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Hình ảnh bí mật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13397-1B63-04C5-1259-C577258D5DA5}"/>
              </a:ext>
            </a:extLst>
          </p:cNvPr>
          <p:cNvSpPr txBox="1"/>
          <p:nvPr/>
        </p:nvSpPr>
        <p:spPr>
          <a:xfrm>
            <a:off x="838200" y="1247982"/>
            <a:ext cx="1040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(Giáo viên tắt màn hình chiếu trước khi cho 2 bạn đầu tiên xem slide này)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ACB4B9-258C-2A6C-C93A-B071338AF740}"/>
              </a:ext>
            </a:extLst>
          </p:cNvPr>
          <p:cNvSpPr/>
          <p:nvPr/>
        </p:nvSpPr>
        <p:spPr>
          <a:xfrm>
            <a:off x="4699000" y="2349500"/>
            <a:ext cx="3073400" cy="3073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EA99E-29CC-9020-57EE-76B732EEB6DC}"/>
              </a:ext>
            </a:extLst>
          </p:cNvPr>
          <p:cNvSpPr txBox="1"/>
          <p:nvPr/>
        </p:nvSpPr>
        <p:spPr>
          <a:xfrm>
            <a:off x="4356100" y="5641463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Con mèo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10E59-5853-B49B-3BCD-7D4B6C86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00" y="2894000"/>
            <a:ext cx="1984400" cy="19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40551-CF23-0DB6-CC87-E70943FF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Hình ảnh bí mật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13397-1B63-04C5-1259-C577258D5DA5}"/>
              </a:ext>
            </a:extLst>
          </p:cNvPr>
          <p:cNvSpPr txBox="1"/>
          <p:nvPr/>
        </p:nvSpPr>
        <p:spPr>
          <a:xfrm>
            <a:off x="838200" y="1247982"/>
            <a:ext cx="1040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(Giáo viên tắt màn hình chiếu trước khi cho 2 bạn đầu tiên xem slide này)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ACB4B9-258C-2A6C-C93A-B071338AF740}"/>
              </a:ext>
            </a:extLst>
          </p:cNvPr>
          <p:cNvSpPr/>
          <p:nvPr/>
        </p:nvSpPr>
        <p:spPr>
          <a:xfrm>
            <a:off x="4699000" y="2349500"/>
            <a:ext cx="3073400" cy="3073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EA99E-29CC-9020-57EE-76B732EEB6DC}"/>
              </a:ext>
            </a:extLst>
          </p:cNvPr>
          <p:cNvSpPr txBox="1"/>
          <p:nvPr/>
        </p:nvSpPr>
        <p:spPr>
          <a:xfrm>
            <a:off x="4356100" y="5641463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Con chim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DA0CE-1991-8655-55C7-3178D980D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10" y="3115310"/>
            <a:ext cx="1541780" cy="15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3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CẢM NHẬN ÂM THANH</a:t>
            </a:r>
          </a:p>
        </p:txBody>
      </p:sp>
    </p:spTree>
    <p:extLst>
      <p:ext uri="{BB962C8B-B14F-4D97-AF65-F5344CB8AC3E}">
        <p14:creationId xmlns:p14="http://schemas.microsoft.com/office/powerpoint/2010/main" val="6680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66D5-2BA8-2EEB-22E9-CE3B0086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Cảm nhận âm thanh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67E65-5DB9-0FFE-D670-98E72613E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6" b="96230" l="9881" r="89896">
                        <a14:foregroundMark x1="50743" y1="5313" x2="49331" y2="96315"/>
                        <a14:foregroundMark x1="49331" y1="96315" x2="49331" y2="96315"/>
                        <a14:foregroundMark x1="48217" y1="5056" x2="56018" y2="5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62" y="2162239"/>
            <a:ext cx="4102608" cy="3557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F47A-4C6C-145E-23B7-0204D3A29112}"/>
              </a:ext>
            </a:extLst>
          </p:cNvPr>
          <p:cNvSpPr txBox="1"/>
          <p:nvPr/>
        </p:nvSpPr>
        <p:spPr>
          <a:xfrm>
            <a:off x="1097280" y="2986640"/>
            <a:ext cx="537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đặt nhẹ tay lên cổ và kêu: "eeeeee...."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B73B8A2-210F-5B99-08C5-485CAFDF8206}"/>
              </a:ext>
            </a:extLst>
          </p:cNvPr>
          <p:cNvSpPr/>
          <p:nvPr/>
        </p:nvSpPr>
        <p:spPr>
          <a:xfrm>
            <a:off x="8983980" y="845820"/>
            <a:ext cx="2200701" cy="1474470"/>
          </a:xfrm>
          <a:prstGeom prst="wedgeRoundRectCallout">
            <a:avLst>
              <a:gd name="adj1" fmla="val -66538"/>
              <a:gd name="adj2" fmla="val 41570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eeeeeee.....</a:t>
            </a:r>
          </a:p>
        </p:txBody>
      </p:sp>
    </p:spTree>
    <p:extLst>
      <p:ext uri="{BB962C8B-B14F-4D97-AF65-F5344CB8AC3E}">
        <p14:creationId xmlns:p14="http://schemas.microsoft.com/office/powerpoint/2010/main" val="33519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7A7CB-B467-3158-DE2B-B6EC2D936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1" y="2289095"/>
            <a:ext cx="5740398" cy="3363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729935" y="5724647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chia sẻ với bạn cảm nhận của em khi đó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9DC1E72-D55D-1B75-32DD-0F95FAD6B76C}"/>
              </a:ext>
            </a:extLst>
          </p:cNvPr>
          <p:cNvSpPr/>
          <p:nvPr/>
        </p:nvSpPr>
        <p:spPr>
          <a:xfrm>
            <a:off x="2091690" y="1958876"/>
            <a:ext cx="1720641" cy="1147402"/>
          </a:xfrm>
          <a:prstGeom prst="wedgeRoundRectCallout">
            <a:avLst>
              <a:gd name="adj1" fmla="val 70578"/>
              <a:gd name="adj2" fmla="val 48547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Tớ thấy cổ họng mình rung lên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487258-DAD7-0B41-A1A8-851270293856}"/>
              </a:ext>
            </a:extLst>
          </p:cNvPr>
          <p:cNvSpPr/>
          <p:nvPr/>
        </p:nvSpPr>
        <p:spPr>
          <a:xfrm>
            <a:off x="5235679" y="1069381"/>
            <a:ext cx="2033801" cy="1147402"/>
          </a:xfrm>
          <a:prstGeom prst="wedgeRoundRectCallout">
            <a:avLst>
              <a:gd name="adj1" fmla="val 1492"/>
              <a:gd name="adj2" fmla="val 75443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Tớ thấy tay của mình cũng rung lên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0CD85A0-62CA-9B80-FF12-7D9DDD70F013}"/>
              </a:ext>
            </a:extLst>
          </p:cNvPr>
          <p:cNvSpPr/>
          <p:nvPr/>
        </p:nvSpPr>
        <p:spPr>
          <a:xfrm>
            <a:off x="7949298" y="1414162"/>
            <a:ext cx="2033801" cy="1325563"/>
          </a:xfrm>
          <a:prstGeom prst="wedgeRoundRectCallout">
            <a:avLst>
              <a:gd name="adj1" fmla="val -42906"/>
              <a:gd name="adj2" fmla="val 76439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Tớ thấy cổ họng của mình như chiếc đàn</a:t>
            </a:r>
          </a:p>
        </p:txBody>
      </p:sp>
    </p:spTree>
    <p:extLst>
      <p:ext uri="{BB962C8B-B14F-4D97-AF65-F5344CB8AC3E}">
        <p14:creationId xmlns:p14="http://schemas.microsoft.com/office/powerpoint/2010/main" val="109131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800" smtClean="0">
            <a:solidFill>
              <a:schemeClr val="tx2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2520</TotalTime>
  <Words>615</Words>
  <Application>Microsoft Office PowerPoint</Application>
  <PresentationFormat>Widescreen</PresentationFormat>
  <Paragraphs>74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Roboto</vt:lpstr>
      <vt:lpstr>Montserrat Medium</vt:lpstr>
      <vt:lpstr>Calibri</vt:lpstr>
      <vt:lpstr>Roboto Black</vt:lpstr>
      <vt:lpstr>Arial</vt:lpstr>
      <vt:lpstr>Office Theme</vt:lpstr>
      <vt:lpstr>PowerPoint Presentation</vt:lpstr>
      <vt:lpstr>PowerPoint Presentation</vt:lpstr>
      <vt:lpstr>Hướng dẫn chơi</vt:lpstr>
      <vt:lpstr>Hình ảnh bí mật 1</vt:lpstr>
      <vt:lpstr>Hình ảnh bí mật 2</vt:lpstr>
      <vt:lpstr>Hình ảnh bí mật 3</vt:lpstr>
      <vt:lpstr>PowerPoint Presentation</vt:lpstr>
      <vt:lpstr>Cảm nhận âm thanh</vt:lpstr>
      <vt:lpstr>Chia sẻ</vt:lpstr>
      <vt:lpstr>Tô màu</vt:lpstr>
      <vt:lpstr>PowerPoint Presentation</vt:lpstr>
      <vt:lpstr>PowerPoint Presentation</vt:lpstr>
      <vt:lpstr>Bước 1</vt:lpstr>
      <vt:lpstr>Chia sẻ</vt:lpstr>
      <vt:lpstr>Bước 2</vt:lpstr>
      <vt:lpstr>PowerPoint Presentation</vt:lpstr>
      <vt:lpstr>Góc khoa học</vt:lpstr>
      <vt:lpstr>PowerPoint Presentation</vt:lpstr>
      <vt:lpstr>Câu hỏi 1: Em phát âm được nhờ bộ phận nào?</vt:lpstr>
      <vt:lpstr>Câu hỏi 2: Âm của em phát ra dưới dạng nào?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laptop33</cp:lastModifiedBy>
  <cp:revision>25</cp:revision>
  <dcterms:created xsi:type="dcterms:W3CDTF">2022-08-16T01:51:37Z</dcterms:created>
  <dcterms:modified xsi:type="dcterms:W3CDTF">2022-11-27T09:31:55Z</dcterms:modified>
</cp:coreProperties>
</file>