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3" r:id="rId2"/>
  </p:sldMasterIdLst>
  <p:sldIdLst>
    <p:sldId id="258" r:id="rId3"/>
    <p:sldId id="259" r:id="rId4"/>
    <p:sldId id="321" r:id="rId5"/>
    <p:sldId id="294" r:id="rId6"/>
    <p:sldId id="260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5" r:id="rId24"/>
    <p:sldId id="312" r:id="rId25"/>
    <p:sldId id="313" r:id="rId26"/>
    <p:sldId id="314" r:id="rId27"/>
    <p:sldId id="316" r:id="rId28"/>
    <p:sldId id="317" r:id="rId29"/>
    <p:sldId id="318" r:id="rId30"/>
    <p:sldId id="319" r:id="rId31"/>
    <p:sldId id="320" r:id="rId32"/>
    <p:sldId id="289" r:id="rId33"/>
    <p:sldId id="287" r:id="rId34"/>
    <p:sldId id="288" r:id="rId35"/>
    <p:sldId id="272" r:id="rId36"/>
  </p:sldIdLst>
  <p:sldSz cx="12192000" cy="6858000"/>
  <p:notesSz cx="6858000" cy="9144000"/>
  <p:embeddedFontLst>
    <p:embeddedFont>
      <p:font typeface="Arima Madurai" panose="00000500000000000000" pitchFamily="2" charset="-93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Montserrat Medium" panose="00000600000000000000" pitchFamily="2" charset="-93"/>
      <p:regular r:id="rId43"/>
      <p:italic r:id="rId44"/>
    </p:embeddedFont>
    <p:embeddedFont>
      <p:font typeface="Pangolin" panose="00000500000000000000" pitchFamily="2" charset="-93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et 1" id="{1483FAF3-77E3-4A56-90BD-B9F1E10D88E1}">
          <p14:sldIdLst>
            <p14:sldId id="258"/>
            <p14:sldId id="259"/>
            <p14:sldId id="321"/>
            <p14:sldId id="294"/>
            <p14:sldId id="260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5"/>
          </p14:sldIdLst>
        </p14:section>
        <p14:section name="Tiết 2" id="{9CB649FA-E65F-4AB8-903C-8F554F33ED12}">
          <p14:sldIdLst>
            <p14:sldId id="312"/>
            <p14:sldId id="313"/>
            <p14:sldId id="314"/>
            <p14:sldId id="316"/>
            <p14:sldId id="317"/>
            <p14:sldId id="318"/>
            <p14:sldId id="319"/>
            <p14:sldId id="320"/>
            <p14:sldId id="289"/>
            <p14:sldId id="287"/>
            <p14:sldId id="288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5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12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53F5A-7060-A678-34E7-28891ACA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29CDD-C144-4AEF-EC03-2A8CE9134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95A4C-C37D-31B6-8F69-FE10E482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6207E-6324-355C-1792-BFBBF663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702EB-07EB-EB7A-62D9-ABEED113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067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6A8A60-1DE6-6379-899B-3BF15A558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1608D-F764-EBF7-521D-1AE46ADD3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AE7FE-8090-C124-BF5F-F7F046F2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99BAC-18B3-9083-5EEC-A0E267920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AF2AA-1B65-0CBC-9BF3-2E07673E9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1420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F8FC-0AA0-D43B-2C56-7FD7CCF7D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23C31-FBBA-E4B0-9154-D70534B1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F9E211-61D1-458E-36EA-CABCDDD4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F9D13-DB62-940D-3E25-D8E44095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6633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896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g b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606EE-8AC8-A5F6-02BD-FCF5F16C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65E8C-25AD-79D3-03A2-E263936B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3E5C2-60DC-8BBD-E4FB-F3192851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E3C934-78A0-E942-06AF-5B586B4A6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84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tieu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8BEBF2-F650-B999-D647-AD09F2CFC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9023EF-D382-B02D-BAE6-742E1A163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606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AE735-C23F-A729-AE72-B8018C5D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F5B9B-51CD-3B41-BC78-3109F0C3B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EEE88-F25F-F327-BC5E-52DA33EE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9FE4-8F9C-AD72-EC1F-06335571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4B72-8B14-F5F2-3174-AFEE3DE0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1985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C8C4-11FB-42C7-18DE-6ACFD77F7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FE427-72AC-F62C-0303-8ADD74DE3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08484-3EF8-BAB8-331C-3B0C6C93E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78828-1840-E74C-A36C-A5FA8052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FF023-2BC1-6681-A766-A473BD6DF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761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279B9-AFA4-1D3B-13B2-77EFD469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A793C-F5D0-48AB-C8D9-051142AC9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3681D-D837-81D3-9903-DB139D1C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D56C8-CF44-0C19-B2AC-706902A6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D88EA-816F-2663-6197-C3A7473F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8862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7003-FB30-8D2A-7290-F55EA3AF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4F845-CFFE-BE8D-335F-03F71419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8A510-26ED-4829-5F71-34CB60FF5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32159-8218-BBB7-8BCE-A6A4E265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C4982C4-8784-22B1-2C4A-D32E12BBFF66}"/>
              </a:ext>
            </a:extLst>
          </p:cNvPr>
          <p:cNvSpPr/>
          <p:nvPr userDrawn="1"/>
        </p:nvSpPr>
        <p:spPr>
          <a:xfrm rot="16200000">
            <a:off x="9682976" y="4348976"/>
            <a:ext cx="2509024" cy="2509024"/>
          </a:xfrm>
          <a:custGeom>
            <a:avLst/>
            <a:gdLst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2509024 w 2509024"/>
              <a:gd name="connsiteY2" fmla="*/ 2509024 h 2509024"/>
              <a:gd name="connsiteX3" fmla="*/ 0 w 2509024"/>
              <a:gd name="connsiteY3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9024" h="2509024">
                <a:moveTo>
                  <a:pt x="0" y="2509024"/>
                </a:moveTo>
                <a:lnTo>
                  <a:pt x="0" y="0"/>
                </a:lnTo>
                <a:cubicBezTo>
                  <a:pt x="550127" y="548888"/>
                  <a:pt x="1308409" y="779345"/>
                  <a:pt x="1650380" y="1646663"/>
                </a:cubicBezTo>
                <a:cubicBezTo>
                  <a:pt x="1992351" y="2513981"/>
                  <a:pt x="2222809" y="2221570"/>
                  <a:pt x="2509024" y="2509024"/>
                </a:cubicBezTo>
                <a:lnTo>
                  <a:pt x="0" y="25090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76754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g b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606EE-8AC8-A5F6-02BD-FCF5F16C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65E8C-25AD-79D3-03A2-E263936B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3E5C2-60DC-8BBD-E4FB-F3192851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E3C934-78A0-E942-06AF-5B586B4A6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73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B9CF-F151-59B0-90A9-BDA9F2D8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FCD0A-2D86-6D2E-AB1F-D730A55B9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CE2DC-171A-C0FB-4E5F-3D64F4613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E7854-E79C-1FCE-51A5-1EA3F967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4A4A2-9B74-131D-088D-EF1A4F5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1B3AA-46C7-E4AB-38F6-389D49AE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9854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E5A5-AA63-1F35-E074-BC0A4D2F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0EECD-5DDC-5E03-C280-8D6DBBE1A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EFE8B-57EC-711C-F6DC-68DAF967C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F37B2-1E8D-2A2F-DEE9-32D5BA00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64A3D-5A9A-65ED-6722-E5F2EFD6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86625-C41D-6A1E-E699-42AA1C4A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9179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53F5A-7060-A678-34E7-28891ACA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29CDD-C144-4AEF-EC03-2A8CE9134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95A4C-C37D-31B6-8F69-FE10E482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6207E-6324-355C-1792-BFBBF663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702EB-07EB-EB7A-62D9-ABEED113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1543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6A8A60-1DE6-6379-899B-3BF15A558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1608D-F764-EBF7-521D-1AE46ADD3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AE7FE-8090-C124-BF5F-F7F046F2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99BAC-18B3-9083-5EEC-A0E267920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AF2AA-1B65-0CBC-9BF3-2E07673E9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0852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F8FC-0AA0-D43B-2C56-7FD7CCF7D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23C31-FBBA-E4B0-9154-D70534B1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F9E211-61D1-458E-36EA-CABCDDD4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F9D13-DB62-940D-3E25-D8E44095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4241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tieu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8BEBF2-F650-B999-D647-AD09F2CFC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9023EF-D382-B02D-BAE6-742E1A163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154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AE735-C23F-A729-AE72-B8018C5D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F5B9B-51CD-3B41-BC78-3109F0C3B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EEE88-F25F-F327-BC5E-52DA33EE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9FE4-8F9C-AD72-EC1F-06335571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4B72-8B14-F5F2-3174-AFEE3DE0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1611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C8C4-11FB-42C7-18DE-6ACFD77F7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FE427-72AC-F62C-0303-8ADD74DE3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08484-3EF8-BAB8-331C-3B0C6C93E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78828-1840-E74C-A36C-A5FA8052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FF023-2BC1-6681-A766-A473BD6DF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3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279B9-AFA4-1D3B-13B2-77EFD469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A793C-F5D0-48AB-C8D9-051142AC9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3681D-D837-81D3-9903-DB139D1C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D56C8-CF44-0C19-B2AC-706902A6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D88EA-816F-2663-6197-C3A7473F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634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7003-FB30-8D2A-7290-F55EA3AF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4F845-CFFE-BE8D-335F-03F71419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8A510-26ED-4829-5F71-34CB60FF5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32159-8218-BBB7-8BCE-A6A4E265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C4982C4-8784-22B1-2C4A-D32E12BBFF66}"/>
              </a:ext>
            </a:extLst>
          </p:cNvPr>
          <p:cNvSpPr/>
          <p:nvPr userDrawn="1"/>
        </p:nvSpPr>
        <p:spPr>
          <a:xfrm rot="16200000">
            <a:off x="9682976" y="4348976"/>
            <a:ext cx="2509024" cy="2509024"/>
          </a:xfrm>
          <a:custGeom>
            <a:avLst/>
            <a:gdLst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2509024 w 2509024"/>
              <a:gd name="connsiteY2" fmla="*/ 2509024 h 2509024"/>
              <a:gd name="connsiteX3" fmla="*/ 0 w 2509024"/>
              <a:gd name="connsiteY3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9024" h="2509024">
                <a:moveTo>
                  <a:pt x="0" y="2509024"/>
                </a:moveTo>
                <a:lnTo>
                  <a:pt x="0" y="0"/>
                </a:lnTo>
                <a:cubicBezTo>
                  <a:pt x="550127" y="548888"/>
                  <a:pt x="1308409" y="779345"/>
                  <a:pt x="1650380" y="1646663"/>
                </a:cubicBezTo>
                <a:cubicBezTo>
                  <a:pt x="1992351" y="2513981"/>
                  <a:pt x="2222809" y="2221570"/>
                  <a:pt x="2509024" y="2509024"/>
                </a:cubicBezTo>
                <a:lnTo>
                  <a:pt x="0" y="25090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6526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B9CF-F151-59B0-90A9-BDA9F2D8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FCD0A-2D86-6D2E-AB1F-D730A55B9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CE2DC-171A-C0FB-4E5F-3D64F4613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E7854-E79C-1FCE-51A5-1EA3F967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4A4A2-9B74-131D-088D-EF1A4F5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1B3AA-46C7-E4AB-38F6-389D49AE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9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E5A5-AA63-1F35-E074-BC0A4D2F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0EECD-5DDC-5E03-C280-8D6DBBE1A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EFE8B-57EC-711C-F6DC-68DAF967C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F37B2-1E8D-2A2F-DEE9-32D5BA00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64A3D-5A9A-65ED-6722-E5F2EFD6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86625-C41D-6A1E-E699-42AA1C4A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813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C2F68-BFD8-F176-5A84-C5F70368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E367A-1B51-D7E9-6DA7-00344462E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DF179-81A3-6D48-A25D-18786B025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878B-AD72-480F-EE63-D40DE92D8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9ADE5-BC7E-07A6-98B9-AAF72A275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649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2" r:id="rId2"/>
    <p:sldLayoutId id="2147483654" r:id="rId3"/>
    <p:sldLayoutId id="2147483650" r:id="rId4"/>
    <p:sldLayoutId id="2147483649" r:id="rId5"/>
    <p:sldLayoutId id="2147483651" r:id="rId6"/>
    <p:sldLayoutId id="2147483661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Pangolin" panose="00000500000000000000" pitchFamily="2" charset="-93"/>
          <a:ea typeface="+mj-ea"/>
          <a:cs typeface="Arima Madurai" panose="00000500000000000000" pitchFamily="2" charset="-93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C2F68-BFD8-F176-5A84-C5F70368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E367A-1B51-D7E9-6DA7-00344462E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DF179-81A3-6D48-A25D-18786B025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45E03-820F-4B7F-9E19-747DD24A9BFA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878B-AD72-480F-EE63-D40DE92D8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9ADE5-BC7E-07A6-98B9-AAF72A275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824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Pangolin" panose="00000500000000000000" pitchFamily="2" charset="-93"/>
          <a:ea typeface="+mj-ea"/>
          <a:cs typeface="Arima Madurai" panose="00000500000000000000" pitchFamily="2" charset="-93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4BC37F-3F66-59C3-10DE-5FA861FEBDE4}"/>
              </a:ext>
            </a:extLst>
          </p:cNvPr>
          <p:cNvSpPr txBox="1"/>
          <p:nvPr/>
        </p:nvSpPr>
        <p:spPr>
          <a:xfrm>
            <a:off x="5143500" y="3429000"/>
            <a:ext cx="57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tx2"/>
                </a:solidFill>
                <a:latin typeface="Pangolin" panose="00000500000000000000" pitchFamily="2" charset="-93"/>
              </a:rPr>
              <a:t>CHỦ ĐỀ 2: NHIỆT ĐỘ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6C04CC-E510-F6A4-8C44-B6F63679318F}"/>
              </a:ext>
            </a:extLst>
          </p:cNvPr>
          <p:cNvSpPr txBox="1"/>
          <p:nvPr/>
        </p:nvSpPr>
        <p:spPr>
          <a:xfrm>
            <a:off x="5143500" y="4217670"/>
            <a:ext cx="573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Pangolin" panose="00000500000000000000" pitchFamily="2" charset="-93"/>
              </a:rPr>
              <a:t>Bài 3: Giữ ấm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0B1076-A672-4CF1-7C83-7A6368BB5835}"/>
              </a:ext>
            </a:extLst>
          </p:cNvPr>
          <p:cNvSpPr/>
          <p:nvPr/>
        </p:nvSpPr>
        <p:spPr>
          <a:xfrm>
            <a:off x="5880735" y="4075331"/>
            <a:ext cx="4263390" cy="457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0800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8D080B-2B8C-476D-7F6B-1E255276D0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277" y="1917644"/>
            <a:ext cx="5003728" cy="3339989"/>
          </a:xfrm>
          <a:prstGeom prst="roundRect">
            <a:avLst>
              <a:gd name="adj" fmla="val 8167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4D8330-F6AF-86CC-E7DD-AE1A7BF9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3: Tô màu (tiếp)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78BDE7-B23E-5571-AA68-B3F7E2362F8B}"/>
              </a:ext>
            </a:extLst>
          </p:cNvPr>
          <p:cNvSpPr txBox="1"/>
          <p:nvPr/>
        </p:nvSpPr>
        <p:spPr>
          <a:xfrm>
            <a:off x="4521411" y="5484590"/>
            <a:ext cx="2729484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Montserrat Medium" panose="00000600000000000000" pitchFamily="2" charset="-93"/>
              </a:rPr>
              <a:t>Ngọn lửa bếp ga</a:t>
            </a:r>
          </a:p>
        </p:txBody>
      </p:sp>
      <p:sp>
        <p:nvSpPr>
          <p:cNvPr id="8" name="Bấm">
            <a:extLst>
              <a:ext uri="{FF2B5EF4-FFF2-40B4-BE49-F238E27FC236}">
                <a16:creationId xmlns:a16="http://schemas.microsoft.com/office/drawing/2014/main" id="{4904D31C-1452-CA32-EA85-98E9281A0C8C}"/>
              </a:ext>
            </a:extLst>
          </p:cNvPr>
          <p:cNvSpPr/>
          <p:nvPr/>
        </p:nvSpPr>
        <p:spPr>
          <a:xfrm>
            <a:off x="7372350" y="4791932"/>
            <a:ext cx="708660" cy="7086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0" name="Tô màu">
            <a:extLst>
              <a:ext uri="{FF2B5EF4-FFF2-40B4-BE49-F238E27FC236}">
                <a16:creationId xmlns:a16="http://schemas.microsoft.com/office/drawing/2014/main" id="{374E7302-ECF4-A85D-0F49-1C4B851C6B9D}"/>
              </a:ext>
            </a:extLst>
          </p:cNvPr>
          <p:cNvSpPr/>
          <p:nvPr/>
        </p:nvSpPr>
        <p:spPr>
          <a:xfrm>
            <a:off x="7372350" y="4794694"/>
            <a:ext cx="708660" cy="70866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523769-218C-FEE6-0141-408C528B6190}"/>
              </a:ext>
            </a:extLst>
          </p:cNvPr>
          <p:cNvSpPr txBox="1"/>
          <p:nvPr/>
        </p:nvSpPr>
        <p:spPr>
          <a:xfrm>
            <a:off x="9326880" y="4858964"/>
            <a:ext cx="1577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tx2"/>
                </a:solidFill>
                <a:latin typeface="Pangolin" panose="00000500000000000000" pitchFamily="2" charset="-93"/>
              </a:rPr>
              <a:t>Bấm vào hình tròn để tô màu</a:t>
            </a:r>
          </a:p>
        </p:txBody>
      </p:sp>
      <p:pic>
        <p:nvPicPr>
          <p:cNvPr id="14" name="Graphic 13" descr="Right pointing backhand index with solid fill">
            <a:extLst>
              <a:ext uri="{FF2B5EF4-FFF2-40B4-BE49-F238E27FC236}">
                <a16:creationId xmlns:a16="http://schemas.microsoft.com/office/drawing/2014/main" id="{9AD4AB67-499A-A99F-53F2-881F3D6FE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617627" y="4848785"/>
            <a:ext cx="594953" cy="594953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7276148-4692-096F-5CFE-15905ED23F56}"/>
              </a:ext>
            </a:extLst>
          </p:cNvPr>
          <p:cNvSpPr/>
          <p:nvPr/>
        </p:nvSpPr>
        <p:spPr>
          <a:xfrm>
            <a:off x="7439744" y="857794"/>
            <a:ext cx="2309453" cy="1547334"/>
          </a:xfrm>
          <a:prstGeom prst="wedgeRoundRectCallout">
            <a:avLst>
              <a:gd name="adj1" fmla="val -36671"/>
              <a:gd name="adj2" fmla="val 63239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Đây là một vật tạo nhiệt!</a:t>
            </a:r>
          </a:p>
        </p:txBody>
      </p:sp>
    </p:spTree>
    <p:extLst>
      <p:ext uri="{BB962C8B-B14F-4D97-AF65-F5344CB8AC3E}">
        <p14:creationId xmlns:p14="http://schemas.microsoft.com/office/powerpoint/2010/main" val="296739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46B789-2978-D753-9A66-7D182B18B328}"/>
              </a:ext>
            </a:extLst>
          </p:cNvPr>
          <p:cNvSpPr/>
          <p:nvPr/>
        </p:nvSpPr>
        <p:spPr>
          <a:xfrm>
            <a:off x="3314700" y="1988820"/>
            <a:ext cx="5302927" cy="3223260"/>
          </a:xfrm>
          <a:prstGeom prst="roundRect">
            <a:avLst>
              <a:gd name="adj" fmla="val 10639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D8330-F6AF-86CC-E7DD-AE1A7BF9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3: Tô màu (tiếp)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78BDE7-B23E-5571-AA68-B3F7E2362F8B}"/>
              </a:ext>
            </a:extLst>
          </p:cNvPr>
          <p:cNvSpPr txBox="1"/>
          <p:nvPr/>
        </p:nvSpPr>
        <p:spPr>
          <a:xfrm>
            <a:off x="4521411" y="5484590"/>
            <a:ext cx="2729484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Montserrat Medium" panose="00000600000000000000" pitchFamily="2" charset="-93"/>
              </a:rPr>
              <a:t>Mặt trời</a:t>
            </a:r>
          </a:p>
        </p:txBody>
      </p:sp>
      <p:sp>
        <p:nvSpPr>
          <p:cNvPr id="8" name="Bấm">
            <a:extLst>
              <a:ext uri="{FF2B5EF4-FFF2-40B4-BE49-F238E27FC236}">
                <a16:creationId xmlns:a16="http://schemas.microsoft.com/office/drawing/2014/main" id="{4904D31C-1452-CA32-EA85-98E9281A0C8C}"/>
              </a:ext>
            </a:extLst>
          </p:cNvPr>
          <p:cNvSpPr/>
          <p:nvPr/>
        </p:nvSpPr>
        <p:spPr>
          <a:xfrm>
            <a:off x="7372350" y="4791932"/>
            <a:ext cx="708660" cy="7086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0" name="Tô màu">
            <a:extLst>
              <a:ext uri="{FF2B5EF4-FFF2-40B4-BE49-F238E27FC236}">
                <a16:creationId xmlns:a16="http://schemas.microsoft.com/office/drawing/2014/main" id="{374E7302-ECF4-A85D-0F49-1C4B851C6B9D}"/>
              </a:ext>
            </a:extLst>
          </p:cNvPr>
          <p:cNvSpPr/>
          <p:nvPr/>
        </p:nvSpPr>
        <p:spPr>
          <a:xfrm>
            <a:off x="7372350" y="4794694"/>
            <a:ext cx="708660" cy="70866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523769-218C-FEE6-0141-408C528B6190}"/>
              </a:ext>
            </a:extLst>
          </p:cNvPr>
          <p:cNvSpPr txBox="1"/>
          <p:nvPr/>
        </p:nvSpPr>
        <p:spPr>
          <a:xfrm>
            <a:off x="9326880" y="4858964"/>
            <a:ext cx="1577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tx2"/>
                </a:solidFill>
                <a:latin typeface="Pangolin" panose="00000500000000000000" pitchFamily="2" charset="-93"/>
              </a:rPr>
              <a:t>Bấm vào hình tròn để tô màu</a:t>
            </a:r>
          </a:p>
        </p:txBody>
      </p:sp>
      <p:pic>
        <p:nvPicPr>
          <p:cNvPr id="14" name="Graphic 13" descr="Right pointing backhand index with solid fill">
            <a:extLst>
              <a:ext uri="{FF2B5EF4-FFF2-40B4-BE49-F238E27FC236}">
                <a16:creationId xmlns:a16="http://schemas.microsoft.com/office/drawing/2014/main" id="{9AD4AB67-499A-A99F-53F2-881F3D6FE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617627" y="4848785"/>
            <a:ext cx="594953" cy="594953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7276148-4692-096F-5CFE-15905ED23F56}"/>
              </a:ext>
            </a:extLst>
          </p:cNvPr>
          <p:cNvSpPr/>
          <p:nvPr/>
        </p:nvSpPr>
        <p:spPr>
          <a:xfrm>
            <a:off x="8081010" y="694903"/>
            <a:ext cx="2309453" cy="1547334"/>
          </a:xfrm>
          <a:prstGeom prst="wedgeRoundRectCallout">
            <a:avLst>
              <a:gd name="adj1" fmla="val -36671"/>
              <a:gd name="adj2" fmla="val 63239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Đây là một vật tạo nhiệt!</a:t>
            </a:r>
          </a:p>
        </p:txBody>
      </p:sp>
    </p:spTree>
    <p:extLst>
      <p:ext uri="{BB962C8B-B14F-4D97-AF65-F5344CB8AC3E}">
        <p14:creationId xmlns:p14="http://schemas.microsoft.com/office/powerpoint/2010/main" val="103773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ấm xốp ép dày 5cm (kích thước 50cm*100cm) | Shopee Việt Nam">
            <a:extLst>
              <a:ext uri="{FF2B5EF4-FFF2-40B4-BE49-F238E27FC236}">
                <a16:creationId xmlns:a16="http://schemas.microsoft.com/office/drawing/2014/main" id="{360C8FFD-0C53-159B-4BD1-055A0F26A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3700" y="1858100"/>
            <a:ext cx="4724905" cy="3380433"/>
          </a:xfrm>
          <a:prstGeom prst="roundRect">
            <a:avLst>
              <a:gd name="adj" fmla="val 787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4D8330-F6AF-86CC-E7DD-AE1A7BF9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3: Tô màu (tiếp)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78BDE7-B23E-5571-AA68-B3F7E2362F8B}"/>
              </a:ext>
            </a:extLst>
          </p:cNvPr>
          <p:cNvSpPr txBox="1"/>
          <p:nvPr/>
        </p:nvSpPr>
        <p:spPr>
          <a:xfrm>
            <a:off x="4521411" y="5484590"/>
            <a:ext cx="2729484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Montserrat Medium" panose="00000600000000000000" pitchFamily="2" charset="-93"/>
              </a:rPr>
              <a:t>Xốp</a:t>
            </a:r>
          </a:p>
        </p:txBody>
      </p:sp>
      <p:sp>
        <p:nvSpPr>
          <p:cNvPr id="8" name="Bấm">
            <a:extLst>
              <a:ext uri="{FF2B5EF4-FFF2-40B4-BE49-F238E27FC236}">
                <a16:creationId xmlns:a16="http://schemas.microsoft.com/office/drawing/2014/main" id="{4904D31C-1452-CA32-EA85-98E9281A0C8C}"/>
              </a:ext>
            </a:extLst>
          </p:cNvPr>
          <p:cNvSpPr/>
          <p:nvPr/>
        </p:nvSpPr>
        <p:spPr>
          <a:xfrm>
            <a:off x="7372350" y="4791932"/>
            <a:ext cx="708660" cy="7086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0" name="Tô màu">
            <a:extLst>
              <a:ext uri="{FF2B5EF4-FFF2-40B4-BE49-F238E27FC236}">
                <a16:creationId xmlns:a16="http://schemas.microsoft.com/office/drawing/2014/main" id="{374E7302-ECF4-A85D-0F49-1C4B851C6B9D}"/>
              </a:ext>
            </a:extLst>
          </p:cNvPr>
          <p:cNvSpPr/>
          <p:nvPr/>
        </p:nvSpPr>
        <p:spPr>
          <a:xfrm>
            <a:off x="7372350" y="4794694"/>
            <a:ext cx="708660" cy="708660"/>
          </a:xfrm>
          <a:prstGeom prst="ellipse">
            <a:avLst/>
          </a:prstGeom>
          <a:solidFill>
            <a:schemeClr val="tx2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523769-218C-FEE6-0141-408C528B6190}"/>
              </a:ext>
            </a:extLst>
          </p:cNvPr>
          <p:cNvSpPr txBox="1"/>
          <p:nvPr/>
        </p:nvSpPr>
        <p:spPr>
          <a:xfrm>
            <a:off x="9326880" y="4858964"/>
            <a:ext cx="1577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tx2"/>
                </a:solidFill>
                <a:latin typeface="Pangolin" panose="00000500000000000000" pitchFamily="2" charset="-93"/>
              </a:rPr>
              <a:t>Bấm vào hình tròn để tô màu</a:t>
            </a:r>
          </a:p>
        </p:txBody>
      </p:sp>
      <p:pic>
        <p:nvPicPr>
          <p:cNvPr id="14" name="Graphic 13" descr="Right pointing backhand index with solid fill">
            <a:extLst>
              <a:ext uri="{FF2B5EF4-FFF2-40B4-BE49-F238E27FC236}">
                <a16:creationId xmlns:a16="http://schemas.microsoft.com/office/drawing/2014/main" id="{9AD4AB67-499A-A99F-53F2-881F3D6FE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617627" y="4848785"/>
            <a:ext cx="594953" cy="594953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7276148-4692-096F-5CFE-15905ED23F56}"/>
              </a:ext>
            </a:extLst>
          </p:cNvPr>
          <p:cNvSpPr/>
          <p:nvPr/>
        </p:nvSpPr>
        <p:spPr>
          <a:xfrm>
            <a:off x="8081010" y="694903"/>
            <a:ext cx="2309453" cy="1547334"/>
          </a:xfrm>
          <a:prstGeom prst="wedgeRoundRectCallout">
            <a:avLst>
              <a:gd name="adj1" fmla="val -36671"/>
              <a:gd name="adj2" fmla="val 63239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Đây là một vật giữ nhiệt!</a:t>
            </a:r>
          </a:p>
        </p:txBody>
      </p:sp>
    </p:spTree>
    <p:extLst>
      <p:ext uri="{BB962C8B-B14F-4D97-AF65-F5344CB8AC3E}">
        <p14:creationId xmlns:p14="http://schemas.microsoft.com/office/powerpoint/2010/main" val="233200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46B789-2978-D753-9A66-7D182B18B328}"/>
              </a:ext>
            </a:extLst>
          </p:cNvPr>
          <p:cNvSpPr/>
          <p:nvPr/>
        </p:nvSpPr>
        <p:spPr>
          <a:xfrm>
            <a:off x="3314701" y="1988820"/>
            <a:ext cx="5029200" cy="3223260"/>
          </a:xfrm>
          <a:prstGeom prst="roundRect">
            <a:avLst>
              <a:gd name="adj" fmla="val 10639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D8330-F6AF-86CC-E7DD-AE1A7BF9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3: Tô màu (tiếp)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78BDE7-B23E-5571-AA68-B3F7E2362F8B}"/>
              </a:ext>
            </a:extLst>
          </p:cNvPr>
          <p:cNvSpPr txBox="1"/>
          <p:nvPr/>
        </p:nvSpPr>
        <p:spPr>
          <a:xfrm>
            <a:off x="4658571" y="5554002"/>
            <a:ext cx="2729484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Montserrat Medium" panose="00000600000000000000" pitchFamily="2" charset="-93"/>
              </a:rPr>
              <a:t>Bàn là</a:t>
            </a:r>
          </a:p>
        </p:txBody>
      </p:sp>
      <p:sp>
        <p:nvSpPr>
          <p:cNvPr id="8" name="Bấm">
            <a:extLst>
              <a:ext uri="{FF2B5EF4-FFF2-40B4-BE49-F238E27FC236}">
                <a16:creationId xmlns:a16="http://schemas.microsoft.com/office/drawing/2014/main" id="{4904D31C-1452-CA32-EA85-98E9281A0C8C}"/>
              </a:ext>
            </a:extLst>
          </p:cNvPr>
          <p:cNvSpPr/>
          <p:nvPr/>
        </p:nvSpPr>
        <p:spPr>
          <a:xfrm>
            <a:off x="7372350" y="4791932"/>
            <a:ext cx="708660" cy="7086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0" name="Tô màu">
            <a:extLst>
              <a:ext uri="{FF2B5EF4-FFF2-40B4-BE49-F238E27FC236}">
                <a16:creationId xmlns:a16="http://schemas.microsoft.com/office/drawing/2014/main" id="{374E7302-ECF4-A85D-0F49-1C4B851C6B9D}"/>
              </a:ext>
            </a:extLst>
          </p:cNvPr>
          <p:cNvSpPr/>
          <p:nvPr/>
        </p:nvSpPr>
        <p:spPr>
          <a:xfrm>
            <a:off x="7372350" y="4794694"/>
            <a:ext cx="708660" cy="70866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523769-218C-FEE6-0141-408C528B6190}"/>
              </a:ext>
            </a:extLst>
          </p:cNvPr>
          <p:cNvSpPr txBox="1"/>
          <p:nvPr/>
        </p:nvSpPr>
        <p:spPr>
          <a:xfrm>
            <a:off x="9464040" y="4928376"/>
            <a:ext cx="1577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tx2"/>
                </a:solidFill>
                <a:latin typeface="Pangolin" panose="00000500000000000000" pitchFamily="2" charset="-93"/>
              </a:rPr>
              <a:t>Bấm vào hình tròn để tô màu</a:t>
            </a:r>
          </a:p>
        </p:txBody>
      </p:sp>
      <p:pic>
        <p:nvPicPr>
          <p:cNvPr id="14" name="Graphic 13" descr="Right pointing backhand index with solid fill">
            <a:extLst>
              <a:ext uri="{FF2B5EF4-FFF2-40B4-BE49-F238E27FC236}">
                <a16:creationId xmlns:a16="http://schemas.microsoft.com/office/drawing/2014/main" id="{9AD4AB67-499A-A99F-53F2-881F3D6FE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754787" y="4918197"/>
            <a:ext cx="594953" cy="594953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7276148-4692-096F-5CFE-15905ED23F56}"/>
              </a:ext>
            </a:extLst>
          </p:cNvPr>
          <p:cNvSpPr/>
          <p:nvPr/>
        </p:nvSpPr>
        <p:spPr>
          <a:xfrm>
            <a:off x="8081010" y="694903"/>
            <a:ext cx="2309453" cy="1547334"/>
          </a:xfrm>
          <a:prstGeom prst="wedgeRoundRectCallout">
            <a:avLst>
              <a:gd name="adj1" fmla="val -36671"/>
              <a:gd name="adj2" fmla="val 63239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Đây là một vật tạo nhiệt!</a:t>
            </a:r>
          </a:p>
        </p:txBody>
      </p:sp>
    </p:spTree>
    <p:extLst>
      <p:ext uri="{BB962C8B-B14F-4D97-AF65-F5344CB8AC3E}">
        <p14:creationId xmlns:p14="http://schemas.microsoft.com/office/powerpoint/2010/main" val="39471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51C205-12ED-FCE6-861D-BC18069B14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102" y="1690688"/>
            <a:ext cx="5236441" cy="3492716"/>
          </a:xfrm>
          <a:prstGeom prst="roundRect">
            <a:avLst>
              <a:gd name="adj" fmla="val 8167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4D8330-F6AF-86CC-E7DD-AE1A7BF9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3: Tô màu (tiếp)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78BDE7-B23E-5571-AA68-B3F7E2362F8B}"/>
              </a:ext>
            </a:extLst>
          </p:cNvPr>
          <p:cNvSpPr txBox="1"/>
          <p:nvPr/>
        </p:nvSpPr>
        <p:spPr>
          <a:xfrm>
            <a:off x="4521411" y="5484590"/>
            <a:ext cx="2729484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Montserrat Medium" panose="00000600000000000000" pitchFamily="2" charset="-93"/>
              </a:rPr>
              <a:t>Lông cừu</a:t>
            </a:r>
          </a:p>
        </p:txBody>
      </p:sp>
      <p:sp>
        <p:nvSpPr>
          <p:cNvPr id="8" name="Bấm">
            <a:extLst>
              <a:ext uri="{FF2B5EF4-FFF2-40B4-BE49-F238E27FC236}">
                <a16:creationId xmlns:a16="http://schemas.microsoft.com/office/drawing/2014/main" id="{4904D31C-1452-CA32-EA85-98E9281A0C8C}"/>
              </a:ext>
            </a:extLst>
          </p:cNvPr>
          <p:cNvSpPr/>
          <p:nvPr/>
        </p:nvSpPr>
        <p:spPr>
          <a:xfrm>
            <a:off x="7372350" y="4791932"/>
            <a:ext cx="708660" cy="7086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0" name="Tô màu">
            <a:extLst>
              <a:ext uri="{FF2B5EF4-FFF2-40B4-BE49-F238E27FC236}">
                <a16:creationId xmlns:a16="http://schemas.microsoft.com/office/drawing/2014/main" id="{374E7302-ECF4-A85D-0F49-1C4B851C6B9D}"/>
              </a:ext>
            </a:extLst>
          </p:cNvPr>
          <p:cNvSpPr/>
          <p:nvPr/>
        </p:nvSpPr>
        <p:spPr>
          <a:xfrm>
            <a:off x="7372350" y="4794694"/>
            <a:ext cx="708660" cy="708660"/>
          </a:xfrm>
          <a:prstGeom prst="ellipse">
            <a:avLst/>
          </a:prstGeom>
          <a:solidFill>
            <a:schemeClr val="tx2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523769-218C-FEE6-0141-408C528B6190}"/>
              </a:ext>
            </a:extLst>
          </p:cNvPr>
          <p:cNvSpPr txBox="1"/>
          <p:nvPr/>
        </p:nvSpPr>
        <p:spPr>
          <a:xfrm>
            <a:off x="9326880" y="4858964"/>
            <a:ext cx="1577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tx2"/>
                </a:solidFill>
                <a:latin typeface="Pangolin" panose="00000500000000000000" pitchFamily="2" charset="-93"/>
              </a:rPr>
              <a:t>Bấm vào hình tròn để tô màu</a:t>
            </a:r>
          </a:p>
        </p:txBody>
      </p:sp>
      <p:pic>
        <p:nvPicPr>
          <p:cNvPr id="14" name="Graphic 13" descr="Right pointing backhand index with solid fill">
            <a:extLst>
              <a:ext uri="{FF2B5EF4-FFF2-40B4-BE49-F238E27FC236}">
                <a16:creationId xmlns:a16="http://schemas.microsoft.com/office/drawing/2014/main" id="{9AD4AB67-499A-A99F-53F2-881F3D6FE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617627" y="4848785"/>
            <a:ext cx="594953" cy="594953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7276148-4692-096F-5CFE-15905ED23F56}"/>
              </a:ext>
            </a:extLst>
          </p:cNvPr>
          <p:cNvSpPr/>
          <p:nvPr/>
        </p:nvSpPr>
        <p:spPr>
          <a:xfrm>
            <a:off x="8081010" y="694903"/>
            <a:ext cx="2309453" cy="1547334"/>
          </a:xfrm>
          <a:prstGeom prst="wedgeRoundRectCallout">
            <a:avLst>
              <a:gd name="adj1" fmla="val -36671"/>
              <a:gd name="adj2" fmla="val 63239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Đây là một vật giữ nhiệt!</a:t>
            </a:r>
          </a:p>
        </p:txBody>
      </p:sp>
    </p:spTree>
    <p:extLst>
      <p:ext uri="{BB962C8B-B14F-4D97-AF65-F5344CB8AC3E}">
        <p14:creationId xmlns:p14="http://schemas.microsoft.com/office/powerpoint/2010/main" val="428696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062699F-5181-8797-BAD9-A2427B2E8480}"/>
              </a:ext>
            </a:extLst>
          </p:cNvPr>
          <p:cNvSpPr/>
          <p:nvPr/>
        </p:nvSpPr>
        <p:spPr>
          <a:xfrm>
            <a:off x="2581275" y="2057400"/>
            <a:ext cx="7303770" cy="31203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DB909-05E3-0785-0600-F9484BCE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090" y="2766218"/>
            <a:ext cx="7216140" cy="1325563"/>
          </a:xfrm>
        </p:spPr>
        <p:txBody>
          <a:bodyPr/>
          <a:lstStyle/>
          <a:p>
            <a:pPr algn="ctr"/>
            <a:r>
              <a:rPr lang="en-US"/>
              <a:t>Hoạt động 2: </a:t>
            </a:r>
            <a:br>
              <a:rPr lang="en-US"/>
            </a:b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2DCCF3-CCC1-F183-5045-A26DCC203FC9}"/>
              </a:ext>
            </a:extLst>
          </p:cNvPr>
          <p:cNvSpPr txBox="1"/>
          <p:nvPr/>
        </p:nvSpPr>
        <p:spPr>
          <a:xfrm>
            <a:off x="3047238" y="3480624"/>
            <a:ext cx="60944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solidFill>
                  <a:schemeClr val="accent6"/>
                </a:solidFill>
                <a:latin typeface="Pangolin" panose="00000500000000000000" pitchFamily="2" charset="-93"/>
              </a:rPr>
              <a:t>Làm nóng vật</a:t>
            </a:r>
          </a:p>
        </p:txBody>
      </p:sp>
    </p:spTree>
    <p:extLst>
      <p:ext uri="{BB962C8B-B14F-4D97-AF65-F5344CB8AC3E}">
        <p14:creationId xmlns:p14="http://schemas.microsoft.com/office/powerpoint/2010/main" val="335648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FED3-198F-A1C5-B838-25C8E40A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Dự đoán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F5B644-5350-2255-FD2E-FCEDBC3ACE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918" y="1457766"/>
            <a:ext cx="2345302" cy="47372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CCB52B-78D4-0A11-E446-8364424E341F}"/>
              </a:ext>
            </a:extLst>
          </p:cNvPr>
          <p:cNvSpPr txBox="1"/>
          <p:nvPr/>
        </p:nvSpPr>
        <p:spPr>
          <a:xfrm>
            <a:off x="4908938" y="1690688"/>
            <a:ext cx="6578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>
                <a:solidFill>
                  <a:schemeClr val="tx2"/>
                </a:solidFill>
                <a:latin typeface="Pangolin" panose="00000500000000000000" pitchFamily="2" charset="-93"/>
              </a:rPr>
              <a:t>Em hãy dự đoán cách nào làm nóng vật hơn!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FD5E48-42DF-AB94-CEE8-CA9AE5C481B2}"/>
              </a:ext>
            </a:extLst>
          </p:cNvPr>
          <p:cNvSpPr/>
          <p:nvPr/>
        </p:nvSpPr>
        <p:spPr>
          <a:xfrm>
            <a:off x="5109210" y="3159076"/>
            <a:ext cx="5657850" cy="73229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Montserrat Medium" panose="00000600000000000000" pitchFamily="2" charset="-93"/>
              </a:rPr>
              <a:t>Cọ xát các vật vào nhau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FD0A1E-34A1-C14A-2A1A-66B77B7BFC0C}"/>
              </a:ext>
            </a:extLst>
          </p:cNvPr>
          <p:cNvSpPr/>
          <p:nvPr/>
        </p:nvSpPr>
        <p:spPr>
          <a:xfrm>
            <a:off x="5109210" y="4159430"/>
            <a:ext cx="5657850" cy="73229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Montserrat Medium" panose="00000600000000000000" pitchFamily="2" charset="-93"/>
              </a:rPr>
              <a:t>Đặt vật cạnh vật khác nóng hơn</a:t>
            </a:r>
          </a:p>
        </p:txBody>
      </p:sp>
    </p:spTree>
    <p:extLst>
      <p:ext uri="{BB962C8B-B14F-4D97-AF65-F5344CB8AC3E}">
        <p14:creationId xmlns:p14="http://schemas.microsoft.com/office/powerpoint/2010/main" val="165462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FED3-198F-A1C5-B838-25C8E40A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Chuẩn bị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BF3111-8C75-B80F-749D-40D20E45A2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530" y="1690688"/>
            <a:ext cx="5745480" cy="3830320"/>
          </a:xfrm>
          <a:prstGeom prst="roundRect">
            <a:avLst>
              <a:gd name="adj" fmla="val 7834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C9AEA3-3388-B930-DD9D-70ACCD9C5CFF}"/>
              </a:ext>
            </a:extLst>
          </p:cNvPr>
          <p:cNvSpPr txBox="1"/>
          <p:nvPr/>
        </p:nvSpPr>
        <p:spPr>
          <a:xfrm>
            <a:off x="1494870" y="5885050"/>
            <a:ext cx="30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solidFill>
                  <a:schemeClr val="tx2"/>
                </a:solidFill>
                <a:latin typeface="Pangolin" panose="00000500000000000000" pitchFamily="2" charset="-93"/>
              </a:rPr>
              <a:t>Cảm biến nhiệt độ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2611488C-86F4-7DBD-8C6C-4C7FDFBBD5A7}"/>
              </a:ext>
            </a:extLst>
          </p:cNvPr>
          <p:cNvSpPr/>
          <p:nvPr/>
        </p:nvSpPr>
        <p:spPr>
          <a:xfrm rot="5400000">
            <a:off x="5248275" y="4064317"/>
            <a:ext cx="228600" cy="1977390"/>
          </a:xfrm>
          <a:prstGeom prst="rightBrac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F4552E08-0F23-75A6-949D-072D1E7AF7B2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69081" y="5207614"/>
            <a:ext cx="1293495" cy="908268"/>
          </a:xfrm>
          <a:prstGeom prst="bentConnector3">
            <a:avLst/>
          </a:prstGeom>
          <a:ln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99820D8-6B5E-8658-C2A4-66F81B2C9A30}"/>
              </a:ext>
            </a:extLst>
          </p:cNvPr>
          <p:cNvSpPr txBox="1"/>
          <p:nvPr/>
        </p:nvSpPr>
        <p:spPr>
          <a:xfrm>
            <a:off x="5362575" y="1042561"/>
            <a:ext cx="30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Pangolin" panose="00000500000000000000" pitchFamily="2" charset="-93"/>
              </a:rPr>
              <a:t>Đèn học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8ADDF667-CDB7-433A-E612-37759725B6D7}"/>
              </a:ext>
            </a:extLst>
          </p:cNvPr>
          <p:cNvCxnSpPr>
            <a:cxnSpLocks/>
          </p:cNvCxnSpPr>
          <p:nvPr/>
        </p:nvCxnSpPr>
        <p:spPr>
          <a:xfrm rot="16200000" flipH="1">
            <a:off x="6474907" y="1982916"/>
            <a:ext cx="998969" cy="247278"/>
          </a:xfrm>
          <a:prstGeom prst="bentConnector3">
            <a:avLst/>
          </a:prstGeom>
          <a:ln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8133E9-15FE-AEBD-6120-27B55FCCBA21}"/>
              </a:ext>
            </a:extLst>
          </p:cNvPr>
          <p:cNvSpPr txBox="1"/>
          <p:nvPr/>
        </p:nvSpPr>
        <p:spPr>
          <a:xfrm>
            <a:off x="6894195" y="6030416"/>
            <a:ext cx="30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Pangolin" panose="00000500000000000000" pitchFamily="2" charset="-93"/>
              </a:rPr>
              <a:t>Vải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47DF39E0-0EE1-E5D2-26BD-A0CE71F7C5D7}"/>
              </a:ext>
            </a:extLst>
          </p:cNvPr>
          <p:cNvCxnSpPr>
            <a:cxnSpLocks/>
            <a:endCxn id="16" idx="0"/>
          </p:cNvCxnSpPr>
          <p:nvPr/>
        </p:nvCxnSpPr>
        <p:spPr>
          <a:xfrm rot="16200000" flipH="1">
            <a:off x="7500561" y="5105162"/>
            <a:ext cx="1008496" cy="842012"/>
          </a:xfrm>
          <a:prstGeom prst="bentConnector3">
            <a:avLst/>
          </a:prstGeom>
          <a:ln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513E972-6C93-8BD5-4AF1-B311F3205529}"/>
              </a:ext>
            </a:extLst>
          </p:cNvPr>
          <p:cNvSpPr txBox="1"/>
          <p:nvPr/>
        </p:nvSpPr>
        <p:spPr>
          <a:xfrm>
            <a:off x="9555479" y="3651595"/>
            <a:ext cx="2150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Pangolin" panose="00000500000000000000" pitchFamily="2" charset="-93"/>
              </a:rPr>
              <a:t>Găng tay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2BB1753B-8492-9B39-A5BC-BAEAD24557C5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8506011" y="4113260"/>
            <a:ext cx="2124934" cy="399252"/>
          </a:xfrm>
          <a:prstGeom prst="bentConnector2">
            <a:avLst/>
          </a:prstGeom>
          <a:ln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80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3" grpId="0"/>
      <p:bldP spid="16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FED3-198F-A1C5-B838-25C8E40A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356EFE-E2C9-CC51-74C6-515DB66F2ABD}"/>
              </a:ext>
            </a:extLst>
          </p:cNvPr>
          <p:cNvSpPr/>
          <p:nvPr/>
        </p:nvSpPr>
        <p:spPr>
          <a:xfrm>
            <a:off x="3120390" y="1610098"/>
            <a:ext cx="6012180" cy="3637804"/>
          </a:xfrm>
          <a:prstGeom prst="roundRect">
            <a:avLst>
              <a:gd name="adj" fmla="val 8583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2A86B-2C6F-6E28-3CB3-8CDB21122298}"/>
              </a:ext>
            </a:extLst>
          </p:cNvPr>
          <p:cNvSpPr txBox="1"/>
          <p:nvPr/>
        </p:nvSpPr>
        <p:spPr>
          <a:xfrm>
            <a:off x="1861185" y="5509260"/>
            <a:ext cx="8469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Montserrat Medium" panose="00000600000000000000" pitchFamily="2" charset="-93"/>
              </a:rPr>
              <a:t>Bật công tắc đèn, đặt cảm biến gần sát bóng đèn, </a:t>
            </a:r>
            <a:r>
              <a:rPr lang="en-US" sz="2400">
                <a:solidFill>
                  <a:schemeClr val="accent6"/>
                </a:solidFill>
                <a:latin typeface="Montserrat Medium" panose="00000600000000000000" pitchFamily="2" charset="-93"/>
              </a:rPr>
              <a:t>đếm từ 1 đến 30 </a:t>
            </a:r>
            <a:r>
              <a:rPr lang="en-US" sz="2400">
                <a:solidFill>
                  <a:schemeClr val="tx2"/>
                </a:solidFill>
                <a:latin typeface="Montserrat Medium" panose="00000600000000000000" pitchFamily="2" charset="-93"/>
              </a:rPr>
              <a:t>thì đọc số nhiệt độ trên màn hình</a:t>
            </a:r>
          </a:p>
        </p:txBody>
      </p:sp>
    </p:spTree>
    <p:extLst>
      <p:ext uri="{BB962C8B-B14F-4D97-AF65-F5344CB8AC3E}">
        <p14:creationId xmlns:p14="http://schemas.microsoft.com/office/powerpoint/2010/main" val="394700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FED3-198F-A1C5-B838-25C8E40A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356EFE-E2C9-CC51-74C6-515DB66F2ABD}"/>
              </a:ext>
            </a:extLst>
          </p:cNvPr>
          <p:cNvSpPr/>
          <p:nvPr/>
        </p:nvSpPr>
        <p:spPr>
          <a:xfrm>
            <a:off x="3223260" y="1438648"/>
            <a:ext cx="6012180" cy="3637804"/>
          </a:xfrm>
          <a:prstGeom prst="roundRect">
            <a:avLst>
              <a:gd name="adj" fmla="val 8583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2A86B-2C6F-6E28-3CB3-8CDB21122298}"/>
              </a:ext>
            </a:extLst>
          </p:cNvPr>
          <p:cNvSpPr txBox="1"/>
          <p:nvPr/>
        </p:nvSpPr>
        <p:spPr>
          <a:xfrm>
            <a:off x="1964055" y="5429250"/>
            <a:ext cx="8469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Montserrat Medium" panose="00000600000000000000" pitchFamily="2" charset="-93"/>
              </a:rPr>
              <a:t>Cọ xát nhẹ nhàng cảm biến lên </a:t>
            </a:r>
            <a:r>
              <a:rPr lang="en-US" sz="2400">
                <a:solidFill>
                  <a:schemeClr val="accent6"/>
                </a:solidFill>
                <a:latin typeface="Montserrat Medium" panose="00000600000000000000" pitchFamily="2" charset="-93"/>
              </a:rPr>
              <a:t>vải</a:t>
            </a:r>
            <a:r>
              <a:rPr lang="en-US" sz="2400">
                <a:solidFill>
                  <a:schemeClr val="tx2"/>
                </a:solidFill>
                <a:latin typeface="Montserrat Medium" panose="00000600000000000000" pitchFamily="2" charset="-93"/>
              </a:rPr>
              <a:t> 10 lần, </a:t>
            </a:r>
          </a:p>
          <a:p>
            <a:pPr algn="ctr"/>
            <a:r>
              <a:rPr lang="en-US" sz="2400">
                <a:solidFill>
                  <a:schemeClr val="tx2"/>
                </a:solidFill>
                <a:latin typeface="Montserrat Medium" panose="00000600000000000000" pitchFamily="2" charset="-93"/>
              </a:rPr>
              <a:t>đếm từ 1 đến 10</a:t>
            </a:r>
          </a:p>
        </p:txBody>
      </p:sp>
    </p:spTree>
    <p:extLst>
      <p:ext uri="{BB962C8B-B14F-4D97-AF65-F5344CB8AC3E}">
        <p14:creationId xmlns:p14="http://schemas.microsoft.com/office/powerpoint/2010/main" val="257630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062699F-5181-8797-BAD9-A2427B2E8480}"/>
              </a:ext>
            </a:extLst>
          </p:cNvPr>
          <p:cNvSpPr/>
          <p:nvPr/>
        </p:nvSpPr>
        <p:spPr>
          <a:xfrm>
            <a:off x="2581275" y="2057400"/>
            <a:ext cx="7303770" cy="31203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DB909-05E3-0785-0600-F9484BCE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090" y="3074828"/>
            <a:ext cx="7216140" cy="1325563"/>
          </a:xfrm>
        </p:spPr>
        <p:txBody>
          <a:bodyPr/>
          <a:lstStyle/>
          <a:p>
            <a:pPr algn="ctr"/>
            <a:r>
              <a:rPr lang="en-US"/>
              <a:t>Khởi động: Hát và nhảy bài hát</a:t>
            </a:r>
            <a:br>
              <a:rPr lang="en-US"/>
            </a:b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2DCCF3-CCC1-F183-5045-A26DCC203FC9}"/>
              </a:ext>
            </a:extLst>
          </p:cNvPr>
          <p:cNvSpPr txBox="1"/>
          <p:nvPr/>
        </p:nvSpPr>
        <p:spPr>
          <a:xfrm>
            <a:off x="3185922" y="3737609"/>
            <a:ext cx="60944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solidFill>
                  <a:schemeClr val="accent6"/>
                </a:solidFill>
                <a:latin typeface="Pangolin" panose="00000500000000000000" pitchFamily="2" charset="-93"/>
              </a:rPr>
              <a:t>"Tôi là ấm trà nhỏ"</a:t>
            </a:r>
          </a:p>
        </p:txBody>
      </p:sp>
    </p:spTree>
    <p:extLst>
      <p:ext uri="{BB962C8B-B14F-4D97-AF65-F5344CB8AC3E}">
        <p14:creationId xmlns:p14="http://schemas.microsoft.com/office/powerpoint/2010/main" val="213545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FED3-198F-A1C5-B838-25C8E40A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3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356EFE-E2C9-CC51-74C6-515DB66F2ABD}"/>
              </a:ext>
            </a:extLst>
          </p:cNvPr>
          <p:cNvSpPr/>
          <p:nvPr/>
        </p:nvSpPr>
        <p:spPr>
          <a:xfrm>
            <a:off x="3223260" y="1438648"/>
            <a:ext cx="6012180" cy="3637804"/>
          </a:xfrm>
          <a:prstGeom prst="roundRect">
            <a:avLst>
              <a:gd name="adj" fmla="val 8583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2A86B-2C6F-6E28-3CB3-8CDB21122298}"/>
              </a:ext>
            </a:extLst>
          </p:cNvPr>
          <p:cNvSpPr txBox="1"/>
          <p:nvPr/>
        </p:nvSpPr>
        <p:spPr>
          <a:xfrm>
            <a:off x="1964055" y="5429250"/>
            <a:ext cx="8469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Montserrat Medium" panose="00000600000000000000" pitchFamily="2" charset="-93"/>
              </a:rPr>
              <a:t>Cọ xát nhẹ nhàng cảm biến lên </a:t>
            </a:r>
            <a:r>
              <a:rPr lang="en-US" sz="2400">
                <a:solidFill>
                  <a:schemeClr val="accent6"/>
                </a:solidFill>
                <a:latin typeface="Montserrat Medium" panose="00000600000000000000" pitchFamily="2" charset="-93"/>
              </a:rPr>
              <a:t>găng tay cao su </a:t>
            </a:r>
            <a:r>
              <a:rPr lang="en-US" sz="2400">
                <a:solidFill>
                  <a:schemeClr val="tx2"/>
                </a:solidFill>
                <a:latin typeface="Montserrat Medium" panose="00000600000000000000" pitchFamily="2" charset="-93"/>
              </a:rPr>
              <a:t>10 lần, đếm từ 1 đến 10</a:t>
            </a:r>
          </a:p>
        </p:txBody>
      </p:sp>
    </p:spTree>
    <p:extLst>
      <p:ext uri="{BB962C8B-B14F-4D97-AF65-F5344CB8AC3E}">
        <p14:creationId xmlns:p14="http://schemas.microsoft.com/office/powerpoint/2010/main" val="299657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FED3-198F-A1C5-B838-25C8E40A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2A86B-2C6F-6E28-3CB3-8CDB21122298}"/>
              </a:ext>
            </a:extLst>
          </p:cNvPr>
          <p:cNvSpPr txBox="1"/>
          <p:nvPr/>
        </p:nvSpPr>
        <p:spPr>
          <a:xfrm>
            <a:off x="1964055" y="4606290"/>
            <a:ext cx="8469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Montserrat Medium" panose="00000600000000000000" pitchFamily="2" charset="-93"/>
              </a:rPr>
              <a:t>Em hãy ghi lại nhiệt độ ở các cách làm trên vào bảng ở trang 34 sách STEM 1 nhé!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D3249B-1E49-B142-A2BC-380BBD866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369" y="1872746"/>
            <a:ext cx="7033262" cy="2355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0084FB-CAA7-6B33-36FB-333120171D7D}"/>
              </a:ext>
            </a:extLst>
          </p:cNvPr>
          <p:cNvSpPr txBox="1"/>
          <p:nvPr/>
        </p:nvSpPr>
        <p:spPr>
          <a:xfrm>
            <a:off x="8732519" y="2091690"/>
            <a:ext cx="880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solidFill>
                  <a:schemeClr val="accent6"/>
                </a:solidFill>
                <a:latin typeface="Pangolin" panose="00000500000000000000" pitchFamily="2" charset="-93"/>
              </a:rPr>
              <a:t>33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B2E0B4-3DEA-337E-5BA2-C4741DC52531}"/>
              </a:ext>
            </a:extLst>
          </p:cNvPr>
          <p:cNvSpPr txBox="1"/>
          <p:nvPr/>
        </p:nvSpPr>
        <p:spPr>
          <a:xfrm>
            <a:off x="8732519" y="2686823"/>
            <a:ext cx="880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solidFill>
                  <a:schemeClr val="accent6"/>
                </a:solidFill>
                <a:latin typeface="Pangolin" panose="00000500000000000000" pitchFamily="2" charset="-93"/>
              </a:rPr>
              <a:t>36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F1036-7265-6788-C053-2810A4B924EC}"/>
              </a:ext>
            </a:extLst>
          </p:cNvPr>
          <p:cNvSpPr txBox="1"/>
          <p:nvPr/>
        </p:nvSpPr>
        <p:spPr>
          <a:xfrm>
            <a:off x="8732519" y="3348990"/>
            <a:ext cx="880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solidFill>
                  <a:schemeClr val="accent6"/>
                </a:solidFill>
                <a:latin typeface="Pangolin" panose="00000500000000000000" pitchFamily="2" charset="-93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307511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FED3-198F-A1C5-B838-25C8E40A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Nhận xét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2A86B-2C6F-6E28-3CB3-8CDB21122298}"/>
              </a:ext>
            </a:extLst>
          </p:cNvPr>
          <p:cNvSpPr txBox="1"/>
          <p:nvPr/>
        </p:nvSpPr>
        <p:spPr>
          <a:xfrm>
            <a:off x="4240529" y="2698740"/>
            <a:ext cx="694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Montserrat Medium" panose="00000600000000000000" pitchFamily="2" charset="-93"/>
              </a:rPr>
              <a:t>Cách nào làm vật nóng lên nhiều nhất?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8EE0E6-668E-F053-A085-E248B9996F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04010"/>
            <a:ext cx="4796790" cy="4796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46187A-2435-6873-8148-BD9A1B636C56}"/>
              </a:ext>
            </a:extLst>
          </p:cNvPr>
          <p:cNvSpPr txBox="1"/>
          <p:nvPr/>
        </p:nvSpPr>
        <p:spPr>
          <a:xfrm>
            <a:off x="4240529" y="3387636"/>
            <a:ext cx="694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Montserrat Medium" panose="00000600000000000000" pitchFamily="2" charset="-93"/>
              </a:rPr>
              <a:t>- So sánh với dự đoán của 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CDC812-A830-8B1C-4CF5-D6C68E0C4ED5}"/>
              </a:ext>
            </a:extLst>
          </p:cNvPr>
          <p:cNvSpPr txBox="1"/>
          <p:nvPr/>
        </p:nvSpPr>
        <p:spPr>
          <a:xfrm>
            <a:off x="4240529" y="4017060"/>
            <a:ext cx="694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Montserrat Medium" panose="00000600000000000000" pitchFamily="2" charset="-93"/>
              </a:rPr>
              <a:t>- Chia sẻ kết quả với các bạn</a:t>
            </a:r>
          </a:p>
        </p:txBody>
      </p:sp>
    </p:spTree>
    <p:extLst>
      <p:ext uri="{BB962C8B-B14F-4D97-AF65-F5344CB8AC3E}">
        <p14:creationId xmlns:p14="http://schemas.microsoft.com/office/powerpoint/2010/main" val="408846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062699F-5181-8797-BAD9-A2427B2E8480}"/>
              </a:ext>
            </a:extLst>
          </p:cNvPr>
          <p:cNvSpPr/>
          <p:nvPr/>
        </p:nvSpPr>
        <p:spPr>
          <a:xfrm>
            <a:off x="819150" y="2171700"/>
            <a:ext cx="10828020" cy="31203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DB909-05E3-0785-0600-F9484BCE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090" y="2766218"/>
            <a:ext cx="7216140" cy="1325563"/>
          </a:xfrm>
        </p:spPr>
        <p:txBody>
          <a:bodyPr/>
          <a:lstStyle/>
          <a:p>
            <a:pPr algn="ctr"/>
            <a:r>
              <a:rPr lang="en-US"/>
              <a:t>Hoạt động 3: </a:t>
            </a:r>
            <a:br>
              <a:rPr lang="en-US"/>
            </a:b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2DCCF3-CCC1-F183-5045-A26DCC203FC9}"/>
              </a:ext>
            </a:extLst>
          </p:cNvPr>
          <p:cNvSpPr txBox="1"/>
          <p:nvPr/>
        </p:nvSpPr>
        <p:spPr>
          <a:xfrm>
            <a:off x="724662" y="3617595"/>
            <a:ext cx="107396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solidFill>
                  <a:schemeClr val="accent6"/>
                </a:solidFill>
                <a:latin typeface="Pangolin" panose="00000500000000000000" pitchFamily="2" charset="-93"/>
              </a:rPr>
              <a:t>Trò chơi: Truy tìm vật cách nhiệt tốt nhất</a:t>
            </a:r>
          </a:p>
        </p:txBody>
      </p:sp>
    </p:spTree>
    <p:extLst>
      <p:ext uri="{BB962C8B-B14F-4D97-AF65-F5344CB8AC3E}">
        <p14:creationId xmlns:p14="http://schemas.microsoft.com/office/powerpoint/2010/main" val="258514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FED3-198F-A1C5-B838-25C8E40A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Chuẩn bị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1063E-8677-F136-9D89-9AC34C3294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0790" y="1873884"/>
            <a:ext cx="7170420" cy="3378065"/>
          </a:xfrm>
          <a:prstGeom prst="roundRect">
            <a:avLst>
              <a:gd name="adj" fmla="val 9167"/>
            </a:avLst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B04159-0BD8-875B-FD9F-5957456213C6}"/>
              </a:ext>
            </a:extLst>
          </p:cNvPr>
          <p:cNvSpPr txBox="1"/>
          <p:nvPr/>
        </p:nvSpPr>
        <p:spPr>
          <a:xfrm>
            <a:off x="-114300" y="5251949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Pangolin" panose="00000500000000000000" pitchFamily="2" charset="-93"/>
              </a:rPr>
              <a:t>Giấy trắng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A2BF4445-F9DA-800B-B146-B1AFFE2B497D}"/>
              </a:ext>
            </a:extLst>
          </p:cNvPr>
          <p:cNvCxnSpPr/>
          <p:nvPr/>
        </p:nvCxnSpPr>
        <p:spPr>
          <a:xfrm flipV="1">
            <a:off x="2240280" y="4526280"/>
            <a:ext cx="1165860" cy="908865"/>
          </a:xfrm>
          <a:prstGeom prst="bentConnector3">
            <a:avLst/>
          </a:prstGeom>
          <a:ln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CA7C770-164F-2C40-0197-09E1C91303CB}"/>
              </a:ext>
            </a:extLst>
          </p:cNvPr>
          <p:cNvSpPr txBox="1"/>
          <p:nvPr/>
        </p:nvSpPr>
        <p:spPr>
          <a:xfrm>
            <a:off x="3611880" y="571361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Pangolin" panose="00000500000000000000" pitchFamily="2" charset="-93"/>
              </a:rPr>
              <a:t>Vải len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2B371448-A604-C058-C8D3-F0D619902D2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677638" y="4980713"/>
            <a:ext cx="908865" cy="297180"/>
          </a:xfrm>
          <a:prstGeom prst="bentConnector3">
            <a:avLst/>
          </a:prstGeom>
          <a:ln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08E619C-314F-97C9-FD86-F3419276F099}"/>
              </a:ext>
            </a:extLst>
          </p:cNvPr>
          <p:cNvSpPr txBox="1"/>
          <p:nvPr/>
        </p:nvSpPr>
        <p:spPr>
          <a:xfrm>
            <a:off x="5566410" y="5713614"/>
            <a:ext cx="187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Pangolin" panose="00000500000000000000" pitchFamily="2" charset="-93"/>
              </a:rPr>
              <a:t>Bông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8BDDA0CB-B2A2-AFCB-2C64-45AE5F81E7F3}"/>
              </a:ext>
            </a:extLst>
          </p:cNvPr>
          <p:cNvCxnSpPr>
            <a:cxnSpLocks/>
          </p:cNvCxnSpPr>
          <p:nvPr/>
        </p:nvCxnSpPr>
        <p:spPr>
          <a:xfrm rot="16200000" flipV="1">
            <a:off x="5836669" y="4867538"/>
            <a:ext cx="1139698" cy="552453"/>
          </a:xfrm>
          <a:prstGeom prst="bentConnector3">
            <a:avLst/>
          </a:prstGeom>
          <a:ln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FC1761A-1C1A-FC93-D2AC-84BCE1D623A8}"/>
              </a:ext>
            </a:extLst>
          </p:cNvPr>
          <p:cNvSpPr txBox="1"/>
          <p:nvPr/>
        </p:nvSpPr>
        <p:spPr>
          <a:xfrm>
            <a:off x="9829800" y="4275220"/>
            <a:ext cx="187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Pangolin" panose="00000500000000000000" pitchFamily="2" charset="-93"/>
              </a:rPr>
              <a:t>Đèn học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4C63DFD5-F107-61B8-AF53-8D344EBBCC3C}"/>
              </a:ext>
            </a:extLst>
          </p:cNvPr>
          <p:cNvCxnSpPr>
            <a:cxnSpLocks/>
          </p:cNvCxnSpPr>
          <p:nvPr/>
        </p:nvCxnSpPr>
        <p:spPr>
          <a:xfrm rot="10800000">
            <a:off x="8648703" y="4024160"/>
            <a:ext cx="1398270" cy="502120"/>
          </a:xfrm>
          <a:prstGeom prst="bentConnector3">
            <a:avLst/>
          </a:prstGeom>
          <a:ln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4220678-F671-4FBD-03A5-92C680C341B9}"/>
              </a:ext>
            </a:extLst>
          </p:cNvPr>
          <p:cNvSpPr txBox="1"/>
          <p:nvPr/>
        </p:nvSpPr>
        <p:spPr>
          <a:xfrm>
            <a:off x="8229604" y="5713614"/>
            <a:ext cx="187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Pangolin" panose="00000500000000000000" pitchFamily="2" charset="-93"/>
              </a:rPr>
              <a:t>Cảm biến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B9D5DA20-63AC-4D82-B5D7-8F0BC7768385}"/>
              </a:ext>
            </a:extLst>
          </p:cNvPr>
          <p:cNvCxnSpPr>
            <a:cxnSpLocks/>
            <a:stCxn id="19" idx="0"/>
          </p:cNvCxnSpPr>
          <p:nvPr/>
        </p:nvCxnSpPr>
        <p:spPr>
          <a:xfrm rot="16200000" flipV="1">
            <a:off x="7868229" y="4414979"/>
            <a:ext cx="865621" cy="1731650"/>
          </a:xfrm>
          <a:prstGeom prst="bentConnector2">
            <a:avLst/>
          </a:prstGeom>
          <a:ln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79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  <p:bldP spid="13" grpId="0"/>
      <p:bldP spid="16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FED3-198F-A1C5-B838-25C8E40A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2A86B-2C6F-6E28-3CB3-8CDB21122298}"/>
              </a:ext>
            </a:extLst>
          </p:cNvPr>
          <p:cNvSpPr txBox="1"/>
          <p:nvPr/>
        </p:nvSpPr>
        <p:spPr>
          <a:xfrm>
            <a:off x="2146935" y="4606290"/>
            <a:ext cx="8469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Montserrat Medium" panose="00000600000000000000" pitchFamily="2" charset="-93"/>
              </a:rPr>
              <a:t>Khoanh vào vật em dự đoán cách nhiệt tốt nhất, </a:t>
            </a:r>
          </a:p>
          <a:p>
            <a:pPr algn="ctr"/>
            <a:r>
              <a:rPr lang="en-US" sz="2400">
                <a:solidFill>
                  <a:schemeClr val="tx2"/>
                </a:solidFill>
                <a:latin typeface="Montserrat Medium" panose="00000600000000000000" pitchFamily="2" charset="-93"/>
              </a:rPr>
              <a:t>vật cách nhiệt kém nhất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E3B753-0608-69B2-88F7-4D2B310A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829" y="2211733"/>
            <a:ext cx="7101842" cy="190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1E380BB-6D9D-930C-9A26-A53CD8DC0E63}"/>
              </a:ext>
            </a:extLst>
          </p:cNvPr>
          <p:cNvSpPr/>
          <p:nvPr/>
        </p:nvSpPr>
        <p:spPr>
          <a:xfrm>
            <a:off x="5440680" y="2800350"/>
            <a:ext cx="1085850" cy="480060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D782CBF-5CF6-2DF2-4016-E93DE865D2C7}"/>
              </a:ext>
            </a:extLst>
          </p:cNvPr>
          <p:cNvSpPr/>
          <p:nvPr/>
        </p:nvSpPr>
        <p:spPr>
          <a:xfrm>
            <a:off x="8446770" y="3429000"/>
            <a:ext cx="1303020" cy="480060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501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FED3-198F-A1C5-B838-25C8E40A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2A86B-2C6F-6E28-3CB3-8CDB21122298}"/>
              </a:ext>
            </a:extLst>
          </p:cNvPr>
          <p:cNvSpPr txBox="1"/>
          <p:nvPr/>
        </p:nvSpPr>
        <p:spPr>
          <a:xfrm>
            <a:off x="2146935" y="5097780"/>
            <a:ext cx="8469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Montserrat Medium" panose="00000600000000000000" pitchFamily="2" charset="-93"/>
              </a:rPr>
              <a:t>Đặt cảm biến nhiệt độ trên đất nặn. Sau đó bật công tắc đèn. Đếm từ 1 đến 30 rồi ghi lại số chỉ nhiệt độ ở màn hình vào bảng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B5DA55-02EA-D647-2A49-A6716CBA9A87}"/>
              </a:ext>
            </a:extLst>
          </p:cNvPr>
          <p:cNvSpPr/>
          <p:nvPr/>
        </p:nvSpPr>
        <p:spPr>
          <a:xfrm>
            <a:off x="2983230" y="1473518"/>
            <a:ext cx="6389370" cy="3372802"/>
          </a:xfrm>
          <a:prstGeom prst="roundRect">
            <a:avLst>
              <a:gd name="adj" fmla="val 11923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7650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FED3-198F-A1C5-B838-25C8E40A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2A86B-2C6F-6E28-3CB3-8CDB21122298}"/>
              </a:ext>
            </a:extLst>
          </p:cNvPr>
          <p:cNvSpPr txBox="1"/>
          <p:nvPr/>
        </p:nvSpPr>
        <p:spPr>
          <a:xfrm>
            <a:off x="2146935" y="5097780"/>
            <a:ext cx="8469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Montserrat Medium" panose="00000600000000000000" pitchFamily="2" charset="-93"/>
              </a:rPr>
              <a:t>Lần lượt bọc cảm biến vào </a:t>
            </a:r>
            <a:r>
              <a:rPr lang="en-US" sz="2400">
                <a:solidFill>
                  <a:schemeClr val="accent6"/>
                </a:solidFill>
                <a:latin typeface="Montserrat Medium" panose="00000600000000000000" pitchFamily="2" charset="-93"/>
              </a:rPr>
              <a:t>giấy, vải len, bông </a:t>
            </a:r>
            <a:r>
              <a:rPr lang="en-US" sz="2400">
                <a:solidFill>
                  <a:schemeClr val="tx2"/>
                </a:solidFill>
                <a:latin typeface="Montserrat Medium" panose="00000600000000000000" pitchFamily="2" charset="-93"/>
              </a:rPr>
              <a:t>để đưa lại gần đèn như nhau. Mỗi lần đưa lại gần </a:t>
            </a:r>
            <a:r>
              <a:rPr lang="en-US" sz="2400">
                <a:solidFill>
                  <a:schemeClr val="accent6"/>
                </a:solidFill>
                <a:latin typeface="Montserrat Medium" panose="00000600000000000000" pitchFamily="2" charset="-93"/>
              </a:rPr>
              <a:t>đếm từ 1 đến 30</a:t>
            </a:r>
            <a:r>
              <a:rPr lang="en-US" sz="2400">
                <a:solidFill>
                  <a:schemeClr val="tx2"/>
                </a:solidFill>
                <a:latin typeface="Montserrat Medium" panose="00000600000000000000" pitchFamily="2" charset="-93"/>
              </a:rPr>
              <a:t> rồi đọc số nhiệt độ ở màn hình ghi vào bảng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B5DA55-02EA-D647-2A49-A6716CBA9A87}"/>
              </a:ext>
            </a:extLst>
          </p:cNvPr>
          <p:cNvSpPr/>
          <p:nvPr/>
        </p:nvSpPr>
        <p:spPr>
          <a:xfrm>
            <a:off x="2983230" y="1473518"/>
            <a:ext cx="6389370" cy="3372802"/>
          </a:xfrm>
          <a:prstGeom prst="roundRect">
            <a:avLst>
              <a:gd name="adj" fmla="val 11923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8FE40F6-E1C4-2887-06CE-23A73F4BC7EA}"/>
              </a:ext>
            </a:extLst>
          </p:cNvPr>
          <p:cNvSpPr/>
          <p:nvPr/>
        </p:nvSpPr>
        <p:spPr>
          <a:xfrm>
            <a:off x="8892540" y="559891"/>
            <a:ext cx="2200969" cy="1474649"/>
          </a:xfrm>
          <a:prstGeom prst="wedgeRoundRect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Lưu ý: Để cảm biến ở cùng một vị trí</a:t>
            </a:r>
          </a:p>
        </p:txBody>
      </p:sp>
    </p:spTree>
    <p:extLst>
      <p:ext uri="{BB962C8B-B14F-4D97-AF65-F5344CB8AC3E}">
        <p14:creationId xmlns:p14="http://schemas.microsoft.com/office/powerpoint/2010/main" val="143108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FED3-198F-A1C5-B838-25C8E40A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Ghi lại kết quả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2A86B-2C6F-6E28-3CB3-8CDB21122298}"/>
              </a:ext>
            </a:extLst>
          </p:cNvPr>
          <p:cNvSpPr txBox="1"/>
          <p:nvPr/>
        </p:nvSpPr>
        <p:spPr>
          <a:xfrm>
            <a:off x="1861185" y="5474970"/>
            <a:ext cx="8469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Montserrat Medium" panose="00000600000000000000" pitchFamily="2" charset="-93"/>
              </a:rPr>
              <a:t>Ghi lại kết quả vào trang 36 sách STEM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80231D-2C04-57C0-75F9-AFD0DE5FD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149" y="1732890"/>
            <a:ext cx="5981702" cy="33922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227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FED3-198F-A1C5-B838-25C8E40A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Đáp án mẫu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80231D-2C04-57C0-75F9-AFD0DE5FD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2572" y="1725295"/>
            <a:ext cx="7666856" cy="43478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A12285-ADCD-2EAF-4922-6A74C7219FD8}"/>
              </a:ext>
            </a:extLst>
          </p:cNvPr>
          <p:cNvSpPr txBox="1"/>
          <p:nvPr/>
        </p:nvSpPr>
        <p:spPr>
          <a:xfrm>
            <a:off x="6560820" y="3063240"/>
            <a:ext cx="2125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7030A0"/>
                </a:solidFill>
                <a:latin typeface="Pangolin" panose="00000500000000000000" pitchFamily="2" charset="-93"/>
              </a:rPr>
              <a:t>33 độ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61770A-9903-7392-9D33-8426E6ACEB65}"/>
              </a:ext>
            </a:extLst>
          </p:cNvPr>
          <p:cNvSpPr txBox="1"/>
          <p:nvPr/>
        </p:nvSpPr>
        <p:spPr>
          <a:xfrm>
            <a:off x="6560820" y="3644644"/>
            <a:ext cx="2125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7030A0"/>
                </a:solidFill>
                <a:latin typeface="Pangolin" panose="00000500000000000000" pitchFamily="2" charset="-93"/>
              </a:rPr>
              <a:t>36 độ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9C161-5195-0C1C-4542-2976AF571461}"/>
              </a:ext>
            </a:extLst>
          </p:cNvPr>
          <p:cNvSpPr txBox="1"/>
          <p:nvPr/>
        </p:nvSpPr>
        <p:spPr>
          <a:xfrm>
            <a:off x="6560820" y="4211266"/>
            <a:ext cx="2125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7030A0"/>
                </a:solidFill>
                <a:latin typeface="Pangolin" panose="00000500000000000000" pitchFamily="2" charset="-93"/>
              </a:rPr>
              <a:t>38 độ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108EF3-9102-BEFA-6A1A-ED07A886C79D}"/>
              </a:ext>
            </a:extLst>
          </p:cNvPr>
          <p:cNvSpPr txBox="1"/>
          <p:nvPr/>
        </p:nvSpPr>
        <p:spPr>
          <a:xfrm>
            <a:off x="6846570" y="4734486"/>
            <a:ext cx="2125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7030A0"/>
                </a:solidFill>
                <a:latin typeface="Pangolin" panose="00000500000000000000" pitchFamily="2" charset="-93"/>
              </a:rPr>
              <a:t>Bông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08BE93-43A2-C648-7296-7457BDF830C7}"/>
              </a:ext>
            </a:extLst>
          </p:cNvPr>
          <p:cNvSpPr txBox="1"/>
          <p:nvPr/>
        </p:nvSpPr>
        <p:spPr>
          <a:xfrm>
            <a:off x="7029450" y="5142215"/>
            <a:ext cx="2125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7030A0"/>
                </a:solidFill>
                <a:latin typeface="Pangolin" panose="00000500000000000000" pitchFamily="2" charset="-93"/>
              </a:rPr>
              <a:t>Giấy trắng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98919E-C6D9-CFDC-A3D9-B56DF18E95A6}"/>
              </a:ext>
            </a:extLst>
          </p:cNvPr>
          <p:cNvSpPr txBox="1"/>
          <p:nvPr/>
        </p:nvSpPr>
        <p:spPr>
          <a:xfrm>
            <a:off x="5725619" y="5624424"/>
            <a:ext cx="4367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7030A0"/>
                </a:solidFill>
                <a:latin typeface="Pangolin" panose="00000500000000000000" pitchFamily="2" charset="-93"/>
              </a:rPr>
              <a:t>Khác ở vật cách nhiệt tốt nhất</a:t>
            </a:r>
          </a:p>
        </p:txBody>
      </p:sp>
    </p:spTree>
    <p:extLst>
      <p:ext uri="{BB962C8B-B14F-4D97-AF65-F5344CB8AC3E}">
        <p14:creationId xmlns:p14="http://schemas.microsoft.com/office/powerpoint/2010/main" val="155635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Im a Little Teapot   Sing and Dance   Nursery Rhymes   PINKFONG Songs for Children_v720P">
            <a:hlinkClick r:id="" action="ppaction://media"/>
            <a:extLst>
              <a:ext uri="{FF2B5EF4-FFF2-40B4-BE49-F238E27FC236}">
                <a16:creationId xmlns:a16="http://schemas.microsoft.com/office/drawing/2014/main" id="{7E554EF2-B66D-3360-75ED-905335E2CDE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81" end="117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6850" y="825103"/>
            <a:ext cx="9258300" cy="52077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AC5A76-B50A-EF39-7CBC-40673F5106F6}"/>
              </a:ext>
            </a:extLst>
          </p:cNvPr>
          <p:cNvSpPr txBox="1"/>
          <p:nvPr/>
        </p:nvSpPr>
        <p:spPr>
          <a:xfrm>
            <a:off x="6718300" y="6286500"/>
            <a:ext cx="454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solidFill>
                  <a:schemeClr val="tx2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Nguồn: Kênh Youtube Pinkfong</a:t>
            </a:r>
          </a:p>
        </p:txBody>
      </p:sp>
    </p:spTree>
    <p:extLst>
      <p:ext uri="{BB962C8B-B14F-4D97-AF65-F5344CB8AC3E}">
        <p14:creationId xmlns:p14="http://schemas.microsoft.com/office/powerpoint/2010/main" val="93554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FED3-198F-A1C5-B838-25C8E40A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Góc khoa học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2A8861-36A7-C6B1-34BF-88F1F37F05C8}"/>
              </a:ext>
            </a:extLst>
          </p:cNvPr>
          <p:cNvSpPr/>
          <p:nvPr/>
        </p:nvSpPr>
        <p:spPr>
          <a:xfrm>
            <a:off x="6096000" y="1520190"/>
            <a:ext cx="2499360" cy="302895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BC61C2-8014-3EDF-1D93-C72A7257A8AC}"/>
              </a:ext>
            </a:extLst>
          </p:cNvPr>
          <p:cNvSpPr/>
          <p:nvPr/>
        </p:nvSpPr>
        <p:spPr>
          <a:xfrm>
            <a:off x="8724900" y="1520190"/>
            <a:ext cx="3082290" cy="302895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975FEF-DD0A-8B7A-7C40-28C49C901A12}"/>
              </a:ext>
            </a:extLst>
          </p:cNvPr>
          <p:cNvSpPr/>
          <p:nvPr/>
        </p:nvSpPr>
        <p:spPr>
          <a:xfrm>
            <a:off x="6096000" y="4652010"/>
            <a:ext cx="2499360" cy="153162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6BC687-3012-D49E-F8B6-447F0EC18F35}"/>
              </a:ext>
            </a:extLst>
          </p:cNvPr>
          <p:cNvSpPr/>
          <p:nvPr/>
        </p:nvSpPr>
        <p:spPr>
          <a:xfrm>
            <a:off x="8724900" y="4652010"/>
            <a:ext cx="3082290" cy="153162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D1AF47-E9BE-D0B1-5AB4-B2DAAEBA005C}"/>
              </a:ext>
            </a:extLst>
          </p:cNvPr>
          <p:cNvSpPr txBox="1"/>
          <p:nvPr/>
        </p:nvSpPr>
        <p:spPr>
          <a:xfrm>
            <a:off x="1059180" y="1805940"/>
            <a:ext cx="4583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>
                <a:solidFill>
                  <a:schemeClr val="tx2"/>
                </a:solidFill>
                <a:latin typeface="Montserrat Medium" panose="00000600000000000000" pitchFamily="2" charset="-93"/>
              </a:rPr>
              <a:t>Các con vật thường tự giữ ấm cơ thể bằng bộ lông của mình. </a:t>
            </a:r>
          </a:p>
          <a:p>
            <a:pPr algn="just"/>
            <a:r>
              <a:rPr lang="en-US" sz="2000">
                <a:solidFill>
                  <a:schemeClr val="tx2"/>
                </a:solidFill>
                <a:latin typeface="Montserrat Medium" panose="00000600000000000000" pitchFamily="2" charset="-93"/>
              </a:rPr>
              <a:t>Ở những vùng khí hậu lạnh, các con vật có bộ lông rất dày.</a:t>
            </a:r>
          </a:p>
          <a:p>
            <a:pPr algn="just"/>
            <a:endParaRPr lang="en-US" sz="2000">
              <a:solidFill>
                <a:schemeClr val="tx2"/>
              </a:solidFill>
              <a:latin typeface="Montserrat Medium" panose="00000600000000000000" pitchFamily="2" charset="-93"/>
            </a:endParaRPr>
          </a:p>
          <a:p>
            <a:pPr algn="just"/>
            <a:endParaRPr lang="en-US" sz="2000">
              <a:solidFill>
                <a:schemeClr val="tx2"/>
              </a:solidFill>
              <a:latin typeface="Montserrat Medium" panose="00000600000000000000" pitchFamily="2" charset="-93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BD4422-8DA9-373B-8ED7-95A9021A29C8}"/>
              </a:ext>
            </a:extLst>
          </p:cNvPr>
          <p:cNvSpPr txBox="1"/>
          <p:nvPr/>
        </p:nvSpPr>
        <p:spPr>
          <a:xfrm>
            <a:off x="1059180" y="3478828"/>
            <a:ext cx="4583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>
                <a:solidFill>
                  <a:schemeClr val="tx2"/>
                </a:solidFill>
                <a:latin typeface="Montserrat Medium" panose="00000600000000000000" pitchFamily="2" charset="-93"/>
              </a:rPr>
              <a:t>Vào mùa đông chúng thường chui vào hang tránh rét. Ở nước ta, những ngày trời rất lạnh, các con vật nuôi được người dân giữ ấm bằng cách sưởi, may quần áo, làm nhà ở có đệm để giữ ấm</a:t>
            </a:r>
          </a:p>
        </p:txBody>
      </p:sp>
    </p:spTree>
    <p:extLst>
      <p:ext uri="{BB962C8B-B14F-4D97-AF65-F5344CB8AC3E}">
        <p14:creationId xmlns:p14="http://schemas.microsoft.com/office/powerpoint/2010/main" val="321624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062699F-5181-8797-BAD9-A2427B2E8480}"/>
              </a:ext>
            </a:extLst>
          </p:cNvPr>
          <p:cNvSpPr/>
          <p:nvPr/>
        </p:nvSpPr>
        <p:spPr>
          <a:xfrm>
            <a:off x="2945130" y="2057400"/>
            <a:ext cx="6576060" cy="31203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DB909-05E3-0785-0600-F9484BCE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910" y="2954813"/>
            <a:ext cx="78105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Hoạt động 5: </a:t>
            </a:r>
            <a:br>
              <a:rPr lang="en-US"/>
            </a:br>
            <a:br>
              <a:rPr lang="en-US" sz="1600"/>
            </a:br>
            <a:r>
              <a:rPr lang="en-US"/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27103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80308B-E2B6-6476-E1AD-B75B0741286C}"/>
              </a:ext>
            </a:extLst>
          </p:cNvPr>
          <p:cNvSpPr txBox="1"/>
          <p:nvPr/>
        </p:nvSpPr>
        <p:spPr>
          <a:xfrm>
            <a:off x="2498090" y="1872675"/>
            <a:ext cx="905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Câu 1: Cách nào sau đây giúp ta làm ấm tay?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BBDFB3-4846-61D8-0E08-59C797DE957B}"/>
              </a:ext>
            </a:extLst>
          </p:cNvPr>
          <p:cNvSpPr txBox="1"/>
          <p:nvPr/>
        </p:nvSpPr>
        <p:spPr>
          <a:xfrm>
            <a:off x="4166870" y="2935665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A. Cọ xát hai tay vào nhau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985C9-1FAC-8168-D1C7-3B6F1CAD6299}"/>
              </a:ext>
            </a:extLst>
          </p:cNvPr>
          <p:cNvSpPr txBox="1"/>
          <p:nvPr/>
        </p:nvSpPr>
        <p:spPr>
          <a:xfrm>
            <a:off x="4166870" y="3770055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B. Nắm chặt bút và thước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FD17B-039F-E905-23C3-C2337AC3CDB9}"/>
              </a:ext>
            </a:extLst>
          </p:cNvPr>
          <p:cNvSpPr txBox="1"/>
          <p:nvPr/>
        </p:nvSpPr>
        <p:spPr>
          <a:xfrm>
            <a:off x="2813050" y="4808340"/>
            <a:ext cx="675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Đáp án: A. </a:t>
            </a:r>
            <a:r>
              <a:rPr lang="en-US" sz="3200">
                <a:solidFill>
                  <a:srgbClr val="ED5565"/>
                </a:solidFill>
                <a:latin typeface="Pangolin" panose="00000500000000000000" pitchFamily="2" charset="-93"/>
              </a:rPr>
              <a:t>Cọ xát hai tay vào nhau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ED5565"/>
              </a:solidFill>
              <a:effectLst/>
              <a:uLnTx/>
              <a:uFillTx/>
              <a:latin typeface="Pangolin" panose="00000500000000000000" pitchFamily="2" charset="-93"/>
              <a:ea typeface="+mn-ea"/>
              <a:cs typeface="+mn-cs"/>
            </a:endParaRPr>
          </a:p>
        </p:txBody>
      </p:sp>
      <p:pic>
        <p:nvPicPr>
          <p:cNvPr id="9" name="Đáp án">
            <a:extLst>
              <a:ext uri="{FF2B5EF4-FFF2-40B4-BE49-F238E27FC236}">
                <a16:creationId xmlns:a16="http://schemas.microsoft.com/office/drawing/2014/main" id="{E61321E3-DA0A-96C9-AB8C-9B6B283441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938" y="5393115"/>
            <a:ext cx="729862" cy="7298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2EE2C2-37A3-1B25-399D-BFB2208EF936}"/>
              </a:ext>
            </a:extLst>
          </p:cNvPr>
          <p:cNvSpPr txBox="1"/>
          <p:nvPr/>
        </p:nvSpPr>
        <p:spPr>
          <a:xfrm>
            <a:off x="10473690" y="6245761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Mở đáp án</a:t>
            </a:r>
          </a:p>
        </p:txBody>
      </p:sp>
    </p:spTree>
    <p:extLst>
      <p:ext uri="{BB962C8B-B14F-4D97-AF65-F5344CB8AC3E}">
        <p14:creationId xmlns:p14="http://schemas.microsoft.com/office/powerpoint/2010/main" val="9450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80308B-E2B6-6476-E1AD-B75B0741286C}"/>
              </a:ext>
            </a:extLst>
          </p:cNvPr>
          <p:cNvSpPr txBox="1"/>
          <p:nvPr/>
        </p:nvSpPr>
        <p:spPr>
          <a:xfrm>
            <a:off x="1973580" y="1872140"/>
            <a:ext cx="9707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Câu hỏi 2: </a:t>
            </a:r>
            <a:r>
              <a:rPr lang="en-US" sz="3600">
                <a:solidFill>
                  <a:srgbClr val="164FA3"/>
                </a:solidFill>
                <a:latin typeface="Pangolin" panose="00000500000000000000" pitchFamily="2" charset="-93"/>
              </a:rPr>
              <a:t>Áo len có tác dụng làm gì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BBDFB3-4846-61D8-0E08-59C797DE957B}"/>
              </a:ext>
            </a:extLst>
          </p:cNvPr>
          <p:cNvSpPr txBox="1"/>
          <p:nvPr/>
        </p:nvSpPr>
        <p:spPr>
          <a:xfrm>
            <a:off x="4267200" y="2935665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A. Giúp giữ ấm cơ thể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985C9-1FAC-8168-D1C7-3B6F1CAD6299}"/>
              </a:ext>
            </a:extLst>
          </p:cNvPr>
          <p:cNvSpPr txBox="1"/>
          <p:nvPr/>
        </p:nvSpPr>
        <p:spPr>
          <a:xfrm>
            <a:off x="4267200" y="3770055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B. Giúp sưởi ấm cơ thể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FD17B-039F-E905-23C3-C2337AC3CDB9}"/>
              </a:ext>
            </a:extLst>
          </p:cNvPr>
          <p:cNvSpPr txBox="1"/>
          <p:nvPr/>
        </p:nvSpPr>
        <p:spPr>
          <a:xfrm>
            <a:off x="2876550" y="4808340"/>
            <a:ext cx="5623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Đáp án: A. Giúp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 giữ ấm cơ thể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ED5565"/>
              </a:solidFill>
              <a:effectLst/>
              <a:uLnTx/>
              <a:uFillTx/>
              <a:latin typeface="Pangolin" panose="00000500000000000000" pitchFamily="2" charset="-93"/>
              <a:ea typeface="+mn-ea"/>
              <a:cs typeface="+mn-cs"/>
            </a:endParaRPr>
          </a:p>
        </p:txBody>
      </p:sp>
      <p:pic>
        <p:nvPicPr>
          <p:cNvPr id="6" name="Đáp án">
            <a:extLst>
              <a:ext uri="{FF2B5EF4-FFF2-40B4-BE49-F238E27FC236}">
                <a16:creationId xmlns:a16="http://schemas.microsoft.com/office/drawing/2014/main" id="{BF37C3CE-79F5-3347-A5EE-C9445F35C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938" y="5393115"/>
            <a:ext cx="729862" cy="7298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94E58C-8CEE-4D5C-8DCF-B87176355F76}"/>
              </a:ext>
            </a:extLst>
          </p:cNvPr>
          <p:cNvSpPr txBox="1"/>
          <p:nvPr/>
        </p:nvSpPr>
        <p:spPr>
          <a:xfrm>
            <a:off x="10473690" y="6245761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Mở đáp án</a:t>
            </a:r>
          </a:p>
        </p:txBody>
      </p:sp>
    </p:spTree>
    <p:extLst>
      <p:ext uri="{BB962C8B-B14F-4D97-AF65-F5344CB8AC3E}">
        <p14:creationId xmlns:p14="http://schemas.microsoft.com/office/powerpoint/2010/main" val="40483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4BC37F-3F66-59C3-10DE-5FA861FEBDE4}"/>
              </a:ext>
            </a:extLst>
          </p:cNvPr>
          <p:cNvSpPr txBox="1"/>
          <p:nvPr/>
        </p:nvSpPr>
        <p:spPr>
          <a:xfrm>
            <a:off x="5338053" y="3565188"/>
            <a:ext cx="5737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tx2"/>
                </a:solidFill>
                <a:latin typeface="Pangolin" panose="00000500000000000000" pitchFamily="2" charset="-93"/>
              </a:rPr>
              <a:t>Hẹn gặp lại em ở </a:t>
            </a:r>
          </a:p>
          <a:p>
            <a:pPr algn="ctr"/>
            <a:r>
              <a:rPr lang="en-US" sz="3600">
                <a:solidFill>
                  <a:schemeClr val="tx2"/>
                </a:solidFill>
                <a:latin typeface="Pangolin" panose="00000500000000000000" pitchFamily="2" charset="-93"/>
              </a:rPr>
              <a:t>tiết học sau!</a:t>
            </a:r>
          </a:p>
        </p:txBody>
      </p:sp>
    </p:spTree>
    <p:extLst>
      <p:ext uri="{BB962C8B-B14F-4D97-AF65-F5344CB8AC3E}">
        <p14:creationId xmlns:p14="http://schemas.microsoft.com/office/powerpoint/2010/main" val="175386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062699F-5181-8797-BAD9-A2427B2E8480}"/>
              </a:ext>
            </a:extLst>
          </p:cNvPr>
          <p:cNvSpPr/>
          <p:nvPr/>
        </p:nvSpPr>
        <p:spPr>
          <a:xfrm>
            <a:off x="2581275" y="2057400"/>
            <a:ext cx="7303770" cy="31203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DB909-05E3-0785-0600-F9484BCE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090" y="2766218"/>
            <a:ext cx="7216140" cy="1325563"/>
          </a:xfrm>
        </p:spPr>
        <p:txBody>
          <a:bodyPr/>
          <a:lstStyle/>
          <a:p>
            <a:pPr algn="ctr"/>
            <a:r>
              <a:rPr lang="en-US"/>
              <a:t>Hoạt động 1: </a:t>
            </a:r>
            <a:br>
              <a:rPr lang="en-US"/>
            </a:b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2DCCF3-CCC1-F183-5045-A26DCC203FC9}"/>
              </a:ext>
            </a:extLst>
          </p:cNvPr>
          <p:cNvSpPr txBox="1"/>
          <p:nvPr/>
        </p:nvSpPr>
        <p:spPr>
          <a:xfrm>
            <a:off x="3047238" y="3480624"/>
            <a:ext cx="60944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solidFill>
                  <a:schemeClr val="accent6"/>
                </a:solidFill>
                <a:latin typeface="Pangolin" panose="00000500000000000000" pitchFamily="2" charset="-93"/>
              </a:rPr>
              <a:t>Trò chơi: Truyền nhiệt</a:t>
            </a:r>
          </a:p>
        </p:txBody>
      </p:sp>
    </p:spTree>
    <p:extLst>
      <p:ext uri="{BB962C8B-B14F-4D97-AF65-F5344CB8AC3E}">
        <p14:creationId xmlns:p14="http://schemas.microsoft.com/office/powerpoint/2010/main" val="143659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8330-F6AF-86CC-E7DD-AE1A7BF9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1: Cọ xát hai bàn tay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0C44DE-BABE-82AC-D6D6-2791AA758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175" y="1868561"/>
            <a:ext cx="4819650" cy="28524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78BDE7-B23E-5571-AA68-B3F7E2362F8B}"/>
              </a:ext>
            </a:extLst>
          </p:cNvPr>
          <p:cNvSpPr txBox="1"/>
          <p:nvPr/>
        </p:nvSpPr>
        <p:spPr>
          <a:xfrm>
            <a:off x="1316736" y="5001768"/>
            <a:ext cx="9678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Montserrat Medium" panose="00000600000000000000" pitchFamily="2" charset="-93"/>
              </a:rPr>
              <a:t>Em hãy cọ xát hai bàn tay vào nhau nhiều lần và áp lên má. Em cảm nhận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88274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8330-F6AF-86CC-E7DD-AE1A7BF9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1: Cọ xát hai bàn tay (tiếp)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78BDE7-B23E-5571-AA68-B3F7E2362F8B}"/>
              </a:ext>
            </a:extLst>
          </p:cNvPr>
          <p:cNvSpPr txBox="1"/>
          <p:nvPr/>
        </p:nvSpPr>
        <p:spPr>
          <a:xfrm>
            <a:off x="2419350" y="4716018"/>
            <a:ext cx="802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Montserrat Medium" panose="00000600000000000000" pitchFamily="2" charset="-93"/>
              </a:rPr>
              <a:t>Em hãy ghi lại cảm nhận của em vào bảng ở trang 32 sách STEM 1 nhé!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19E65-4417-4A11-4A18-937DE4D1C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858" y="2325864"/>
            <a:ext cx="8154924" cy="17719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DAE68A-2A4A-4AC7-D985-E4E837F72CF7}"/>
              </a:ext>
            </a:extLst>
          </p:cNvPr>
          <p:cNvSpPr txBox="1"/>
          <p:nvPr/>
        </p:nvSpPr>
        <p:spPr>
          <a:xfrm>
            <a:off x="7989570" y="2880187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>
                <a:solidFill>
                  <a:schemeClr val="accent6"/>
                </a:solidFill>
                <a:latin typeface="Pangolin" panose="00000500000000000000" pitchFamily="2" charset="-93"/>
              </a:rPr>
              <a:t>nóng lên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36898C-E033-B5A4-70DB-57DFDAAD7E74}"/>
              </a:ext>
            </a:extLst>
          </p:cNvPr>
          <p:cNvSpPr txBox="1"/>
          <p:nvPr/>
        </p:nvSpPr>
        <p:spPr>
          <a:xfrm>
            <a:off x="8567928" y="3462895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>
                <a:solidFill>
                  <a:schemeClr val="accent6"/>
                </a:solidFill>
                <a:latin typeface="Pangolin" panose="00000500000000000000" pitchFamily="2" charset="-93"/>
              </a:rPr>
              <a:t>ấm hơn</a:t>
            </a:r>
          </a:p>
        </p:txBody>
      </p:sp>
    </p:spTree>
    <p:extLst>
      <p:ext uri="{BB962C8B-B14F-4D97-AF65-F5344CB8AC3E}">
        <p14:creationId xmlns:p14="http://schemas.microsoft.com/office/powerpoint/2010/main" val="304881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8330-F6AF-86CC-E7DD-AE1A7BF9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2: Chơi: " Truyền nhiệt"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0072281-CD26-F272-2EE6-DFE160B8B9A3}"/>
              </a:ext>
            </a:extLst>
          </p:cNvPr>
          <p:cNvSpPr/>
          <p:nvPr/>
        </p:nvSpPr>
        <p:spPr>
          <a:xfrm>
            <a:off x="1474470" y="1982788"/>
            <a:ext cx="2868930" cy="28689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Chia thành nhóm 3 bạn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F44058D-D949-B726-5818-C0BF8E5009E7}"/>
              </a:ext>
            </a:extLst>
          </p:cNvPr>
          <p:cNvSpPr/>
          <p:nvPr/>
        </p:nvSpPr>
        <p:spPr>
          <a:xfrm>
            <a:off x="4806315" y="1982788"/>
            <a:ext cx="2868930" cy="28689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Bạn thứ nhất xoa hai bàn tay vào nhau nhiều lần, rồi nắm vào bàn tay bạn thứ 2, thứ 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DE182D-E4C0-2DBA-C982-B1A5FADF282D}"/>
              </a:ext>
            </a:extLst>
          </p:cNvPr>
          <p:cNvSpPr/>
          <p:nvPr/>
        </p:nvSpPr>
        <p:spPr>
          <a:xfrm>
            <a:off x="8138160" y="1982788"/>
            <a:ext cx="2868930" cy="28689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Sau đó đến bạn thứ 2, xoa 2 bàn tay vào nhau nhiều lần, rồi nắm vào bàn tay bạn thứ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07E863-C3F6-7FB3-E3FE-F1F7C8F66410}"/>
              </a:ext>
            </a:extLst>
          </p:cNvPr>
          <p:cNvSpPr/>
          <p:nvPr/>
        </p:nvSpPr>
        <p:spPr>
          <a:xfrm>
            <a:off x="2125980" y="5114608"/>
            <a:ext cx="8549640" cy="104013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Bạn thứ 3 cảm thấy tay bạn nào nóng hơn sẽ thắng</a:t>
            </a:r>
          </a:p>
        </p:txBody>
      </p:sp>
    </p:spTree>
    <p:extLst>
      <p:ext uri="{BB962C8B-B14F-4D97-AF65-F5344CB8AC3E}">
        <p14:creationId xmlns:p14="http://schemas.microsoft.com/office/powerpoint/2010/main" val="113868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8330-F6AF-86CC-E7DD-AE1A7BF9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3: Tô màu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21573D-623F-FBD1-6D75-FB6B04956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650" y="1856232"/>
            <a:ext cx="5855206" cy="27204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6603CAF-F6EC-8F48-4F8F-1B21B63B90A7}"/>
              </a:ext>
            </a:extLst>
          </p:cNvPr>
          <p:cNvGrpSpPr/>
          <p:nvPr/>
        </p:nvGrpSpPr>
        <p:grpSpPr>
          <a:xfrm>
            <a:off x="1682496" y="4983373"/>
            <a:ext cx="8947404" cy="480060"/>
            <a:chOff x="1682496" y="4983373"/>
            <a:chExt cx="8947404" cy="4800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78BDE7-B23E-5571-AA68-B3F7E2362F8B}"/>
                </a:ext>
              </a:extLst>
            </p:cNvPr>
            <p:cNvSpPr txBox="1"/>
            <p:nvPr/>
          </p:nvSpPr>
          <p:spPr>
            <a:xfrm>
              <a:off x="1682496" y="5001768"/>
              <a:ext cx="89474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tx2"/>
                  </a:solidFill>
                  <a:latin typeface="Montserrat Medium" panose="00000600000000000000" pitchFamily="2" charset="-93"/>
                </a:rPr>
                <a:t>Em hãy tô màu đỏ vào          cạnh vật tạo nhiệt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23E8A22-04F6-4DC6-4AD1-4533A802F02E}"/>
                </a:ext>
              </a:extLst>
            </p:cNvPr>
            <p:cNvSpPr/>
            <p:nvPr/>
          </p:nvSpPr>
          <p:spPr>
            <a:xfrm>
              <a:off x="6275070" y="4983373"/>
              <a:ext cx="480060" cy="4800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 Medium" panose="00000600000000000000" pitchFamily="2" charset="-93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BBD834-B74A-F8A6-3818-574712949C21}"/>
              </a:ext>
            </a:extLst>
          </p:cNvPr>
          <p:cNvGrpSpPr/>
          <p:nvPr/>
        </p:nvGrpSpPr>
        <p:grpSpPr>
          <a:xfrm>
            <a:off x="1133856" y="5639280"/>
            <a:ext cx="10044684" cy="480060"/>
            <a:chOff x="1133856" y="5639280"/>
            <a:chExt cx="10044684" cy="48006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3781BC-165A-6D66-87DB-D06AF7BCC9CA}"/>
                </a:ext>
              </a:extLst>
            </p:cNvPr>
            <p:cNvSpPr txBox="1"/>
            <p:nvPr/>
          </p:nvSpPr>
          <p:spPr>
            <a:xfrm>
              <a:off x="1133856" y="5657675"/>
              <a:ext cx="10044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tx2"/>
                  </a:solidFill>
                  <a:latin typeface="Montserrat Medium" panose="00000600000000000000" pitchFamily="2" charset="-93"/>
                </a:rPr>
                <a:t>Em hãy tô màu xanh nước biển vào          cạnh vật giữ nhiệt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15B2832-9CB6-4A16-E2F1-A9CF84D5FB14}"/>
                </a:ext>
              </a:extLst>
            </p:cNvPr>
            <p:cNvSpPr/>
            <p:nvPr/>
          </p:nvSpPr>
          <p:spPr>
            <a:xfrm>
              <a:off x="7269480" y="5639280"/>
              <a:ext cx="480060" cy="4800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 Medium" panose="00000600000000000000" pitchFamily="2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88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8330-F6AF-86CC-E7DD-AE1A7BF9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3: Tô màu (tiếp)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78BDE7-B23E-5571-AA68-B3F7E2362F8B}"/>
              </a:ext>
            </a:extLst>
          </p:cNvPr>
          <p:cNvSpPr txBox="1"/>
          <p:nvPr/>
        </p:nvSpPr>
        <p:spPr>
          <a:xfrm>
            <a:off x="4521411" y="5484590"/>
            <a:ext cx="272948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ontserrat Medium" panose="00000600000000000000" pitchFamily="2" charset="-93"/>
              </a:rPr>
              <a:t>Áo len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E6FC4-A002-CF5F-E8E3-B6268941B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060" y="2042940"/>
            <a:ext cx="3954187" cy="3183599"/>
          </a:xfrm>
          <a:prstGeom prst="roundRect">
            <a:avLst>
              <a:gd name="adj" fmla="val 850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Bấm">
            <a:extLst>
              <a:ext uri="{FF2B5EF4-FFF2-40B4-BE49-F238E27FC236}">
                <a16:creationId xmlns:a16="http://schemas.microsoft.com/office/drawing/2014/main" id="{4904D31C-1452-CA32-EA85-98E9281A0C8C}"/>
              </a:ext>
            </a:extLst>
          </p:cNvPr>
          <p:cNvSpPr/>
          <p:nvPr/>
        </p:nvSpPr>
        <p:spPr>
          <a:xfrm>
            <a:off x="7372350" y="4791932"/>
            <a:ext cx="708660" cy="7086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0" name="Tô màu">
            <a:extLst>
              <a:ext uri="{FF2B5EF4-FFF2-40B4-BE49-F238E27FC236}">
                <a16:creationId xmlns:a16="http://schemas.microsoft.com/office/drawing/2014/main" id="{374E7302-ECF4-A85D-0F49-1C4B851C6B9D}"/>
              </a:ext>
            </a:extLst>
          </p:cNvPr>
          <p:cNvSpPr/>
          <p:nvPr/>
        </p:nvSpPr>
        <p:spPr>
          <a:xfrm>
            <a:off x="7372350" y="4794694"/>
            <a:ext cx="708660" cy="708660"/>
          </a:xfrm>
          <a:prstGeom prst="ellipse">
            <a:avLst/>
          </a:prstGeom>
          <a:solidFill>
            <a:schemeClr val="tx2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523769-218C-FEE6-0141-408C528B6190}"/>
              </a:ext>
            </a:extLst>
          </p:cNvPr>
          <p:cNvSpPr txBox="1"/>
          <p:nvPr/>
        </p:nvSpPr>
        <p:spPr>
          <a:xfrm>
            <a:off x="9326880" y="4858964"/>
            <a:ext cx="1577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tx2"/>
                </a:solidFill>
                <a:latin typeface="Pangolin" panose="00000500000000000000" pitchFamily="2" charset="-93"/>
              </a:rPr>
              <a:t>Bấm vào hình tròn để tô màu</a:t>
            </a:r>
          </a:p>
        </p:txBody>
      </p:sp>
      <p:pic>
        <p:nvPicPr>
          <p:cNvPr id="14" name="Graphic 13" descr="Right pointing backhand index with solid fill">
            <a:extLst>
              <a:ext uri="{FF2B5EF4-FFF2-40B4-BE49-F238E27FC236}">
                <a16:creationId xmlns:a16="http://schemas.microsoft.com/office/drawing/2014/main" id="{9AD4AB67-499A-A99F-53F2-881F3D6FE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617627" y="4848785"/>
            <a:ext cx="594953" cy="594953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7276148-4692-096F-5CFE-15905ED23F56}"/>
              </a:ext>
            </a:extLst>
          </p:cNvPr>
          <p:cNvSpPr/>
          <p:nvPr/>
        </p:nvSpPr>
        <p:spPr>
          <a:xfrm>
            <a:off x="7439744" y="857794"/>
            <a:ext cx="2309453" cy="1547334"/>
          </a:xfrm>
          <a:prstGeom prst="wedgeRoundRectCallout">
            <a:avLst>
              <a:gd name="adj1" fmla="val -36671"/>
              <a:gd name="adj2" fmla="val 63239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Đây là một vật giữ nhiệt!</a:t>
            </a:r>
          </a:p>
        </p:txBody>
      </p:sp>
    </p:spTree>
    <p:extLst>
      <p:ext uri="{BB962C8B-B14F-4D97-AF65-F5344CB8AC3E}">
        <p14:creationId xmlns:p14="http://schemas.microsoft.com/office/powerpoint/2010/main" val="23382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Happy Slide">
      <a:dk1>
        <a:sysClr val="windowText" lastClr="000000"/>
      </a:dk1>
      <a:lt1>
        <a:sysClr val="window" lastClr="FFFFFF"/>
      </a:lt1>
      <a:dk2>
        <a:srgbClr val="164FA3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>
            <a:latin typeface="Montserrat Medium" panose="00000600000000000000" pitchFamily="2" charset="-93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3600" smtClean="0">
            <a:solidFill>
              <a:schemeClr val="tx2"/>
            </a:solidFill>
            <a:latin typeface="Pangolin" panose="00000500000000000000" pitchFamily="2" charset="-93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Happy Slide">
      <a:dk1>
        <a:sysClr val="windowText" lastClr="000000"/>
      </a:dk1>
      <a:lt1>
        <a:sysClr val="window" lastClr="FFFFFF"/>
      </a:lt1>
      <a:dk2>
        <a:srgbClr val="164FA3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>
            <a:latin typeface="Montserrat Medium" panose="00000600000000000000" pitchFamily="2" charset="-93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3200" smtClean="0">
            <a:solidFill>
              <a:schemeClr val="tx2"/>
            </a:solidFill>
            <a:latin typeface="Pangolin" panose="00000500000000000000" pitchFamily="2" charset="-93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860</Words>
  <Application>Microsoft Office PowerPoint</Application>
  <PresentationFormat>Widescreen</PresentationFormat>
  <Paragraphs>114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Arima Madurai</vt:lpstr>
      <vt:lpstr>Pangolin</vt:lpstr>
      <vt:lpstr>Calibri</vt:lpstr>
      <vt:lpstr>Montserrat Medium</vt:lpstr>
      <vt:lpstr>Arial</vt:lpstr>
      <vt:lpstr>Office Theme</vt:lpstr>
      <vt:lpstr>1_Office Theme</vt:lpstr>
      <vt:lpstr>PowerPoint Presentation</vt:lpstr>
      <vt:lpstr>Khởi động: Hát và nhảy bài hát </vt:lpstr>
      <vt:lpstr>PowerPoint Presentation</vt:lpstr>
      <vt:lpstr>Hoạt động 1:  </vt:lpstr>
      <vt:lpstr>Bước 1: Cọ xát hai bàn tay</vt:lpstr>
      <vt:lpstr>Bước 1: Cọ xát hai bàn tay (tiếp)</vt:lpstr>
      <vt:lpstr>Bước 2: Chơi: " Truyền nhiệt"</vt:lpstr>
      <vt:lpstr>Bước 3: Tô màu</vt:lpstr>
      <vt:lpstr>Bước 3: Tô màu (tiếp)</vt:lpstr>
      <vt:lpstr>Bước 3: Tô màu (tiếp)</vt:lpstr>
      <vt:lpstr>Bước 3: Tô màu (tiếp)</vt:lpstr>
      <vt:lpstr>Bước 3: Tô màu (tiếp)</vt:lpstr>
      <vt:lpstr>Bước 3: Tô màu (tiếp)</vt:lpstr>
      <vt:lpstr>Bước 3: Tô màu (tiếp)</vt:lpstr>
      <vt:lpstr>Hoạt động 2:  </vt:lpstr>
      <vt:lpstr>Dự đoán</vt:lpstr>
      <vt:lpstr>Chuẩn bị</vt:lpstr>
      <vt:lpstr>Bước 1</vt:lpstr>
      <vt:lpstr>Bước 2</vt:lpstr>
      <vt:lpstr>Bước 3</vt:lpstr>
      <vt:lpstr>Bước 3</vt:lpstr>
      <vt:lpstr>Nhận xét</vt:lpstr>
      <vt:lpstr>Hoạt động 3:  </vt:lpstr>
      <vt:lpstr>Chuẩn bị</vt:lpstr>
      <vt:lpstr>Bước 1</vt:lpstr>
      <vt:lpstr>Bước 2</vt:lpstr>
      <vt:lpstr>Bước 3</vt:lpstr>
      <vt:lpstr>Ghi lại kết quả</vt:lpstr>
      <vt:lpstr>Đáp án mẫu</vt:lpstr>
      <vt:lpstr>Góc khoa học</vt:lpstr>
      <vt:lpstr>Hoạt động 5:   CỦNG CỐ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laptop33</cp:lastModifiedBy>
  <cp:revision>29</cp:revision>
  <dcterms:created xsi:type="dcterms:W3CDTF">2022-08-16T01:51:37Z</dcterms:created>
  <dcterms:modified xsi:type="dcterms:W3CDTF">2022-11-21T06:58:40Z</dcterms:modified>
</cp:coreProperties>
</file>