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sldIdLst>
    <p:sldId id="256" r:id="rId2"/>
    <p:sldId id="257" r:id="rId3"/>
    <p:sldId id="258" r:id="rId4"/>
    <p:sldId id="259" r:id="rId5"/>
  </p:sldIdLst>
  <p:sldSz cx="7556500" cy="10693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TUTS" initials="K" lastIdx="1" clrIdx="0">
    <p:extLst>
      <p:ext uri="{19B8F6BF-5375-455C-9EA6-DF929625EA0E}">
        <p15:presenceInfo xmlns:p15="http://schemas.microsoft.com/office/powerpoint/2012/main" userId="KTUT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5BD2D"/>
    <a:srgbClr val="90AA2B"/>
    <a:srgbClr val="1D8E8B"/>
    <a:srgbClr val="2CD2D2"/>
    <a:srgbClr val="68DEDE"/>
    <a:srgbClr val="FF5050"/>
    <a:srgbClr val="D22A1F"/>
    <a:srgbClr val="CC3300"/>
    <a:srgbClr val="F1415E"/>
    <a:srgbClr val="FAB8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24" autoAdjust="0"/>
    <p:restoredTop sz="94660"/>
  </p:normalViewPr>
  <p:slideViewPr>
    <p:cSldViewPr>
      <p:cViewPr varScale="1">
        <p:scale>
          <a:sx n="44" d="100"/>
          <a:sy n="44" d="100"/>
        </p:scale>
        <p:origin x="232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3-13T19:37:06.312" idx="1">
    <p:pos x="10" y="10"/>
    <p:text/>
    <p:extLst>
      <p:ext uri="{C676402C-5697-4E1C-873F-D02D1690AC5C}">
        <p15:threadingInfo xmlns:p15="http://schemas.microsoft.com/office/powerpoint/2012/main" timeZoneBias="-4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19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08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00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96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04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008B6E-A7D1-4910-BA29-C3EB8B18002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689350" y="-1559268"/>
            <a:ext cx="1797050" cy="1437571"/>
          </a:xfrm>
          <a:prstGeom prst="rect">
            <a:avLst/>
          </a:prstGeom>
        </p:spPr>
      </p:pic>
      <p:pic>
        <p:nvPicPr>
          <p:cNvPr id="15" name="Picture 14">
            <a:extLst>
              <a:ext uri="{FF2B5EF4-FFF2-40B4-BE49-F238E27FC236}">
                <a16:creationId xmlns:a16="http://schemas.microsoft.com/office/drawing/2014/main" id="{3717A016-4D5E-483D-99C6-F9950DDF79C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874250" y="-1437571"/>
            <a:ext cx="1797050" cy="1437571"/>
          </a:xfrm>
          <a:prstGeom prst="rect">
            <a:avLst/>
          </a:prstGeom>
        </p:spPr>
      </p:pic>
      <p:pic>
        <p:nvPicPr>
          <p:cNvPr id="16" name="Picture 15">
            <a:extLst>
              <a:ext uri="{FF2B5EF4-FFF2-40B4-BE49-F238E27FC236}">
                <a16:creationId xmlns:a16="http://schemas.microsoft.com/office/drawing/2014/main" id="{558A33DF-D05E-47C6-BE47-125BF04526A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661240" y="11137900"/>
            <a:ext cx="1797050" cy="1437571"/>
          </a:xfrm>
          <a:prstGeom prst="rect">
            <a:avLst/>
          </a:prstGeom>
        </p:spPr>
      </p:pic>
      <p:pic>
        <p:nvPicPr>
          <p:cNvPr id="17" name="Picture 16">
            <a:extLst>
              <a:ext uri="{FF2B5EF4-FFF2-40B4-BE49-F238E27FC236}">
                <a16:creationId xmlns:a16="http://schemas.microsoft.com/office/drawing/2014/main" id="{98B5E142-C7F8-4243-B4B8-A3552CB5896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222750" y="11137899"/>
            <a:ext cx="1797050" cy="1437571"/>
          </a:xfrm>
          <a:prstGeom prst="rect">
            <a:avLst/>
          </a:prstGeom>
        </p:spPr>
      </p:pic>
      <p:sp>
        <p:nvSpPr>
          <p:cNvPr id="21" name="Rectangle 20">
            <a:extLst>
              <a:ext uri="{FF2B5EF4-FFF2-40B4-BE49-F238E27FC236}">
                <a16:creationId xmlns:a16="http://schemas.microsoft.com/office/drawing/2014/main" id="{8CDF73BD-EAE3-4736-9B6F-3E2C47464816}"/>
              </a:ext>
            </a:extLst>
          </p:cNvPr>
          <p:cNvSpPr/>
          <p:nvPr userDrawn="1"/>
        </p:nvSpPr>
        <p:spPr>
          <a:xfrm rot="16200000">
            <a:off x="7116752" y="10204411"/>
            <a:ext cx="699229" cy="307777"/>
          </a:xfrm>
          <a:prstGeom prst="rect">
            <a:avLst/>
          </a:prstGeom>
          <a:noFill/>
        </p:spPr>
        <p:txBody>
          <a:bodyPr wrap="none" lIns="91440" tIns="45720" rIns="91440" bIns="45720">
            <a:spAutoFit/>
          </a:bodyPr>
          <a:lstStyle/>
          <a:p>
            <a:pPr algn="ctr"/>
            <a:r>
              <a:rPr lang="en-US" sz="1400" b="0" cap="none" spc="0">
                <a:ln w="0"/>
                <a:solidFill>
                  <a:schemeClr val="tx1"/>
                </a:solidFill>
                <a:effectLst>
                  <a:outerShdw blurRad="38100" dist="19050" dir="2700000" algn="tl" rotWithShape="0">
                    <a:schemeClr val="dk1">
                      <a:alpha val="40000"/>
                    </a:schemeClr>
                  </a:outerShdw>
                </a:effectLst>
              </a:rPr>
              <a:t>KTUTS</a:t>
            </a:r>
          </a:p>
        </p:txBody>
      </p:sp>
    </p:spTree>
    <p:extLst>
      <p:ext uri="{BB962C8B-B14F-4D97-AF65-F5344CB8AC3E}">
        <p14:creationId xmlns:p14="http://schemas.microsoft.com/office/powerpoint/2010/main" val="4003579056"/>
      </p:ext>
    </p:extLst>
  </p:cSld>
  <p:clrMap bg1="dk1" tx1="lt1" bg2="dk2" tx2="lt2" accent1="accent1" accent2="accent2" accent3="accent3" accent4="accent4" accent5="accent5" accent6="accent6" hlink="hlink" folHlink="folHlink"/>
  <p:sldLayoutIdLst>
    <p:sldLayoutId id="2147483667" r:id="rId1"/>
    <p:sldLayoutId id="2147483673" r:id="rId2"/>
    <p:sldLayoutId id="2147483674" r:id="rId3"/>
    <p:sldLayoutId id="2147483675" r:id="rId4"/>
    <p:sldLayoutId id="2147483676"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755660" rtl="0" eaLnBrk="1" latinLnBrk="0" hangingPunct="1">
        <a:lnSpc>
          <a:spcPct val="90000"/>
        </a:lnSpc>
        <a:spcBef>
          <a:spcPct val="0"/>
        </a:spcBef>
        <a:buNone/>
        <a:defRPr sz="2975" kern="1200">
          <a:solidFill>
            <a:schemeClr val="tx1"/>
          </a:solidFill>
          <a:latin typeface="+mj-lt"/>
          <a:ea typeface="+mj-ea"/>
          <a:cs typeface="+mj-cs"/>
        </a:defRPr>
      </a:lvl1pPr>
    </p:titleStyle>
    <p:bodyStyle>
      <a:lvl1pPr marL="188915" indent="-188915" algn="l" defTabSz="755660" rtl="0" eaLnBrk="1" latinLnBrk="0" hangingPunct="1">
        <a:lnSpc>
          <a:spcPct val="90000"/>
        </a:lnSpc>
        <a:spcBef>
          <a:spcPts val="826"/>
        </a:spcBef>
        <a:buFont typeface="Arial" panose="020B0604020202020204" pitchFamily="34" charset="0"/>
        <a:buChar char="•"/>
        <a:defRPr sz="1983" kern="1200">
          <a:solidFill>
            <a:schemeClr val="tx1"/>
          </a:solidFill>
          <a:latin typeface="+mn-lt"/>
          <a:ea typeface="+mn-ea"/>
          <a:cs typeface="+mn-cs"/>
        </a:defRPr>
      </a:lvl1pPr>
      <a:lvl2pPr marL="566745" indent="-188915" algn="l" defTabSz="755660"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2pPr>
      <a:lvl3pPr marL="944575" indent="-188915" algn="l" defTabSz="755660"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3pPr>
      <a:lvl4pPr marL="1322405" indent="-188915" algn="l" defTabSz="755660" rtl="0" eaLnBrk="1" latinLnBrk="0" hangingPunct="1">
        <a:lnSpc>
          <a:spcPct val="90000"/>
        </a:lnSpc>
        <a:spcBef>
          <a:spcPts val="413"/>
        </a:spcBef>
        <a:buFont typeface="Arial" panose="020B0604020202020204" pitchFamily="34" charset="0"/>
        <a:buChar char="•"/>
        <a:defRPr sz="1322" kern="1200">
          <a:solidFill>
            <a:schemeClr val="tx1"/>
          </a:solidFill>
          <a:latin typeface="+mn-lt"/>
          <a:ea typeface="+mn-ea"/>
          <a:cs typeface="+mn-cs"/>
        </a:defRPr>
      </a:lvl4pPr>
      <a:lvl5pPr marL="1700235" indent="-188915" algn="l" defTabSz="755660" rtl="0" eaLnBrk="1" latinLnBrk="0" hangingPunct="1">
        <a:lnSpc>
          <a:spcPct val="90000"/>
        </a:lnSpc>
        <a:spcBef>
          <a:spcPts val="413"/>
        </a:spcBef>
        <a:buFont typeface="Arial" panose="020B0604020202020204" pitchFamily="34" charset="0"/>
        <a:buChar char="•"/>
        <a:defRPr sz="1322" kern="1200">
          <a:solidFill>
            <a:schemeClr val="tx1"/>
          </a:solidFill>
          <a:latin typeface="+mn-lt"/>
          <a:ea typeface="+mn-ea"/>
          <a:cs typeface="+mn-cs"/>
        </a:defRPr>
      </a:lvl5pPr>
      <a:lvl6pPr marL="2078065" indent="-188915" algn="l" defTabSz="755660" rtl="0" eaLnBrk="1" latinLnBrk="0" hangingPunct="1">
        <a:lnSpc>
          <a:spcPct val="90000"/>
        </a:lnSpc>
        <a:spcBef>
          <a:spcPts val="413"/>
        </a:spcBef>
        <a:buFont typeface="Arial" panose="020B0604020202020204" pitchFamily="34" charset="0"/>
        <a:buChar char="•"/>
        <a:defRPr sz="1157" kern="1200">
          <a:solidFill>
            <a:schemeClr val="tx1"/>
          </a:solidFill>
          <a:latin typeface="+mn-lt"/>
          <a:ea typeface="+mn-ea"/>
          <a:cs typeface="+mn-cs"/>
        </a:defRPr>
      </a:lvl6pPr>
      <a:lvl7pPr marL="2455896" indent="-188915" algn="l" defTabSz="755660" rtl="0" eaLnBrk="1" latinLnBrk="0" hangingPunct="1">
        <a:lnSpc>
          <a:spcPct val="90000"/>
        </a:lnSpc>
        <a:spcBef>
          <a:spcPts val="413"/>
        </a:spcBef>
        <a:buFont typeface="Arial" panose="020B0604020202020204" pitchFamily="34" charset="0"/>
        <a:buChar char="•"/>
        <a:defRPr sz="1157" kern="1200">
          <a:solidFill>
            <a:schemeClr val="tx1"/>
          </a:solidFill>
          <a:latin typeface="+mn-lt"/>
          <a:ea typeface="+mn-ea"/>
          <a:cs typeface="+mn-cs"/>
        </a:defRPr>
      </a:lvl7pPr>
      <a:lvl8pPr marL="2833726" indent="-188915" algn="l" defTabSz="755660" rtl="0" eaLnBrk="1" latinLnBrk="0" hangingPunct="1">
        <a:lnSpc>
          <a:spcPct val="90000"/>
        </a:lnSpc>
        <a:spcBef>
          <a:spcPts val="413"/>
        </a:spcBef>
        <a:buFont typeface="Arial" panose="020B0604020202020204" pitchFamily="34" charset="0"/>
        <a:buChar char="•"/>
        <a:defRPr sz="1157" kern="1200">
          <a:solidFill>
            <a:schemeClr val="tx1"/>
          </a:solidFill>
          <a:latin typeface="+mn-lt"/>
          <a:ea typeface="+mn-ea"/>
          <a:cs typeface="+mn-cs"/>
        </a:defRPr>
      </a:lvl8pPr>
      <a:lvl9pPr marL="3211556" indent="-188915" algn="l" defTabSz="755660" rtl="0" eaLnBrk="1" latinLnBrk="0" hangingPunct="1">
        <a:lnSpc>
          <a:spcPct val="90000"/>
        </a:lnSpc>
        <a:spcBef>
          <a:spcPts val="413"/>
        </a:spcBef>
        <a:buFont typeface="Arial" panose="020B0604020202020204" pitchFamily="34" charset="0"/>
        <a:buChar char="•"/>
        <a:defRPr sz="1157" kern="1200">
          <a:solidFill>
            <a:schemeClr val="tx1"/>
          </a:solidFill>
          <a:latin typeface="+mn-lt"/>
          <a:ea typeface="+mn-ea"/>
          <a:cs typeface="+mn-cs"/>
        </a:defRPr>
      </a:lvl9pPr>
    </p:bodyStyle>
    <p:otherStyle>
      <a:defPPr>
        <a:defRPr lang="en-US"/>
      </a:defPPr>
      <a:lvl1pPr marL="0" algn="l" defTabSz="755660" rtl="0" eaLnBrk="1" latinLnBrk="0" hangingPunct="1">
        <a:defRPr sz="1488" kern="1200">
          <a:solidFill>
            <a:schemeClr val="tx1"/>
          </a:solidFill>
          <a:latin typeface="+mn-lt"/>
          <a:ea typeface="+mn-ea"/>
          <a:cs typeface="+mn-cs"/>
        </a:defRPr>
      </a:lvl1pPr>
      <a:lvl2pPr marL="377830" algn="l" defTabSz="755660" rtl="0" eaLnBrk="1" latinLnBrk="0" hangingPunct="1">
        <a:defRPr sz="1488" kern="1200">
          <a:solidFill>
            <a:schemeClr val="tx1"/>
          </a:solidFill>
          <a:latin typeface="+mn-lt"/>
          <a:ea typeface="+mn-ea"/>
          <a:cs typeface="+mn-cs"/>
        </a:defRPr>
      </a:lvl2pPr>
      <a:lvl3pPr marL="755660" algn="l" defTabSz="755660" rtl="0" eaLnBrk="1" latinLnBrk="0" hangingPunct="1">
        <a:defRPr sz="1488" kern="1200">
          <a:solidFill>
            <a:schemeClr val="tx1"/>
          </a:solidFill>
          <a:latin typeface="+mn-lt"/>
          <a:ea typeface="+mn-ea"/>
          <a:cs typeface="+mn-cs"/>
        </a:defRPr>
      </a:lvl3pPr>
      <a:lvl4pPr marL="1133490" algn="l" defTabSz="755660" rtl="0" eaLnBrk="1" latinLnBrk="0" hangingPunct="1">
        <a:defRPr sz="1488" kern="1200">
          <a:solidFill>
            <a:schemeClr val="tx1"/>
          </a:solidFill>
          <a:latin typeface="+mn-lt"/>
          <a:ea typeface="+mn-ea"/>
          <a:cs typeface="+mn-cs"/>
        </a:defRPr>
      </a:lvl4pPr>
      <a:lvl5pPr marL="1511320" algn="l" defTabSz="755660" rtl="0" eaLnBrk="1" latinLnBrk="0" hangingPunct="1">
        <a:defRPr sz="1488" kern="1200">
          <a:solidFill>
            <a:schemeClr val="tx1"/>
          </a:solidFill>
          <a:latin typeface="+mn-lt"/>
          <a:ea typeface="+mn-ea"/>
          <a:cs typeface="+mn-cs"/>
        </a:defRPr>
      </a:lvl5pPr>
      <a:lvl6pPr marL="1889150" algn="l" defTabSz="755660" rtl="0" eaLnBrk="1" latinLnBrk="0" hangingPunct="1">
        <a:defRPr sz="1488" kern="1200">
          <a:solidFill>
            <a:schemeClr val="tx1"/>
          </a:solidFill>
          <a:latin typeface="+mn-lt"/>
          <a:ea typeface="+mn-ea"/>
          <a:cs typeface="+mn-cs"/>
        </a:defRPr>
      </a:lvl6pPr>
      <a:lvl7pPr marL="2266980" algn="l" defTabSz="755660" rtl="0" eaLnBrk="1" latinLnBrk="0" hangingPunct="1">
        <a:defRPr sz="1488" kern="1200">
          <a:solidFill>
            <a:schemeClr val="tx1"/>
          </a:solidFill>
          <a:latin typeface="+mn-lt"/>
          <a:ea typeface="+mn-ea"/>
          <a:cs typeface="+mn-cs"/>
        </a:defRPr>
      </a:lvl7pPr>
      <a:lvl8pPr marL="2644811" algn="l" defTabSz="755660" rtl="0" eaLnBrk="1" latinLnBrk="0" hangingPunct="1">
        <a:defRPr sz="1488" kern="1200">
          <a:solidFill>
            <a:schemeClr val="tx1"/>
          </a:solidFill>
          <a:latin typeface="+mn-lt"/>
          <a:ea typeface="+mn-ea"/>
          <a:cs typeface="+mn-cs"/>
        </a:defRPr>
      </a:lvl8pPr>
      <a:lvl9pPr marL="3022641" algn="l" defTabSz="755660"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31CB568-FB8F-45AD-AD9B-A8D81383D0DE}"/>
              </a:ext>
            </a:extLst>
          </p:cNvPr>
          <p:cNvSpPr/>
          <p:nvPr/>
        </p:nvSpPr>
        <p:spPr>
          <a:xfrm>
            <a:off x="234950" y="165100"/>
            <a:ext cx="7086600" cy="10363200"/>
          </a:xfrm>
          <a:prstGeom prst="roundRect">
            <a:avLst/>
          </a:prstGeom>
          <a:solidFill>
            <a:schemeClr val="tx1">
              <a:alpha val="95000"/>
            </a:schemeClr>
          </a:solidFill>
          <a:ln w="57150">
            <a:solidFill>
              <a:srgbClr val="FAB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6B1F566-6C89-4992-A393-3286DA40FC86}"/>
              </a:ext>
            </a:extLst>
          </p:cNvPr>
          <p:cNvSpPr/>
          <p:nvPr/>
        </p:nvSpPr>
        <p:spPr>
          <a:xfrm>
            <a:off x="1705407" y="134257"/>
            <a:ext cx="4145687" cy="923330"/>
          </a:xfrm>
          <a:prstGeom prst="rect">
            <a:avLst/>
          </a:prstGeom>
          <a:noFill/>
        </p:spPr>
        <p:txBody>
          <a:bodyPr wrap="none" lIns="91440" tIns="45720" rIns="91440" bIns="45720">
            <a:spAutoFit/>
          </a:bodyPr>
          <a:lstStyle/>
          <a:p>
            <a:pPr algn="ctr"/>
            <a:r>
              <a:rPr lang="en-US" sz="5400" b="1" cap="none" spc="0">
                <a:ln w="0"/>
                <a:solidFill>
                  <a:srgbClr val="CC3300"/>
                </a:solidFill>
                <a:latin typeface="UTM Edwardian" panose="02040603050506020204" pitchFamily="18" charset="0"/>
              </a:rPr>
              <a:t>Hoa ch</a:t>
            </a:r>
            <a:r>
              <a:rPr lang="en-US" sz="5400" b="1">
                <a:ln w="0"/>
                <a:solidFill>
                  <a:srgbClr val="CC3300"/>
                </a:solidFill>
                <a:latin typeface="UTM Edwardian" panose="02040603050506020204" pitchFamily="18" charset="0"/>
              </a:rPr>
              <a:t>ăm ngoan</a:t>
            </a:r>
            <a:endParaRPr lang="en-US" sz="5400" b="1" cap="none" spc="0">
              <a:ln w="0"/>
              <a:solidFill>
                <a:srgbClr val="CC3300"/>
              </a:solidFill>
              <a:latin typeface="UTM Edwardian" panose="02040603050506020204" pitchFamily="18" charset="0"/>
            </a:endParaRPr>
          </a:p>
        </p:txBody>
      </p:sp>
      <p:pic>
        <p:nvPicPr>
          <p:cNvPr id="5" name="Picture 4">
            <a:extLst>
              <a:ext uri="{FF2B5EF4-FFF2-40B4-BE49-F238E27FC236}">
                <a16:creationId xmlns:a16="http://schemas.microsoft.com/office/drawing/2014/main" id="{82554B57-3E57-49A7-B8AF-4E6B20DD2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80366">
            <a:off x="4706522" y="-86983"/>
            <a:ext cx="2289141" cy="2289141"/>
          </a:xfrm>
          <a:prstGeom prst="rect">
            <a:avLst/>
          </a:prstGeom>
        </p:spPr>
      </p:pic>
      <p:sp>
        <p:nvSpPr>
          <p:cNvPr id="6" name="Rectangle 5">
            <a:extLst>
              <a:ext uri="{FF2B5EF4-FFF2-40B4-BE49-F238E27FC236}">
                <a16:creationId xmlns:a16="http://schemas.microsoft.com/office/drawing/2014/main" id="{1CD398A4-0BA0-4852-BA70-7A849FAC7FF3}"/>
              </a:ext>
            </a:extLst>
          </p:cNvPr>
          <p:cNvSpPr>
            <a:spLocks noChangeAspect="1"/>
          </p:cNvSpPr>
          <p:nvPr/>
        </p:nvSpPr>
        <p:spPr>
          <a:xfrm>
            <a:off x="286025" y="1003300"/>
            <a:ext cx="6984450" cy="9317038"/>
          </a:xfrm>
          <a:prstGeom prst="rect">
            <a:avLst/>
          </a:prstGeom>
          <a:noFill/>
        </p:spPr>
        <p:txBody>
          <a:bodyPr wrap="square" lIns="91440" tIns="45720" rIns="91440" bIns="45720">
            <a:spAutoFit/>
          </a:bodyPr>
          <a:lstStyle/>
          <a:p>
            <a:pPr algn="ctr">
              <a:lnSpc>
                <a:spcPct val="150000"/>
              </a:lnSpc>
            </a:pPr>
            <a:r>
              <a:rPr lang="vi-VN" sz="2400">
                <a:ln w="0"/>
                <a:solidFill>
                  <a:srgbClr val="CC3300"/>
                </a:solidFill>
                <a:latin typeface="UTM Avo" panose="02040603050506020204" pitchFamily="18" charset="0"/>
              </a:rPr>
              <a:t>Chiếc lá</a:t>
            </a:r>
          </a:p>
          <a:p>
            <a:pPr algn="just">
              <a:lnSpc>
                <a:spcPct val="150000"/>
              </a:lnSpc>
            </a:pPr>
            <a:r>
              <a:rPr lang="en-US">
                <a:ln w="0"/>
                <a:solidFill>
                  <a:srgbClr val="CC3300"/>
                </a:solidFill>
                <a:latin typeface="UTM Avo" panose="02040603050506020204" pitchFamily="18" charset="0"/>
              </a:rPr>
              <a:t>	</a:t>
            </a:r>
            <a:r>
              <a:rPr lang="vi-VN">
                <a:ln w="0"/>
                <a:solidFill>
                  <a:srgbClr val="CC3300"/>
                </a:solidFill>
                <a:latin typeface="UTM Avo" panose="02040603050506020204" pitchFamily="18" charset="0"/>
              </a:rPr>
              <a:t>Chim sâu hỏi chiếc lá:</a:t>
            </a:r>
          </a:p>
          <a:p>
            <a:pPr algn="just">
              <a:lnSpc>
                <a:spcPct val="150000"/>
              </a:lnSpc>
            </a:pPr>
            <a:r>
              <a:rPr lang="en-US">
                <a:ln w="0"/>
                <a:solidFill>
                  <a:srgbClr val="CC3300"/>
                </a:solidFill>
                <a:latin typeface="UTM Avo" panose="02040603050506020204" pitchFamily="18" charset="0"/>
              </a:rPr>
              <a:t>	</a:t>
            </a:r>
            <a:r>
              <a:rPr lang="vi-VN">
                <a:ln w="0"/>
                <a:solidFill>
                  <a:srgbClr val="CC3300"/>
                </a:solidFill>
                <a:latin typeface="UTM Avo" panose="02040603050506020204" pitchFamily="18" charset="0"/>
              </a:rPr>
              <a:t>- Lá ơi! Hãy kể chuyện cuộc đời bạn cho tôi nghe đi!</a:t>
            </a:r>
          </a:p>
          <a:p>
            <a:pPr algn="just">
              <a:lnSpc>
                <a:spcPct val="150000"/>
              </a:lnSpc>
            </a:pPr>
            <a:r>
              <a:rPr lang="en-US">
                <a:ln w="0"/>
                <a:solidFill>
                  <a:srgbClr val="CC3300"/>
                </a:solidFill>
                <a:latin typeface="UTM Avo" panose="02040603050506020204" pitchFamily="18" charset="0"/>
              </a:rPr>
              <a:t>	</a:t>
            </a:r>
            <a:r>
              <a:rPr lang="vi-VN">
                <a:ln w="0"/>
                <a:solidFill>
                  <a:srgbClr val="CC3300"/>
                </a:solidFill>
                <a:latin typeface="UTM Avo" panose="02040603050506020204" pitchFamily="18" charset="0"/>
              </a:rPr>
              <a:t>- Bình thường lắm, chẳng có gì đáng kể đâu.</a:t>
            </a:r>
          </a:p>
          <a:p>
            <a:pPr algn="just">
              <a:lnSpc>
                <a:spcPct val="150000"/>
              </a:lnSpc>
            </a:pPr>
            <a:r>
              <a:rPr lang="en-US">
                <a:ln w="0"/>
                <a:solidFill>
                  <a:srgbClr val="CC3300"/>
                </a:solidFill>
                <a:latin typeface="UTM Avo" panose="02040603050506020204" pitchFamily="18" charset="0"/>
              </a:rPr>
              <a:t>	</a:t>
            </a:r>
            <a:r>
              <a:rPr lang="vi-VN">
                <a:ln w="0"/>
                <a:solidFill>
                  <a:srgbClr val="CC3300"/>
                </a:solidFill>
                <a:latin typeface="UTM Avo" panose="02040603050506020204" pitchFamily="18" charset="0"/>
              </a:rPr>
              <a:t>- Bạn đừng có giấu! Nếu bình thường vậy, sao bông hoa kia lại có vẻ rất biết ơn bạn?</a:t>
            </a:r>
          </a:p>
          <a:p>
            <a:pPr algn="just">
              <a:lnSpc>
                <a:spcPct val="150000"/>
              </a:lnSpc>
            </a:pPr>
            <a:r>
              <a:rPr lang="en-US">
                <a:ln w="0"/>
                <a:solidFill>
                  <a:srgbClr val="CC3300"/>
                </a:solidFill>
                <a:latin typeface="UTM Avo" panose="02040603050506020204" pitchFamily="18" charset="0"/>
              </a:rPr>
              <a:t>	</a:t>
            </a:r>
            <a:r>
              <a:rPr lang="vi-VN">
                <a:ln w="0"/>
                <a:solidFill>
                  <a:srgbClr val="CC3300"/>
                </a:solidFill>
                <a:latin typeface="UTM Avo" panose="02040603050506020204" pitchFamily="18" charset="0"/>
              </a:rPr>
              <a:t>- Thật mà! Cuộc đời tôi rất bình thường. Ngày nhỏ, tôi là một búp non. Tôi lớn dần lên thành một chiếc lá và cứ là chiếc lá như thế cho đến bây giờ.</a:t>
            </a:r>
          </a:p>
          <a:p>
            <a:pPr algn="just">
              <a:lnSpc>
                <a:spcPct val="150000"/>
              </a:lnSpc>
            </a:pPr>
            <a:r>
              <a:rPr lang="en-US">
                <a:ln w="0"/>
                <a:solidFill>
                  <a:srgbClr val="CC3300"/>
                </a:solidFill>
                <a:latin typeface="UTM Avo" panose="02040603050506020204" pitchFamily="18" charset="0"/>
              </a:rPr>
              <a:t>	</a:t>
            </a:r>
            <a:r>
              <a:rPr lang="vi-VN">
                <a:ln w="0"/>
                <a:solidFill>
                  <a:srgbClr val="CC3300"/>
                </a:solidFill>
                <a:latin typeface="UTM Avo" panose="02040603050506020204" pitchFamily="18" charset="0"/>
              </a:rPr>
              <a:t>- Thật như thế sao? Đã có lần nào bạn biến thành hoa, thành quả, thành một ngôi sao, thành vầng mặt trời đem lại niềm vui cho mọi người như trong các câu chuyện cổ tích mà bác gió thường rì rầm kể suốt đêm ngày chưa?</a:t>
            </a:r>
          </a:p>
          <a:p>
            <a:pPr algn="just">
              <a:lnSpc>
                <a:spcPct val="150000"/>
              </a:lnSpc>
            </a:pPr>
            <a:r>
              <a:rPr lang="en-US">
                <a:ln w="0"/>
                <a:solidFill>
                  <a:srgbClr val="CC3300"/>
                </a:solidFill>
                <a:latin typeface="UTM Avo" panose="02040603050506020204" pitchFamily="18" charset="0"/>
              </a:rPr>
              <a:t>	</a:t>
            </a:r>
            <a:r>
              <a:rPr lang="vi-VN">
                <a:ln w="0"/>
                <a:solidFill>
                  <a:srgbClr val="CC3300"/>
                </a:solidFill>
                <a:latin typeface="UTM Avo" panose="02040603050506020204" pitchFamily="18" charset="0"/>
              </a:rPr>
              <a:t>- Chưa. Chưa một lần nào tôi biến thành một thứ gì khác tôi cả. Suốt đời, tôi chỉ là một chiếc lá nhỏ nhoi bình thường.</a:t>
            </a:r>
          </a:p>
          <a:p>
            <a:pPr algn="just">
              <a:lnSpc>
                <a:spcPct val="150000"/>
              </a:lnSpc>
            </a:pPr>
            <a:r>
              <a:rPr lang="en-US">
                <a:ln w="0"/>
                <a:solidFill>
                  <a:srgbClr val="CC3300"/>
                </a:solidFill>
                <a:latin typeface="UTM Avo" panose="02040603050506020204" pitchFamily="18" charset="0"/>
              </a:rPr>
              <a:t>	</a:t>
            </a:r>
            <a:r>
              <a:rPr lang="vi-VN">
                <a:ln w="0"/>
                <a:solidFill>
                  <a:srgbClr val="CC3300"/>
                </a:solidFill>
                <a:latin typeface="UTM Avo" panose="02040603050506020204" pitchFamily="18" charset="0"/>
              </a:rPr>
              <a:t>- Thế thì chán thật! Bông hoa kia đã làm tôi thất vọng. Hoa ơi, bạn chỉ khéo bịa chuyện.</a:t>
            </a:r>
          </a:p>
          <a:p>
            <a:pPr algn="just">
              <a:lnSpc>
                <a:spcPct val="150000"/>
              </a:lnSpc>
            </a:pPr>
            <a:r>
              <a:rPr lang="en-US">
                <a:ln w="0"/>
                <a:solidFill>
                  <a:srgbClr val="CC3300"/>
                </a:solidFill>
                <a:latin typeface="UTM Avo" panose="02040603050506020204" pitchFamily="18" charset="0"/>
              </a:rPr>
              <a:t>	</a:t>
            </a:r>
            <a:r>
              <a:rPr lang="vi-VN">
                <a:ln w="0"/>
                <a:solidFill>
                  <a:srgbClr val="CC3300"/>
                </a:solidFill>
                <a:latin typeface="UTM Avo" panose="02040603050506020204" pitchFamily="18" charset="0"/>
              </a:rPr>
              <a:t>- Tôi không bịa chút nào đâu. Mãi mãi tôi kính trọng những chiếc lá bình thường như thế. Chính nhờ họ mới có chúng tôi – những hoa, những quả, những niềm vui mà bạn vừa nói đến</a:t>
            </a:r>
            <a:r>
              <a:rPr lang="en-US">
                <a:ln w="0"/>
                <a:solidFill>
                  <a:srgbClr val="CC3300"/>
                </a:solidFill>
                <a:latin typeface="UTM Avo" panose="02040603050506020204" pitchFamily="18" charset="0"/>
              </a:rPr>
              <a:t>.</a:t>
            </a:r>
          </a:p>
          <a:p>
            <a:pPr>
              <a:lnSpc>
                <a:spcPct val="150000"/>
              </a:lnSpc>
            </a:pPr>
            <a:r>
              <a:rPr lang="en-US" i="1">
                <a:ln w="0"/>
                <a:solidFill>
                  <a:srgbClr val="CC3300"/>
                </a:solidFill>
                <a:latin typeface="UTM Avo" panose="02040603050506020204" pitchFamily="18" charset="0"/>
              </a:rPr>
              <a:t>							</a:t>
            </a:r>
            <a:r>
              <a:rPr lang="vi-VN" i="1">
                <a:ln w="0"/>
                <a:solidFill>
                  <a:srgbClr val="CC3300"/>
                </a:solidFill>
                <a:latin typeface="UTM Avo" panose="02040603050506020204" pitchFamily="18" charset="0"/>
              </a:rPr>
              <a:t>Theo</a:t>
            </a:r>
            <a:r>
              <a:rPr lang="vi-VN">
                <a:ln w="0"/>
                <a:solidFill>
                  <a:srgbClr val="CC3300"/>
                </a:solidFill>
                <a:latin typeface="UTM Avo" panose="02040603050506020204" pitchFamily="18" charset="0"/>
              </a:rPr>
              <a:t> </a:t>
            </a:r>
            <a:r>
              <a:rPr lang="vi-VN" b="1">
                <a:ln w="0"/>
                <a:solidFill>
                  <a:srgbClr val="CC3300"/>
                </a:solidFill>
                <a:latin typeface="UTM Avo" panose="02040603050506020204" pitchFamily="18" charset="0"/>
              </a:rPr>
              <a:t>TRẦN HOÀI DƯƠNG</a:t>
            </a:r>
          </a:p>
        </p:txBody>
      </p:sp>
      <p:pic>
        <p:nvPicPr>
          <p:cNvPr id="12" name="Picture 11">
            <a:extLst>
              <a:ext uri="{FF2B5EF4-FFF2-40B4-BE49-F238E27FC236}">
                <a16:creationId xmlns:a16="http://schemas.microsoft.com/office/drawing/2014/main" id="{DC08F7AC-CBFC-4E90-8469-86DDD3B1D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622" y="1627712"/>
            <a:ext cx="1375564" cy="1375564"/>
          </a:xfrm>
          <a:prstGeom prst="rect">
            <a:avLst/>
          </a:prstGeom>
        </p:spPr>
      </p:pic>
      <p:pic>
        <p:nvPicPr>
          <p:cNvPr id="14" name="Picture 13">
            <a:extLst>
              <a:ext uri="{FF2B5EF4-FFF2-40B4-BE49-F238E27FC236}">
                <a16:creationId xmlns:a16="http://schemas.microsoft.com/office/drawing/2014/main" id="{0910E866-FDFF-419D-8992-E607081E5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450" y="318775"/>
            <a:ext cx="1557943" cy="1557943"/>
          </a:xfrm>
          <a:prstGeom prst="rect">
            <a:avLst/>
          </a:prstGeom>
        </p:spPr>
      </p:pic>
    </p:spTree>
    <p:extLst>
      <p:ext uri="{BB962C8B-B14F-4D97-AF65-F5344CB8AC3E}">
        <p14:creationId xmlns:p14="http://schemas.microsoft.com/office/powerpoint/2010/main" val="214535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EFC470F-165E-4F18-8310-4B8AEEE679D9}"/>
              </a:ext>
            </a:extLst>
          </p:cNvPr>
          <p:cNvSpPr/>
          <p:nvPr/>
        </p:nvSpPr>
        <p:spPr>
          <a:xfrm>
            <a:off x="234950" y="165100"/>
            <a:ext cx="7086600" cy="10363200"/>
          </a:xfrm>
          <a:prstGeom prst="roundRect">
            <a:avLst/>
          </a:prstGeom>
          <a:solidFill>
            <a:schemeClr val="tx1">
              <a:alpha val="97000"/>
            </a:schemeClr>
          </a:solidFill>
          <a:ln w="57150">
            <a:solidFill>
              <a:srgbClr val="D22A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CB5344-9742-4335-B589-F43D6C5B57BC}"/>
              </a:ext>
            </a:extLst>
          </p:cNvPr>
          <p:cNvSpPr>
            <a:spLocks noChangeAspect="1"/>
          </p:cNvSpPr>
          <p:nvPr/>
        </p:nvSpPr>
        <p:spPr>
          <a:xfrm>
            <a:off x="2178050" y="223203"/>
            <a:ext cx="4757235" cy="692882"/>
          </a:xfrm>
          <a:prstGeom prst="rect">
            <a:avLst/>
          </a:prstGeom>
          <a:noFill/>
        </p:spPr>
        <p:txBody>
          <a:bodyPr wrap="square" lIns="91440" tIns="45720" rIns="91440" bIns="45720">
            <a:spAutoFit/>
          </a:bodyPr>
          <a:lstStyle/>
          <a:p>
            <a:pPr>
              <a:lnSpc>
                <a:spcPct val="150000"/>
              </a:lnSpc>
            </a:pPr>
            <a:r>
              <a:rPr lang="en-US" sz="1400">
                <a:ln w="0"/>
                <a:solidFill>
                  <a:srgbClr val="CC3300"/>
                </a:solidFill>
                <a:latin typeface="UTM Avo" panose="02040603050506020204" pitchFamily="18" charset="0"/>
              </a:rPr>
              <a:t>Em hãy đọc kĩ bài </a:t>
            </a:r>
            <a:r>
              <a:rPr lang="en-US" sz="1400" b="1">
                <a:ln w="0"/>
                <a:solidFill>
                  <a:srgbClr val="CC3300"/>
                </a:solidFill>
                <a:latin typeface="UTM Avo" panose="02040603050506020204" pitchFamily="18" charset="0"/>
              </a:rPr>
              <a:t>Chiếc lá</a:t>
            </a:r>
            <a:r>
              <a:rPr lang="en-US" sz="1400">
                <a:ln w="0"/>
                <a:solidFill>
                  <a:srgbClr val="CC3300"/>
                </a:solidFill>
                <a:latin typeface="UTM Avo" panose="02040603050506020204" pitchFamily="18" charset="0"/>
              </a:rPr>
              <a:t> và khoanh tròn chữ cái đặt tr</a:t>
            </a:r>
            <a:r>
              <a:rPr lang="vi-VN" sz="1400">
                <a:ln w="0"/>
                <a:solidFill>
                  <a:srgbClr val="CC3300"/>
                </a:solidFill>
                <a:latin typeface="UTM Avo" panose="02040603050506020204" pitchFamily="18" charset="0"/>
              </a:rPr>
              <a:t>ư</a:t>
            </a:r>
            <a:r>
              <a:rPr lang="en-US" sz="1400">
                <a:ln w="0"/>
                <a:solidFill>
                  <a:srgbClr val="CC3300"/>
                </a:solidFill>
                <a:latin typeface="UTM Avo" panose="02040603050506020204" pitchFamily="18" charset="0"/>
              </a:rPr>
              <a:t>ớc câu trả lời đúng:</a:t>
            </a:r>
            <a:endParaRPr lang="vi-VN" sz="1400">
              <a:ln w="0"/>
              <a:solidFill>
                <a:srgbClr val="CC3300"/>
              </a:solidFill>
              <a:latin typeface="UTM Avo" panose="02040603050506020204" pitchFamily="18" charset="0"/>
            </a:endParaRPr>
          </a:p>
        </p:txBody>
      </p:sp>
      <p:sp>
        <p:nvSpPr>
          <p:cNvPr id="5" name="Rectangle 4">
            <a:extLst>
              <a:ext uri="{FF2B5EF4-FFF2-40B4-BE49-F238E27FC236}">
                <a16:creationId xmlns:a16="http://schemas.microsoft.com/office/drawing/2014/main" id="{9063D1D8-A0F3-46FA-BD5F-87FC533D831A}"/>
              </a:ext>
            </a:extLst>
          </p:cNvPr>
          <p:cNvSpPr>
            <a:spLocks noChangeAspect="1"/>
          </p:cNvSpPr>
          <p:nvPr/>
        </p:nvSpPr>
        <p:spPr>
          <a:xfrm>
            <a:off x="413835" y="887995"/>
            <a:ext cx="6553200" cy="1344984"/>
          </a:xfrm>
          <a:prstGeom prst="rect">
            <a:avLst/>
          </a:prstGeom>
          <a:noFill/>
        </p:spPr>
        <p:txBody>
          <a:bodyPr wrap="square" lIns="91440" tIns="45720" rIns="91440" bIns="45720">
            <a:spAutoFit/>
          </a:bodyPr>
          <a:lstStyle/>
          <a:p>
            <a:pPr>
              <a:lnSpc>
                <a:spcPct val="150000"/>
              </a:lnSpc>
            </a:pPr>
            <a:r>
              <a:rPr lang="en-US" sz="1400" b="1" i="1">
                <a:ln w="0"/>
                <a:solidFill>
                  <a:srgbClr val="CC3300"/>
                </a:solidFill>
                <a:latin typeface="UTM Avo" panose="02040603050506020204" pitchFamily="18" charset="0"/>
              </a:rPr>
              <a:t>Câu 1. </a:t>
            </a:r>
            <a:r>
              <a:rPr lang="en-US" sz="1400" i="1">
                <a:ln w="0"/>
                <a:solidFill>
                  <a:srgbClr val="CC3300"/>
                </a:solidFill>
                <a:latin typeface="UTM Avo" panose="02040603050506020204" pitchFamily="18" charset="0"/>
              </a:rPr>
              <a:t>Trong câu chuyện trên, có những nhân vật nào nói với nhau?</a:t>
            </a:r>
          </a:p>
          <a:p>
            <a:pPr>
              <a:lnSpc>
                <a:spcPct val="150000"/>
              </a:lnSpc>
            </a:pPr>
            <a:r>
              <a:rPr lang="en-US" sz="1400">
                <a:ln w="0"/>
                <a:solidFill>
                  <a:srgbClr val="CC3300"/>
                </a:solidFill>
                <a:latin typeface="UTM Avo" panose="02040603050506020204" pitchFamily="18" charset="0"/>
              </a:rPr>
              <a:t>	a) Chim sâu và bông hoa.</a:t>
            </a:r>
          </a:p>
          <a:p>
            <a:pPr>
              <a:lnSpc>
                <a:spcPct val="150000"/>
              </a:lnSpc>
            </a:pPr>
            <a:r>
              <a:rPr lang="en-US" sz="1400">
                <a:ln w="0"/>
                <a:solidFill>
                  <a:srgbClr val="CC3300"/>
                </a:solidFill>
                <a:latin typeface="UTM Avo" panose="02040603050506020204" pitchFamily="18" charset="0"/>
              </a:rPr>
              <a:t>	b) Chim sâu và chiếc lá.</a:t>
            </a:r>
          </a:p>
          <a:p>
            <a:pPr>
              <a:lnSpc>
                <a:spcPct val="150000"/>
              </a:lnSpc>
            </a:pPr>
            <a:r>
              <a:rPr lang="en-US" sz="1400">
                <a:ln w="0"/>
                <a:solidFill>
                  <a:srgbClr val="CC3300"/>
                </a:solidFill>
                <a:latin typeface="UTM Avo" panose="02040603050506020204" pitchFamily="18" charset="0"/>
              </a:rPr>
              <a:t>	c) Chim sâu, bông hoa và chiếc lá.</a:t>
            </a:r>
            <a:endParaRPr lang="vi-VN" sz="1400">
              <a:ln w="0"/>
              <a:solidFill>
                <a:srgbClr val="CC3300"/>
              </a:solidFill>
              <a:latin typeface="UTM Avo" panose="02040603050506020204" pitchFamily="18" charset="0"/>
            </a:endParaRPr>
          </a:p>
        </p:txBody>
      </p:sp>
      <p:sp>
        <p:nvSpPr>
          <p:cNvPr id="6" name="Rectangle 5">
            <a:extLst>
              <a:ext uri="{FF2B5EF4-FFF2-40B4-BE49-F238E27FC236}">
                <a16:creationId xmlns:a16="http://schemas.microsoft.com/office/drawing/2014/main" id="{C33E81F3-541F-4684-A33A-40406B482FC9}"/>
              </a:ext>
            </a:extLst>
          </p:cNvPr>
          <p:cNvSpPr>
            <a:spLocks noChangeAspect="1"/>
          </p:cNvSpPr>
          <p:nvPr/>
        </p:nvSpPr>
        <p:spPr>
          <a:xfrm>
            <a:off x="413835" y="2204889"/>
            <a:ext cx="6553200" cy="1344984"/>
          </a:xfrm>
          <a:prstGeom prst="rect">
            <a:avLst/>
          </a:prstGeom>
          <a:noFill/>
        </p:spPr>
        <p:txBody>
          <a:bodyPr wrap="square" lIns="91440" tIns="45720" rIns="91440" bIns="45720">
            <a:spAutoFit/>
          </a:bodyPr>
          <a:lstStyle/>
          <a:p>
            <a:pPr>
              <a:lnSpc>
                <a:spcPct val="150000"/>
              </a:lnSpc>
            </a:pPr>
            <a:r>
              <a:rPr lang="vi-VN" sz="1400" b="1">
                <a:ln w="0"/>
                <a:solidFill>
                  <a:srgbClr val="CC3300"/>
                </a:solidFill>
                <a:latin typeface="UTM Avo" panose="02040603050506020204" pitchFamily="18" charset="0"/>
              </a:rPr>
              <a:t>Câu 2.</a:t>
            </a:r>
            <a:r>
              <a:rPr lang="vi-VN" sz="1400">
                <a:ln w="0"/>
                <a:solidFill>
                  <a:srgbClr val="CC3300"/>
                </a:solidFill>
                <a:latin typeface="UTM Avo" panose="02040603050506020204" pitchFamily="18" charset="0"/>
              </a:rPr>
              <a:t> </a:t>
            </a:r>
            <a:r>
              <a:rPr lang="vi-VN" sz="1400" i="1">
                <a:ln w="0"/>
                <a:solidFill>
                  <a:srgbClr val="CC3300"/>
                </a:solidFill>
                <a:latin typeface="UTM Avo" panose="02040603050506020204" pitchFamily="18" charset="0"/>
              </a:rPr>
              <a:t>Vì sao bông hoa biết ơn chiếc lá?</a:t>
            </a:r>
          </a:p>
          <a:p>
            <a:pPr>
              <a:lnSpc>
                <a:spcPct val="150000"/>
              </a:lnSpc>
            </a:pPr>
            <a:r>
              <a:rPr lang="en-US" sz="1400">
                <a:ln w="0"/>
                <a:solidFill>
                  <a:srgbClr val="CC3300"/>
                </a:solidFill>
                <a:latin typeface="UTM Avo" panose="02040603050506020204" pitchFamily="18" charset="0"/>
              </a:rPr>
              <a:t>	a)</a:t>
            </a:r>
            <a:r>
              <a:rPr lang="vi-VN" sz="1400">
                <a:ln w="0"/>
                <a:solidFill>
                  <a:srgbClr val="CC3300"/>
                </a:solidFill>
                <a:latin typeface="UTM Avo" panose="02040603050506020204" pitchFamily="18" charset="0"/>
              </a:rPr>
              <a:t> Vì lá suốt đời chỉ là một chiếc lá bình thường.</a:t>
            </a:r>
          </a:p>
          <a:p>
            <a:pPr>
              <a:lnSpc>
                <a:spcPct val="150000"/>
              </a:lnSpc>
            </a:pPr>
            <a:r>
              <a:rPr lang="en-US" sz="1400">
                <a:ln w="0"/>
                <a:solidFill>
                  <a:srgbClr val="CC3300"/>
                </a:solidFill>
                <a:latin typeface="UTM Avo" panose="02040603050506020204" pitchFamily="18" charset="0"/>
              </a:rPr>
              <a:t>	b)</a:t>
            </a:r>
            <a:r>
              <a:rPr lang="vi-VN" sz="1400">
                <a:ln w="0"/>
                <a:solidFill>
                  <a:srgbClr val="CC3300"/>
                </a:solidFill>
                <a:latin typeface="UTM Avo" panose="02040603050506020204" pitchFamily="18" charset="0"/>
              </a:rPr>
              <a:t> Vì lá đem lại sự sống cho cây</a:t>
            </a:r>
          </a:p>
          <a:p>
            <a:pPr>
              <a:lnSpc>
                <a:spcPct val="150000"/>
              </a:lnSpc>
            </a:pPr>
            <a:r>
              <a:rPr lang="en-US" sz="1400">
                <a:ln w="0"/>
                <a:solidFill>
                  <a:srgbClr val="CC3300"/>
                </a:solidFill>
                <a:latin typeface="UTM Avo" panose="02040603050506020204" pitchFamily="18" charset="0"/>
              </a:rPr>
              <a:t>	c)</a:t>
            </a:r>
            <a:r>
              <a:rPr lang="vi-VN" sz="1400">
                <a:ln w="0"/>
                <a:solidFill>
                  <a:srgbClr val="CC3300"/>
                </a:solidFill>
                <a:latin typeface="UTM Avo" panose="02040603050506020204" pitchFamily="18" charset="0"/>
              </a:rPr>
              <a:t> Vì lá có lúc biến thành mặt trời.</a:t>
            </a:r>
          </a:p>
        </p:txBody>
      </p:sp>
      <p:sp>
        <p:nvSpPr>
          <p:cNvPr id="7" name="Rectangle 6">
            <a:extLst>
              <a:ext uri="{FF2B5EF4-FFF2-40B4-BE49-F238E27FC236}">
                <a16:creationId xmlns:a16="http://schemas.microsoft.com/office/drawing/2014/main" id="{97EBE21E-E15A-4E5D-B28F-0D94A0CE93BC}"/>
              </a:ext>
            </a:extLst>
          </p:cNvPr>
          <p:cNvSpPr>
            <a:spLocks noChangeAspect="1"/>
          </p:cNvSpPr>
          <p:nvPr/>
        </p:nvSpPr>
        <p:spPr>
          <a:xfrm>
            <a:off x="353510" y="3521783"/>
            <a:ext cx="6553200" cy="1344984"/>
          </a:xfrm>
          <a:prstGeom prst="rect">
            <a:avLst/>
          </a:prstGeom>
          <a:noFill/>
        </p:spPr>
        <p:txBody>
          <a:bodyPr wrap="square" lIns="91440" tIns="45720" rIns="91440" bIns="45720">
            <a:spAutoFit/>
          </a:bodyPr>
          <a:lstStyle/>
          <a:p>
            <a:pPr>
              <a:lnSpc>
                <a:spcPct val="150000"/>
              </a:lnSpc>
            </a:pPr>
            <a:r>
              <a:rPr lang="vi-VN" sz="1400" b="1">
                <a:ln w="0"/>
                <a:solidFill>
                  <a:srgbClr val="CC3300"/>
                </a:solidFill>
                <a:latin typeface="UTM Avo" panose="02040603050506020204" pitchFamily="18" charset="0"/>
              </a:rPr>
              <a:t>Câu 3. </a:t>
            </a:r>
            <a:r>
              <a:rPr lang="vi-VN" sz="1400" i="1">
                <a:ln w="0"/>
                <a:solidFill>
                  <a:srgbClr val="CC3300"/>
                </a:solidFill>
                <a:latin typeface="UTM Avo" panose="02040603050506020204" pitchFamily="18" charset="0"/>
              </a:rPr>
              <a:t>Câu chuyện muốn nói với em điều gì?</a:t>
            </a:r>
          </a:p>
          <a:p>
            <a:pPr>
              <a:lnSpc>
                <a:spcPct val="150000"/>
              </a:lnSpc>
            </a:pPr>
            <a:r>
              <a:rPr lang="en-US" sz="1400">
                <a:ln w="0"/>
                <a:solidFill>
                  <a:srgbClr val="CC3300"/>
                </a:solidFill>
                <a:latin typeface="UTM Avo" panose="02040603050506020204" pitchFamily="18" charset="0"/>
              </a:rPr>
              <a:t>	a)</a:t>
            </a:r>
            <a:r>
              <a:rPr lang="vi-VN" sz="1400">
                <a:ln w="0"/>
                <a:solidFill>
                  <a:srgbClr val="CC3300"/>
                </a:solidFill>
                <a:latin typeface="UTM Avo" panose="02040603050506020204" pitchFamily="18" charset="0"/>
              </a:rPr>
              <a:t> Hãy biết quý trọng những người bình thường.</a:t>
            </a:r>
          </a:p>
          <a:p>
            <a:pPr>
              <a:lnSpc>
                <a:spcPct val="150000"/>
              </a:lnSpc>
            </a:pPr>
            <a:r>
              <a:rPr lang="en-US" sz="1400">
                <a:ln w="0"/>
                <a:solidFill>
                  <a:srgbClr val="CC3300"/>
                </a:solidFill>
                <a:latin typeface="UTM Avo" panose="02040603050506020204" pitchFamily="18" charset="0"/>
              </a:rPr>
              <a:t>	b)</a:t>
            </a:r>
            <a:r>
              <a:rPr lang="vi-VN" sz="1400">
                <a:ln w="0"/>
                <a:solidFill>
                  <a:srgbClr val="CC3300"/>
                </a:solidFill>
                <a:latin typeface="UTM Avo" panose="02040603050506020204" pitchFamily="18" charset="0"/>
              </a:rPr>
              <a:t> Vật bình thường mới đáng quý.</a:t>
            </a:r>
          </a:p>
          <a:p>
            <a:pPr>
              <a:lnSpc>
                <a:spcPct val="150000"/>
              </a:lnSpc>
            </a:pPr>
            <a:r>
              <a:rPr lang="en-US" sz="1400">
                <a:ln w="0"/>
                <a:solidFill>
                  <a:srgbClr val="CC3300"/>
                </a:solidFill>
                <a:latin typeface="UTM Avo" panose="02040603050506020204" pitchFamily="18" charset="0"/>
              </a:rPr>
              <a:t>	c)</a:t>
            </a:r>
            <a:r>
              <a:rPr lang="vi-VN" sz="1400">
                <a:ln w="0"/>
                <a:solidFill>
                  <a:srgbClr val="CC3300"/>
                </a:solidFill>
                <a:latin typeface="UTM Avo" panose="02040603050506020204" pitchFamily="18" charset="0"/>
              </a:rPr>
              <a:t> Lá đóng vai trò rất quan trọng đối với cây.</a:t>
            </a:r>
          </a:p>
        </p:txBody>
      </p:sp>
      <p:sp>
        <p:nvSpPr>
          <p:cNvPr id="8" name="Rectangle 7">
            <a:extLst>
              <a:ext uri="{FF2B5EF4-FFF2-40B4-BE49-F238E27FC236}">
                <a16:creationId xmlns:a16="http://schemas.microsoft.com/office/drawing/2014/main" id="{FFB6C2CE-2176-42C3-9D85-5AD0873F9BF2}"/>
              </a:ext>
            </a:extLst>
          </p:cNvPr>
          <p:cNvSpPr>
            <a:spLocks noChangeAspect="1"/>
          </p:cNvSpPr>
          <p:nvPr/>
        </p:nvSpPr>
        <p:spPr>
          <a:xfrm>
            <a:off x="353510" y="4838677"/>
            <a:ext cx="6553200" cy="1344984"/>
          </a:xfrm>
          <a:prstGeom prst="rect">
            <a:avLst/>
          </a:prstGeom>
          <a:noFill/>
        </p:spPr>
        <p:txBody>
          <a:bodyPr wrap="square" lIns="91440" tIns="45720" rIns="91440" bIns="45720">
            <a:spAutoFit/>
          </a:bodyPr>
          <a:lstStyle/>
          <a:p>
            <a:pPr>
              <a:lnSpc>
                <a:spcPct val="150000"/>
              </a:lnSpc>
            </a:pPr>
            <a:r>
              <a:rPr lang="vi-VN" sz="1400" b="1">
                <a:ln w="0"/>
                <a:solidFill>
                  <a:srgbClr val="CC3300"/>
                </a:solidFill>
                <a:latin typeface="UTM Avo" panose="02040603050506020204" pitchFamily="18" charset="0"/>
              </a:rPr>
              <a:t>Câu 4. </a:t>
            </a:r>
            <a:r>
              <a:rPr lang="vi-VN" sz="1400" i="1">
                <a:ln w="0"/>
                <a:solidFill>
                  <a:srgbClr val="CC3300"/>
                </a:solidFill>
                <a:latin typeface="UTM Avo" panose="02040603050506020204" pitchFamily="18" charset="0"/>
              </a:rPr>
              <a:t>Trong câu </a:t>
            </a:r>
            <a:r>
              <a:rPr lang="vi-VN" sz="1400" b="1" i="1">
                <a:ln w="0"/>
                <a:solidFill>
                  <a:srgbClr val="CC3300"/>
                </a:solidFill>
                <a:latin typeface="UTM Avo" panose="02040603050506020204" pitchFamily="18" charset="0"/>
              </a:rPr>
              <a:t>Chim sâu hỏi chiếc lá</a:t>
            </a:r>
            <a:r>
              <a:rPr lang="vi-VN" sz="1400" i="1">
                <a:ln w="0"/>
                <a:solidFill>
                  <a:srgbClr val="CC3300"/>
                </a:solidFill>
                <a:latin typeface="UTM Avo" panose="02040603050506020204" pitchFamily="18" charset="0"/>
              </a:rPr>
              <a:t>, sự vật nào được nhân hoá?</a:t>
            </a:r>
          </a:p>
          <a:p>
            <a:pPr>
              <a:lnSpc>
                <a:spcPct val="150000"/>
              </a:lnSpc>
            </a:pPr>
            <a:r>
              <a:rPr lang="en-US" sz="1400">
                <a:ln w="0"/>
                <a:solidFill>
                  <a:srgbClr val="CC3300"/>
                </a:solidFill>
                <a:latin typeface="UTM Avo" panose="02040603050506020204" pitchFamily="18" charset="0"/>
              </a:rPr>
              <a:t>	a)</a:t>
            </a:r>
            <a:r>
              <a:rPr lang="vi-VN" sz="1400">
                <a:ln w="0"/>
                <a:solidFill>
                  <a:srgbClr val="CC3300"/>
                </a:solidFill>
                <a:latin typeface="UTM Avo" panose="02040603050506020204" pitchFamily="18" charset="0"/>
              </a:rPr>
              <a:t> Chỉ có chiếc lá được nhân hoá.</a:t>
            </a:r>
          </a:p>
          <a:p>
            <a:pPr>
              <a:lnSpc>
                <a:spcPct val="150000"/>
              </a:lnSpc>
            </a:pPr>
            <a:r>
              <a:rPr lang="en-US" sz="1400">
                <a:ln w="0"/>
                <a:solidFill>
                  <a:srgbClr val="CC3300"/>
                </a:solidFill>
                <a:latin typeface="UTM Avo" panose="02040603050506020204" pitchFamily="18" charset="0"/>
              </a:rPr>
              <a:t>	b)</a:t>
            </a:r>
            <a:r>
              <a:rPr lang="vi-VN" sz="1400">
                <a:ln w="0"/>
                <a:solidFill>
                  <a:srgbClr val="CC3300"/>
                </a:solidFill>
                <a:latin typeface="UTM Avo" panose="02040603050506020204" pitchFamily="18" charset="0"/>
              </a:rPr>
              <a:t> Chỉ có chim sâu được nhân hoá.</a:t>
            </a:r>
          </a:p>
          <a:p>
            <a:pPr>
              <a:lnSpc>
                <a:spcPct val="150000"/>
              </a:lnSpc>
            </a:pPr>
            <a:r>
              <a:rPr lang="en-US" sz="1400">
                <a:ln w="0"/>
                <a:solidFill>
                  <a:srgbClr val="CC3300"/>
                </a:solidFill>
                <a:latin typeface="UTM Avo" panose="02040603050506020204" pitchFamily="18" charset="0"/>
              </a:rPr>
              <a:t>	c)</a:t>
            </a:r>
            <a:r>
              <a:rPr lang="vi-VN" sz="1400">
                <a:ln w="0"/>
                <a:solidFill>
                  <a:srgbClr val="CC3300"/>
                </a:solidFill>
                <a:latin typeface="UTM Avo" panose="02040603050506020204" pitchFamily="18" charset="0"/>
              </a:rPr>
              <a:t> Cả chim sâu và chiếc lá đều được nhân hoá.</a:t>
            </a:r>
          </a:p>
        </p:txBody>
      </p:sp>
      <p:sp>
        <p:nvSpPr>
          <p:cNvPr id="11" name="Rectangle 10">
            <a:extLst>
              <a:ext uri="{FF2B5EF4-FFF2-40B4-BE49-F238E27FC236}">
                <a16:creationId xmlns:a16="http://schemas.microsoft.com/office/drawing/2014/main" id="{01B0FE80-91CE-4258-BBDB-E29620DD0062}"/>
              </a:ext>
            </a:extLst>
          </p:cNvPr>
          <p:cNvSpPr>
            <a:spLocks noChangeAspect="1"/>
          </p:cNvSpPr>
          <p:nvPr/>
        </p:nvSpPr>
        <p:spPr>
          <a:xfrm>
            <a:off x="353510" y="6155571"/>
            <a:ext cx="6553200" cy="1016047"/>
          </a:xfrm>
          <a:prstGeom prst="rect">
            <a:avLst/>
          </a:prstGeom>
          <a:noFill/>
        </p:spPr>
        <p:txBody>
          <a:bodyPr wrap="square" lIns="91440" tIns="45720" rIns="91440" bIns="45720">
            <a:spAutoFit/>
          </a:bodyPr>
          <a:lstStyle/>
          <a:p>
            <a:pPr>
              <a:lnSpc>
                <a:spcPct val="150000"/>
              </a:lnSpc>
            </a:pPr>
            <a:r>
              <a:rPr lang="vi-VN" sz="1400" b="1">
                <a:ln w="0"/>
                <a:solidFill>
                  <a:srgbClr val="CC3300"/>
                </a:solidFill>
                <a:latin typeface="UTM Avo" panose="02040603050506020204" pitchFamily="18" charset="0"/>
              </a:rPr>
              <a:t>Câu 5. </a:t>
            </a:r>
            <a:r>
              <a:rPr lang="vi-VN" sz="1400">
                <a:ln w="0"/>
                <a:solidFill>
                  <a:srgbClr val="CC3300"/>
                </a:solidFill>
                <a:latin typeface="UTM Avo" panose="02040603050506020204" pitchFamily="18" charset="0"/>
              </a:rPr>
              <a:t>Có thể thay từ </a:t>
            </a:r>
            <a:r>
              <a:rPr lang="vi-VN" sz="1400" b="1">
                <a:ln w="0"/>
                <a:solidFill>
                  <a:srgbClr val="CC3300"/>
                </a:solidFill>
                <a:latin typeface="UTM Avo" panose="02040603050506020204" pitchFamily="18" charset="0"/>
              </a:rPr>
              <a:t>nhỏ nhoi</a:t>
            </a:r>
            <a:r>
              <a:rPr lang="vi-VN" sz="1400">
                <a:ln w="0"/>
                <a:solidFill>
                  <a:srgbClr val="CC3300"/>
                </a:solidFill>
                <a:latin typeface="UTM Avo" panose="02040603050506020204" pitchFamily="18" charset="0"/>
              </a:rPr>
              <a:t> trong câu </a:t>
            </a:r>
            <a:r>
              <a:rPr lang="vi-VN" sz="1400" b="1">
                <a:ln w="0"/>
                <a:solidFill>
                  <a:srgbClr val="CC3300"/>
                </a:solidFill>
                <a:latin typeface="UTM Avo" panose="02040603050506020204" pitchFamily="18" charset="0"/>
              </a:rPr>
              <a:t>Suốt đời, tôi chỉ là một chiếc lá nhỏ nhoi bình thường</a:t>
            </a:r>
            <a:r>
              <a:rPr lang="vi-VN" sz="1400">
                <a:ln w="0"/>
                <a:solidFill>
                  <a:srgbClr val="CC3300"/>
                </a:solidFill>
                <a:latin typeface="UTM Avo" panose="02040603050506020204" pitchFamily="18" charset="0"/>
              </a:rPr>
              <a:t> bằng từ nào dưới đây?</a:t>
            </a:r>
          </a:p>
          <a:p>
            <a:pPr algn="ctr">
              <a:lnSpc>
                <a:spcPct val="150000"/>
              </a:lnSpc>
            </a:pPr>
            <a:r>
              <a:rPr lang="en-US" sz="1400">
                <a:ln w="0"/>
                <a:solidFill>
                  <a:srgbClr val="CC3300"/>
                </a:solidFill>
                <a:latin typeface="UTM Avo" panose="02040603050506020204" pitchFamily="18" charset="0"/>
              </a:rPr>
              <a:t>	a)</a:t>
            </a:r>
            <a:r>
              <a:rPr lang="vi-VN" sz="1400">
                <a:ln w="0"/>
                <a:solidFill>
                  <a:srgbClr val="CC3300"/>
                </a:solidFill>
                <a:latin typeface="UTM Avo" panose="02040603050506020204" pitchFamily="18" charset="0"/>
              </a:rPr>
              <a:t> nhỏ nhắn</a:t>
            </a:r>
            <a:r>
              <a:rPr lang="en-US" sz="1400">
                <a:ln w="0"/>
                <a:solidFill>
                  <a:srgbClr val="CC3300"/>
                </a:solidFill>
                <a:latin typeface="UTM Avo" panose="02040603050506020204" pitchFamily="18" charset="0"/>
              </a:rPr>
              <a:t>			b)</a:t>
            </a:r>
            <a:r>
              <a:rPr lang="vi-VN" sz="1400">
                <a:ln w="0"/>
                <a:solidFill>
                  <a:srgbClr val="CC3300"/>
                </a:solidFill>
                <a:latin typeface="UTM Avo" panose="02040603050506020204" pitchFamily="18" charset="0"/>
              </a:rPr>
              <a:t> nhỏ xinh</a:t>
            </a:r>
            <a:r>
              <a:rPr lang="en-US" sz="1400">
                <a:ln w="0"/>
                <a:solidFill>
                  <a:srgbClr val="CC3300"/>
                </a:solidFill>
                <a:latin typeface="UTM Avo" panose="02040603050506020204" pitchFamily="18" charset="0"/>
              </a:rPr>
              <a:t>		c)</a:t>
            </a:r>
            <a:r>
              <a:rPr lang="vi-VN" sz="1400">
                <a:ln w="0"/>
                <a:solidFill>
                  <a:srgbClr val="CC3300"/>
                </a:solidFill>
                <a:latin typeface="UTM Avo" panose="02040603050506020204" pitchFamily="18" charset="0"/>
              </a:rPr>
              <a:t> nhỏ bé</a:t>
            </a:r>
          </a:p>
        </p:txBody>
      </p:sp>
      <p:sp>
        <p:nvSpPr>
          <p:cNvPr id="12" name="Rectangle 11">
            <a:extLst>
              <a:ext uri="{FF2B5EF4-FFF2-40B4-BE49-F238E27FC236}">
                <a16:creationId xmlns:a16="http://schemas.microsoft.com/office/drawing/2014/main" id="{E3C585A1-97B9-420E-B274-726ED15FD316}"/>
              </a:ext>
            </a:extLst>
          </p:cNvPr>
          <p:cNvSpPr>
            <a:spLocks noChangeAspect="1"/>
          </p:cNvSpPr>
          <p:nvPr/>
        </p:nvSpPr>
        <p:spPr>
          <a:xfrm>
            <a:off x="379817" y="7143528"/>
            <a:ext cx="6553200" cy="1344984"/>
          </a:xfrm>
          <a:prstGeom prst="rect">
            <a:avLst/>
          </a:prstGeom>
          <a:noFill/>
        </p:spPr>
        <p:txBody>
          <a:bodyPr wrap="square" lIns="91440" tIns="45720" rIns="91440" bIns="45720">
            <a:spAutoFit/>
          </a:bodyPr>
          <a:lstStyle/>
          <a:p>
            <a:pPr>
              <a:lnSpc>
                <a:spcPct val="150000"/>
              </a:lnSpc>
            </a:pPr>
            <a:r>
              <a:rPr lang="vi-VN" sz="1400" b="1">
                <a:ln w="0"/>
                <a:solidFill>
                  <a:srgbClr val="CC3300"/>
                </a:solidFill>
                <a:latin typeface="UTM Avo" panose="02040603050506020204" pitchFamily="18" charset="0"/>
              </a:rPr>
              <a:t>Câu 6.</a:t>
            </a:r>
            <a:r>
              <a:rPr lang="vi-VN" sz="1400" b="1" i="1">
                <a:ln w="0"/>
                <a:solidFill>
                  <a:srgbClr val="CC3300"/>
                </a:solidFill>
                <a:latin typeface="UTM Avo" panose="02040603050506020204" pitchFamily="18" charset="0"/>
              </a:rPr>
              <a:t> </a:t>
            </a:r>
            <a:r>
              <a:rPr lang="vi-VN" sz="1400" i="1">
                <a:ln w="0"/>
                <a:solidFill>
                  <a:srgbClr val="CC3300"/>
                </a:solidFill>
                <a:latin typeface="UTM Avo" panose="02040603050506020204" pitchFamily="18" charset="0"/>
              </a:rPr>
              <a:t>Trong câu chuyện trên có những loại câu nào em đã học?</a:t>
            </a:r>
          </a:p>
          <a:p>
            <a:pPr>
              <a:lnSpc>
                <a:spcPct val="150000"/>
              </a:lnSpc>
            </a:pPr>
            <a:r>
              <a:rPr lang="en-US" sz="1400">
                <a:ln w="0"/>
                <a:solidFill>
                  <a:srgbClr val="CC3300"/>
                </a:solidFill>
                <a:latin typeface="UTM Avo" panose="02040603050506020204" pitchFamily="18" charset="0"/>
              </a:rPr>
              <a:t>	a) </a:t>
            </a:r>
            <a:r>
              <a:rPr lang="vi-VN" sz="1400">
                <a:ln w="0"/>
                <a:solidFill>
                  <a:srgbClr val="CC3300"/>
                </a:solidFill>
                <a:latin typeface="UTM Avo" panose="02040603050506020204" pitchFamily="18" charset="0"/>
              </a:rPr>
              <a:t>Chỉ có câu hỏi, câu kể</a:t>
            </a:r>
          </a:p>
          <a:p>
            <a:pPr>
              <a:lnSpc>
                <a:spcPct val="150000"/>
              </a:lnSpc>
            </a:pPr>
            <a:r>
              <a:rPr lang="en-US" sz="1400">
                <a:ln w="0"/>
                <a:solidFill>
                  <a:srgbClr val="CC3300"/>
                </a:solidFill>
                <a:latin typeface="UTM Avo" panose="02040603050506020204" pitchFamily="18" charset="0"/>
              </a:rPr>
              <a:t>	b)</a:t>
            </a:r>
            <a:r>
              <a:rPr lang="vi-VN" sz="1400">
                <a:ln w="0"/>
                <a:solidFill>
                  <a:srgbClr val="CC3300"/>
                </a:solidFill>
                <a:latin typeface="UTM Avo" panose="02040603050506020204" pitchFamily="18" charset="0"/>
              </a:rPr>
              <a:t> Chỉ có câu kể, câu khiến.</a:t>
            </a:r>
          </a:p>
          <a:p>
            <a:pPr>
              <a:lnSpc>
                <a:spcPct val="150000"/>
              </a:lnSpc>
            </a:pPr>
            <a:r>
              <a:rPr lang="en-US" sz="1400">
                <a:ln w="0"/>
                <a:solidFill>
                  <a:srgbClr val="CC3300"/>
                </a:solidFill>
                <a:latin typeface="UTM Avo" panose="02040603050506020204" pitchFamily="18" charset="0"/>
              </a:rPr>
              <a:t>	c)</a:t>
            </a:r>
            <a:r>
              <a:rPr lang="vi-VN" sz="1400">
                <a:ln w="0"/>
                <a:solidFill>
                  <a:srgbClr val="CC3300"/>
                </a:solidFill>
                <a:latin typeface="UTM Avo" panose="02040603050506020204" pitchFamily="18" charset="0"/>
              </a:rPr>
              <a:t> Có cả câu hỏi, câu kể, câu khiến.</a:t>
            </a:r>
          </a:p>
        </p:txBody>
      </p:sp>
      <p:sp>
        <p:nvSpPr>
          <p:cNvPr id="14" name="Rectangle 13">
            <a:extLst>
              <a:ext uri="{FF2B5EF4-FFF2-40B4-BE49-F238E27FC236}">
                <a16:creationId xmlns:a16="http://schemas.microsoft.com/office/drawing/2014/main" id="{A3D89EF8-2020-4868-BE28-19FD18EEE5D7}"/>
              </a:ext>
            </a:extLst>
          </p:cNvPr>
          <p:cNvSpPr>
            <a:spLocks noChangeAspect="1"/>
          </p:cNvSpPr>
          <p:nvPr/>
        </p:nvSpPr>
        <p:spPr>
          <a:xfrm>
            <a:off x="382085" y="8460422"/>
            <a:ext cx="6553200" cy="1344984"/>
          </a:xfrm>
          <a:prstGeom prst="rect">
            <a:avLst/>
          </a:prstGeom>
          <a:noFill/>
        </p:spPr>
        <p:txBody>
          <a:bodyPr wrap="square" lIns="91440" tIns="45720" rIns="91440" bIns="45720">
            <a:spAutoFit/>
          </a:bodyPr>
          <a:lstStyle/>
          <a:p>
            <a:pPr>
              <a:lnSpc>
                <a:spcPct val="150000"/>
              </a:lnSpc>
            </a:pPr>
            <a:r>
              <a:rPr lang="vi-VN" sz="1400" b="1">
                <a:ln w="0"/>
                <a:solidFill>
                  <a:srgbClr val="CC3300"/>
                </a:solidFill>
                <a:latin typeface="UTM Avo" panose="02040603050506020204" pitchFamily="18" charset="0"/>
              </a:rPr>
              <a:t>Câu 7. </a:t>
            </a:r>
            <a:r>
              <a:rPr lang="vi-VN" sz="1400" i="1">
                <a:ln w="0"/>
                <a:solidFill>
                  <a:srgbClr val="CC3300"/>
                </a:solidFill>
                <a:latin typeface="UTM Avo" panose="02040603050506020204" pitchFamily="18" charset="0"/>
              </a:rPr>
              <a:t>Trong câu chuyện trên có những kiểu câu kể nào?</a:t>
            </a:r>
          </a:p>
          <a:p>
            <a:pPr>
              <a:lnSpc>
                <a:spcPct val="150000"/>
              </a:lnSpc>
            </a:pPr>
            <a:r>
              <a:rPr lang="en-US" sz="1400">
                <a:ln w="0"/>
                <a:solidFill>
                  <a:srgbClr val="CC3300"/>
                </a:solidFill>
                <a:latin typeface="UTM Avo" panose="02040603050506020204" pitchFamily="18" charset="0"/>
              </a:rPr>
              <a:t>	a)</a:t>
            </a:r>
            <a:r>
              <a:rPr lang="vi-VN" sz="1400">
                <a:ln w="0"/>
                <a:solidFill>
                  <a:srgbClr val="CC3300"/>
                </a:solidFill>
                <a:latin typeface="UTM Avo" panose="02040603050506020204" pitchFamily="18" charset="0"/>
              </a:rPr>
              <a:t> Chỉ có kiểu câu </a:t>
            </a:r>
            <a:r>
              <a:rPr lang="vi-VN" sz="1400" b="1">
                <a:ln w="0"/>
                <a:solidFill>
                  <a:srgbClr val="CC3300"/>
                </a:solidFill>
                <a:latin typeface="UTM Avo" panose="02040603050506020204" pitchFamily="18" charset="0"/>
              </a:rPr>
              <a:t>Ai làm gì?</a:t>
            </a:r>
          </a:p>
          <a:p>
            <a:pPr>
              <a:lnSpc>
                <a:spcPct val="150000"/>
              </a:lnSpc>
            </a:pPr>
            <a:r>
              <a:rPr lang="en-US" sz="1400">
                <a:ln w="0"/>
                <a:solidFill>
                  <a:srgbClr val="CC3300"/>
                </a:solidFill>
                <a:latin typeface="UTM Avo" panose="02040603050506020204" pitchFamily="18" charset="0"/>
              </a:rPr>
              <a:t>	b)</a:t>
            </a:r>
            <a:r>
              <a:rPr lang="vi-VN" sz="1400">
                <a:ln w="0"/>
                <a:solidFill>
                  <a:srgbClr val="CC3300"/>
                </a:solidFill>
                <a:latin typeface="UTM Avo" panose="02040603050506020204" pitchFamily="18" charset="0"/>
              </a:rPr>
              <a:t> Có hai kiểu câu </a:t>
            </a:r>
            <a:r>
              <a:rPr lang="vi-VN" sz="1400" b="1">
                <a:ln w="0"/>
                <a:solidFill>
                  <a:srgbClr val="CC3300"/>
                </a:solidFill>
                <a:latin typeface="UTM Avo" panose="02040603050506020204" pitchFamily="18" charset="0"/>
              </a:rPr>
              <a:t>Ai làm gì?, Ai thế nào?</a:t>
            </a:r>
          </a:p>
          <a:p>
            <a:pPr>
              <a:lnSpc>
                <a:spcPct val="150000"/>
              </a:lnSpc>
            </a:pPr>
            <a:r>
              <a:rPr lang="en-US" sz="1400">
                <a:ln w="0"/>
                <a:solidFill>
                  <a:srgbClr val="CC3300"/>
                </a:solidFill>
                <a:latin typeface="UTM Avo" panose="02040603050506020204" pitchFamily="18" charset="0"/>
              </a:rPr>
              <a:t>	c)</a:t>
            </a:r>
            <a:r>
              <a:rPr lang="vi-VN" sz="1400">
                <a:ln w="0"/>
                <a:solidFill>
                  <a:srgbClr val="CC3300"/>
                </a:solidFill>
                <a:latin typeface="UTM Avo" panose="02040603050506020204" pitchFamily="18" charset="0"/>
              </a:rPr>
              <a:t> Có cả ba kiểu câu </a:t>
            </a:r>
            <a:r>
              <a:rPr lang="vi-VN" sz="1400" b="1">
                <a:ln w="0"/>
                <a:solidFill>
                  <a:srgbClr val="CC3300"/>
                </a:solidFill>
                <a:latin typeface="UTM Avo" panose="02040603050506020204" pitchFamily="18" charset="0"/>
              </a:rPr>
              <a:t>Ai làm gì?, Ai thế nào?, Ai là gì?</a:t>
            </a:r>
          </a:p>
        </p:txBody>
      </p:sp>
      <p:sp>
        <p:nvSpPr>
          <p:cNvPr id="15" name="Rectangle 14">
            <a:extLst>
              <a:ext uri="{FF2B5EF4-FFF2-40B4-BE49-F238E27FC236}">
                <a16:creationId xmlns:a16="http://schemas.microsoft.com/office/drawing/2014/main" id="{BBDAB38F-5F93-4F94-8DFB-8D05531C9B4B}"/>
              </a:ext>
            </a:extLst>
          </p:cNvPr>
          <p:cNvSpPr>
            <a:spLocks noChangeAspect="1"/>
          </p:cNvSpPr>
          <p:nvPr/>
        </p:nvSpPr>
        <p:spPr>
          <a:xfrm>
            <a:off x="993321" y="9777315"/>
            <a:ext cx="6553200" cy="692882"/>
          </a:xfrm>
          <a:prstGeom prst="rect">
            <a:avLst/>
          </a:prstGeom>
          <a:noFill/>
        </p:spPr>
        <p:txBody>
          <a:bodyPr wrap="square" lIns="91440" tIns="45720" rIns="91440" bIns="45720">
            <a:spAutoFit/>
          </a:bodyPr>
          <a:lstStyle/>
          <a:p>
            <a:pPr>
              <a:lnSpc>
                <a:spcPct val="150000"/>
              </a:lnSpc>
            </a:pPr>
            <a:r>
              <a:rPr lang="vi-VN" sz="1400" b="1">
                <a:ln w="0"/>
                <a:solidFill>
                  <a:srgbClr val="CC3300"/>
                </a:solidFill>
                <a:latin typeface="UTM Avo" panose="02040603050506020204" pitchFamily="18" charset="0"/>
              </a:rPr>
              <a:t>Câu 8.</a:t>
            </a:r>
            <a:r>
              <a:rPr lang="vi-VN" sz="1400">
                <a:ln w="0"/>
                <a:solidFill>
                  <a:srgbClr val="CC3300"/>
                </a:solidFill>
                <a:latin typeface="UTM Avo" panose="02040603050506020204" pitchFamily="18" charset="0"/>
              </a:rPr>
              <a:t> </a:t>
            </a:r>
            <a:r>
              <a:rPr lang="vi-VN" sz="1400" i="1">
                <a:ln w="0"/>
                <a:solidFill>
                  <a:srgbClr val="CC3300"/>
                </a:solidFill>
                <a:latin typeface="UTM Avo" panose="02040603050506020204" pitchFamily="18" charset="0"/>
              </a:rPr>
              <a:t>Chủ ngữ trong câu </a:t>
            </a:r>
            <a:r>
              <a:rPr lang="vi-VN" sz="1400" b="1" i="1">
                <a:ln w="0"/>
                <a:solidFill>
                  <a:srgbClr val="CC3300"/>
                </a:solidFill>
                <a:latin typeface="UTM Avo" panose="02040603050506020204" pitchFamily="18" charset="0"/>
              </a:rPr>
              <a:t>Cuộc đời tôi rất bình thường</a:t>
            </a:r>
            <a:r>
              <a:rPr lang="vi-VN" sz="1400" i="1">
                <a:ln w="0"/>
                <a:solidFill>
                  <a:srgbClr val="CC3300"/>
                </a:solidFill>
                <a:latin typeface="UTM Avo" panose="02040603050506020204" pitchFamily="18" charset="0"/>
              </a:rPr>
              <a:t> là:</a:t>
            </a:r>
          </a:p>
          <a:p>
            <a:pPr>
              <a:lnSpc>
                <a:spcPct val="150000"/>
              </a:lnSpc>
            </a:pPr>
            <a:r>
              <a:rPr lang="en-US" sz="1400">
                <a:ln w="0"/>
                <a:solidFill>
                  <a:srgbClr val="CC3300"/>
                </a:solidFill>
                <a:latin typeface="UTM Avo" panose="02040603050506020204" pitchFamily="18" charset="0"/>
              </a:rPr>
              <a:t>	a)</a:t>
            </a:r>
            <a:r>
              <a:rPr lang="vi-VN" sz="1400">
                <a:ln w="0"/>
                <a:solidFill>
                  <a:srgbClr val="CC3300"/>
                </a:solidFill>
                <a:latin typeface="UTM Avo" panose="02040603050506020204" pitchFamily="18" charset="0"/>
              </a:rPr>
              <a:t> Tôi</a:t>
            </a:r>
            <a:r>
              <a:rPr lang="en-US" sz="1400">
                <a:ln w="0"/>
                <a:solidFill>
                  <a:srgbClr val="CC3300"/>
                </a:solidFill>
                <a:latin typeface="UTM Avo" panose="02040603050506020204" pitchFamily="18" charset="0"/>
              </a:rPr>
              <a:t>		b)</a:t>
            </a:r>
            <a:r>
              <a:rPr lang="vi-VN" sz="1400">
                <a:ln w="0"/>
                <a:solidFill>
                  <a:srgbClr val="CC3300"/>
                </a:solidFill>
                <a:latin typeface="UTM Avo" panose="02040603050506020204" pitchFamily="18" charset="0"/>
              </a:rPr>
              <a:t> Cuộc đời tôi</a:t>
            </a:r>
            <a:r>
              <a:rPr lang="en-US" sz="1400">
                <a:ln w="0"/>
                <a:solidFill>
                  <a:srgbClr val="CC3300"/>
                </a:solidFill>
                <a:latin typeface="UTM Avo" panose="02040603050506020204" pitchFamily="18" charset="0"/>
              </a:rPr>
              <a:t>		c)</a:t>
            </a:r>
            <a:r>
              <a:rPr lang="vi-VN" sz="1400">
                <a:ln w="0"/>
                <a:solidFill>
                  <a:srgbClr val="CC3300"/>
                </a:solidFill>
                <a:latin typeface="UTM Avo" panose="02040603050506020204" pitchFamily="18" charset="0"/>
              </a:rPr>
              <a:t> Rất bình thường</a:t>
            </a:r>
          </a:p>
        </p:txBody>
      </p:sp>
      <p:pic>
        <p:nvPicPr>
          <p:cNvPr id="17" name="Picture 16">
            <a:extLst>
              <a:ext uri="{FF2B5EF4-FFF2-40B4-BE49-F238E27FC236}">
                <a16:creationId xmlns:a16="http://schemas.microsoft.com/office/drawing/2014/main" id="{D9A5C42D-95DC-4785-88E3-B3D05EC061D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rot="18969097">
            <a:off x="850302" y="-4680"/>
            <a:ext cx="1190172" cy="1190172"/>
          </a:xfrm>
          <a:prstGeom prst="rect">
            <a:avLst/>
          </a:prstGeom>
        </p:spPr>
      </p:pic>
      <p:pic>
        <p:nvPicPr>
          <p:cNvPr id="19" name="Picture 18">
            <a:extLst>
              <a:ext uri="{FF2B5EF4-FFF2-40B4-BE49-F238E27FC236}">
                <a16:creationId xmlns:a16="http://schemas.microsoft.com/office/drawing/2014/main" id="{9D8DFBE3-AE91-4712-9FFC-85E456A4C0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443" y="1702159"/>
            <a:ext cx="2651292" cy="2651292"/>
          </a:xfrm>
          <a:prstGeom prst="rect">
            <a:avLst/>
          </a:prstGeom>
        </p:spPr>
      </p:pic>
    </p:spTree>
    <p:extLst>
      <p:ext uri="{BB962C8B-B14F-4D97-AF65-F5344CB8AC3E}">
        <p14:creationId xmlns:p14="http://schemas.microsoft.com/office/powerpoint/2010/main" val="277937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83A10D-A71F-404A-8E0E-BAEC3AD02FAC}"/>
              </a:ext>
            </a:extLst>
          </p:cNvPr>
          <p:cNvSpPr/>
          <p:nvPr/>
        </p:nvSpPr>
        <p:spPr>
          <a:xfrm>
            <a:off x="234950" y="165100"/>
            <a:ext cx="7086600" cy="10363200"/>
          </a:xfrm>
          <a:prstGeom prst="roundRect">
            <a:avLst/>
          </a:prstGeom>
          <a:solidFill>
            <a:schemeClr val="tx1">
              <a:alpha val="97000"/>
            </a:schemeClr>
          </a:solidFill>
          <a:ln w="57150">
            <a:solidFill>
              <a:srgbClr val="68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D524A3A-E4E6-436B-8519-BBD6130DE039}"/>
              </a:ext>
            </a:extLst>
          </p:cNvPr>
          <p:cNvSpPr>
            <a:spLocks noChangeAspect="1"/>
          </p:cNvSpPr>
          <p:nvPr/>
        </p:nvSpPr>
        <p:spPr>
          <a:xfrm>
            <a:off x="292100" y="513184"/>
            <a:ext cx="6972300" cy="1121846"/>
          </a:xfrm>
          <a:prstGeom prst="rect">
            <a:avLst/>
          </a:prstGeom>
          <a:noFill/>
        </p:spPr>
        <p:txBody>
          <a:bodyPr wrap="square" lIns="91440" tIns="45720" rIns="91440" bIns="45720">
            <a:spAutoFit/>
          </a:bodyPr>
          <a:lstStyle/>
          <a:p>
            <a:pPr algn="ctr">
              <a:lnSpc>
                <a:spcPct val="150000"/>
              </a:lnSpc>
            </a:pPr>
            <a:r>
              <a:rPr lang="en-US" sz="2400">
                <a:ln w="0"/>
                <a:solidFill>
                  <a:srgbClr val="1D8E8B"/>
                </a:solidFill>
                <a:latin typeface="UTM Avo" panose="02040603050506020204" pitchFamily="18" charset="0"/>
              </a:rPr>
              <a:t>Chính tả (Nhớ - viết): </a:t>
            </a:r>
            <a:r>
              <a:rPr lang="en-US" sz="2400" b="1">
                <a:ln w="0"/>
                <a:solidFill>
                  <a:srgbClr val="1D8E8B"/>
                </a:solidFill>
                <a:latin typeface="UTM Avo" panose="02040603050506020204" pitchFamily="18" charset="0"/>
              </a:rPr>
              <a:t>Đoàn thuyền đánh cá</a:t>
            </a:r>
          </a:p>
          <a:p>
            <a:pPr algn="ctr">
              <a:lnSpc>
                <a:spcPct val="150000"/>
              </a:lnSpc>
            </a:pPr>
            <a:r>
              <a:rPr lang="en-US" sz="2400" i="1">
                <a:ln w="0"/>
                <a:solidFill>
                  <a:srgbClr val="1D8E8B"/>
                </a:solidFill>
                <a:latin typeface="UTM Avo" panose="02040603050506020204" pitchFamily="18" charset="0"/>
              </a:rPr>
              <a:t>(3 khổ th</a:t>
            </a:r>
            <a:r>
              <a:rPr lang="vi-VN" sz="2400" i="1">
                <a:ln w="0"/>
                <a:solidFill>
                  <a:srgbClr val="1D8E8B"/>
                </a:solidFill>
                <a:latin typeface="UTM Avo" panose="02040603050506020204" pitchFamily="18" charset="0"/>
              </a:rPr>
              <a:t>ơ</a:t>
            </a:r>
            <a:r>
              <a:rPr lang="en-US" sz="2400" i="1">
                <a:ln w="0"/>
                <a:solidFill>
                  <a:srgbClr val="1D8E8B"/>
                </a:solidFill>
                <a:latin typeface="UTM Avo" panose="02040603050506020204" pitchFamily="18" charset="0"/>
              </a:rPr>
              <a:t> đầu)</a:t>
            </a:r>
            <a:endParaRPr lang="vi-VN" sz="2400" i="1">
              <a:ln w="0"/>
              <a:solidFill>
                <a:srgbClr val="1D8E8B"/>
              </a:solidFill>
              <a:latin typeface="UTM Avo" panose="02040603050506020204" pitchFamily="18" charset="0"/>
            </a:endParaRPr>
          </a:p>
        </p:txBody>
      </p:sp>
      <p:sp>
        <p:nvSpPr>
          <p:cNvPr id="4" name="Rectangle 3">
            <a:extLst>
              <a:ext uri="{FF2B5EF4-FFF2-40B4-BE49-F238E27FC236}">
                <a16:creationId xmlns:a16="http://schemas.microsoft.com/office/drawing/2014/main" id="{0C6B586B-B205-47DF-B898-23226CCD7647}"/>
              </a:ext>
            </a:extLst>
          </p:cNvPr>
          <p:cNvSpPr>
            <a:spLocks noChangeAspect="1"/>
          </p:cNvSpPr>
          <p:nvPr/>
        </p:nvSpPr>
        <p:spPr>
          <a:xfrm>
            <a:off x="292100" y="1334432"/>
            <a:ext cx="6972300" cy="6681509"/>
          </a:xfrm>
          <a:prstGeom prst="rect">
            <a:avLst/>
          </a:prstGeom>
          <a:noFill/>
        </p:spPr>
        <p:txBody>
          <a:bodyPr wrap="square" lIns="91440" tIns="45720" rIns="91440" bIns="45720">
            <a:spAutoFit/>
          </a:bodyPr>
          <a:lstStyle/>
          <a:p>
            <a:pPr algn="ctr">
              <a:lnSpc>
                <a:spcPct val="150000"/>
              </a:lnSpc>
            </a:pPr>
            <a:r>
              <a:rPr lang="en-US">
                <a:ln w="0"/>
                <a:solidFill>
                  <a:srgbClr val="1D8E8B"/>
                </a:solidFill>
                <a:latin typeface="UTM Avo" panose="02040603050506020204" pitchFamily="18" charset="0"/>
              </a:rPr>
              <a:t>......................................................................................................</a:t>
            </a:r>
          </a:p>
          <a:p>
            <a:pPr algn="ctr">
              <a:lnSpc>
                <a:spcPct val="150000"/>
              </a:lnSpc>
            </a:pPr>
            <a:r>
              <a:rPr lang="en-US">
                <a:ln w="0"/>
                <a:solidFill>
                  <a:srgbClr val="1D8E8B"/>
                </a:solidFill>
                <a:latin typeface="UTM Avo" panose="02040603050506020204" pitchFamily="18" charset="0"/>
              </a:rPr>
              <a:t>..................................................................................................... ..................................................................................................... ..................................................................................................... ..................................................................................................... ..................................................................................................... ..................................................................................................... ..................................................................................................... ..................................................................................................... ..................................................................................................... ..................................................................................................... ..................................................................................................... ..................................................................................................... ..................................................................................................... .....................................................................................................</a:t>
            </a:r>
          </a:p>
          <a:p>
            <a:pPr algn="ctr">
              <a:lnSpc>
                <a:spcPct val="150000"/>
              </a:lnSpc>
            </a:pPr>
            <a:r>
              <a:rPr lang="en-US">
                <a:ln w="0"/>
                <a:solidFill>
                  <a:srgbClr val="1D8E8B"/>
                </a:solidFill>
                <a:latin typeface="UTM Avo" panose="02040603050506020204" pitchFamily="18" charset="0"/>
              </a:rPr>
              <a:t>..................................................................................................... </a:t>
            </a:r>
            <a:endParaRPr lang="vi-VN" i="1">
              <a:ln w="0"/>
              <a:solidFill>
                <a:srgbClr val="1D8E8B"/>
              </a:solidFill>
              <a:latin typeface="UTM Avo" panose="02040603050506020204" pitchFamily="18" charset="0"/>
            </a:endParaRPr>
          </a:p>
        </p:txBody>
      </p:sp>
      <p:pic>
        <p:nvPicPr>
          <p:cNvPr id="7" name="Picture 6">
            <a:extLst>
              <a:ext uri="{FF2B5EF4-FFF2-40B4-BE49-F238E27FC236}">
                <a16:creationId xmlns:a16="http://schemas.microsoft.com/office/drawing/2014/main" id="{45DAFCEC-BD6B-4D42-8033-08332D10D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350" y="7815011"/>
            <a:ext cx="2971800" cy="2971800"/>
          </a:xfrm>
          <a:prstGeom prst="rect">
            <a:avLst/>
          </a:prstGeom>
        </p:spPr>
      </p:pic>
      <p:pic>
        <p:nvPicPr>
          <p:cNvPr id="9" name="Picture 8">
            <a:extLst>
              <a:ext uri="{FF2B5EF4-FFF2-40B4-BE49-F238E27FC236}">
                <a16:creationId xmlns:a16="http://schemas.microsoft.com/office/drawing/2014/main" id="{71831787-A678-4B5E-9C15-1B3711D27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72726"/>
            <a:ext cx="3256369" cy="3256369"/>
          </a:xfrm>
          <a:prstGeom prst="rect">
            <a:avLst/>
          </a:prstGeom>
        </p:spPr>
      </p:pic>
      <p:pic>
        <p:nvPicPr>
          <p:cNvPr id="10" name="Picture 9">
            <a:extLst>
              <a:ext uri="{FF2B5EF4-FFF2-40B4-BE49-F238E27FC236}">
                <a16:creationId xmlns:a16="http://schemas.microsoft.com/office/drawing/2014/main" id="{9B0EB0DE-BE62-483C-8B87-29A6EDF65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4134124" y="7532256"/>
            <a:ext cx="3256369" cy="3256369"/>
          </a:xfrm>
          <a:prstGeom prst="rect">
            <a:avLst/>
          </a:prstGeom>
        </p:spPr>
      </p:pic>
    </p:spTree>
    <p:extLst>
      <p:ext uri="{BB962C8B-B14F-4D97-AF65-F5344CB8AC3E}">
        <p14:creationId xmlns:p14="http://schemas.microsoft.com/office/powerpoint/2010/main" val="415713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F9958D-8115-4074-97B6-18F1493F1F5B}"/>
              </a:ext>
            </a:extLst>
          </p:cNvPr>
          <p:cNvSpPr/>
          <p:nvPr/>
        </p:nvSpPr>
        <p:spPr>
          <a:xfrm>
            <a:off x="234950" y="165100"/>
            <a:ext cx="7086600" cy="10363200"/>
          </a:xfrm>
          <a:prstGeom prst="roundRect">
            <a:avLst/>
          </a:prstGeom>
          <a:solidFill>
            <a:schemeClr val="tx1">
              <a:alpha val="97000"/>
            </a:schemeClr>
          </a:solidFill>
          <a:ln w="57150">
            <a:solidFill>
              <a:srgbClr val="90AA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CAED205-2700-4E83-BCCB-E4521887AC36}"/>
              </a:ext>
            </a:extLst>
          </p:cNvPr>
          <p:cNvSpPr>
            <a:spLocks noChangeAspect="1"/>
          </p:cNvSpPr>
          <p:nvPr/>
        </p:nvSpPr>
        <p:spPr>
          <a:xfrm>
            <a:off x="527050" y="393700"/>
            <a:ext cx="6502400" cy="2631874"/>
          </a:xfrm>
          <a:prstGeom prst="rect">
            <a:avLst/>
          </a:prstGeom>
          <a:noFill/>
        </p:spPr>
        <p:txBody>
          <a:bodyPr wrap="square" lIns="91440" tIns="45720" rIns="91440" bIns="45720">
            <a:spAutoFit/>
          </a:bodyPr>
          <a:lstStyle/>
          <a:p>
            <a:pPr algn="just">
              <a:lnSpc>
                <a:spcPct val="150000"/>
              </a:lnSpc>
            </a:pPr>
            <a:r>
              <a:rPr lang="en-US" sz="1400">
                <a:ln w="0"/>
                <a:solidFill>
                  <a:srgbClr val="65BD2D"/>
                </a:solidFill>
                <a:latin typeface="UTM Avo" panose="02040603050506020204" pitchFamily="18" charset="0"/>
              </a:rPr>
              <a:t>	Cho hai để bài sau :</a:t>
            </a:r>
          </a:p>
          <a:p>
            <a:pPr algn="just">
              <a:lnSpc>
                <a:spcPct val="150000"/>
              </a:lnSpc>
            </a:pPr>
            <a:r>
              <a:rPr lang="en-US" sz="1400" b="1">
                <a:ln w="0"/>
                <a:solidFill>
                  <a:srgbClr val="65BD2D"/>
                </a:solidFill>
                <a:latin typeface="UTM Avo" panose="02040603050506020204" pitchFamily="18" charset="0"/>
              </a:rPr>
              <a:t>Đề 1: Tả một đồ vật em thích.</a:t>
            </a:r>
          </a:p>
          <a:p>
            <a:pPr algn="just">
              <a:lnSpc>
                <a:spcPct val="150000"/>
              </a:lnSpc>
            </a:pPr>
            <a:r>
              <a:rPr lang="en-US" sz="1400" b="1">
                <a:ln w="0"/>
                <a:solidFill>
                  <a:srgbClr val="65BD2D"/>
                </a:solidFill>
                <a:latin typeface="UTM Avo" panose="02040603050506020204" pitchFamily="18" charset="0"/>
              </a:rPr>
              <a:t>Đề 2: Tả một cây bóng mát, cây hoa hoặc cây ăn quả.</a:t>
            </a:r>
          </a:p>
          <a:p>
            <a:pPr algn="just">
              <a:lnSpc>
                <a:spcPct val="150000"/>
              </a:lnSpc>
            </a:pPr>
            <a:r>
              <a:rPr lang="en-US" sz="1400">
                <a:ln w="0"/>
                <a:solidFill>
                  <a:srgbClr val="65BD2D"/>
                </a:solidFill>
                <a:latin typeface="UTM Avo" panose="02040603050506020204" pitchFamily="18" charset="0"/>
              </a:rPr>
              <a:t>	Em hãy chọn một đề bài và :</a:t>
            </a:r>
          </a:p>
          <a:p>
            <a:pPr algn="just">
              <a:lnSpc>
                <a:spcPct val="150000"/>
              </a:lnSpc>
            </a:pPr>
            <a:r>
              <a:rPr lang="en-US" sz="1400" b="1">
                <a:ln w="0"/>
                <a:solidFill>
                  <a:srgbClr val="65BD2D"/>
                </a:solidFill>
                <a:latin typeface="UTM Avo" panose="02040603050506020204" pitchFamily="18" charset="0"/>
              </a:rPr>
              <a:t>a) Viết mở bài theo kiểu gián tiếp.</a:t>
            </a:r>
          </a:p>
          <a:p>
            <a:pPr algn="just">
              <a:lnSpc>
                <a:spcPct val="150000"/>
              </a:lnSpc>
            </a:pPr>
            <a:r>
              <a:rPr lang="en-US" sz="1400" b="1">
                <a:ln w="0"/>
                <a:solidFill>
                  <a:srgbClr val="65BD2D"/>
                </a:solidFill>
                <a:latin typeface="UTM Avo" panose="02040603050506020204" pitchFamily="18" charset="0"/>
              </a:rPr>
              <a:t>b) Viết một đoạn văn tả một bộ phận của đồ vật hoặc của cây.</a:t>
            </a:r>
          </a:p>
          <a:p>
            <a:pPr algn="just">
              <a:lnSpc>
                <a:spcPct val="150000"/>
              </a:lnSpc>
            </a:pPr>
            <a:endParaRPr lang="en-US" sz="1400">
              <a:ln w="0"/>
              <a:solidFill>
                <a:srgbClr val="65BD2D"/>
              </a:solidFill>
              <a:latin typeface="UTM Avo" panose="02040603050506020204" pitchFamily="18" charset="0"/>
            </a:endParaRPr>
          </a:p>
          <a:p>
            <a:pPr algn="just">
              <a:lnSpc>
                <a:spcPct val="150000"/>
              </a:lnSpc>
            </a:pPr>
            <a:endParaRPr lang="en-US" sz="1400">
              <a:ln w="0"/>
              <a:solidFill>
                <a:srgbClr val="65BD2D"/>
              </a:solidFill>
              <a:latin typeface="UTM Avo" panose="02040603050506020204" pitchFamily="18" charset="0"/>
            </a:endParaRPr>
          </a:p>
        </p:txBody>
      </p:sp>
      <p:sp>
        <p:nvSpPr>
          <p:cNvPr id="4" name="Rectangle 3">
            <a:extLst>
              <a:ext uri="{FF2B5EF4-FFF2-40B4-BE49-F238E27FC236}">
                <a16:creationId xmlns:a16="http://schemas.microsoft.com/office/drawing/2014/main" id="{D2CF1776-E10E-44FC-BFE8-C45CDA64ECA9}"/>
              </a:ext>
            </a:extLst>
          </p:cNvPr>
          <p:cNvSpPr>
            <a:spLocks noChangeAspect="1"/>
          </p:cNvSpPr>
          <p:nvPr/>
        </p:nvSpPr>
        <p:spPr>
          <a:xfrm>
            <a:off x="292100" y="2362787"/>
            <a:ext cx="6972300" cy="7928004"/>
          </a:xfrm>
          <a:prstGeom prst="rect">
            <a:avLst/>
          </a:prstGeom>
          <a:noFill/>
        </p:spPr>
        <p:txBody>
          <a:bodyPr wrap="square" lIns="91440" tIns="45720" rIns="91440" bIns="45720">
            <a:spAutoFit/>
          </a:bodyPr>
          <a:lstStyle/>
          <a:p>
            <a:pPr algn="ctr">
              <a:lnSpc>
                <a:spcPct val="150000"/>
              </a:lnSpc>
            </a:pPr>
            <a:r>
              <a:rPr lang="en-US">
                <a:ln w="0"/>
                <a:solidFill>
                  <a:srgbClr val="65BD2D"/>
                </a:solidFill>
                <a:latin typeface="UTM Avo" panose="02040603050506020204" pitchFamily="18" charset="0"/>
              </a:rPr>
              <a:t>......................................................................................................</a:t>
            </a:r>
          </a:p>
          <a:p>
            <a:pPr algn="ctr">
              <a:lnSpc>
                <a:spcPct val="150000"/>
              </a:lnSpc>
            </a:pPr>
            <a:r>
              <a:rPr lang="en-US">
                <a:ln w="0"/>
                <a:solidFill>
                  <a:srgbClr val="65BD2D"/>
                </a:solidFill>
                <a:latin typeface="UTM Avo" panose="02040603050506020204" pitchFamily="18" charset="0"/>
              </a:rPr>
              <a:t>..................................................................................................... ..................................................................................................... ..................................................................................................... ..................................................................................................... ..................................................................................................... ..................................................................................................... ..................................................................................................... ..................................................................................................... ..................................................................................................... ..................................................................................................... ..................................................................................................... ..................................................................................................... </a:t>
            </a:r>
          </a:p>
          <a:p>
            <a:pPr algn="ctr">
              <a:lnSpc>
                <a:spcPct val="150000"/>
              </a:lnSpc>
            </a:pPr>
            <a:r>
              <a:rPr lang="en-US">
                <a:ln w="0"/>
                <a:solidFill>
                  <a:srgbClr val="65BD2D"/>
                </a:solidFill>
                <a:latin typeface="UTM Avo" panose="02040603050506020204" pitchFamily="18" charset="0"/>
              </a:rPr>
              <a:t>..................................................................................................... ..................................................................................................... ..................................................................................................... ..................................................................................................... .....................................................................................................</a:t>
            </a:r>
          </a:p>
          <a:p>
            <a:pPr algn="ctr">
              <a:lnSpc>
                <a:spcPct val="150000"/>
              </a:lnSpc>
            </a:pPr>
            <a:r>
              <a:rPr lang="en-US">
                <a:ln w="0"/>
                <a:solidFill>
                  <a:srgbClr val="65BD2D"/>
                </a:solidFill>
                <a:latin typeface="UTM Avo" panose="02040603050506020204" pitchFamily="18" charset="0"/>
              </a:rPr>
              <a:t>..................................................................................................... </a:t>
            </a:r>
            <a:endParaRPr lang="vi-VN" i="1">
              <a:ln w="0"/>
              <a:solidFill>
                <a:srgbClr val="65BD2D"/>
              </a:solidFill>
              <a:latin typeface="UTM Avo" panose="02040603050506020204" pitchFamily="18" charset="0"/>
            </a:endParaRPr>
          </a:p>
        </p:txBody>
      </p:sp>
      <p:pic>
        <p:nvPicPr>
          <p:cNvPr id="6" name="Picture 5">
            <a:extLst>
              <a:ext uri="{FF2B5EF4-FFF2-40B4-BE49-F238E27FC236}">
                <a16:creationId xmlns:a16="http://schemas.microsoft.com/office/drawing/2014/main" id="{ADB40F83-0772-462C-80B3-F0DEC323E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151" y="8318998"/>
            <a:ext cx="2374402" cy="2374402"/>
          </a:xfrm>
          <a:prstGeom prst="rect">
            <a:avLst/>
          </a:prstGeom>
        </p:spPr>
      </p:pic>
      <p:pic>
        <p:nvPicPr>
          <p:cNvPr id="8" name="Picture 7">
            <a:extLst>
              <a:ext uri="{FF2B5EF4-FFF2-40B4-BE49-F238E27FC236}">
                <a16:creationId xmlns:a16="http://schemas.microsoft.com/office/drawing/2014/main" id="{F373C039-47B0-4B24-911D-69ED4CF5F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0700" y="6839199"/>
            <a:ext cx="3854201" cy="3854201"/>
          </a:xfrm>
          <a:prstGeom prst="rect">
            <a:avLst/>
          </a:prstGeom>
        </p:spPr>
      </p:pic>
    </p:spTree>
    <p:extLst>
      <p:ext uri="{BB962C8B-B14F-4D97-AF65-F5344CB8AC3E}">
        <p14:creationId xmlns:p14="http://schemas.microsoft.com/office/powerpoint/2010/main" val="204672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9Slide.vn</Template>
  <TotalTime>96</TotalTime>
  <Words>213</Words>
  <Application>Microsoft Office PowerPoint</Application>
  <PresentationFormat>Custom</PresentationFormat>
  <Paragraphs>56</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Trebuchet MS</vt:lpstr>
      <vt:lpstr>UTM Avo</vt:lpstr>
      <vt:lpstr>UTM Edwardian</vt:lpstr>
      <vt:lpstr>Berlin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KTUTS</dc:creator>
  <cp:keywords>Thy Tho</cp:keywords>
  <cp:lastModifiedBy>KTUTS</cp:lastModifiedBy>
  <cp:revision>D28</cp:revision>
  <dcterms:created xsi:type="dcterms:W3CDTF">2022-03-13T09:36:15Z</dcterms:created>
  <dcterms:modified xsi:type="dcterms:W3CDTF">2022-03-13T12:43:35Z</dcterms:modified>
  <cp:version>D03</cp:version>
</cp:coreProperties>
</file>