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6" r:id="rId1"/>
  </p:sldMasterIdLst>
  <p:notesMasterIdLst>
    <p:notesMasterId r:id="rId25"/>
  </p:notesMasterIdLst>
  <p:sldIdLst>
    <p:sldId id="300" r:id="rId2"/>
    <p:sldId id="498" r:id="rId3"/>
    <p:sldId id="503" r:id="rId4"/>
    <p:sldId id="359" r:id="rId5"/>
    <p:sldId id="465" r:id="rId6"/>
    <p:sldId id="467" r:id="rId7"/>
    <p:sldId id="516" r:id="rId8"/>
    <p:sldId id="468" r:id="rId9"/>
    <p:sldId id="517" r:id="rId10"/>
    <p:sldId id="502" r:id="rId11"/>
    <p:sldId id="469" r:id="rId12"/>
    <p:sldId id="505" r:id="rId13"/>
    <p:sldId id="487" r:id="rId14"/>
    <p:sldId id="494" r:id="rId15"/>
    <p:sldId id="493" r:id="rId16"/>
    <p:sldId id="492" r:id="rId17"/>
    <p:sldId id="509" r:id="rId18"/>
    <p:sldId id="495" r:id="rId19"/>
    <p:sldId id="511" r:id="rId20"/>
    <p:sldId id="496" r:id="rId21"/>
    <p:sldId id="515" r:id="rId22"/>
    <p:sldId id="477" r:id="rId23"/>
    <p:sldId id="514" r:id="rId24"/>
  </p:sldIdLst>
  <p:sldSz cx="9144000" cy="566896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74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349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9023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697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372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8046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720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394" algn="l" defTabSz="77934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D38C76-7CD9-4055-82AA-E8DD18513C62}">
          <p14:sldIdLst>
            <p14:sldId id="300"/>
            <p14:sldId id="498"/>
            <p14:sldId id="503"/>
            <p14:sldId id="359"/>
            <p14:sldId id="465"/>
            <p14:sldId id="467"/>
            <p14:sldId id="516"/>
            <p14:sldId id="468"/>
            <p14:sldId id="517"/>
            <p14:sldId id="502"/>
            <p14:sldId id="469"/>
            <p14:sldId id="505"/>
            <p14:sldId id="487"/>
            <p14:sldId id="494"/>
            <p14:sldId id="493"/>
            <p14:sldId id="492"/>
            <p14:sldId id="509"/>
          </p14:sldIdLst>
        </p14:section>
        <p14:section name="Untitled Section" id="{F3343A60-B462-43F7-8874-FA65BE850F16}">
          <p14:sldIdLst>
            <p14:sldId id="495"/>
            <p14:sldId id="511"/>
            <p14:sldId id="496"/>
            <p14:sldId id="515"/>
          </p14:sldIdLst>
        </p14:section>
        <p14:section name="Untitled Section" id="{38516B80-133D-4C00-871C-4DA07111A5EE}">
          <p14:sldIdLst>
            <p14:sldId id="477"/>
            <p14:sldId id="5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CC"/>
    <a:srgbClr val="CCFFFF"/>
    <a:srgbClr val="FFFFCC"/>
    <a:srgbClr val="0099CC"/>
    <a:srgbClr val="CC6600"/>
    <a:srgbClr val="FF33CC"/>
    <a:srgbClr val="FF7C80"/>
    <a:srgbClr val="00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2895" autoAdjust="0"/>
  </p:normalViewPr>
  <p:slideViewPr>
    <p:cSldViewPr snapToGrid="0">
      <p:cViewPr varScale="1">
        <p:scale>
          <a:sx n="81" d="100"/>
          <a:sy n="81" d="100"/>
        </p:scale>
        <p:origin x="1254" y="84"/>
      </p:cViewPr>
      <p:guideLst>
        <p:guide orient="horz" pos="1786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3575" y="685800"/>
            <a:ext cx="5530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9582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9165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8747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8330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97912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97495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97077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96660" algn="l" defTabSz="999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761059"/>
            <a:ext cx="7772400" cy="121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12412"/>
            <a:ext cx="6400800" cy="14487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9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9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9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9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1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85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7025"/>
            <a:ext cx="2057400" cy="48369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7025"/>
            <a:ext cx="6019800" cy="48369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37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7023"/>
            <a:ext cx="8229600" cy="4836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4860D-7E8B-4078-9D0C-530F2FEEB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9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642837"/>
            <a:ext cx="7772400" cy="112592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402749"/>
            <a:ext cx="7772400" cy="1240085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95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91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87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8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97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974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970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966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54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2759"/>
            <a:ext cx="4038600" cy="374125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2759"/>
            <a:ext cx="4038600" cy="374125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3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959"/>
            <a:ext cx="4040188" cy="52884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582" indent="0">
              <a:buNone/>
              <a:defRPr sz="2200" b="1"/>
            </a:lvl2pPr>
            <a:lvl3pPr marL="999165" indent="0">
              <a:buNone/>
              <a:defRPr sz="2000" b="1"/>
            </a:lvl3pPr>
            <a:lvl4pPr marL="1498747" indent="0">
              <a:buNone/>
              <a:defRPr sz="1700" b="1"/>
            </a:lvl4pPr>
            <a:lvl5pPr marL="1998330" indent="0">
              <a:buNone/>
              <a:defRPr sz="1700" b="1"/>
            </a:lvl5pPr>
            <a:lvl6pPr marL="2497912" indent="0">
              <a:buNone/>
              <a:defRPr sz="1700" b="1"/>
            </a:lvl6pPr>
            <a:lvl7pPr marL="2997495" indent="0">
              <a:buNone/>
              <a:defRPr sz="1700" b="1"/>
            </a:lvl7pPr>
            <a:lvl8pPr marL="3497077" indent="0">
              <a:buNone/>
              <a:defRPr sz="1700" b="1"/>
            </a:lvl8pPr>
            <a:lvl9pPr marL="399666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7796"/>
            <a:ext cx="4040188" cy="326621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268959"/>
            <a:ext cx="4041775" cy="52884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582" indent="0">
              <a:buNone/>
              <a:defRPr sz="2200" b="1"/>
            </a:lvl2pPr>
            <a:lvl3pPr marL="999165" indent="0">
              <a:buNone/>
              <a:defRPr sz="2000" b="1"/>
            </a:lvl3pPr>
            <a:lvl4pPr marL="1498747" indent="0">
              <a:buNone/>
              <a:defRPr sz="1700" b="1"/>
            </a:lvl4pPr>
            <a:lvl5pPr marL="1998330" indent="0">
              <a:buNone/>
              <a:defRPr sz="1700" b="1"/>
            </a:lvl5pPr>
            <a:lvl6pPr marL="2497912" indent="0">
              <a:buNone/>
              <a:defRPr sz="1700" b="1"/>
            </a:lvl6pPr>
            <a:lvl7pPr marL="2997495" indent="0">
              <a:buNone/>
              <a:defRPr sz="1700" b="1"/>
            </a:lvl7pPr>
            <a:lvl8pPr marL="3497077" indent="0">
              <a:buNone/>
              <a:defRPr sz="1700" b="1"/>
            </a:lvl8pPr>
            <a:lvl9pPr marL="399666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797796"/>
            <a:ext cx="4041775" cy="326621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9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5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3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25711"/>
            <a:ext cx="3008313" cy="9605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5712"/>
            <a:ext cx="5111750" cy="483830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186287"/>
            <a:ext cx="3008313" cy="3877728"/>
          </a:xfrm>
        </p:spPr>
        <p:txBody>
          <a:bodyPr/>
          <a:lstStyle>
            <a:lvl1pPr marL="0" indent="0">
              <a:buNone/>
              <a:defRPr sz="1500"/>
            </a:lvl1pPr>
            <a:lvl2pPr marL="499582" indent="0">
              <a:buNone/>
              <a:defRPr sz="1300"/>
            </a:lvl2pPr>
            <a:lvl3pPr marL="999165" indent="0">
              <a:buNone/>
              <a:defRPr sz="1100"/>
            </a:lvl3pPr>
            <a:lvl4pPr marL="1498747" indent="0">
              <a:buNone/>
              <a:defRPr sz="1000"/>
            </a:lvl4pPr>
            <a:lvl5pPr marL="1998330" indent="0">
              <a:buNone/>
              <a:defRPr sz="1000"/>
            </a:lvl5pPr>
            <a:lvl6pPr marL="2497912" indent="0">
              <a:buNone/>
              <a:defRPr sz="1000"/>
            </a:lvl6pPr>
            <a:lvl7pPr marL="2997495" indent="0">
              <a:buNone/>
              <a:defRPr sz="1000"/>
            </a:lvl7pPr>
            <a:lvl8pPr marL="3497077" indent="0">
              <a:buNone/>
              <a:defRPr sz="1000"/>
            </a:lvl8pPr>
            <a:lvl9pPr marL="39966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90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968275"/>
            <a:ext cx="5486400" cy="46847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06532"/>
            <a:ext cx="5486400" cy="3401378"/>
          </a:xfrm>
        </p:spPr>
        <p:txBody>
          <a:bodyPr/>
          <a:lstStyle>
            <a:lvl1pPr marL="0" indent="0">
              <a:buNone/>
              <a:defRPr sz="3500"/>
            </a:lvl1pPr>
            <a:lvl2pPr marL="499582" indent="0">
              <a:buNone/>
              <a:defRPr sz="3100"/>
            </a:lvl2pPr>
            <a:lvl3pPr marL="999165" indent="0">
              <a:buNone/>
              <a:defRPr sz="2600"/>
            </a:lvl3pPr>
            <a:lvl4pPr marL="1498747" indent="0">
              <a:buNone/>
              <a:defRPr sz="2200"/>
            </a:lvl4pPr>
            <a:lvl5pPr marL="1998330" indent="0">
              <a:buNone/>
              <a:defRPr sz="2200"/>
            </a:lvl5pPr>
            <a:lvl6pPr marL="2497912" indent="0">
              <a:buNone/>
              <a:defRPr sz="2200"/>
            </a:lvl6pPr>
            <a:lvl7pPr marL="2997495" indent="0">
              <a:buNone/>
              <a:defRPr sz="2200"/>
            </a:lvl7pPr>
            <a:lvl8pPr marL="3497077" indent="0">
              <a:buNone/>
              <a:defRPr sz="2200"/>
            </a:lvl8pPr>
            <a:lvl9pPr marL="3996660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36753"/>
            <a:ext cx="5486400" cy="665316"/>
          </a:xfrm>
        </p:spPr>
        <p:txBody>
          <a:bodyPr/>
          <a:lstStyle>
            <a:lvl1pPr marL="0" indent="0">
              <a:buNone/>
              <a:defRPr sz="1500"/>
            </a:lvl1pPr>
            <a:lvl2pPr marL="499582" indent="0">
              <a:buNone/>
              <a:defRPr sz="1300"/>
            </a:lvl2pPr>
            <a:lvl3pPr marL="999165" indent="0">
              <a:buNone/>
              <a:defRPr sz="1100"/>
            </a:lvl3pPr>
            <a:lvl4pPr marL="1498747" indent="0">
              <a:buNone/>
              <a:defRPr sz="1000"/>
            </a:lvl4pPr>
            <a:lvl5pPr marL="1998330" indent="0">
              <a:buNone/>
              <a:defRPr sz="1000"/>
            </a:lvl5pPr>
            <a:lvl6pPr marL="2497912" indent="0">
              <a:buNone/>
              <a:defRPr sz="1000"/>
            </a:lvl6pPr>
            <a:lvl7pPr marL="2997495" indent="0">
              <a:buNone/>
              <a:defRPr sz="1000"/>
            </a:lvl7pPr>
            <a:lvl8pPr marL="3497077" indent="0">
              <a:buNone/>
              <a:defRPr sz="1000"/>
            </a:lvl8pPr>
            <a:lvl9pPr marL="39966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26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7022"/>
            <a:ext cx="8229600" cy="944827"/>
          </a:xfrm>
          <a:prstGeom prst="rect">
            <a:avLst/>
          </a:prstGeom>
        </p:spPr>
        <p:txBody>
          <a:bodyPr vert="horz" lIns="99916" tIns="49958" rIns="99916" bIns="49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22759"/>
            <a:ext cx="8229600" cy="3741253"/>
          </a:xfrm>
          <a:prstGeom prst="rect">
            <a:avLst/>
          </a:prstGeom>
        </p:spPr>
        <p:txBody>
          <a:bodyPr vert="horz" lIns="99916" tIns="49958" rIns="99916" bIns="49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54294"/>
            <a:ext cx="2133600" cy="301820"/>
          </a:xfrm>
          <a:prstGeom prst="rect">
            <a:avLst/>
          </a:prstGeom>
        </p:spPr>
        <p:txBody>
          <a:bodyPr vert="horz" lIns="99916" tIns="49958" rIns="99916" bIns="4995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54294"/>
            <a:ext cx="2895600" cy="301820"/>
          </a:xfrm>
          <a:prstGeom prst="rect">
            <a:avLst/>
          </a:prstGeom>
        </p:spPr>
        <p:txBody>
          <a:bodyPr vert="horz" lIns="99916" tIns="49958" rIns="99916" bIns="4995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54294"/>
            <a:ext cx="2133600" cy="301820"/>
          </a:xfrm>
          <a:prstGeom prst="rect">
            <a:avLst/>
          </a:prstGeom>
        </p:spPr>
        <p:txBody>
          <a:bodyPr vert="horz" lIns="99916" tIns="49958" rIns="99916" bIns="4995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3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ransition spd="slow">
    <p:fade/>
  </p:transition>
  <p:txStyles>
    <p:titleStyle>
      <a:lvl1pPr algn="ctr" defTabSz="999165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4687" indent="-374687" algn="l" defTabSz="99916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1821" indent="-312239" algn="l" defTabSz="99916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8956" indent="-249791" algn="l" defTabSz="99916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8539" indent="-249791" algn="l" defTabSz="99916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8121" indent="-249791" algn="l" defTabSz="99916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7703" indent="-249791" algn="l" defTabSz="999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47286" indent="-249791" algn="l" defTabSz="999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46868" indent="-249791" algn="l" defTabSz="999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46451" indent="-249791" algn="l" defTabSz="999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582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9165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747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8330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912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7495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77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6660" algn="l" defTabSz="999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AG001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7842">
            <a:off x="1198069" y="3605996"/>
            <a:ext cx="470954" cy="5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410">
            <a:off x="7482871" y="577512"/>
            <a:ext cx="774711" cy="61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20"/>
          <p:cNvPicPr>
            <a:picLocks noChangeAspect="1" noChangeArrowheads="1" noCrop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9271">
            <a:off x="3036093" y="1703085"/>
            <a:ext cx="646604" cy="50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74" y="4295696"/>
            <a:ext cx="1616726" cy="111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2732"/>
            <a:ext cx="1433546" cy="121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119981"/>
            <a:ext cx="2190929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533400" y="662781"/>
            <a:ext cx="7610475" cy="52482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GIÁO VỀ DỰ</a:t>
            </a:r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838199" y="2981141"/>
            <a:ext cx="7305675" cy="413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MÔN ĐẠO ĐỨC LỚP 2 B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4850963"/>
            <a:ext cx="9144000" cy="55526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en-US" sz="1125"/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1371600" y="4263231"/>
            <a:ext cx="7162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4" name="TextBox 3"/>
          <p:cNvSpPr txBox="1">
            <a:spLocks noChangeArrowheads="1"/>
          </p:cNvSpPr>
          <p:nvPr/>
        </p:nvSpPr>
        <p:spPr bwMode="auto">
          <a:xfrm>
            <a:off x="1196009" y="3638853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NGUYỄN THỊ MINH HƯỜNG </a:t>
            </a:r>
          </a:p>
        </p:txBody>
      </p:sp>
      <p:sp>
        <p:nvSpPr>
          <p:cNvPr id="3085" name="WordArt 8"/>
          <p:cNvSpPr>
            <a:spLocks noChangeArrowheads="1" noChangeShapeType="1" noTextEdit="1"/>
          </p:cNvSpPr>
          <p:nvPr/>
        </p:nvSpPr>
        <p:spPr bwMode="auto">
          <a:xfrm>
            <a:off x="1133475" y="4154367"/>
            <a:ext cx="6877050" cy="350044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PHÚ THỊ</a:t>
            </a:r>
          </a:p>
        </p:txBody>
      </p:sp>
    </p:spTree>
    <p:extLst>
      <p:ext uri="{BB962C8B-B14F-4D97-AF65-F5344CB8AC3E}">
        <p14:creationId xmlns:p14="http://schemas.microsoft.com/office/powerpoint/2010/main" val="160314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92F8-1527-C70D-2851-49440047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712"/>
            <a:ext cx="8229600" cy="944827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6600"/>
                </a:solidFill>
              </a:rPr>
              <a:t>HOẠT ĐỘNG 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3D131-9D88-D4C0-1F8D-2AC33CE4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22760"/>
            <a:ext cx="8229600" cy="5301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6600"/>
                </a:solidFill>
              </a:rPr>
              <a:t>Các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cách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kiềm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chế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cảm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xúc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tiêu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cực</a:t>
            </a:r>
            <a:r>
              <a:rPr lang="en-US" b="1" dirty="0">
                <a:solidFill>
                  <a:srgbClr val="00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469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-2623"/>
            <a:ext cx="9144000" cy="508829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9916" tIns="49958" rIns="99916" bIns="49958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1" y="534701"/>
            <a:ext cx="9029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vi-VN" sz="2400" b="1" dirty="0">
                <a:solidFill>
                  <a:srgbClr val="FF0000"/>
                </a:solidFill>
              </a:rPr>
              <a:t>Quan sát tranh và nêu cách kiềm chế cảm xúc tiêu cực: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61" y="3246336"/>
            <a:ext cx="2088802" cy="223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259923" y="1038875"/>
            <a:ext cx="2435003" cy="2175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6" y="965747"/>
            <a:ext cx="2480824" cy="2362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1" y="1017784"/>
            <a:ext cx="2542309" cy="229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91" y="3214703"/>
            <a:ext cx="2225354" cy="22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9042400" cy="5668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6189" y="2567305"/>
            <a:ext cx="68820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</a:rPr>
              <a:t>- </a:t>
            </a:r>
            <a:r>
              <a:rPr lang="en-US" sz="2400" dirty="0">
                <a:solidFill>
                  <a:srgbClr val="006600"/>
                </a:solidFill>
              </a:rPr>
              <a:t> Quan </a:t>
            </a:r>
            <a:r>
              <a:rPr lang="en-US" sz="2400" dirty="0" err="1">
                <a:solidFill>
                  <a:srgbClr val="006600"/>
                </a:solidFill>
              </a:rPr>
              <a:t>sát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tranh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trả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lời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câu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hỏi</a:t>
            </a:r>
            <a:r>
              <a:rPr lang="en-US" sz="2400" dirty="0">
                <a:solidFill>
                  <a:srgbClr val="0066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Có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mấy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cách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kiềm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chế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cảm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xúc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tiêu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cực</a:t>
            </a:r>
            <a:r>
              <a:rPr lang="en-US" sz="2400" dirty="0">
                <a:solidFill>
                  <a:srgbClr val="006600"/>
                </a:solidFill>
              </a:rPr>
              <a:t>?</a:t>
            </a:r>
          </a:p>
          <a:p>
            <a:r>
              <a:rPr lang="en-US" sz="2400" dirty="0">
                <a:solidFill>
                  <a:srgbClr val="006600"/>
                </a:solidFill>
              </a:rPr>
              <a:t>   </a:t>
            </a:r>
            <a:r>
              <a:rPr lang="en-US" sz="2400" dirty="0" err="1">
                <a:solidFill>
                  <a:srgbClr val="006600"/>
                </a:solidFill>
              </a:rPr>
              <a:t>đó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là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cách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nào</a:t>
            </a:r>
            <a:r>
              <a:rPr lang="en-US" sz="2400" dirty="0">
                <a:solidFill>
                  <a:srgbClr val="006600"/>
                </a:solidFill>
              </a:rPr>
              <a:t>?</a:t>
            </a:r>
          </a:p>
          <a:p>
            <a:r>
              <a:rPr lang="en-US" sz="2400" dirty="0">
                <a:solidFill>
                  <a:srgbClr val="006600"/>
                </a:solidFill>
              </a:rPr>
              <a:t>- </a:t>
            </a:r>
            <a:r>
              <a:rPr lang="en-US" sz="2400" dirty="0" err="1">
                <a:solidFill>
                  <a:srgbClr val="006600"/>
                </a:solidFill>
              </a:rPr>
              <a:t>Kể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thêm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các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cách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kiềm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chế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cảm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xúc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mà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em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biết</a:t>
            </a:r>
            <a:r>
              <a:rPr lang="en-US" sz="2400" dirty="0">
                <a:solidFill>
                  <a:srgbClr val="006600"/>
                </a:solidFill>
              </a:rPr>
              <a:t>?</a:t>
            </a:r>
          </a:p>
          <a:p>
            <a:pPr algn="just"/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7701" y="2123420"/>
            <a:ext cx="4897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luận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4 ( 3 </a:t>
            </a:r>
            <a:r>
              <a:rPr lang="en-US" sz="2800" b="1" dirty="0" err="1">
                <a:solidFill>
                  <a:srgbClr val="FF0000"/>
                </a:solidFill>
              </a:rPr>
              <a:t>phút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91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-2623"/>
            <a:ext cx="9144000" cy="508829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9916" tIns="49958" rIns="99916" bIns="49958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1" y="534701"/>
            <a:ext cx="9029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vi-VN" sz="2400" b="1" dirty="0">
                <a:solidFill>
                  <a:srgbClr val="FF0000"/>
                </a:solidFill>
              </a:rPr>
              <a:t>Quan sát tranh và nêu cách kiềm chế cảm xúc tiêu cực: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47" y="3185332"/>
            <a:ext cx="2088802" cy="223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259923" y="1038875"/>
            <a:ext cx="2435003" cy="2175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6" y="965747"/>
            <a:ext cx="2480824" cy="2362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68" y="917787"/>
            <a:ext cx="2542309" cy="229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94" y="3121461"/>
            <a:ext cx="2225354" cy="22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403C-8670-4162-001C-5D7ED1DC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15C3-34D4-F959-61B2-E8C9B96F0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576C1-CF42-E95B-77D7-A824920BD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85" y="1772210"/>
            <a:ext cx="3150268" cy="26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31A8-47A4-1978-CE6F-B02025F4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B6C67-684A-1333-F96D-B7CAA5004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E5821-9F20-E196-7BD5-E3A8142E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32" y="1443789"/>
            <a:ext cx="3665621" cy="30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2D737-3F77-4F90-8F90-92C9C18DD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5C9AA-41BA-CE2E-3610-2ADC1FEC2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68" y="1171849"/>
            <a:ext cx="3601453" cy="34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E04B-2019-6140-2DC1-8F9DDBDD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707D-EBE9-40BA-0F10-DC95D8525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9488-1557-5BE3-F933-95D0468F2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65747"/>
            <a:ext cx="3689684" cy="34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CB68-B793-F91C-FA7A-0CCD6DF9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7022"/>
            <a:ext cx="1251283" cy="9448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AFB6C-520D-5070-DDFE-BBB0BB164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0A836-09ED-FEAE-6A01-0F9E70009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2179629" y="1322758"/>
            <a:ext cx="4459705" cy="37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4C33-D001-3EFF-C098-7CD7FCFA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ỀN (2H)">
            <a:hlinkClick r:id="" action="ppaction://media"/>
            <a:extLst>
              <a:ext uri="{FF2B5EF4-FFF2-40B4-BE49-F238E27FC236}">
                <a16:creationId xmlns:a16="http://schemas.microsoft.com/office/drawing/2014/main" id="{A84F8731-4CAC-2469-BB4E-B787C7D0D2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643" y="312822"/>
            <a:ext cx="7828546" cy="4751304"/>
          </a:xfrm>
        </p:spPr>
      </p:pic>
    </p:spTree>
    <p:extLst>
      <p:ext uri="{BB962C8B-B14F-4D97-AF65-F5344CB8AC3E}">
        <p14:creationId xmlns:p14="http://schemas.microsoft.com/office/powerpoint/2010/main" val="4150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9144-CEEC-DEC5-D87E-573102B1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ật là hay (Bài hát mẫu)- Chủ đề 10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F1CBC4D4-140C-0D88-99CC-17F9C1CB74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165441"/>
            <a:ext cx="7603325" cy="4752329"/>
          </a:xfrm>
        </p:spPr>
      </p:pic>
    </p:spTree>
    <p:extLst>
      <p:ext uri="{BB962C8B-B14F-4D97-AF65-F5344CB8AC3E}">
        <p14:creationId xmlns:p14="http://schemas.microsoft.com/office/powerpoint/2010/main" val="19207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CF96CE-3ED8-C7F3-E429-DA61E486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682284" y="1076015"/>
            <a:ext cx="2841674" cy="3091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A3794-45A6-1DD7-E21F-577544740110}"/>
              </a:ext>
            </a:extLst>
          </p:cNvPr>
          <p:cNvSpPr txBox="1"/>
          <p:nvPr/>
        </p:nvSpPr>
        <p:spPr>
          <a:xfrm>
            <a:off x="3850845" y="1498291"/>
            <a:ext cx="5117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</a:rPr>
              <a:t>- </a:t>
            </a:r>
            <a:r>
              <a:rPr lang="en-US" sz="2800" dirty="0" err="1">
                <a:solidFill>
                  <a:srgbClr val="006600"/>
                </a:solidFill>
              </a:rPr>
              <a:t>Có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nhiều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cách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kiềm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chế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cảm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xúc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tiêu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cực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khác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như</a:t>
            </a:r>
            <a:r>
              <a:rPr lang="en-US" sz="2800" dirty="0">
                <a:solidFill>
                  <a:srgbClr val="006600"/>
                </a:solidFill>
              </a:rPr>
              <a:t>:</a:t>
            </a:r>
          </a:p>
          <a:p>
            <a:r>
              <a:rPr lang="en-US" sz="2800" dirty="0" err="1">
                <a:solidFill>
                  <a:srgbClr val="006600"/>
                </a:solidFill>
              </a:rPr>
              <a:t>Chơi</a:t>
            </a:r>
            <a:r>
              <a:rPr lang="en-US" sz="2800" dirty="0">
                <a:solidFill>
                  <a:srgbClr val="006600"/>
                </a:solidFill>
              </a:rPr>
              <a:t>  </a:t>
            </a:r>
            <a:r>
              <a:rPr lang="en-US" sz="2800" dirty="0" err="1">
                <a:solidFill>
                  <a:srgbClr val="006600"/>
                </a:solidFill>
              </a:rPr>
              <a:t>thể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thao,đi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dạo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câu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cá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tưới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hoa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vẽ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tranh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ngồi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thiền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nắm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ngón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tay</a:t>
            </a:r>
            <a:r>
              <a:rPr lang="en-US" sz="2800" dirty="0">
                <a:solidFill>
                  <a:srgbClr val="00660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58212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942FE-32A1-F824-EFFE-90EA9D6B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4" y="0"/>
            <a:ext cx="8010071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1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09900" y="585536"/>
            <a:ext cx="3124200" cy="1341737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THÔNG ĐIỆP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465221" y="1459832"/>
            <a:ext cx="8101263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8178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5A6E-E9E1-A2F8-9C14-C7CB9123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1F1A7-C5F0-BFCF-D040-8BD4D79D9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8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-2623"/>
            <a:ext cx="9144000" cy="508829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9916" tIns="49958" rIns="99916" bIns="49958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6858"/>
            <a:ext cx="9208167" cy="501001"/>
          </a:xfrm>
          <a:prstGeom prst="rect">
            <a:avLst/>
          </a:prstGeom>
        </p:spPr>
        <p:txBody>
          <a:bodyPr wrap="square" lIns="99916" tIns="49958" rIns="99916" bIns="49958">
            <a:spAutoFit/>
          </a:bodyPr>
          <a:lstStyle/>
          <a:p>
            <a:pPr algn="ctr"/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1: Ý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kiềm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cực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5039" y="598877"/>
            <a:ext cx="245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tranh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81" y="1225721"/>
            <a:ext cx="6148640" cy="334010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2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81" b="100000" l="0" r="997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26"/>
          <a:stretch/>
        </p:blipFill>
        <p:spPr>
          <a:xfrm>
            <a:off x="1" y="4775200"/>
            <a:ext cx="9144000" cy="893763"/>
          </a:xfrm>
        </p:spPr>
      </p:pic>
    </p:spTree>
    <p:extLst>
      <p:ext uri="{BB962C8B-B14F-4D97-AF65-F5344CB8AC3E}">
        <p14:creationId xmlns:p14="http://schemas.microsoft.com/office/powerpoint/2010/main" val="3386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836" y="513106"/>
            <a:ext cx="6638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</a:rPr>
              <a:t>1. </a:t>
            </a:r>
            <a:r>
              <a:rPr lang="vi-VN" sz="2400" b="1" dirty="0">
                <a:solidFill>
                  <a:srgbClr val="006600"/>
                </a:solidFill>
              </a:rPr>
              <a:t>Đọc các tình huống sau và trả lời câu hỏi: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81" y="1076371"/>
            <a:ext cx="4026819" cy="218747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39700" y="3345181"/>
            <a:ext cx="871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</a:rPr>
              <a:t>	</a:t>
            </a:r>
            <a:r>
              <a:rPr lang="en-US" sz="2400" b="1" dirty="0" err="1">
                <a:solidFill>
                  <a:srgbClr val="006600"/>
                </a:solidFill>
              </a:rPr>
              <a:t>Lần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đầu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tiên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biểu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diễn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tiết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mục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văn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nghệ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trước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toàn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trường</a:t>
            </a:r>
            <a:r>
              <a:rPr lang="en-US" sz="2400" b="1" dirty="0">
                <a:solidFill>
                  <a:srgbClr val="006600"/>
                </a:solidFill>
              </a:rPr>
              <a:t>. </a:t>
            </a:r>
            <a:r>
              <a:rPr lang="en-US" sz="2400" b="1" dirty="0" err="1">
                <a:solidFill>
                  <a:srgbClr val="006600"/>
                </a:solidFill>
              </a:rPr>
              <a:t>Bạn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cảm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thấy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rất</a:t>
            </a:r>
            <a:r>
              <a:rPr lang="en-US" sz="2400" b="1" dirty="0">
                <a:solidFill>
                  <a:srgbClr val="006600"/>
                </a:solidFill>
              </a:rPr>
              <a:t> lo </a:t>
            </a:r>
            <a:r>
              <a:rPr lang="en-US" sz="2400" b="1" dirty="0" err="1">
                <a:solidFill>
                  <a:srgbClr val="006600"/>
                </a:solidFill>
              </a:rPr>
              <a:t>lắng</a:t>
            </a:r>
            <a:r>
              <a:rPr lang="en-US" sz="2400" b="1" dirty="0">
                <a:solidFill>
                  <a:srgbClr val="006600"/>
                </a:solidFill>
              </a:rPr>
              <a:t>, </a:t>
            </a:r>
            <a:r>
              <a:rPr lang="en-US" sz="2400" b="1" dirty="0" err="1">
                <a:solidFill>
                  <a:srgbClr val="006600"/>
                </a:solidFill>
              </a:rPr>
              <a:t>sợ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hãi</a:t>
            </a:r>
            <a:r>
              <a:rPr lang="en-US" sz="2400" b="1" dirty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</a:rPr>
              <a:t>	</a:t>
            </a: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liền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hít</a:t>
            </a:r>
            <a:r>
              <a:rPr lang="en-US" sz="2400" b="1" dirty="0">
                <a:solidFill>
                  <a:srgbClr val="006600"/>
                </a:solidFill>
              </a:rPr>
              <a:t>  </a:t>
            </a:r>
            <a:r>
              <a:rPr lang="en-US" sz="2400" b="1" dirty="0" err="1">
                <a:solidFill>
                  <a:srgbClr val="006600"/>
                </a:solidFill>
              </a:rPr>
              <a:t>thở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thật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sâu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để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lấy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lại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bình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tĩnh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và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tự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nhủ</a:t>
            </a:r>
            <a:r>
              <a:rPr lang="en-US" sz="2400" b="1" dirty="0">
                <a:solidFill>
                  <a:srgbClr val="006600"/>
                </a:solidFill>
              </a:rPr>
              <a:t>: “</a:t>
            </a:r>
            <a:r>
              <a:rPr lang="en-US" sz="2400" b="1" dirty="0" err="1">
                <a:solidFill>
                  <a:srgbClr val="006600"/>
                </a:solidFill>
              </a:rPr>
              <a:t>Đừng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sợ</a:t>
            </a:r>
            <a:r>
              <a:rPr lang="en-US" sz="2400" b="1" dirty="0">
                <a:solidFill>
                  <a:srgbClr val="006600"/>
                </a:solidFill>
              </a:rPr>
              <a:t>, </a:t>
            </a:r>
            <a:r>
              <a:rPr lang="en-US" sz="2400" b="1" dirty="0" err="1">
                <a:solidFill>
                  <a:srgbClr val="006600"/>
                </a:solidFill>
              </a:rPr>
              <a:t>Mình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nhất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định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sẽ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làm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được</a:t>
            </a:r>
            <a:r>
              <a:rPr lang="en-US" sz="2400" b="1" dirty="0">
                <a:solidFill>
                  <a:srgbClr val="006600"/>
                </a:solidFill>
              </a:rPr>
              <a:t>”. </a:t>
            </a:r>
            <a:r>
              <a:rPr lang="en-US" sz="2400" b="1" dirty="0" err="1">
                <a:solidFill>
                  <a:srgbClr val="006600"/>
                </a:solidFill>
              </a:rPr>
              <a:t>Cuối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cùng</a:t>
            </a:r>
            <a:r>
              <a:rPr lang="en-US" sz="2400" b="1" dirty="0">
                <a:solidFill>
                  <a:srgbClr val="006600"/>
                </a:solidFill>
              </a:rPr>
              <a:t>, </a:t>
            </a: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đã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biểu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diễn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rất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tốt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và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nhận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được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những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tràng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pháo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tay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của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mọi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người</a:t>
            </a:r>
            <a:r>
              <a:rPr lang="en-US" sz="2400" b="1" dirty="0">
                <a:solidFill>
                  <a:srgbClr val="00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3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30D9-E69B-24C5-1304-B3E5E4F9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33" y="899494"/>
            <a:ext cx="3214393" cy="936153"/>
          </a:xfrm>
        </p:spPr>
        <p:txBody>
          <a:bodyPr>
            <a:normAutofit fontScale="90000"/>
          </a:bodyPr>
          <a:lstStyle/>
          <a:p>
            <a:r>
              <a:rPr lang="en-US" sz="31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77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77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77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b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2877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77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4DFD3A-8A90-8FDD-5B87-EB19E08D4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5" y="0"/>
            <a:ext cx="3823992" cy="239946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949D0F-D23B-D889-1F25-A181722F8E57}"/>
              </a:ext>
            </a:extLst>
          </p:cNvPr>
          <p:cNvSpPr/>
          <p:nvPr/>
        </p:nvSpPr>
        <p:spPr>
          <a:xfrm>
            <a:off x="837028" y="2567305"/>
            <a:ext cx="7252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</a:rPr>
              <a:t>-  </a:t>
            </a:r>
            <a:r>
              <a:rPr lang="en-US" sz="2400" b="1" dirty="0" err="1">
                <a:solidFill>
                  <a:srgbClr val="006600"/>
                </a:solidFill>
              </a:rPr>
              <a:t>Đọc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nội</a:t>
            </a:r>
            <a:r>
              <a:rPr lang="en-US" sz="2400" b="1" dirty="0">
                <a:solidFill>
                  <a:srgbClr val="006600"/>
                </a:solidFill>
              </a:rPr>
              <a:t> dung </a:t>
            </a:r>
            <a:r>
              <a:rPr lang="en-US" sz="2400" b="1" dirty="0" err="1">
                <a:solidFill>
                  <a:srgbClr val="006600"/>
                </a:solidFill>
              </a:rPr>
              <a:t>tình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huống</a:t>
            </a:r>
            <a:r>
              <a:rPr lang="en-US" sz="2400" b="1" dirty="0">
                <a:solidFill>
                  <a:srgbClr val="006600"/>
                </a:solidFill>
              </a:rPr>
              <a:t> 1 (</a:t>
            </a:r>
            <a:r>
              <a:rPr lang="en-US" sz="2400" b="1" dirty="0" err="1">
                <a:solidFill>
                  <a:srgbClr val="006600"/>
                </a:solidFill>
              </a:rPr>
              <a:t>sách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giáo</a:t>
            </a:r>
            <a:r>
              <a:rPr lang="en-US" sz="2400" b="1" dirty="0">
                <a:solidFill>
                  <a:srgbClr val="006600"/>
                </a:solidFill>
              </a:rPr>
              <a:t> khoa)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</a:rPr>
              <a:t>-  </a:t>
            </a:r>
            <a:r>
              <a:rPr lang="en-US" sz="2400" b="1" dirty="0" err="1">
                <a:solidFill>
                  <a:srgbClr val="006600"/>
                </a:solidFill>
              </a:rPr>
              <a:t>Trả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lời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câu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hỏi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sau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006600"/>
                </a:solidFill>
              </a:rPr>
              <a:t>Bạn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cảm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xúc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gì</a:t>
            </a:r>
            <a:r>
              <a:rPr lang="en-US" sz="2400" b="1" dirty="0">
                <a:solidFill>
                  <a:srgbClr val="006600"/>
                </a:solidFill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làm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gì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để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vượt</a:t>
            </a:r>
            <a:r>
              <a:rPr lang="en-US" sz="2400" b="1" dirty="0">
                <a:solidFill>
                  <a:srgbClr val="006600"/>
                </a:solidFill>
              </a:rPr>
              <a:t> qua </a:t>
            </a:r>
            <a:r>
              <a:rPr lang="en-US" sz="2400" b="1" dirty="0" err="1">
                <a:solidFill>
                  <a:srgbClr val="006600"/>
                </a:solidFill>
              </a:rPr>
              <a:t>cảm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xúc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đó</a:t>
            </a:r>
            <a:r>
              <a:rPr lang="en-US" sz="2400" b="1" dirty="0">
                <a:solidFill>
                  <a:srgbClr val="006600"/>
                </a:solidFill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</a:rPr>
              <a:t>-   </a:t>
            </a:r>
            <a:r>
              <a:rPr lang="en-US" sz="2400" b="1" dirty="0" err="1">
                <a:solidFill>
                  <a:srgbClr val="006600"/>
                </a:solidFill>
              </a:rPr>
              <a:t>Bạn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nhận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xét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gì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về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bạn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Hoa</a:t>
            </a:r>
            <a:r>
              <a:rPr lang="en-US" sz="2400" b="1" dirty="0">
                <a:solidFill>
                  <a:srgbClr val="0066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27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546-F204-8372-E96B-389D0EB4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963F-994F-AED2-3A73-D96470A5E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88758"/>
            <a:ext cx="8077201" cy="4775255"/>
          </a:xfrm>
        </p:spPr>
        <p:txBody>
          <a:bodyPr/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2.Tiểu </a:t>
            </a:r>
            <a:r>
              <a:rPr lang="en-US" sz="3600" b="1" dirty="0" err="1"/>
              <a:t>phẩm</a:t>
            </a:r>
            <a:r>
              <a:rPr lang="en-US" sz="3600" b="1" dirty="0"/>
              <a:t>: </a:t>
            </a:r>
            <a:r>
              <a:rPr lang="en-US" sz="3600" b="1" dirty="0" err="1"/>
              <a:t>cuộc</a:t>
            </a:r>
            <a:r>
              <a:rPr lang="en-US" sz="3600" b="1" dirty="0"/>
              <a:t> </a:t>
            </a:r>
            <a:r>
              <a:rPr lang="en-US" sz="3600" b="1" dirty="0" err="1"/>
              <a:t>thi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endParaRPr lang="vi-VN" sz="3600" b="1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7E10C9-9F9C-78B8-A5D5-ADF84200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2" y="1824912"/>
            <a:ext cx="4305299" cy="2586037"/>
          </a:xfrm>
          <a:prstGeom prst="rect">
            <a:avLst/>
          </a:prstGeom>
          <a:noFill/>
          <a:ln>
            <a:noFill/>
          </a:ln>
          <a:effectLst>
            <a:glow rad="101600">
              <a:srgbClr val="00B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8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96" y="0"/>
            <a:ext cx="9042400" cy="5668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2148" y="2496376"/>
            <a:ext cx="730054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6600"/>
                </a:solidFill>
              </a:rPr>
              <a:t>Cách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kiềm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chế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cảm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xúc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tiêu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cực</a:t>
            </a:r>
            <a:r>
              <a:rPr lang="en-US" sz="2200" b="1" dirty="0">
                <a:solidFill>
                  <a:srgbClr val="006600"/>
                </a:solidFill>
              </a:rPr>
              <a:t>: </a:t>
            </a:r>
          </a:p>
          <a:p>
            <a:pPr algn="just"/>
            <a:r>
              <a:rPr lang="en-US" sz="2200" b="1" dirty="0">
                <a:solidFill>
                  <a:srgbClr val="006600"/>
                </a:solidFill>
              </a:rPr>
              <a:t>+ </a:t>
            </a:r>
            <a:r>
              <a:rPr lang="en-US" sz="2200" b="1" dirty="0" err="1">
                <a:solidFill>
                  <a:srgbClr val="006600"/>
                </a:solidFill>
              </a:rPr>
              <a:t>Hít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thở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sâu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để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giữ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bình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tĩnh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2200" b="1" dirty="0">
                <a:solidFill>
                  <a:srgbClr val="006600"/>
                </a:solidFill>
              </a:rPr>
              <a:t>+ </a:t>
            </a:r>
            <a:r>
              <a:rPr lang="en-US" sz="2200" b="1" dirty="0" err="1">
                <a:solidFill>
                  <a:srgbClr val="006600"/>
                </a:solidFill>
              </a:rPr>
              <a:t>Xác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định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điều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làm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mình</a:t>
            </a:r>
            <a:r>
              <a:rPr lang="en-US" sz="2200" b="1" dirty="0">
                <a:solidFill>
                  <a:srgbClr val="006600"/>
                </a:solidFill>
              </a:rPr>
              <a:t> lo </a:t>
            </a:r>
            <a:r>
              <a:rPr lang="en-US" sz="2200" b="1" dirty="0" err="1">
                <a:solidFill>
                  <a:srgbClr val="006600"/>
                </a:solidFill>
              </a:rPr>
              <a:t>lắng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2200" b="1" dirty="0">
                <a:solidFill>
                  <a:srgbClr val="006600"/>
                </a:solidFill>
              </a:rPr>
              <a:t>+ </a:t>
            </a:r>
            <a:r>
              <a:rPr lang="en-US" sz="2200" b="1" dirty="0" err="1">
                <a:solidFill>
                  <a:srgbClr val="006600"/>
                </a:solidFill>
              </a:rPr>
              <a:t>Dũng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cảm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đối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diện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với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nỗi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sợ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đó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2200" b="1" dirty="0" err="1">
                <a:solidFill>
                  <a:srgbClr val="006600"/>
                </a:solidFill>
              </a:rPr>
              <a:t>Biết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kiềm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chế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cảm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xúc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tiêu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cực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giúp</a:t>
            </a:r>
            <a:r>
              <a:rPr lang="en-US" sz="2200" b="1" dirty="0">
                <a:solidFill>
                  <a:srgbClr val="006600"/>
                </a:solidFill>
              </a:rPr>
              <a:t> ta </a:t>
            </a:r>
            <a:r>
              <a:rPr lang="en-US" sz="2200" b="1" dirty="0" err="1">
                <a:solidFill>
                  <a:srgbClr val="006600"/>
                </a:solidFill>
              </a:rPr>
              <a:t>suy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</a:p>
          <a:p>
            <a:pPr algn="just"/>
            <a:r>
              <a:rPr lang="en-US" sz="2200" b="1" dirty="0" err="1">
                <a:solidFill>
                  <a:srgbClr val="006600"/>
                </a:solidFill>
              </a:rPr>
              <a:t>nghĩ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rõ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ràng</a:t>
            </a:r>
            <a:r>
              <a:rPr lang="en-US" sz="2200" b="1" dirty="0">
                <a:solidFill>
                  <a:srgbClr val="006600"/>
                </a:solidFill>
              </a:rPr>
              <a:t>, </a:t>
            </a:r>
            <a:r>
              <a:rPr lang="en-US" sz="2200" b="1" dirty="0" err="1">
                <a:solidFill>
                  <a:srgbClr val="006600"/>
                </a:solidFill>
              </a:rPr>
              <a:t>sáng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tạo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dễ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thành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công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</a:p>
          <a:p>
            <a:pPr algn="just"/>
            <a:r>
              <a:rPr lang="en-US" sz="2200" b="1" dirty="0" err="1">
                <a:solidFill>
                  <a:srgbClr val="006600"/>
                </a:solidFill>
              </a:rPr>
              <a:t>trong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cuộc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sống</a:t>
            </a:r>
            <a:r>
              <a:rPr lang="en-US" sz="2200" b="1" dirty="0">
                <a:solidFill>
                  <a:srgbClr val="006600"/>
                </a:solidFill>
              </a:rPr>
              <a:t>. </a:t>
            </a:r>
          </a:p>
          <a:p>
            <a:pPr algn="just"/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989" y="2088880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nhớ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942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2773-CC4D-353C-6694-02992E4B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A754B-BFF3-B62F-D3F9-C5DC6ED89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07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7528</TotalTime>
  <Words>392</Words>
  <Application>Microsoft Office PowerPoint</Application>
  <PresentationFormat>Custom</PresentationFormat>
  <Paragraphs>39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Thảo luận : nhóm 2  (3 phút)</vt:lpstr>
      <vt:lpstr>PowerPoint Presentation</vt:lpstr>
      <vt:lpstr>PowerPoint Presentation</vt:lpstr>
      <vt:lpstr>PowerPoint Presentation</vt:lpstr>
      <vt:lpstr>HOẠT ĐỘNG 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</dc:title>
  <dc:creator>AQ</dc:creator>
  <cp:lastModifiedBy>Admin</cp:lastModifiedBy>
  <cp:revision>649</cp:revision>
  <dcterms:created xsi:type="dcterms:W3CDTF">2020-02-10T09:35:50Z</dcterms:created>
  <dcterms:modified xsi:type="dcterms:W3CDTF">2023-03-21T01:46:49Z</dcterms:modified>
</cp:coreProperties>
</file>