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8" r:id="rId2"/>
    <p:sldId id="260" r:id="rId3"/>
    <p:sldId id="311" r:id="rId4"/>
    <p:sldId id="262" r:id="rId5"/>
    <p:sldId id="312" r:id="rId6"/>
    <p:sldId id="257" r:id="rId7"/>
    <p:sldId id="314" r:id="rId8"/>
    <p:sldId id="264" r:id="rId9"/>
    <p:sldId id="313" r:id="rId10"/>
    <p:sldId id="274" r:id="rId11"/>
    <p:sldId id="321" r:id="rId12"/>
    <p:sldId id="275" r:id="rId13"/>
    <p:sldId id="322" r:id="rId14"/>
    <p:sldId id="265" r:id="rId15"/>
    <p:sldId id="278" r:id="rId16"/>
    <p:sldId id="279" r:id="rId17"/>
    <p:sldId id="281" r:id="rId18"/>
    <p:sldId id="282" r:id="rId19"/>
    <p:sldId id="283" r:id="rId20"/>
    <p:sldId id="284" r:id="rId21"/>
    <p:sldId id="285" r:id="rId22"/>
    <p:sldId id="286" r:id="rId23"/>
    <p:sldId id="295" r:id="rId24"/>
    <p:sldId id="292" r:id="rId25"/>
    <p:sldId id="447" r:id="rId26"/>
    <p:sldId id="316" r:id="rId27"/>
    <p:sldId id="317" r:id="rId28"/>
    <p:sldId id="319" r:id="rId29"/>
    <p:sldId id="293" r:id="rId30"/>
    <p:sldId id="445" r:id="rId31"/>
    <p:sldId id="448" r:id="rId32"/>
    <p:sldId id="298" r:id="rId33"/>
    <p:sldId id="300" r:id="rId34"/>
    <p:sldId id="299" r:id="rId35"/>
    <p:sldId id="301" r:id="rId36"/>
    <p:sldId id="309" r:id="rId37"/>
    <p:sldId id="441" r:id="rId38"/>
    <p:sldId id="442" r:id="rId39"/>
    <p:sldId id="306" r:id="rId40"/>
    <p:sldId id="444" r:id="rId41"/>
    <p:sldId id="446" r:id="rId42"/>
    <p:sldId id="437" r:id="rId43"/>
  </p:sldIdLst>
  <p:sldSz cx="12192000" cy="6858000"/>
  <p:notesSz cx="6858000" cy="9144000"/>
  <p:embeddedFontLst>
    <p:embeddedFont>
      <p:font typeface="A2.Jovis-Doanvandai-San" panose="02000503000000020004" pitchFamily="2" charset="0"/>
      <p:regular r:id="rId45"/>
    </p:embeddedFont>
    <p:embeddedFont>
      <p:font typeface="A3.Jovis-BebasNeueBold-San" panose="020B0606020202050201" pitchFamily="34" charset="0"/>
      <p:bold r:id="rId46"/>
    </p:embeddedFont>
    <p:embeddedFont>
      <p:font typeface="A6.Jovis-BangersRegular-Decorat" panose="00000500000000000000" pitchFamily="2" charset="0"/>
      <p:regular r:id="rId47"/>
    </p:embeddedFont>
    <p:embeddedFont>
      <p:font typeface="Calibri" panose="020F0502020204030204" pitchFamily="34" charset="0"/>
      <p:regular r:id="rId48"/>
      <p:bold r:id="rId49"/>
      <p:italic r:id="rId50"/>
      <p:boldItalic r:id="rId51"/>
    </p:embeddedFont>
    <p:embeddedFont>
      <p:font typeface="Life Savers ExtraBold" panose="020B0604020202020204" charset="0"/>
      <p:bold r:id="rId52"/>
    </p:embeddedFont>
    <p:embeddedFont>
      <p:font typeface="Nunito" panose="00000500000000000000" pitchFamily="2" charset="0"/>
      <p:regular r:id="rId53"/>
      <p:bold r:id="rId54"/>
      <p:italic r:id="rId55"/>
      <p:boldItalic r:id="rId56"/>
    </p:embeddedFont>
    <p:embeddedFont>
      <p:font typeface="Sansita ExtraBold" panose="020B0604020202020204" charset="0"/>
      <p:bold r:id="rId57"/>
      <p:boldItalic r:id="rId58"/>
    </p:embeddedFont>
    <p:embeddedFont>
      <p:font typeface="UTM Aristote" panose="02040603050506020204" pitchFamily="18"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CFAD"/>
    <a:srgbClr val="D6F4EC"/>
    <a:srgbClr val="2BA687"/>
    <a:srgbClr val="FF9D9F"/>
    <a:srgbClr val="8DC43F"/>
    <a:srgbClr val="609D1B"/>
    <a:srgbClr val="ABEDC3"/>
    <a:srgbClr val="FFFFFF"/>
    <a:srgbClr val="BA6D51"/>
    <a:srgbClr val="9AC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960" autoAdjust="0"/>
  </p:normalViewPr>
  <p:slideViewPr>
    <p:cSldViewPr snapToGrid="0">
      <p:cViewPr varScale="1">
        <p:scale>
          <a:sx n="73" d="100"/>
          <a:sy n="73" d="100"/>
        </p:scale>
        <p:origin x="72" y="168"/>
      </p:cViewPr>
      <p:guideLst/>
    </p:cSldViewPr>
  </p:slideViewPr>
  <p:outlineViewPr>
    <p:cViewPr>
      <p:scale>
        <a:sx n="33" d="100"/>
        <a:sy n="33" d="100"/>
      </p:scale>
      <p:origin x="0" y="-2328"/>
    </p:cViewPr>
  </p:outlineViewPr>
  <p:notesTextViewPr>
    <p:cViewPr>
      <p:scale>
        <a:sx n="1" d="1"/>
        <a:sy n="1" d="1"/>
      </p:scale>
      <p:origin x="0" y="0"/>
    </p:cViewPr>
  </p:notesTextViewPr>
  <p:sorterViewPr>
    <p:cViewPr>
      <p:scale>
        <a:sx n="32" d="100"/>
        <a:sy n="3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7882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4996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66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461091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667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37783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57547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802905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35519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886489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79478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2985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0286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5053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077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4905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5944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240190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71193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560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5871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a:t>HS trả lời câu hỏi, trả lời đúng HS sẽ trồng được 1 cây. GV ấn vào đáp án sẽ có thông báo đúng/sai</a:t>
            </a:r>
          </a:p>
          <a:p>
            <a:pPr marL="171450" indent="-171450">
              <a:buFontTx/>
              <a:buChar char="-"/>
            </a:pPr>
            <a:r>
              <a:rPr lang="en-US" altLang="zh-CN"/>
              <a:t>GV chỉ cần ấn chuột trò chơi sẽ diễn ra liên tục.</a:t>
            </a:r>
            <a:endParaRPr lang="zh-CN" altLang="en-US"/>
          </a:p>
        </p:txBody>
      </p:sp>
    </p:spTree>
    <p:extLst>
      <p:ext uri="{BB962C8B-B14F-4D97-AF65-F5344CB8AC3E}">
        <p14:creationId xmlns:p14="http://schemas.microsoft.com/office/powerpoint/2010/main" val="670636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1015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29049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35</a:t>
            </a:fld>
            <a:endParaRPr lang="en-US"/>
          </a:p>
        </p:txBody>
      </p:sp>
    </p:spTree>
    <p:extLst>
      <p:ext uri="{BB962C8B-B14F-4D97-AF65-F5344CB8AC3E}">
        <p14:creationId xmlns:p14="http://schemas.microsoft.com/office/powerpoint/2010/main" val="3319981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39</a:t>
            </a:fld>
            <a:endParaRPr lang="en-US"/>
          </a:p>
        </p:txBody>
      </p:sp>
    </p:spTree>
    <p:extLst>
      <p:ext uri="{BB962C8B-B14F-4D97-AF65-F5344CB8AC3E}">
        <p14:creationId xmlns:p14="http://schemas.microsoft.com/office/powerpoint/2010/main" val="4106161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049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df3a1b8eb5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df3a1b8eb5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019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DBC0917-63FD-430B-99BB-703D001F6B68}" type="slidenum">
              <a:rPr lang="zh-CN" altLang="en-US" smtClean="0"/>
              <a:t>42</a:t>
            </a:fld>
            <a:endParaRPr lang="zh-CN" altLang="en-US"/>
          </a:p>
        </p:txBody>
      </p:sp>
    </p:spTree>
    <p:extLst>
      <p:ext uri="{BB962C8B-B14F-4D97-AF65-F5344CB8AC3E}">
        <p14:creationId xmlns:p14="http://schemas.microsoft.com/office/powerpoint/2010/main" val="320335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6917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28436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10416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421793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12/9/2021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79724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365542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12/9/2021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12/9/2021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12/9/2021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12/9/2021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69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6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5353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3317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12/9/2021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7.jpe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8.gif"/><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notesSlide" Target="../notesSlides/notesSlide34.xml"/><Relationship Id="rId9"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audio" Target="../media/audio1.wav"/><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
            <a:extLst>
              <a:ext uri="{FF2B5EF4-FFF2-40B4-BE49-F238E27FC236}">
                <a16:creationId xmlns:a16="http://schemas.microsoft.com/office/drawing/2014/main" id="{7DB63F93-6512-4E7A-8127-FBC9B1FDE5B1}"/>
              </a:ext>
            </a:extLst>
          </p:cNvPr>
          <p:cNvGrpSpPr/>
          <p:nvPr/>
        </p:nvGrpSpPr>
        <p:grpSpPr>
          <a:xfrm>
            <a:off x="-1" y="2196862"/>
            <a:ext cx="12192001" cy="4661138"/>
            <a:chOff x="-1" y="2196862"/>
            <a:chExt cx="12192001" cy="4661138"/>
          </a:xfrm>
        </p:grpSpPr>
        <p:pic>
          <p:nvPicPr>
            <p:cNvPr id="17" name="图片 3">
              <a:extLst>
                <a:ext uri="{FF2B5EF4-FFF2-40B4-BE49-F238E27FC236}">
                  <a16:creationId xmlns:a16="http://schemas.microsoft.com/office/drawing/2014/main" id="{41CC26C1-E438-4A9E-A547-F87D33629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图片 4">
              <a:extLst>
                <a:ext uri="{FF2B5EF4-FFF2-40B4-BE49-F238E27FC236}">
                  <a16:creationId xmlns:a16="http://schemas.microsoft.com/office/drawing/2014/main" id="{9D01BF60-0B79-4B12-97DC-3C0E65C7AD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9" name="图片 5">
              <a:extLst>
                <a:ext uri="{FF2B5EF4-FFF2-40B4-BE49-F238E27FC236}">
                  <a16:creationId xmlns:a16="http://schemas.microsoft.com/office/drawing/2014/main" id="{7983E86F-9D45-4F96-8FEC-0EADF8B5B6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9" name="TextBox 8">
            <a:extLst>
              <a:ext uri="{FF2B5EF4-FFF2-40B4-BE49-F238E27FC236}">
                <a16:creationId xmlns:a16="http://schemas.microsoft.com/office/drawing/2014/main" id="{2946605A-4317-4A5F-A688-E6B321DCCA11}"/>
              </a:ext>
            </a:extLst>
          </p:cNvPr>
          <p:cNvSpPr txBox="1"/>
          <p:nvPr/>
        </p:nvSpPr>
        <p:spPr>
          <a:xfrm>
            <a:off x="5420079" y="173085"/>
            <a:ext cx="2876108" cy="769441"/>
          </a:xfrm>
          <a:prstGeom prst="rect">
            <a:avLst/>
          </a:prstGeom>
          <a:noFill/>
        </p:spPr>
        <p:txBody>
          <a:bodyPr wrap="none" rtlCol="0">
            <a:spAutoFit/>
          </a:bodyPr>
          <a:lstStyle/>
          <a:p>
            <a:r>
              <a:rPr lang="en-US" sz="4400" b="1" u="sng">
                <a:solidFill>
                  <a:schemeClr val="accent2">
                    <a:lumMod val="50000"/>
                  </a:schemeClr>
                </a:solidFill>
                <a:effectLst>
                  <a:outerShdw blurRad="38100" dist="38100" dir="2700000" algn="tl">
                    <a:srgbClr val="000000">
                      <a:alpha val="43137"/>
                    </a:srgbClr>
                  </a:outerShdw>
                </a:effectLst>
                <a:latin typeface="UTM Aristote" pitchFamily="18" charset="0"/>
              </a:rPr>
              <a:t>Tập đọc</a:t>
            </a:r>
            <a:endParaRPr lang="en-US" sz="4400" b="1" u="sng" dirty="0">
              <a:solidFill>
                <a:schemeClr val="accent2">
                  <a:lumMod val="50000"/>
                </a:schemeClr>
              </a:solidFill>
              <a:effectLst>
                <a:outerShdw blurRad="38100" dist="38100" dir="2700000" algn="tl">
                  <a:srgbClr val="000000">
                    <a:alpha val="43137"/>
                  </a:srgbClr>
                </a:outerShdw>
              </a:effectLst>
              <a:latin typeface="UTM Aristote" pitchFamily="18" charset="0"/>
            </a:endParaRPr>
          </a:p>
        </p:txBody>
      </p:sp>
      <p:sp>
        <p:nvSpPr>
          <p:cNvPr id="3" name="TextBox 2">
            <a:extLst>
              <a:ext uri="{FF2B5EF4-FFF2-40B4-BE49-F238E27FC236}">
                <a16:creationId xmlns:a16="http://schemas.microsoft.com/office/drawing/2014/main" id="{1FE2BF11-DCB4-4529-9D78-7161F6954F94}"/>
              </a:ext>
            </a:extLst>
          </p:cNvPr>
          <p:cNvSpPr txBox="1"/>
          <p:nvPr/>
        </p:nvSpPr>
        <p:spPr>
          <a:xfrm>
            <a:off x="2620609" y="1326625"/>
            <a:ext cx="9683278" cy="1446550"/>
          </a:xfrm>
          <a:prstGeom prst="rect">
            <a:avLst/>
          </a:prstGeom>
          <a:noFill/>
        </p:spPr>
        <p:txBody>
          <a:bodyPr wrap="square" rtlCol="0">
            <a:spAutoFit/>
          </a:bodyPr>
          <a:lstStyle/>
          <a:p>
            <a:r>
              <a:rPr lang="en-US" sz="8800">
                <a:solidFill>
                  <a:schemeClr val="accent3">
                    <a:lumMod val="75000"/>
                  </a:schemeClr>
                </a:solidFill>
                <a:latin typeface="A6.Jovis-BangersRegular-Decorat" panose="00000500000000000000" pitchFamily="2" charset="0"/>
              </a:rPr>
              <a:t>Người gác rừng tí hon</a:t>
            </a:r>
          </a:p>
        </p:txBody>
      </p:sp>
      <p:sp>
        <p:nvSpPr>
          <p:cNvPr id="11" name="TextBox 10">
            <a:extLst>
              <a:ext uri="{FF2B5EF4-FFF2-40B4-BE49-F238E27FC236}">
                <a16:creationId xmlns:a16="http://schemas.microsoft.com/office/drawing/2014/main" id="{ACD6DE65-2271-4073-8AC2-9F3E369B8E44}"/>
              </a:ext>
            </a:extLst>
          </p:cNvPr>
          <p:cNvSpPr txBox="1"/>
          <p:nvPr/>
        </p:nvSpPr>
        <p:spPr>
          <a:xfrm>
            <a:off x="5661286" y="2910522"/>
            <a:ext cx="5317481" cy="553998"/>
          </a:xfrm>
          <a:prstGeom prst="rect">
            <a:avLst/>
          </a:prstGeom>
          <a:noFill/>
        </p:spPr>
        <p:txBody>
          <a:bodyPr wrap="none" rtlCol="0">
            <a:spAutoFit/>
          </a:bodyPr>
          <a:lstStyle/>
          <a:p>
            <a:r>
              <a:rPr lang="en-US" sz="3000" b="1" i="1">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 Nguyễn Thị Cẩm Châu</a:t>
            </a:r>
            <a:endParaRPr lang="en-US" sz="3000" b="1" i="1"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67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
            <a:extLst>
              <a:ext uri="{FF2B5EF4-FFF2-40B4-BE49-F238E27FC236}">
                <a16:creationId xmlns:a16="http://schemas.microsoft.com/office/drawing/2014/main" id="{C80E36FE-1422-4E2D-8137-EAA71D36DF54}"/>
              </a:ext>
            </a:extLst>
          </p:cNvPr>
          <p:cNvGrpSpPr/>
          <p:nvPr/>
        </p:nvGrpSpPr>
        <p:grpSpPr>
          <a:xfrm>
            <a:off x="-1" y="2196862"/>
            <a:ext cx="12192001" cy="4661138"/>
            <a:chOff x="-1" y="2196862"/>
            <a:chExt cx="12192001" cy="4661138"/>
          </a:xfrm>
        </p:grpSpPr>
        <p:pic>
          <p:nvPicPr>
            <p:cNvPr id="16" name="图片 3">
              <a:extLst>
                <a:ext uri="{FF2B5EF4-FFF2-40B4-BE49-F238E27FC236}">
                  <a16:creationId xmlns:a16="http://schemas.microsoft.com/office/drawing/2014/main" id="{947A9408-6105-41C7-920F-A1DDF91A9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7" name="图片 4">
              <a:extLst>
                <a:ext uri="{FF2B5EF4-FFF2-40B4-BE49-F238E27FC236}">
                  <a16:creationId xmlns:a16="http://schemas.microsoft.com/office/drawing/2014/main" id="{A03CB989-91A6-461B-8AE6-E00C911E43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grpSp>
      <p:grpSp>
        <p:nvGrpSpPr>
          <p:cNvPr id="5" name="Group 4">
            <a:extLst>
              <a:ext uri="{FF2B5EF4-FFF2-40B4-BE49-F238E27FC236}">
                <a16:creationId xmlns:a16="http://schemas.microsoft.com/office/drawing/2014/main" id="{0FE8FF95-6DD5-45E2-B548-EE0151BF5090}"/>
              </a:ext>
            </a:extLst>
          </p:cNvPr>
          <p:cNvGrpSpPr/>
          <p:nvPr/>
        </p:nvGrpSpPr>
        <p:grpSpPr>
          <a:xfrm>
            <a:off x="2394177" y="0"/>
            <a:ext cx="9683278" cy="2584728"/>
            <a:chOff x="2394177" y="0"/>
            <a:chExt cx="9683278" cy="2584728"/>
          </a:xfrm>
        </p:grpSpPr>
        <p:sp>
          <p:nvSpPr>
            <p:cNvPr id="9" name="TextBox 8">
              <a:extLst>
                <a:ext uri="{FF2B5EF4-FFF2-40B4-BE49-F238E27FC236}">
                  <a16:creationId xmlns:a16="http://schemas.microsoft.com/office/drawing/2014/main" id="{2946605A-4317-4A5F-A688-E6B321DCCA11}"/>
                </a:ext>
              </a:extLst>
            </p:cNvPr>
            <p:cNvSpPr txBox="1"/>
            <p:nvPr/>
          </p:nvSpPr>
          <p:spPr>
            <a:xfrm>
              <a:off x="5320629" y="0"/>
              <a:ext cx="2876108" cy="769441"/>
            </a:xfrm>
            <a:prstGeom prst="rect">
              <a:avLst/>
            </a:prstGeom>
            <a:noFill/>
          </p:spPr>
          <p:txBody>
            <a:bodyPr wrap="none" rtlCol="0">
              <a:spAutoFit/>
            </a:bodyPr>
            <a:lstStyle/>
            <a:p>
              <a:r>
                <a:rPr lang="en-US" sz="4400" b="1" u="sng">
                  <a:solidFill>
                    <a:schemeClr val="accent2">
                      <a:lumMod val="50000"/>
                    </a:schemeClr>
                  </a:solidFill>
                  <a:effectLst>
                    <a:outerShdw blurRad="38100" dist="38100" dir="2700000" algn="tl">
                      <a:srgbClr val="000000">
                        <a:alpha val="43137"/>
                      </a:srgbClr>
                    </a:outerShdw>
                  </a:effectLst>
                  <a:latin typeface="UTM Aristote" pitchFamily="18" charset="0"/>
                </a:rPr>
                <a:t>Tập đọc</a:t>
              </a:r>
              <a:endParaRPr lang="en-US" sz="4400" b="1" u="sng" dirty="0">
                <a:solidFill>
                  <a:schemeClr val="accent2">
                    <a:lumMod val="50000"/>
                  </a:schemeClr>
                </a:solidFill>
                <a:effectLst>
                  <a:outerShdw blurRad="38100" dist="38100" dir="2700000" algn="tl">
                    <a:srgbClr val="000000">
                      <a:alpha val="43137"/>
                    </a:srgbClr>
                  </a:outerShdw>
                </a:effectLst>
                <a:latin typeface="UTM Aristote" pitchFamily="18" charset="0"/>
              </a:endParaRPr>
            </a:p>
          </p:txBody>
        </p:sp>
        <p:sp>
          <p:nvSpPr>
            <p:cNvPr id="3" name="TextBox 2">
              <a:extLst>
                <a:ext uri="{FF2B5EF4-FFF2-40B4-BE49-F238E27FC236}">
                  <a16:creationId xmlns:a16="http://schemas.microsoft.com/office/drawing/2014/main" id="{1FE2BF11-DCB4-4529-9D78-7161F6954F94}"/>
                </a:ext>
              </a:extLst>
            </p:cNvPr>
            <p:cNvSpPr txBox="1"/>
            <p:nvPr/>
          </p:nvSpPr>
          <p:spPr>
            <a:xfrm>
              <a:off x="2394177" y="738988"/>
              <a:ext cx="9683278" cy="1446550"/>
            </a:xfrm>
            <a:prstGeom prst="rect">
              <a:avLst/>
            </a:prstGeom>
            <a:noFill/>
          </p:spPr>
          <p:txBody>
            <a:bodyPr wrap="square" rtlCol="0">
              <a:spAutoFit/>
            </a:bodyPr>
            <a:lstStyle/>
            <a:p>
              <a:r>
                <a:rPr lang="en-US" sz="8800">
                  <a:solidFill>
                    <a:schemeClr val="accent3">
                      <a:lumMod val="75000"/>
                    </a:schemeClr>
                  </a:solidFill>
                  <a:latin typeface="A6.Jovis-BangersRegular-Decorat" panose="00000500000000000000" pitchFamily="2" charset="0"/>
                </a:rPr>
                <a:t>Người gác rừng tí hon</a:t>
              </a:r>
            </a:p>
          </p:txBody>
        </p:sp>
        <p:sp>
          <p:nvSpPr>
            <p:cNvPr id="11" name="TextBox 10">
              <a:extLst>
                <a:ext uri="{FF2B5EF4-FFF2-40B4-BE49-F238E27FC236}">
                  <a16:creationId xmlns:a16="http://schemas.microsoft.com/office/drawing/2014/main" id="{ACD6DE65-2271-4073-8AC2-9F3E369B8E44}"/>
                </a:ext>
              </a:extLst>
            </p:cNvPr>
            <p:cNvSpPr txBox="1"/>
            <p:nvPr/>
          </p:nvSpPr>
          <p:spPr>
            <a:xfrm>
              <a:off x="5862000" y="2030730"/>
              <a:ext cx="5317481" cy="553998"/>
            </a:xfrm>
            <a:prstGeom prst="rect">
              <a:avLst/>
            </a:prstGeom>
            <a:noFill/>
          </p:spPr>
          <p:txBody>
            <a:bodyPr wrap="none" rtlCol="0">
              <a:spAutoFit/>
            </a:bodyPr>
            <a:lstStyle/>
            <a:p>
              <a:r>
                <a:rPr lang="en-US" sz="3000" b="1" i="1">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 Nguyễn Thị Cẩm Châu</a:t>
              </a:r>
              <a:endParaRPr lang="en-US" sz="3000" b="1" i="1" dirty="0">
                <a:solidFill>
                  <a:schemeClr val="bg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DE2CBB7C-E71F-4A9B-B09A-B6B327C98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2598" y="2651341"/>
            <a:ext cx="7929881" cy="4042243"/>
          </a:xfrm>
          <a:prstGeom prst="rect">
            <a:avLst/>
          </a:prstGeom>
        </p:spPr>
      </p:pic>
    </p:spTree>
    <p:extLst>
      <p:ext uri="{BB962C8B-B14F-4D97-AF65-F5344CB8AC3E}">
        <p14:creationId xmlns:p14="http://schemas.microsoft.com/office/powerpoint/2010/main" val="7091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38" name="组合 2">
            <a:extLst>
              <a:ext uri="{FF2B5EF4-FFF2-40B4-BE49-F238E27FC236}">
                <a16:creationId xmlns:a16="http://schemas.microsoft.com/office/drawing/2014/main" id="{A1F18E35-41BE-42D1-B8E2-63FF9E5CDBCB}"/>
              </a:ext>
            </a:extLst>
          </p:cNvPr>
          <p:cNvGrpSpPr/>
          <p:nvPr/>
        </p:nvGrpSpPr>
        <p:grpSpPr>
          <a:xfrm>
            <a:off x="-1" y="2196862"/>
            <a:ext cx="12192001" cy="4661138"/>
            <a:chOff x="-1" y="2196862"/>
            <a:chExt cx="12192001" cy="4661138"/>
          </a:xfrm>
        </p:grpSpPr>
        <p:pic>
          <p:nvPicPr>
            <p:cNvPr id="39" name="图片 3">
              <a:extLst>
                <a:ext uri="{FF2B5EF4-FFF2-40B4-BE49-F238E27FC236}">
                  <a16:creationId xmlns:a16="http://schemas.microsoft.com/office/drawing/2014/main" id="{FAEA7477-910B-48BE-A6A9-CBB55E9BA9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40" name="图片 4">
              <a:extLst>
                <a:ext uri="{FF2B5EF4-FFF2-40B4-BE49-F238E27FC236}">
                  <a16:creationId xmlns:a16="http://schemas.microsoft.com/office/drawing/2014/main" id="{73532F76-FD49-4BE3-9E2D-5D3EEFA49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41" name="图片 5">
              <a:extLst>
                <a:ext uri="{FF2B5EF4-FFF2-40B4-BE49-F238E27FC236}">
                  <a16:creationId xmlns:a16="http://schemas.microsoft.com/office/drawing/2014/main" id="{823C00A8-3A86-4C92-B68A-09F28D6764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grpSp>
        <p:nvGrpSpPr>
          <p:cNvPr id="985" name="Google Shape;985;p51"/>
          <p:cNvGrpSpPr/>
          <p:nvPr/>
        </p:nvGrpSpPr>
        <p:grpSpPr>
          <a:xfrm>
            <a:off x="6613260" y="5965536"/>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4917914" y="188913"/>
            <a:ext cx="3248147" cy="728165"/>
          </a:xfrm>
          <a:prstGeom prst="rect">
            <a:avLst/>
          </a:prstGeom>
          <a:noFill/>
          <a:ln w="190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vi-VN" sz="4800" b="1" dirty="0">
                <a:latin typeface="Arial" panose="020B0604020202020204" pitchFamily="34" charset="0"/>
                <a:cs typeface="Arial" panose="020B0604020202020204" pitchFamily="34" charset="0"/>
              </a:rPr>
              <a:t>Mục tiêu</a:t>
            </a:r>
          </a:p>
        </p:txBody>
      </p:sp>
      <p:sp>
        <p:nvSpPr>
          <p:cNvPr id="28" name="Rounded Rectangle 27"/>
          <p:cNvSpPr/>
          <p:nvPr/>
        </p:nvSpPr>
        <p:spPr>
          <a:xfrm>
            <a:off x="1369866" y="1553823"/>
            <a:ext cx="10649522" cy="146546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Arial" panose="020B0604020202020204" pitchFamily="34" charset="0"/>
                <a:cs typeface="Arial" panose="020B0604020202020204" pitchFamily="34" charset="0"/>
              </a:rPr>
              <a:t>Đọc đúng</a:t>
            </a:r>
            <a:r>
              <a:rPr lang="en-US" sz="3200">
                <a:latin typeface="Arial" panose="020B0604020202020204" pitchFamily="34" charset="0"/>
                <a:cs typeface="Arial" panose="020B0604020202020204" pitchFamily="34" charset="0"/>
              </a:rPr>
              <a:t>, trôi chảy; đọc diễn cảm câu chuyện</a:t>
            </a:r>
            <a:endParaRPr lang="en-US" sz="3200" dirty="0">
              <a:latin typeface="Arial" panose="020B0604020202020204" pitchFamily="34" charset="0"/>
              <a:cs typeface="Arial" panose="020B0604020202020204" pitchFamily="34" charset="0"/>
            </a:endParaRPr>
          </a:p>
        </p:txBody>
      </p:sp>
      <p:pic>
        <p:nvPicPr>
          <p:cNvPr id="29" name="Picture 2" descr="F:\1-原创素材\1_mm1102\PPT\PPT_014\materaials\pageimg_g20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85" y="1353036"/>
            <a:ext cx="1853709" cy="181559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1594557" y="3407703"/>
            <a:ext cx="10391897" cy="147607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  Trình bày được nội dung, ý nghĩa của câu chuyện</a:t>
            </a:r>
            <a:endParaRPr lang="en-US" sz="3200" dirty="0">
              <a:latin typeface="Arial" panose="020B0604020202020204" pitchFamily="34" charset="0"/>
              <a:cs typeface="Arial" panose="020B0604020202020204" pitchFamily="34" charset="0"/>
            </a:endParaRPr>
          </a:p>
        </p:txBody>
      </p:sp>
      <p:pic>
        <p:nvPicPr>
          <p:cNvPr id="32" name="Picture 2" descr="F:\1-原创素材\1_mm1102\PPT\PPT_014\materaials\pageimg_g20h.png"/>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225" y="3169915"/>
            <a:ext cx="1833954" cy="179624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pic>
        <p:nvPicPr>
          <p:cNvPr id="99" name="Picture 2" descr="Nguyên tắc S.M.A.R.T trong học trực tuyến - VnExpres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3931531" y="-47147"/>
            <a:ext cx="1123308" cy="1068512"/>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0">
            <a:extLst>
              <a:ext uri="{FF2B5EF4-FFF2-40B4-BE49-F238E27FC236}">
                <a16:creationId xmlns:a16="http://schemas.microsoft.com/office/drawing/2014/main" id="{F3B5186E-ACDD-4D1D-90FB-D8208D6455BA}"/>
              </a:ext>
            </a:extLst>
          </p:cNvPr>
          <p:cNvSpPr/>
          <p:nvPr/>
        </p:nvSpPr>
        <p:spPr>
          <a:xfrm>
            <a:off x="1613955" y="5272516"/>
            <a:ext cx="10391897" cy="1476079"/>
          </a:xfrm>
          <a:prstGeom prst="roundRect">
            <a:avLst/>
          </a:prstGeom>
          <a:solidFill>
            <a:srgbClr val="48C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      Có ý thức bảo vệ rừng, bảo vệ môi trường</a:t>
            </a:r>
            <a:endParaRPr lang="en-US" sz="3200" dirty="0">
              <a:latin typeface="Arial" panose="020B0604020202020204" pitchFamily="34" charset="0"/>
              <a:cs typeface="Arial" panose="020B0604020202020204" pitchFamily="34" charset="0"/>
            </a:endParaRPr>
          </a:p>
        </p:txBody>
      </p:sp>
      <p:pic>
        <p:nvPicPr>
          <p:cNvPr id="37" name="Picture 2" descr="F:\1-原创素材\1_mm1102\PPT\PPT_014\materaials\pageimg_g20h.png">
            <a:extLst>
              <a:ext uri="{FF2B5EF4-FFF2-40B4-BE49-F238E27FC236}">
                <a16:creationId xmlns:a16="http://schemas.microsoft.com/office/drawing/2014/main" id="{9E30C91A-2391-4D2F-9CDF-78878502B8CB}"/>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225" y="5085216"/>
            <a:ext cx="1797604" cy="176064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5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7EE9A-BDBD-437D-B8AF-5862391E2D8F}"/>
              </a:ext>
            </a:extLst>
          </p:cNvPr>
          <p:cNvSpPr txBox="1"/>
          <p:nvPr/>
        </p:nvSpPr>
        <p:spPr>
          <a:xfrm>
            <a:off x="3036744" y="1954627"/>
            <a:ext cx="8742880" cy="1862048"/>
          </a:xfrm>
          <a:prstGeom prst="rect">
            <a:avLst/>
          </a:prstGeom>
          <a:noFill/>
        </p:spPr>
        <p:txBody>
          <a:bodyPr wrap="square" rtlCol="0">
            <a:spAutoFit/>
          </a:bodyPr>
          <a:lstStyle/>
          <a:p>
            <a:pPr algn="l"/>
            <a:r>
              <a:rPr lang="en-US" sz="11500" b="1">
                <a:solidFill>
                  <a:srgbClr val="00B050"/>
                </a:solidFill>
                <a:effectLst>
                  <a:outerShdw blurRad="38100" dist="38100" dir="2700000" algn="tl">
                    <a:srgbClr val="000000">
                      <a:alpha val="43137"/>
                    </a:srgbClr>
                  </a:outerShdw>
                </a:effectLst>
                <a:latin typeface="UTM Aristote" pitchFamily="18" charset="0"/>
              </a:rPr>
              <a:t>Luyện đọc</a:t>
            </a:r>
          </a:p>
        </p:txBody>
      </p:sp>
      <p:grpSp>
        <p:nvGrpSpPr>
          <p:cNvPr id="8" name="组合 2">
            <a:extLst>
              <a:ext uri="{FF2B5EF4-FFF2-40B4-BE49-F238E27FC236}">
                <a16:creationId xmlns:a16="http://schemas.microsoft.com/office/drawing/2014/main" id="{790E8C06-650A-4754-89A1-0BDE8C492CA0}"/>
              </a:ext>
            </a:extLst>
          </p:cNvPr>
          <p:cNvGrpSpPr/>
          <p:nvPr/>
        </p:nvGrpSpPr>
        <p:grpSpPr>
          <a:xfrm>
            <a:off x="-1" y="2196862"/>
            <a:ext cx="12192001" cy="4661138"/>
            <a:chOff x="-1" y="2196862"/>
            <a:chExt cx="12192001" cy="4661138"/>
          </a:xfrm>
        </p:grpSpPr>
        <p:pic>
          <p:nvPicPr>
            <p:cNvPr id="9" name="图片 3">
              <a:extLst>
                <a:ext uri="{FF2B5EF4-FFF2-40B4-BE49-F238E27FC236}">
                  <a16:creationId xmlns:a16="http://schemas.microsoft.com/office/drawing/2014/main" id="{E360463E-9C34-452A-AA34-BCF43FC073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1" name="图片 4">
              <a:extLst>
                <a:ext uri="{FF2B5EF4-FFF2-40B4-BE49-F238E27FC236}">
                  <a16:creationId xmlns:a16="http://schemas.microsoft.com/office/drawing/2014/main" id="{5769B523-A8F2-4050-977E-2CB4691C1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2" name="图片 5">
              <a:extLst>
                <a:ext uri="{FF2B5EF4-FFF2-40B4-BE49-F238E27FC236}">
                  <a16:creationId xmlns:a16="http://schemas.microsoft.com/office/drawing/2014/main" id="{91B06C16-1B73-4DAB-92F6-36F954A084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Tree>
    <p:extLst>
      <p:ext uri="{BB962C8B-B14F-4D97-AF65-F5344CB8AC3E}">
        <p14:creationId xmlns:p14="http://schemas.microsoft.com/office/powerpoint/2010/main" val="133562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101" name="图片 3">
            <a:extLst>
              <a:ext uri="{FF2B5EF4-FFF2-40B4-BE49-F238E27FC236}">
                <a16:creationId xmlns:a16="http://schemas.microsoft.com/office/drawing/2014/main" id="{BB32FAD7-E4A1-4315-8641-B26630747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26718"/>
            <a:ext cx="12192000" cy="1231282"/>
          </a:xfrm>
          <a:prstGeom prst="rect">
            <a:avLst/>
          </a:prstGeom>
        </p:spPr>
      </p:pic>
      <p:grpSp>
        <p:nvGrpSpPr>
          <p:cNvPr id="985" name="Google Shape;985;p51"/>
          <p:cNvGrpSpPr/>
          <p:nvPr/>
        </p:nvGrpSpPr>
        <p:grpSpPr>
          <a:xfrm>
            <a:off x="2121717" y="370471"/>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3751089" y="304153"/>
            <a:ext cx="5067862" cy="728165"/>
          </a:xfrm>
          <a:prstGeom prst="rect">
            <a:avLst/>
          </a:prstGeom>
          <a:noFill/>
          <a:ln w="190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4267" b="1">
                <a:solidFill>
                  <a:schemeClr val="accent4">
                    <a:lumMod val="75000"/>
                  </a:schemeClr>
                </a:solidFill>
                <a:latin typeface="Arial" panose="020B0604020202020204" pitchFamily="34" charset="0"/>
                <a:cs typeface="Arial" panose="020B0604020202020204" pitchFamily="34" charset="0"/>
              </a:rPr>
              <a:t>Tiêu chí luyện đọc</a:t>
            </a:r>
            <a:endParaRPr lang="vi-VN" sz="4267" b="1" dirty="0">
              <a:solidFill>
                <a:schemeClr val="accent4">
                  <a:lumMod val="75000"/>
                </a:schemeClr>
              </a:solidFill>
              <a:latin typeface="Arial" panose="020B0604020202020204" pitchFamily="34" charset="0"/>
              <a:cs typeface="Arial" panose="020B0604020202020204" pitchFamily="34" charset="0"/>
            </a:endParaRPr>
          </a:p>
        </p:txBody>
      </p:sp>
      <p:sp>
        <p:nvSpPr>
          <p:cNvPr id="28" name="Rounded Rectangle 27"/>
          <p:cNvSpPr/>
          <p:nvPr/>
        </p:nvSpPr>
        <p:spPr>
          <a:xfrm>
            <a:off x="737942" y="2020767"/>
            <a:ext cx="5904220" cy="6159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Arial" panose="020B0604020202020204" pitchFamily="34" charset="0"/>
                <a:cs typeface="Arial" panose="020B0604020202020204" pitchFamily="34" charset="0"/>
              </a:rPr>
              <a:t>Đọc đúng</a:t>
            </a:r>
            <a:r>
              <a:rPr lang="en-US" sz="2800">
                <a:latin typeface="Arial" panose="020B0604020202020204" pitchFamily="34" charset="0"/>
                <a:cs typeface="Arial" panose="020B0604020202020204" pitchFamily="34" charset="0"/>
              </a:rPr>
              <a:t>, trôi chảy</a:t>
            </a:r>
            <a:endParaRPr lang="en-US" sz="2800" dirty="0">
              <a:latin typeface="Arial" panose="020B0604020202020204" pitchFamily="34" charset="0"/>
              <a:cs typeface="Arial" panose="020B0604020202020204" pitchFamily="34" charset="0"/>
            </a:endParaRPr>
          </a:p>
        </p:txBody>
      </p:sp>
      <p:pic>
        <p:nvPicPr>
          <p:cNvPr id="29" name="Picture 2" descr="F:\1-原创素材\1_mm1102\PPT\PPT_014\materaials\pageimg_g20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59" y="1964256"/>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709041" y="3240473"/>
            <a:ext cx="5904220" cy="61597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Arial" panose="020B0604020202020204" pitchFamily="34" charset="0"/>
                <a:cs typeface="Arial" panose="020B0604020202020204" pitchFamily="34" charset="0"/>
              </a:rPr>
              <a:t>Ngắt, nghỉ câu hợp lý</a:t>
            </a:r>
            <a:endParaRPr lang="en-US" sz="2800" dirty="0">
              <a:latin typeface="Arial" panose="020B0604020202020204" pitchFamily="34" charset="0"/>
              <a:cs typeface="Arial" panose="020B0604020202020204" pitchFamily="34" charset="0"/>
            </a:endParaRPr>
          </a:p>
        </p:txBody>
      </p:sp>
      <p:pic>
        <p:nvPicPr>
          <p:cNvPr id="32" name="Picture 2" descr="F:\1-原创素材\1_mm1102\PPT\PPT_014\materaials\pageimg_g20h.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4586" y="3240473"/>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709041" y="4518394"/>
            <a:ext cx="5904220" cy="615973"/>
          </a:xfrm>
          <a:prstGeom prst="roundRect">
            <a:avLst/>
          </a:prstGeom>
          <a:solidFill>
            <a:srgbClr val="48C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Hiểu được từ ngữ trong bài</a:t>
            </a:r>
            <a:endParaRPr lang="en-US" sz="2800" dirty="0">
              <a:latin typeface="Arial" panose="020B0604020202020204" pitchFamily="34" charset="0"/>
              <a:cs typeface="Arial" panose="020B0604020202020204" pitchFamily="34" charset="0"/>
            </a:endParaRPr>
          </a:p>
        </p:txBody>
      </p:sp>
      <p:pic>
        <p:nvPicPr>
          <p:cNvPr id="38" name="Picture 2" descr="F:\1-原创素材\1_mm1102\PPT\PPT_014\materaials\pageimg_g20h.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585" y="4518394"/>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7545545" y="1765279"/>
            <a:ext cx="835631" cy="813272"/>
            <a:chOff x="5659158" y="1236678"/>
            <a:chExt cx="626723" cy="609954"/>
          </a:xfrm>
        </p:grpSpPr>
        <p:pic>
          <p:nvPicPr>
            <p:cNvPr id="40"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42" name="Group 41"/>
          <p:cNvGrpSpPr/>
          <p:nvPr/>
        </p:nvGrpSpPr>
        <p:grpSpPr>
          <a:xfrm>
            <a:off x="10939310" y="1793744"/>
            <a:ext cx="835631" cy="813272"/>
            <a:chOff x="5659158" y="1236678"/>
            <a:chExt cx="626723" cy="609954"/>
          </a:xfrm>
        </p:grpSpPr>
        <p:pic>
          <p:nvPicPr>
            <p:cNvPr id="43"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grpSp>
        <p:nvGrpSpPr>
          <p:cNvPr id="45" name="Group 44"/>
          <p:cNvGrpSpPr/>
          <p:nvPr/>
        </p:nvGrpSpPr>
        <p:grpSpPr>
          <a:xfrm>
            <a:off x="9242427" y="1773072"/>
            <a:ext cx="835631" cy="813272"/>
            <a:chOff x="5659158" y="1236678"/>
            <a:chExt cx="626723" cy="609954"/>
          </a:xfrm>
        </p:grpSpPr>
        <p:pic>
          <p:nvPicPr>
            <p:cNvPr id="46"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57" name="Group 56"/>
          <p:cNvGrpSpPr/>
          <p:nvPr/>
        </p:nvGrpSpPr>
        <p:grpSpPr>
          <a:xfrm>
            <a:off x="10939309" y="3049975"/>
            <a:ext cx="835631" cy="813272"/>
            <a:chOff x="5659158" y="1236678"/>
            <a:chExt cx="626723" cy="609954"/>
          </a:xfrm>
        </p:grpSpPr>
        <p:pic>
          <p:nvPicPr>
            <p:cNvPr id="58"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grpSp>
        <p:nvGrpSpPr>
          <p:cNvPr id="60" name="Group 59"/>
          <p:cNvGrpSpPr/>
          <p:nvPr/>
        </p:nvGrpSpPr>
        <p:grpSpPr>
          <a:xfrm>
            <a:off x="9242426" y="3049975"/>
            <a:ext cx="835631" cy="813272"/>
            <a:chOff x="5659158" y="1236678"/>
            <a:chExt cx="626723" cy="609954"/>
          </a:xfrm>
        </p:grpSpPr>
        <p:pic>
          <p:nvPicPr>
            <p:cNvPr id="61"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63" name="Group 62"/>
          <p:cNvGrpSpPr/>
          <p:nvPr/>
        </p:nvGrpSpPr>
        <p:grpSpPr>
          <a:xfrm>
            <a:off x="7534129" y="3049975"/>
            <a:ext cx="835631" cy="813272"/>
            <a:chOff x="5659158" y="1236678"/>
            <a:chExt cx="626723" cy="609954"/>
          </a:xfrm>
        </p:grpSpPr>
        <p:pic>
          <p:nvPicPr>
            <p:cNvPr id="64"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66" name="Group 65"/>
          <p:cNvGrpSpPr/>
          <p:nvPr/>
        </p:nvGrpSpPr>
        <p:grpSpPr>
          <a:xfrm>
            <a:off x="7545543" y="4329503"/>
            <a:ext cx="835631" cy="813272"/>
            <a:chOff x="5659158" y="1236678"/>
            <a:chExt cx="626723" cy="609954"/>
          </a:xfrm>
        </p:grpSpPr>
        <p:pic>
          <p:nvPicPr>
            <p:cNvPr id="67"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69" name="Group 68"/>
          <p:cNvGrpSpPr/>
          <p:nvPr/>
        </p:nvGrpSpPr>
        <p:grpSpPr>
          <a:xfrm>
            <a:off x="9228127" y="4321095"/>
            <a:ext cx="835631" cy="813272"/>
            <a:chOff x="5659158" y="1236678"/>
            <a:chExt cx="626723" cy="609954"/>
          </a:xfrm>
        </p:grpSpPr>
        <p:pic>
          <p:nvPicPr>
            <p:cNvPr id="70"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72" name="Group 71"/>
          <p:cNvGrpSpPr/>
          <p:nvPr/>
        </p:nvGrpSpPr>
        <p:grpSpPr>
          <a:xfrm>
            <a:off x="10910711" y="4310515"/>
            <a:ext cx="892824" cy="868935"/>
            <a:chOff x="5659158" y="1194931"/>
            <a:chExt cx="669618" cy="651701"/>
          </a:xfrm>
        </p:grpSpPr>
        <p:pic>
          <p:nvPicPr>
            <p:cNvPr id="73"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194931"/>
              <a:ext cx="669618" cy="65170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sp>
        <p:nvSpPr>
          <p:cNvPr id="75" name="Google Shape;1586;p52"/>
          <p:cNvSpPr txBox="1">
            <a:spLocks/>
          </p:cNvSpPr>
          <p:nvPr/>
        </p:nvSpPr>
        <p:spPr>
          <a:xfrm>
            <a:off x="6925235" y="1356770"/>
            <a:ext cx="1905768" cy="491703"/>
          </a:xfrm>
          <a:prstGeom prst="rect">
            <a:avLst/>
          </a:prstGeom>
          <a:noFill/>
          <a:ln w="12700">
            <a:noFill/>
            <a:prstDash val="dash"/>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rgbClr val="00B050"/>
                </a:solidFill>
                <a:latin typeface="Arial" panose="020B0604020202020204" pitchFamily="34" charset="0"/>
                <a:cs typeface="Arial" panose="020B0604020202020204" pitchFamily="34" charset="0"/>
              </a:rPr>
              <a:t>Bình thường</a:t>
            </a:r>
          </a:p>
        </p:txBody>
      </p:sp>
      <p:sp>
        <p:nvSpPr>
          <p:cNvPr id="76" name="Google Shape;1586;p52"/>
          <p:cNvSpPr txBox="1">
            <a:spLocks/>
          </p:cNvSpPr>
          <p:nvPr/>
        </p:nvSpPr>
        <p:spPr>
          <a:xfrm>
            <a:off x="9308990" y="1379449"/>
            <a:ext cx="799796" cy="403703"/>
          </a:xfrm>
          <a:prstGeom prst="rect">
            <a:avLst/>
          </a:prstGeom>
          <a:noFill/>
          <a:ln w="12700">
            <a:no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rgbClr val="00B050"/>
                </a:solidFill>
                <a:latin typeface="Arial" panose="020B0604020202020204" pitchFamily="34" charset="0"/>
                <a:cs typeface="Arial" panose="020B0604020202020204" pitchFamily="34" charset="0"/>
              </a:rPr>
              <a:t>Tốt</a:t>
            </a:r>
          </a:p>
        </p:txBody>
      </p:sp>
      <p:sp>
        <p:nvSpPr>
          <p:cNvPr id="77" name="Google Shape;1586;p52"/>
          <p:cNvSpPr txBox="1">
            <a:spLocks/>
          </p:cNvSpPr>
          <p:nvPr/>
        </p:nvSpPr>
        <p:spPr>
          <a:xfrm>
            <a:off x="10627425" y="1350380"/>
            <a:ext cx="1290152" cy="403703"/>
          </a:xfrm>
          <a:prstGeom prst="rect">
            <a:avLst/>
          </a:prstGeom>
          <a:noFill/>
          <a:ln w="12700">
            <a:no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chemeClr val="accent2">
                    <a:lumMod val="75000"/>
                  </a:schemeClr>
                </a:solidFill>
                <a:latin typeface="Arial" panose="020B0604020202020204" pitchFamily="34" charset="0"/>
                <a:cs typeface="Arial" panose="020B0604020202020204" pitchFamily="34" charset="0"/>
              </a:rPr>
              <a:t>Rất tốt</a:t>
            </a:r>
          </a:p>
        </p:txBody>
      </p:sp>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pic>
        <p:nvPicPr>
          <p:cNvPr id="99" name="Picture 2" descr="Nguyên tắc S.M.A.R.T trong học trực tuyến - VnExpres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2835346" y="99684"/>
            <a:ext cx="1123308" cy="106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par>
                                <p:cTn id="10" presetID="8" presetClass="emph" presetSubtype="0" repeatCount="indefinite" fill="hold" nodeType="withEffect">
                                  <p:stCondLst>
                                    <p:cond delay="0"/>
                                  </p:stCondLst>
                                  <p:childTnLst>
                                    <p:animRot by="21600000">
                                      <p:cBhvr>
                                        <p:cTn id="11" dur="2000" fill="hold"/>
                                        <p:tgtEl>
                                          <p:spTgt spid="2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32"/>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771AC0-59B0-47FE-8189-AA6ED0959F97}"/>
              </a:ext>
            </a:extLst>
          </p:cNvPr>
          <p:cNvSpPr txBox="1"/>
          <p:nvPr/>
        </p:nvSpPr>
        <p:spPr>
          <a:xfrm>
            <a:off x="219919" y="463831"/>
            <a:ext cx="11736730" cy="6986528"/>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Ba em làm nghề gác rừng. Tình yêu rừng của ba đã sớm truyền sang em.</a:t>
            </a:r>
          </a:p>
          <a:p>
            <a:pPr algn="just"/>
            <a:r>
              <a:rPr lang="en-US" sz="2800">
                <a:latin typeface="Arial" panose="020B0604020202020204" pitchFamily="34" charset="0"/>
                <a:cs typeface="Arial" panose="020B0604020202020204" pitchFamily="34" charset="0"/>
              </a:rPr>
              <a:t>   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r>
              <a:rPr lang="en-US" sz="2800">
                <a:latin typeface="Arial" panose="020B0604020202020204" pitchFamily="34" charset="0"/>
                <a:cs typeface="Arial" panose="020B0604020202020204" pitchFamily="34" charset="0"/>
              </a:rPr>
              <a:t>   - Mày đã dặn lão Sáu Bơ tối đánh xe ra bìa rừng chưa?</a:t>
            </a:r>
          </a:p>
          <a:p>
            <a:pPr algn="just"/>
            <a:r>
              <a:rPr lang="en-US" sz="2800">
                <a:latin typeface="Arial" panose="020B0604020202020204" pitchFamily="34" charset="0"/>
                <a:cs typeface="Arial" panose="020B0604020202020204" pitchFamily="34" charset="0"/>
              </a:rPr>
              <a:t> Qua khe lá, em thấy hai gã trộm. Lừa khi hai gã mải cột các khúc gỗ, em lén chạy. Em chạy theo đường tắt về quán bà Hai, xin bà cho gọi điện thoại. Một giọng nói rắn rỏi vang lên ở đầu dây bên kia:</a:t>
            </a:r>
          </a:p>
          <a:p>
            <a:pPr algn="just"/>
            <a:r>
              <a:rPr lang="en-US" sz="2800">
                <a:latin typeface="Arial" panose="020B0604020202020204" pitchFamily="34" charset="0"/>
                <a:cs typeface="Arial" panose="020B0604020202020204" pitchFamily="34" charset="0"/>
              </a:rPr>
              <a:t>   - A lô! Công an huyện đây!</a:t>
            </a:r>
          </a:p>
          <a:p>
            <a:pPr algn="just"/>
            <a:r>
              <a:rPr lang="en-US" sz="2800">
                <a:latin typeface="Arial" panose="020B0604020202020204" pitchFamily="34" charset="0"/>
                <a:cs typeface="Arial" panose="020B0604020202020204" pitchFamily="34" charset="0"/>
              </a:rPr>
              <a:t>Sau khi nghe em báo tin có bọn trộm gỗ, các chú công an dặn dò em cách phối hợp với các chú để bắt trộm, thu lại gỗ.</a:t>
            </a:r>
          </a:p>
          <a:p>
            <a:pPr algn="just"/>
            <a:endParaRPr lang="en-US" sz="2800">
              <a:latin typeface="Arial" panose="020B0604020202020204" pitchFamily="34" charset="0"/>
              <a:cs typeface="Arial" panose="020B0604020202020204" pitchFamily="34" charset="0"/>
            </a:endParaRPr>
          </a:p>
          <a:p>
            <a:pPr algn="just"/>
            <a:r>
              <a:rPr lang="en-US" sz="2800">
                <a:latin typeface="Arial" panose="020B0604020202020204" pitchFamily="34" charset="0"/>
                <a:cs typeface="Arial" panose="020B0604020202020204" pitchFamily="34" charset="0"/>
              </a:rPr>
              <a:t>    </a:t>
            </a:r>
          </a:p>
        </p:txBody>
      </p:sp>
      <p:sp>
        <p:nvSpPr>
          <p:cNvPr id="5" name="Rectangle: Rounded Corners 4">
            <a:extLst>
              <a:ext uri="{FF2B5EF4-FFF2-40B4-BE49-F238E27FC236}">
                <a16:creationId xmlns:a16="http://schemas.microsoft.com/office/drawing/2014/main" id="{455251C7-7727-4F72-8091-3C930A352F55}"/>
              </a:ext>
            </a:extLst>
          </p:cNvPr>
          <p:cNvSpPr/>
          <p:nvPr/>
        </p:nvSpPr>
        <p:spPr>
          <a:xfrm>
            <a:off x="2387600" y="-127875"/>
            <a:ext cx="6634956"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ysClr val="windowText" lastClr="000000"/>
                </a:solidFill>
                <a:latin typeface="Arial" panose="020B0604020202020204" pitchFamily="34" charset="0"/>
                <a:cs typeface="Arial" panose="020B0604020202020204" pitchFamily="34" charset="0"/>
              </a:rPr>
              <a:t>Người gác rừng tí hon</a:t>
            </a:r>
          </a:p>
        </p:txBody>
      </p:sp>
      <p:pic>
        <p:nvPicPr>
          <p:cNvPr id="16" name="图片 3">
            <a:extLst>
              <a:ext uri="{FF2B5EF4-FFF2-40B4-BE49-F238E27FC236}">
                <a16:creationId xmlns:a16="http://schemas.microsoft.com/office/drawing/2014/main" id="{82C28EF0-C56F-4F7C-B929-7CB4CF86D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28122"/>
            <a:ext cx="12192000" cy="329877"/>
          </a:xfrm>
          <a:prstGeom prst="rect">
            <a:avLst/>
          </a:prstGeom>
        </p:spPr>
      </p:pic>
    </p:spTree>
    <p:extLst>
      <p:ext uri="{BB962C8B-B14F-4D97-AF65-F5344CB8AC3E}">
        <p14:creationId xmlns:p14="http://schemas.microsoft.com/office/powerpoint/2010/main" val="184846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09C6A8-D598-4F35-AA83-440E7FD54B18}"/>
              </a:ext>
            </a:extLst>
          </p:cNvPr>
          <p:cNvSpPr txBox="1"/>
          <p:nvPr/>
        </p:nvSpPr>
        <p:spPr>
          <a:xfrm>
            <a:off x="318508" y="320457"/>
            <a:ext cx="11492753" cy="3108543"/>
          </a:xfrm>
          <a:prstGeom prst="rect">
            <a:avLst/>
          </a:prstGeom>
          <a:noFill/>
        </p:spPr>
        <p:txBody>
          <a:bodyPr wrap="square">
            <a:spAutoFit/>
          </a:bodyPr>
          <a:lstStyle/>
          <a:p>
            <a:pPr algn="just"/>
            <a:r>
              <a:rPr lang="en-US" sz="2800">
                <a:latin typeface="Arial" panose="020B0604020202020204" pitchFamily="34" charset="0"/>
                <a:cs typeface="Arial" panose="020B0604020202020204" pitchFamily="34" charset="0"/>
              </a:rPr>
              <a:t>    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r>
              <a:rPr lang="en-US" sz="2800">
                <a:latin typeface="Arial" panose="020B0604020202020204" pitchFamily="34" charset="0"/>
                <a:cs typeface="Arial" panose="020B0604020202020204" pitchFamily="34" charset="0"/>
              </a:rPr>
              <a:t>    Ba gã trộm đứng khựng lại như rô bốt hết pin. Tiếng còng tay đã vang lên lách cách. Một chú công an vỗ vai em:</a:t>
            </a:r>
          </a:p>
          <a:p>
            <a:pPr algn="just"/>
            <a:r>
              <a:rPr lang="en-US" sz="2800">
                <a:latin typeface="Arial" panose="020B0604020202020204" pitchFamily="34" charset="0"/>
                <a:cs typeface="Arial" panose="020B0604020202020204" pitchFamily="34" charset="0"/>
              </a:rPr>
              <a:t>    - Cháu quả là chàng gác rừng dũng cảm!</a:t>
            </a:r>
          </a:p>
        </p:txBody>
      </p:sp>
      <p:sp>
        <p:nvSpPr>
          <p:cNvPr id="6" name="TextBox 5">
            <a:extLst>
              <a:ext uri="{FF2B5EF4-FFF2-40B4-BE49-F238E27FC236}">
                <a16:creationId xmlns:a16="http://schemas.microsoft.com/office/drawing/2014/main" id="{B3E2E24B-8827-47BC-9B4C-FE5A407A7A67}"/>
              </a:ext>
            </a:extLst>
          </p:cNvPr>
          <p:cNvSpPr txBox="1"/>
          <p:nvPr/>
        </p:nvSpPr>
        <p:spPr>
          <a:xfrm>
            <a:off x="5727700" y="3770769"/>
            <a:ext cx="6273800" cy="523220"/>
          </a:xfrm>
          <a:prstGeom prst="rect">
            <a:avLst/>
          </a:prstGeom>
          <a:noFill/>
        </p:spPr>
        <p:txBody>
          <a:bodyPr wrap="square">
            <a:spAutoFit/>
          </a:bodyPr>
          <a:lstStyle/>
          <a:p>
            <a:pPr algn="ctr">
              <a:lnSpc>
                <a:spcPct val="100000"/>
              </a:lnSpc>
            </a:pPr>
            <a:r>
              <a:rPr lang="en-US" altLang="zh-CN" sz="2800" b="1" i="1">
                <a:latin typeface="Arial" panose="020B0604020202020204" pitchFamily="34" charset="0"/>
                <a:ea typeface="印品溜溜圆" panose="02000000000000000000" pitchFamily="2" charset="-122"/>
                <a:cs typeface="Arial" panose="020B0604020202020204" pitchFamily="34" charset="0"/>
              </a:rPr>
              <a:t>Theo Nguyễn Thị Cẩm Châu</a:t>
            </a:r>
            <a:endParaRPr lang="zh-CN" altLang="en-US" sz="2800" b="1" i="1" dirty="0">
              <a:latin typeface="Arial" panose="020B0604020202020204" pitchFamily="34" charset="0"/>
              <a:ea typeface="印品溜溜圆" panose="02000000000000000000" pitchFamily="2" charset="-122"/>
              <a:cs typeface="Arial" panose="020B0604020202020204" pitchFamily="34" charset="0"/>
            </a:endParaRPr>
          </a:p>
        </p:txBody>
      </p:sp>
      <p:pic>
        <p:nvPicPr>
          <p:cNvPr id="5" name="图片 3">
            <a:extLst>
              <a:ext uri="{FF2B5EF4-FFF2-40B4-BE49-F238E27FC236}">
                <a16:creationId xmlns:a16="http://schemas.microsoft.com/office/drawing/2014/main" id="{DC899CCA-9E0C-45E2-8C1D-121DF2BB68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45742"/>
            <a:ext cx="12192000" cy="1712258"/>
          </a:xfrm>
          <a:prstGeom prst="rect">
            <a:avLst/>
          </a:prstGeom>
        </p:spPr>
      </p:pic>
    </p:spTree>
    <p:extLst>
      <p:ext uri="{BB962C8B-B14F-4D97-AF65-F5344CB8AC3E}">
        <p14:creationId xmlns:p14="http://schemas.microsoft.com/office/powerpoint/2010/main" val="241284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83AE9095-52EB-483F-8C6F-F6FDF73F2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65820"/>
            <a:ext cx="12192000" cy="1392180"/>
          </a:xfrm>
          <a:prstGeom prst="rect">
            <a:avLst/>
          </a:prstGeom>
        </p:spPr>
      </p:pic>
      <p:grpSp>
        <p:nvGrpSpPr>
          <p:cNvPr id="7" name="Group 6">
            <a:extLst>
              <a:ext uri="{FF2B5EF4-FFF2-40B4-BE49-F238E27FC236}">
                <a16:creationId xmlns:a16="http://schemas.microsoft.com/office/drawing/2014/main" id="{0ADC03C2-FD5E-4498-B617-8CD66D85F764}"/>
              </a:ext>
            </a:extLst>
          </p:cNvPr>
          <p:cNvGrpSpPr/>
          <p:nvPr/>
        </p:nvGrpSpPr>
        <p:grpSpPr>
          <a:xfrm>
            <a:off x="-320" y="1663475"/>
            <a:ext cx="11919414" cy="1336474"/>
            <a:chOff x="-320" y="1663475"/>
            <a:chExt cx="11919414" cy="1336474"/>
          </a:xfrm>
          <a:scene3d>
            <a:camera prst="orthographicFront">
              <a:rot lat="0" lon="0" rev="0"/>
            </a:camera>
            <a:lightRig rig="glow" dir="t">
              <a:rot lat="0" lon="0" rev="14100000"/>
            </a:lightRig>
          </a:scene3d>
        </p:grpSpPr>
        <p:sp>
          <p:nvSpPr>
            <p:cNvPr id="4" name="Rectangle: Rounded Corners 3">
              <a:extLst>
                <a:ext uri="{FF2B5EF4-FFF2-40B4-BE49-F238E27FC236}">
                  <a16:creationId xmlns:a16="http://schemas.microsoft.com/office/drawing/2014/main" id="{FC1104E6-25F5-4DCA-8337-315D357FFF80}"/>
                </a:ext>
              </a:extLst>
            </p:cNvPr>
            <p:cNvSpPr/>
            <p:nvPr/>
          </p:nvSpPr>
          <p:spPr>
            <a:xfrm>
              <a:off x="1600200" y="1820228"/>
              <a:ext cx="10318894" cy="1076960"/>
            </a:xfrm>
            <a:prstGeom prst="roundRect">
              <a:avLst/>
            </a:prstGeom>
            <a:solidFill>
              <a:srgbClr val="98EDB6">
                <a:alpha val="75000"/>
              </a:srgb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       Từ đầu đến </a:t>
              </a:r>
              <a:r>
                <a:rPr lang="en-US" altLang="zh-CN" sz="3600" b="1">
                  <a:solidFill>
                    <a:srgbClr val="FF0000"/>
                  </a:solidFill>
                  <a:latin typeface="Arial" panose="020B0604020202020204" pitchFamily="34" charset="0"/>
                  <a:ea typeface="字魂36号-正文宋楷" panose="02000000000000000000" pitchFamily="2" charset="-122"/>
                  <a:cs typeface="Arial" panose="020B0604020202020204" pitchFamily="34" charset="0"/>
                </a:rPr>
                <a:t>ra bìa rừng chưa?</a:t>
              </a:r>
              <a:endParaRPr lang="zh-CN" altLang="en-US" sz="3600" b="1">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37" name="Oval 36">
              <a:extLst>
                <a:ext uri="{FF2B5EF4-FFF2-40B4-BE49-F238E27FC236}">
                  <a16:creationId xmlns:a16="http://schemas.microsoft.com/office/drawing/2014/main" id="{FFA40397-5701-4D79-863C-E3EE05900479}"/>
                </a:ext>
              </a:extLst>
            </p:cNvPr>
            <p:cNvSpPr/>
            <p:nvPr/>
          </p:nvSpPr>
          <p:spPr>
            <a:xfrm>
              <a:off x="-320" y="1663475"/>
              <a:ext cx="2190711" cy="1336474"/>
            </a:xfrm>
            <a:prstGeom prst="ellipse">
              <a:avLst/>
            </a:prstGeom>
            <a:solidFill>
              <a:schemeClr val="accent2">
                <a:lumMod val="50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Đoạn</a:t>
              </a:r>
              <a:r>
                <a:rPr lang="en-US" sz="3200"/>
                <a:t> 1</a:t>
              </a:r>
            </a:p>
          </p:txBody>
        </p:sp>
      </p:grpSp>
      <p:sp>
        <p:nvSpPr>
          <p:cNvPr id="50" name="TextBox 49">
            <a:extLst>
              <a:ext uri="{FF2B5EF4-FFF2-40B4-BE49-F238E27FC236}">
                <a16:creationId xmlns:a16="http://schemas.microsoft.com/office/drawing/2014/main" id="{04F605A8-EF6B-4D97-8755-1142AB394532}"/>
              </a:ext>
            </a:extLst>
          </p:cNvPr>
          <p:cNvSpPr txBox="1"/>
          <p:nvPr/>
        </p:nvSpPr>
        <p:spPr>
          <a:xfrm>
            <a:off x="790361" y="381159"/>
            <a:ext cx="11281133"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Theo các em, bài này được chia làm mấy đoạn?</a:t>
            </a:r>
          </a:p>
        </p:txBody>
      </p:sp>
      <p:grpSp>
        <p:nvGrpSpPr>
          <p:cNvPr id="8" name="Group 7">
            <a:extLst>
              <a:ext uri="{FF2B5EF4-FFF2-40B4-BE49-F238E27FC236}">
                <a16:creationId xmlns:a16="http://schemas.microsoft.com/office/drawing/2014/main" id="{58641742-7362-4BB0-9B27-9811703E2C1A}"/>
              </a:ext>
            </a:extLst>
          </p:cNvPr>
          <p:cNvGrpSpPr/>
          <p:nvPr/>
        </p:nvGrpSpPr>
        <p:grpSpPr>
          <a:xfrm>
            <a:off x="19127" y="3277005"/>
            <a:ext cx="11899967" cy="1336474"/>
            <a:chOff x="19127" y="3277005"/>
            <a:chExt cx="11899967" cy="1336474"/>
          </a:xfrm>
          <a:scene3d>
            <a:camera prst="orthographicFront">
              <a:rot lat="0" lon="0" rev="0"/>
            </a:camera>
            <a:lightRig rig="glow" dir="t">
              <a:rot lat="0" lon="0" rev="14100000"/>
            </a:lightRig>
          </a:scene3d>
        </p:grpSpPr>
        <p:sp>
          <p:nvSpPr>
            <p:cNvPr id="5" name="Rectangle: Rounded Corners 4">
              <a:extLst>
                <a:ext uri="{FF2B5EF4-FFF2-40B4-BE49-F238E27FC236}">
                  <a16:creationId xmlns:a16="http://schemas.microsoft.com/office/drawing/2014/main" id="{36768773-1C2F-45E0-8933-0E13975E4561}"/>
                </a:ext>
              </a:extLst>
            </p:cNvPr>
            <p:cNvSpPr/>
            <p:nvPr/>
          </p:nvSpPr>
          <p:spPr>
            <a:xfrm>
              <a:off x="1600200" y="3429912"/>
              <a:ext cx="10318894" cy="1076960"/>
            </a:xfrm>
            <a:prstGeom prst="roundRect">
              <a:avLst/>
            </a:prstGeom>
            <a:solidFill>
              <a:srgbClr val="98EDB6">
                <a:alpha val="58000"/>
              </a:srgb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       Tiếp theo đến </a:t>
              </a:r>
              <a:r>
                <a:rPr lang="en-US" altLang="zh-CN" sz="3600" b="1">
                  <a:solidFill>
                    <a:srgbClr val="FF0000"/>
                  </a:solidFill>
                  <a:latin typeface="Arial" panose="020B0604020202020204" pitchFamily="34" charset="0"/>
                  <a:ea typeface="字魂36号-正文宋楷" panose="02000000000000000000" pitchFamily="2" charset="-122"/>
                  <a:cs typeface="Arial" panose="020B0604020202020204" pitchFamily="34" charset="0"/>
                </a:rPr>
                <a:t>bắt bọn trộm, thu lại gỗ.</a:t>
              </a:r>
              <a:endParaRPr lang="zh-CN" altLang="en-US" sz="3600" b="1">
                <a:solidFill>
                  <a:srgbClr val="FF0000"/>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8" name="Oval 17">
              <a:extLst>
                <a:ext uri="{FF2B5EF4-FFF2-40B4-BE49-F238E27FC236}">
                  <a16:creationId xmlns:a16="http://schemas.microsoft.com/office/drawing/2014/main" id="{11F561B1-0E07-4B7A-BB26-C724B1C17C0A}"/>
                </a:ext>
              </a:extLst>
            </p:cNvPr>
            <p:cNvSpPr/>
            <p:nvPr/>
          </p:nvSpPr>
          <p:spPr>
            <a:xfrm>
              <a:off x="19127" y="3277005"/>
              <a:ext cx="2190711" cy="1336474"/>
            </a:xfrm>
            <a:prstGeom prst="ellipse">
              <a:avLst/>
            </a:prstGeom>
            <a:solidFill>
              <a:schemeClr val="accent2">
                <a:lumMod val="50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Đoạn 2</a:t>
              </a:r>
            </a:p>
          </p:txBody>
        </p:sp>
      </p:grpSp>
      <p:grpSp>
        <p:nvGrpSpPr>
          <p:cNvPr id="9" name="Group 8">
            <a:extLst>
              <a:ext uri="{FF2B5EF4-FFF2-40B4-BE49-F238E27FC236}">
                <a16:creationId xmlns:a16="http://schemas.microsoft.com/office/drawing/2014/main" id="{5C7EA276-806B-4054-B633-01EFEE46E2CF}"/>
              </a:ext>
            </a:extLst>
          </p:cNvPr>
          <p:cNvGrpSpPr/>
          <p:nvPr/>
        </p:nvGrpSpPr>
        <p:grpSpPr>
          <a:xfrm>
            <a:off x="19128" y="5026758"/>
            <a:ext cx="12052366" cy="1336474"/>
            <a:chOff x="19128" y="5026758"/>
            <a:chExt cx="12052366" cy="1336474"/>
          </a:xfrm>
          <a:scene3d>
            <a:camera prst="orthographicFront">
              <a:rot lat="0" lon="0" rev="0"/>
            </a:camera>
            <a:lightRig rig="glow" dir="t">
              <a:rot lat="0" lon="0" rev="14100000"/>
            </a:lightRig>
          </a:scene3d>
        </p:grpSpPr>
        <p:sp>
          <p:nvSpPr>
            <p:cNvPr id="36" name="Rectangle: Rounded Corners 35">
              <a:extLst>
                <a:ext uri="{FF2B5EF4-FFF2-40B4-BE49-F238E27FC236}">
                  <a16:creationId xmlns:a16="http://schemas.microsoft.com/office/drawing/2014/main" id="{573EC632-E155-4A4A-AEA1-B49EC928B368}"/>
                </a:ext>
              </a:extLst>
            </p:cNvPr>
            <p:cNvSpPr/>
            <p:nvPr/>
          </p:nvSpPr>
          <p:spPr>
            <a:xfrm>
              <a:off x="1752600" y="5239584"/>
              <a:ext cx="10318894" cy="1076960"/>
            </a:xfrm>
            <a:prstGeom prst="roundRect">
              <a:avLst/>
            </a:prstGeom>
            <a:solidFill>
              <a:srgbClr val="98EDB6">
                <a:alpha val="58000"/>
              </a:srgb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      Phần còn lại</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0" name="Oval 19">
              <a:extLst>
                <a:ext uri="{FF2B5EF4-FFF2-40B4-BE49-F238E27FC236}">
                  <a16:creationId xmlns:a16="http://schemas.microsoft.com/office/drawing/2014/main" id="{32219A0E-9C85-4E93-A76A-91719CB9EDED}"/>
                </a:ext>
              </a:extLst>
            </p:cNvPr>
            <p:cNvSpPr/>
            <p:nvPr/>
          </p:nvSpPr>
          <p:spPr>
            <a:xfrm>
              <a:off x="19128" y="5026758"/>
              <a:ext cx="2190711" cy="1336474"/>
            </a:xfrm>
            <a:prstGeom prst="ellipse">
              <a:avLst/>
            </a:prstGeom>
            <a:solidFill>
              <a:schemeClr val="accent2">
                <a:lumMod val="50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Đoạn 3</a:t>
              </a:r>
            </a:p>
          </p:txBody>
        </p:sp>
      </p:grpSp>
      <p:sp>
        <p:nvSpPr>
          <p:cNvPr id="21" name="Rectangle: Rounded Corners 20">
            <a:extLst>
              <a:ext uri="{FF2B5EF4-FFF2-40B4-BE49-F238E27FC236}">
                <a16:creationId xmlns:a16="http://schemas.microsoft.com/office/drawing/2014/main" id="{B810B92E-2725-4E65-B805-775B7EF6E1C9}"/>
              </a:ext>
            </a:extLst>
          </p:cNvPr>
          <p:cNvSpPr/>
          <p:nvPr/>
        </p:nvSpPr>
        <p:spPr>
          <a:xfrm>
            <a:off x="3566273" y="171666"/>
            <a:ext cx="5480844" cy="1112836"/>
          </a:xfrm>
          <a:prstGeom prst="roundRect">
            <a:avLst/>
          </a:prstGeom>
          <a:solidFill>
            <a:srgbClr val="9AC96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ysClr val="windowText" lastClr="000000"/>
                </a:solidFill>
                <a:latin typeface="Arial" panose="020B0604020202020204" pitchFamily="34" charset="0"/>
                <a:cs typeface="Arial" panose="020B0604020202020204" pitchFamily="34" charset="0"/>
              </a:rPr>
              <a:t>CHIA ĐOẠN</a:t>
            </a:r>
          </a:p>
        </p:txBody>
      </p:sp>
    </p:spTree>
    <p:extLst>
      <p:ext uri="{BB962C8B-B14F-4D97-AF65-F5344CB8AC3E}">
        <p14:creationId xmlns:p14="http://schemas.microsoft.com/office/powerpoint/2010/main" val="23834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
            <a:extLst>
              <a:ext uri="{FF2B5EF4-FFF2-40B4-BE49-F238E27FC236}">
                <a16:creationId xmlns:a16="http://schemas.microsoft.com/office/drawing/2014/main" id="{C6715633-4AFD-4401-8980-255F5D7908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72768"/>
            <a:ext cx="12192000" cy="2572870"/>
          </a:xfrm>
          <a:prstGeom prst="rect">
            <a:avLst/>
          </a:prstGeom>
        </p:spPr>
      </p:pic>
      <p:pic>
        <p:nvPicPr>
          <p:cNvPr id="18" name="图片 4">
            <a:extLst>
              <a:ext uri="{FF2B5EF4-FFF2-40B4-BE49-F238E27FC236}">
                <a16:creationId xmlns:a16="http://schemas.microsoft.com/office/drawing/2014/main" id="{54B8E36C-8FAA-4E03-9ED7-8E8FD002B3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15" y="2196862"/>
            <a:ext cx="5627077" cy="4661138"/>
          </a:xfrm>
          <a:prstGeom prst="rect">
            <a:avLst/>
          </a:prstGeom>
        </p:spPr>
      </p:pic>
      <p:sp>
        <p:nvSpPr>
          <p:cNvPr id="4" name="Rectangle: Rounded Corners 3">
            <a:extLst>
              <a:ext uri="{FF2B5EF4-FFF2-40B4-BE49-F238E27FC236}">
                <a16:creationId xmlns:a16="http://schemas.microsoft.com/office/drawing/2014/main" id="{FC1104E6-25F5-4DCA-8337-315D357FFF80}"/>
              </a:ext>
            </a:extLst>
          </p:cNvPr>
          <p:cNvSpPr/>
          <p:nvPr/>
        </p:nvSpPr>
        <p:spPr>
          <a:xfrm>
            <a:off x="1900494" y="1820228"/>
            <a:ext cx="3675468"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rô bốt</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Rectangle: Rounded Corners 20">
            <a:extLst>
              <a:ext uri="{FF2B5EF4-FFF2-40B4-BE49-F238E27FC236}">
                <a16:creationId xmlns:a16="http://schemas.microsoft.com/office/drawing/2014/main" id="{B810B92E-2725-4E65-B805-775B7EF6E1C9}"/>
              </a:ext>
            </a:extLst>
          </p:cNvPr>
          <p:cNvSpPr/>
          <p:nvPr/>
        </p:nvSpPr>
        <p:spPr>
          <a:xfrm>
            <a:off x="2997982" y="378621"/>
            <a:ext cx="5918901" cy="1112836"/>
          </a:xfrm>
          <a:prstGeom prst="roundRect">
            <a:avLst/>
          </a:prstGeom>
          <a:solidFill>
            <a:srgbClr val="9AC963"/>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ysClr val="windowText" lastClr="000000"/>
                </a:solidFill>
                <a:latin typeface="Arial" panose="020B0604020202020204" pitchFamily="34" charset="0"/>
                <a:cs typeface="Arial" panose="020B0604020202020204" pitchFamily="34" charset="0"/>
              </a:rPr>
              <a:t>LUYỆN ĐỌC TỪ</a:t>
            </a:r>
          </a:p>
        </p:txBody>
      </p:sp>
      <p:sp>
        <p:nvSpPr>
          <p:cNvPr id="16" name="Rectangle: Rounded Corners 15">
            <a:extLst>
              <a:ext uri="{FF2B5EF4-FFF2-40B4-BE49-F238E27FC236}">
                <a16:creationId xmlns:a16="http://schemas.microsoft.com/office/drawing/2014/main" id="{AC2871F9-1FF3-4B3B-BE88-EFC10D1A54EF}"/>
              </a:ext>
            </a:extLst>
          </p:cNvPr>
          <p:cNvSpPr/>
          <p:nvPr/>
        </p:nvSpPr>
        <p:spPr>
          <a:xfrm>
            <a:off x="1900494" y="3419047"/>
            <a:ext cx="3611306"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ngoan cố</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17" name="Rectangle: Rounded Corners 16">
            <a:extLst>
              <a:ext uri="{FF2B5EF4-FFF2-40B4-BE49-F238E27FC236}">
                <a16:creationId xmlns:a16="http://schemas.microsoft.com/office/drawing/2014/main" id="{C77351EA-98DD-4D4C-8754-ECF177E25AA9}"/>
              </a:ext>
            </a:extLst>
          </p:cNvPr>
          <p:cNvSpPr/>
          <p:nvPr/>
        </p:nvSpPr>
        <p:spPr>
          <a:xfrm>
            <a:off x="1900494" y="5150362"/>
            <a:ext cx="3611306"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loanh quanh</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2" name="Rectangle: Rounded Corners 21">
            <a:extLst>
              <a:ext uri="{FF2B5EF4-FFF2-40B4-BE49-F238E27FC236}">
                <a16:creationId xmlns:a16="http://schemas.microsoft.com/office/drawing/2014/main" id="{7CA1D763-AF30-4DAC-8109-DA4B6AA1B39D}"/>
              </a:ext>
            </a:extLst>
          </p:cNvPr>
          <p:cNvSpPr/>
          <p:nvPr/>
        </p:nvSpPr>
        <p:spPr>
          <a:xfrm>
            <a:off x="6687732" y="1820228"/>
            <a:ext cx="3675468"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rắn rỏi</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Rectangle: Rounded Corners 22">
            <a:extLst>
              <a:ext uri="{FF2B5EF4-FFF2-40B4-BE49-F238E27FC236}">
                <a16:creationId xmlns:a16="http://schemas.microsoft.com/office/drawing/2014/main" id="{E81DC7DB-E745-4FB6-99B2-606E4ABF63C5}"/>
              </a:ext>
            </a:extLst>
          </p:cNvPr>
          <p:cNvSpPr/>
          <p:nvPr/>
        </p:nvSpPr>
        <p:spPr>
          <a:xfrm>
            <a:off x="6687732" y="3538109"/>
            <a:ext cx="3675468"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bành bạch</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4" name="Rectangle: Rounded Corners 23">
            <a:extLst>
              <a:ext uri="{FF2B5EF4-FFF2-40B4-BE49-F238E27FC236}">
                <a16:creationId xmlns:a16="http://schemas.microsoft.com/office/drawing/2014/main" id="{5E9AE3F1-F6C8-4049-A2DF-C9E723F37A80}"/>
              </a:ext>
            </a:extLst>
          </p:cNvPr>
          <p:cNvSpPr/>
          <p:nvPr/>
        </p:nvSpPr>
        <p:spPr>
          <a:xfrm>
            <a:off x="6687732" y="5150362"/>
            <a:ext cx="3675468" cy="1076960"/>
          </a:xfrm>
          <a:prstGeom prst="roundRect">
            <a:avLst/>
          </a:prstGeom>
          <a:solidFill>
            <a:srgbClr val="98EDB6">
              <a:alpha val="75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Arial" panose="020B0604020202020204" pitchFamily="34" charset="0"/>
                <a:ea typeface="字魂36号-正文宋楷" panose="02000000000000000000" pitchFamily="2" charset="-122"/>
                <a:cs typeface="Arial" panose="020B0604020202020204" pitchFamily="34" charset="0"/>
              </a:rPr>
              <a:t>loay hoay</a:t>
            </a:r>
            <a:endParaRPr lang="zh-CN" altLang="en-US" sz="36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Tree>
    <p:extLst>
      <p:ext uri="{BB962C8B-B14F-4D97-AF65-F5344CB8AC3E}">
        <p14:creationId xmlns:p14="http://schemas.microsoft.com/office/powerpoint/2010/main" val="348717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16" grpId="0" animBg="1"/>
      <p:bldP spid="17"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a:extLst>
              <a:ext uri="{FF2B5EF4-FFF2-40B4-BE49-F238E27FC236}">
                <a16:creationId xmlns:a16="http://schemas.microsoft.com/office/drawing/2014/main" id="{99897E39-C7DE-4A10-AE40-A61C30AC9B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68"/>
            <a:ext cx="12192000" cy="2572870"/>
          </a:xfrm>
          <a:prstGeom prst="rect">
            <a:avLst/>
          </a:prstGeom>
        </p:spPr>
      </p:pic>
      <p:sp>
        <p:nvSpPr>
          <p:cNvPr id="21" name="Rectangle: Rounded Corners 20">
            <a:extLst>
              <a:ext uri="{FF2B5EF4-FFF2-40B4-BE49-F238E27FC236}">
                <a16:creationId xmlns:a16="http://schemas.microsoft.com/office/drawing/2014/main" id="{B810B92E-2725-4E65-B805-775B7EF6E1C9}"/>
              </a:ext>
            </a:extLst>
          </p:cNvPr>
          <p:cNvSpPr/>
          <p:nvPr/>
        </p:nvSpPr>
        <p:spPr>
          <a:xfrm>
            <a:off x="3297640" y="222504"/>
            <a:ext cx="5118298" cy="1112836"/>
          </a:xfrm>
          <a:prstGeom prst="roundRect">
            <a:avLst/>
          </a:prstGeom>
          <a:solidFill>
            <a:srgbClr val="9AC96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ysClr val="windowText" lastClr="000000"/>
                </a:solidFill>
                <a:latin typeface="Arial" panose="020B0604020202020204" pitchFamily="34" charset="0"/>
                <a:cs typeface="Arial" panose="020B0604020202020204" pitchFamily="34" charset="0"/>
              </a:rPr>
              <a:t>GIẢI NGHĨA TỪ</a:t>
            </a:r>
          </a:p>
        </p:txBody>
      </p:sp>
      <p:pic>
        <p:nvPicPr>
          <p:cNvPr id="3" name="Picture 2" descr="A group of retro robot toys">
            <a:extLst>
              <a:ext uri="{FF2B5EF4-FFF2-40B4-BE49-F238E27FC236}">
                <a16:creationId xmlns:a16="http://schemas.microsoft.com/office/drawing/2014/main" id="{3F2657C9-2079-45DF-BD11-9EB9C5A6F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893" y="1176726"/>
            <a:ext cx="9474553" cy="5681274"/>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D70D0553-F3B6-415F-97D9-A04119F279A5}"/>
              </a:ext>
            </a:extLst>
          </p:cNvPr>
          <p:cNvSpPr/>
          <p:nvPr/>
        </p:nvSpPr>
        <p:spPr>
          <a:xfrm>
            <a:off x="2859982" y="1735850"/>
            <a:ext cx="4561120" cy="1239252"/>
          </a:xfrm>
          <a:prstGeom prst="roundRect">
            <a:avLst/>
          </a:prstGeom>
          <a:solidFill>
            <a:srgbClr val="ABEDC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Arial" panose="020B0604020202020204" pitchFamily="34" charset="0"/>
                <a:cs typeface="Arial" panose="020B0604020202020204" pitchFamily="34" charset="0"/>
              </a:rPr>
              <a:t>                người máy</a:t>
            </a:r>
          </a:p>
        </p:txBody>
      </p:sp>
      <p:sp>
        <p:nvSpPr>
          <p:cNvPr id="2" name="Rectangle: Rounded Corners 1">
            <a:extLst>
              <a:ext uri="{FF2B5EF4-FFF2-40B4-BE49-F238E27FC236}">
                <a16:creationId xmlns:a16="http://schemas.microsoft.com/office/drawing/2014/main" id="{68088337-1630-4D9C-8E7C-F01CB0FE343E}"/>
              </a:ext>
            </a:extLst>
          </p:cNvPr>
          <p:cNvSpPr/>
          <p:nvPr/>
        </p:nvSpPr>
        <p:spPr>
          <a:xfrm>
            <a:off x="3242950" y="1874492"/>
            <a:ext cx="1482279" cy="96196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Arial" panose="020B0604020202020204" pitchFamily="34" charset="0"/>
                <a:cs typeface="Arial" panose="020B0604020202020204" pitchFamily="34" charset="0"/>
              </a:rPr>
              <a:t>Rô bốt</a:t>
            </a:r>
          </a:p>
        </p:txBody>
      </p:sp>
      <p:pic>
        <p:nvPicPr>
          <p:cNvPr id="15" name="图片 4">
            <a:extLst>
              <a:ext uri="{FF2B5EF4-FFF2-40B4-BE49-F238E27FC236}">
                <a16:creationId xmlns:a16="http://schemas.microsoft.com/office/drawing/2014/main" id="{4AEA9634-4113-4F89-827B-36B42BD274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43" y="2240681"/>
            <a:ext cx="5627077" cy="4661138"/>
          </a:xfrm>
          <a:prstGeom prst="rect">
            <a:avLst/>
          </a:prstGeom>
        </p:spPr>
      </p:pic>
    </p:spTree>
    <p:extLst>
      <p:ext uri="{BB962C8B-B14F-4D97-AF65-F5344CB8AC3E}">
        <p14:creationId xmlns:p14="http://schemas.microsoft.com/office/powerpoint/2010/main" val="3772248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
            <a:extLst>
              <a:ext uri="{FF2B5EF4-FFF2-40B4-BE49-F238E27FC236}">
                <a16:creationId xmlns:a16="http://schemas.microsoft.com/office/drawing/2014/main" id="{3235FE30-CF05-4760-A002-751D01BD87DC}"/>
              </a:ext>
            </a:extLst>
          </p:cNvPr>
          <p:cNvGrpSpPr/>
          <p:nvPr/>
        </p:nvGrpSpPr>
        <p:grpSpPr>
          <a:xfrm>
            <a:off x="-1" y="2196862"/>
            <a:ext cx="12192001" cy="4661138"/>
            <a:chOff x="-1" y="2196862"/>
            <a:chExt cx="12192001" cy="4661138"/>
          </a:xfrm>
        </p:grpSpPr>
        <p:pic>
          <p:nvPicPr>
            <p:cNvPr id="12" name="图片 3">
              <a:extLst>
                <a:ext uri="{FF2B5EF4-FFF2-40B4-BE49-F238E27FC236}">
                  <a16:creationId xmlns:a16="http://schemas.microsoft.com/office/drawing/2014/main" id="{C23E9EA5-CC42-47DF-8D1A-9D126FC2F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3" name="图片 4">
              <a:extLst>
                <a:ext uri="{FF2B5EF4-FFF2-40B4-BE49-F238E27FC236}">
                  <a16:creationId xmlns:a16="http://schemas.microsoft.com/office/drawing/2014/main" id="{6A3DC10A-E105-42BF-BB44-2F723DAC5D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4" name="图片 5">
              <a:extLst>
                <a:ext uri="{FF2B5EF4-FFF2-40B4-BE49-F238E27FC236}">
                  <a16:creationId xmlns:a16="http://schemas.microsoft.com/office/drawing/2014/main" id="{B97F8741-8643-4A1D-99CE-BAC31D22C0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pic>
        <p:nvPicPr>
          <p:cNvPr id="1026" name="Picture 2" descr="Cần nắm chắc Pháp luật về tội che giấu, không tố giác tội phạm để không  tiếp tay cho tội phạm - Công ty luật SB Law - Luật sư, Tư vấn">
            <a:extLst>
              <a:ext uri="{FF2B5EF4-FFF2-40B4-BE49-F238E27FC236}">
                <a16:creationId xmlns:a16="http://schemas.microsoft.com/office/drawing/2014/main" id="{D74227E5-5DB6-4D7B-A8B8-651E554C8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044" y="976658"/>
            <a:ext cx="11033760" cy="5576713"/>
          </a:xfrm>
          <a:prstGeom prst="rect">
            <a:avLst/>
          </a:prstGeom>
          <a:ln w="190500" cap="sq">
            <a:noFill/>
            <a:prstDash val="solid"/>
            <a:miter lim="800000"/>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C705F5D-3E6B-448B-9FC4-720FE502D677}"/>
              </a:ext>
            </a:extLst>
          </p:cNvPr>
          <p:cNvSpPr/>
          <p:nvPr/>
        </p:nvSpPr>
        <p:spPr>
          <a:xfrm>
            <a:off x="892030" y="304629"/>
            <a:ext cx="10612785" cy="1239252"/>
          </a:xfrm>
          <a:prstGeom prst="roundRect">
            <a:avLst/>
          </a:prstGeom>
          <a:solidFill>
            <a:srgbClr val="ABEDC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Arial" panose="020B0604020202020204" pitchFamily="34" charset="0"/>
                <a:cs typeface="Arial" panose="020B0604020202020204" pitchFamily="34" charset="0"/>
              </a:rPr>
              <a:t>                 vòng sắt dùng để khóa tay kẻ phạm tội</a:t>
            </a:r>
          </a:p>
        </p:txBody>
      </p:sp>
      <p:sp>
        <p:nvSpPr>
          <p:cNvPr id="9" name="Rectangle: Rounded Corners 8">
            <a:extLst>
              <a:ext uri="{FF2B5EF4-FFF2-40B4-BE49-F238E27FC236}">
                <a16:creationId xmlns:a16="http://schemas.microsoft.com/office/drawing/2014/main" id="{FEC22538-B2D3-427F-98CC-15FDBF52D587}"/>
              </a:ext>
            </a:extLst>
          </p:cNvPr>
          <p:cNvSpPr/>
          <p:nvPr/>
        </p:nvSpPr>
        <p:spPr>
          <a:xfrm>
            <a:off x="1215856" y="427836"/>
            <a:ext cx="2401924" cy="96196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latin typeface="Arial" panose="020B0604020202020204" pitchFamily="34" charset="0"/>
                <a:cs typeface="Arial" panose="020B0604020202020204" pitchFamily="34" charset="0"/>
              </a:rPr>
              <a:t>Còng tay</a:t>
            </a:r>
          </a:p>
        </p:txBody>
      </p:sp>
    </p:spTree>
    <p:extLst>
      <p:ext uri="{BB962C8B-B14F-4D97-AF65-F5344CB8AC3E}">
        <p14:creationId xmlns:p14="http://schemas.microsoft.com/office/powerpoint/2010/main" val="413265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7EE9A-BDBD-437D-B8AF-5862391E2D8F}"/>
              </a:ext>
            </a:extLst>
          </p:cNvPr>
          <p:cNvSpPr txBox="1"/>
          <p:nvPr/>
        </p:nvSpPr>
        <p:spPr>
          <a:xfrm>
            <a:off x="3608129" y="1741549"/>
            <a:ext cx="8279071" cy="1569660"/>
          </a:xfrm>
          <a:prstGeom prst="rect">
            <a:avLst/>
          </a:prstGeom>
          <a:noFill/>
        </p:spPr>
        <p:txBody>
          <a:bodyPr wrap="square" rtlCol="0">
            <a:spAutoFit/>
          </a:bodyPr>
          <a:lstStyle/>
          <a:p>
            <a:pPr algn="l"/>
            <a:r>
              <a:rPr lang="en-US" sz="9600" b="1">
                <a:solidFill>
                  <a:srgbClr val="00B050"/>
                </a:solidFill>
                <a:effectLst>
                  <a:outerShdw blurRad="38100" dist="38100" dir="2700000" algn="tl">
                    <a:srgbClr val="000000">
                      <a:alpha val="43137"/>
                    </a:srgbClr>
                  </a:outerShdw>
                </a:effectLst>
                <a:latin typeface="UTM Aristote" pitchFamily="18" charset="0"/>
              </a:rPr>
              <a:t>Khởi động</a:t>
            </a:r>
          </a:p>
        </p:txBody>
      </p:sp>
      <p:grpSp>
        <p:nvGrpSpPr>
          <p:cNvPr id="11" name="组合 2">
            <a:extLst>
              <a:ext uri="{FF2B5EF4-FFF2-40B4-BE49-F238E27FC236}">
                <a16:creationId xmlns:a16="http://schemas.microsoft.com/office/drawing/2014/main" id="{8434FDC6-D35C-455F-A5A4-43DBBF63F79A}"/>
              </a:ext>
            </a:extLst>
          </p:cNvPr>
          <p:cNvGrpSpPr/>
          <p:nvPr/>
        </p:nvGrpSpPr>
        <p:grpSpPr>
          <a:xfrm>
            <a:off x="-1" y="2196862"/>
            <a:ext cx="12192001" cy="4661138"/>
            <a:chOff x="-1" y="2196862"/>
            <a:chExt cx="12192001" cy="4661138"/>
          </a:xfrm>
        </p:grpSpPr>
        <p:pic>
          <p:nvPicPr>
            <p:cNvPr id="12" name="图片 3">
              <a:extLst>
                <a:ext uri="{FF2B5EF4-FFF2-40B4-BE49-F238E27FC236}">
                  <a16:creationId xmlns:a16="http://schemas.microsoft.com/office/drawing/2014/main" id="{C1C0B574-0ABD-4000-A389-4A1433C956A8}"/>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3" name="图片 4">
              <a:extLst>
                <a:ext uri="{FF2B5EF4-FFF2-40B4-BE49-F238E27FC236}">
                  <a16:creationId xmlns:a16="http://schemas.microsoft.com/office/drawing/2014/main" id="{9EE81D6D-4649-4281-B90E-667D5D622106}"/>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4" name="图片 5">
              <a:extLst>
                <a:ext uri="{FF2B5EF4-FFF2-40B4-BE49-F238E27FC236}">
                  <a16:creationId xmlns:a16="http://schemas.microsoft.com/office/drawing/2014/main" id="{216E4304-9EFC-48FA-8963-4CACC58BEE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391263"/>
              <a:ext cx="3569393" cy="239791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
            <a:extLst>
              <a:ext uri="{FF2B5EF4-FFF2-40B4-BE49-F238E27FC236}">
                <a16:creationId xmlns:a16="http://schemas.microsoft.com/office/drawing/2014/main" id="{5FFCA3A9-B804-4F07-AE0B-1D6DDE940164}"/>
              </a:ext>
            </a:extLst>
          </p:cNvPr>
          <p:cNvGrpSpPr/>
          <p:nvPr/>
        </p:nvGrpSpPr>
        <p:grpSpPr>
          <a:xfrm>
            <a:off x="-2" y="2196862"/>
            <a:ext cx="12192001" cy="4661138"/>
            <a:chOff x="-1" y="2196862"/>
            <a:chExt cx="12192001" cy="4661138"/>
          </a:xfrm>
        </p:grpSpPr>
        <p:pic>
          <p:nvPicPr>
            <p:cNvPr id="12" name="图片 4">
              <a:extLst>
                <a:ext uri="{FF2B5EF4-FFF2-40B4-BE49-F238E27FC236}">
                  <a16:creationId xmlns:a16="http://schemas.microsoft.com/office/drawing/2014/main" id="{408C23FD-A367-4C82-9192-1817C53BE8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1" name="图片 3">
              <a:extLst>
                <a:ext uri="{FF2B5EF4-FFF2-40B4-BE49-F238E27FC236}">
                  <a16:creationId xmlns:a16="http://schemas.microsoft.com/office/drawing/2014/main" id="{59BB9E0D-5199-4276-BF9C-37B1681233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3" name="图片 5">
              <a:extLst>
                <a:ext uri="{FF2B5EF4-FFF2-40B4-BE49-F238E27FC236}">
                  <a16:creationId xmlns:a16="http://schemas.microsoft.com/office/drawing/2014/main" id="{95FECEAC-80CA-459B-A694-1B5D3A3D7D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pic>
        <p:nvPicPr>
          <p:cNvPr id="2050" name="Picture 2" descr="Mua dây thừng kéo co ở đâu? Cách chọn dây kéo chuẩn nhất?">
            <a:extLst>
              <a:ext uri="{FF2B5EF4-FFF2-40B4-BE49-F238E27FC236}">
                <a16:creationId xmlns:a16="http://schemas.microsoft.com/office/drawing/2014/main" id="{40EA697A-8F78-4C52-A264-1C5D8142E3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35" y="1072440"/>
            <a:ext cx="11002805" cy="53284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05C2B1F-212A-4B4C-8A37-9E0A6414BA62}"/>
              </a:ext>
            </a:extLst>
          </p:cNvPr>
          <p:cNvSpPr/>
          <p:nvPr/>
        </p:nvSpPr>
        <p:spPr>
          <a:xfrm>
            <a:off x="3325026" y="252366"/>
            <a:ext cx="5720089" cy="1239252"/>
          </a:xfrm>
          <a:prstGeom prst="roundRect">
            <a:avLst/>
          </a:prstGeom>
          <a:solidFill>
            <a:srgbClr val="ABEDC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                  dây thừng</a:t>
            </a:r>
          </a:p>
        </p:txBody>
      </p:sp>
      <p:sp>
        <p:nvSpPr>
          <p:cNvPr id="9" name="Rectangle: Rounded Corners 8">
            <a:extLst>
              <a:ext uri="{FF2B5EF4-FFF2-40B4-BE49-F238E27FC236}">
                <a16:creationId xmlns:a16="http://schemas.microsoft.com/office/drawing/2014/main" id="{4231BBD9-312E-44EC-B43F-EF65847BE426}"/>
              </a:ext>
            </a:extLst>
          </p:cNvPr>
          <p:cNvSpPr/>
          <p:nvPr/>
        </p:nvSpPr>
        <p:spPr>
          <a:xfrm>
            <a:off x="3538690" y="407228"/>
            <a:ext cx="2557309" cy="961967"/>
          </a:xfrm>
          <a:prstGeom prst="round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Arial" panose="020B0604020202020204" pitchFamily="34" charset="0"/>
                <a:cs typeface="Arial" panose="020B0604020202020204" pitchFamily="34" charset="0"/>
              </a:rPr>
              <a:t>Dây chão</a:t>
            </a:r>
          </a:p>
        </p:txBody>
      </p:sp>
    </p:spTree>
    <p:extLst>
      <p:ext uri="{BB962C8B-B14F-4D97-AF65-F5344CB8AC3E}">
        <p14:creationId xmlns:p14="http://schemas.microsoft.com/office/powerpoint/2010/main" val="144989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B7EE9A-BDBD-437D-B8AF-5862391E2D8F}"/>
              </a:ext>
            </a:extLst>
          </p:cNvPr>
          <p:cNvSpPr txBox="1"/>
          <p:nvPr/>
        </p:nvSpPr>
        <p:spPr>
          <a:xfrm>
            <a:off x="3159895" y="2551076"/>
            <a:ext cx="9032105" cy="1446550"/>
          </a:xfrm>
          <a:prstGeom prst="rect">
            <a:avLst/>
          </a:prstGeom>
          <a:noFill/>
        </p:spPr>
        <p:txBody>
          <a:bodyPr wrap="square" rtlCol="0">
            <a:spAutoFit/>
          </a:bodyPr>
          <a:lstStyle/>
          <a:p>
            <a:r>
              <a:rPr lang="en-US" sz="8800" b="1">
                <a:solidFill>
                  <a:srgbClr val="00B050"/>
                </a:solidFill>
                <a:effectLst>
                  <a:outerShdw blurRad="38100" dist="38100" dir="2700000" algn="tl">
                    <a:srgbClr val="000000">
                      <a:alpha val="43137"/>
                    </a:srgbClr>
                  </a:outerShdw>
                </a:effectLst>
                <a:latin typeface="UTM Aristote" pitchFamily="18" charset="0"/>
              </a:rPr>
              <a:t>Tìm hiểu bài</a:t>
            </a:r>
          </a:p>
        </p:txBody>
      </p:sp>
      <p:grpSp>
        <p:nvGrpSpPr>
          <p:cNvPr id="9" name="组合 2">
            <a:extLst>
              <a:ext uri="{FF2B5EF4-FFF2-40B4-BE49-F238E27FC236}">
                <a16:creationId xmlns:a16="http://schemas.microsoft.com/office/drawing/2014/main" id="{10B8D878-ED95-4658-8F72-A34B5C4A46BB}"/>
              </a:ext>
            </a:extLst>
          </p:cNvPr>
          <p:cNvGrpSpPr/>
          <p:nvPr/>
        </p:nvGrpSpPr>
        <p:grpSpPr>
          <a:xfrm>
            <a:off x="-1" y="2196862"/>
            <a:ext cx="12192001" cy="4661138"/>
            <a:chOff x="-1" y="2196862"/>
            <a:chExt cx="12192001" cy="4661138"/>
          </a:xfrm>
        </p:grpSpPr>
        <p:pic>
          <p:nvPicPr>
            <p:cNvPr id="11" name="图片 3">
              <a:extLst>
                <a:ext uri="{FF2B5EF4-FFF2-40B4-BE49-F238E27FC236}">
                  <a16:creationId xmlns:a16="http://schemas.microsoft.com/office/drawing/2014/main" id="{89B4A631-A2F1-4481-81B5-860730125E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2" name="图片 4">
              <a:extLst>
                <a:ext uri="{FF2B5EF4-FFF2-40B4-BE49-F238E27FC236}">
                  <a16:creationId xmlns:a16="http://schemas.microsoft.com/office/drawing/2014/main" id="{54F0E76B-B929-4F92-9100-7D2290AD64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3" name="图片 5">
              <a:extLst>
                <a:ext uri="{FF2B5EF4-FFF2-40B4-BE49-F238E27FC236}">
                  <a16:creationId xmlns:a16="http://schemas.microsoft.com/office/drawing/2014/main" id="{F4F743CD-3C19-4B6C-8AFA-3E554F8ACA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Tree>
    <p:extLst>
      <p:ext uri="{BB962C8B-B14F-4D97-AF65-F5344CB8AC3E}">
        <p14:creationId xmlns:p14="http://schemas.microsoft.com/office/powerpoint/2010/main" val="293013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8D4135F7-7BA1-41FE-8035-78A15075BA76}"/>
              </a:ext>
            </a:extLst>
          </p:cNvPr>
          <p:cNvGrpSpPr/>
          <p:nvPr/>
        </p:nvGrpSpPr>
        <p:grpSpPr>
          <a:xfrm>
            <a:off x="-1" y="2196862"/>
            <a:ext cx="12192001" cy="4661138"/>
            <a:chOff x="-1" y="2196862"/>
            <a:chExt cx="12192001" cy="4661138"/>
          </a:xfrm>
        </p:grpSpPr>
        <p:pic>
          <p:nvPicPr>
            <p:cNvPr id="8" name="图片 3">
              <a:extLst>
                <a:ext uri="{FF2B5EF4-FFF2-40B4-BE49-F238E27FC236}">
                  <a16:creationId xmlns:a16="http://schemas.microsoft.com/office/drawing/2014/main" id="{9524AD03-1A89-411D-94E7-BCBFA552C4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9" name="图片 4">
              <a:extLst>
                <a:ext uri="{FF2B5EF4-FFF2-40B4-BE49-F238E27FC236}">
                  <a16:creationId xmlns:a16="http://schemas.microsoft.com/office/drawing/2014/main" id="{CB4F98DC-1EE9-4DE6-9597-51994D1B33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0" name="图片 5">
              <a:extLst>
                <a:ext uri="{FF2B5EF4-FFF2-40B4-BE49-F238E27FC236}">
                  <a16:creationId xmlns:a16="http://schemas.microsoft.com/office/drawing/2014/main" id="{632D0125-EDE2-4CC0-8259-651EC747C4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11" name="TextBox 10">
            <a:extLst>
              <a:ext uri="{FF2B5EF4-FFF2-40B4-BE49-F238E27FC236}">
                <a16:creationId xmlns:a16="http://schemas.microsoft.com/office/drawing/2014/main" id="{ACD6DE65-2271-4073-8AC2-9F3E369B8E44}"/>
              </a:ext>
            </a:extLst>
          </p:cNvPr>
          <p:cNvSpPr txBox="1"/>
          <p:nvPr/>
        </p:nvSpPr>
        <p:spPr>
          <a:xfrm>
            <a:off x="818790" y="488964"/>
            <a:ext cx="10887792" cy="1569660"/>
          </a:xfrm>
          <a:prstGeom prst="rect">
            <a:avLst/>
          </a:prstGeom>
          <a:noFill/>
        </p:spPr>
        <p:txBody>
          <a:bodyPr wrap="square" rtlCol="0">
            <a:spAutoFit/>
          </a:bodyPr>
          <a:lstStyle/>
          <a:p>
            <a:pPr algn="ctr"/>
            <a:r>
              <a:rPr lang="en-US" altLang="en-US" sz="4800">
                <a:latin typeface="Arial" panose="020B0604020202020204" pitchFamily="34" charset="0"/>
                <a:cs typeface="Arial" panose="020B0604020202020204" pitchFamily="34" charset="0"/>
              </a:rPr>
              <a:t>Theo lối ba vẫn đi tuần rừng, </a:t>
            </a:r>
          </a:p>
          <a:p>
            <a:pPr algn="ctr"/>
            <a:r>
              <a:rPr lang="en-US" altLang="en-US" sz="4800">
                <a:latin typeface="Arial" panose="020B0604020202020204" pitchFamily="34" charset="0"/>
                <a:cs typeface="Arial" panose="020B0604020202020204" pitchFamily="34" charset="0"/>
              </a:rPr>
              <a:t>bạn nhỏ đã phát hiện được điều gì?</a:t>
            </a:r>
            <a:endParaRPr lang="en-US" sz="4800">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endParaRPr>
          </a:p>
        </p:txBody>
      </p:sp>
      <p:sp>
        <p:nvSpPr>
          <p:cNvPr id="2" name="Rectangle: Rounded Corners 1">
            <a:extLst>
              <a:ext uri="{FF2B5EF4-FFF2-40B4-BE49-F238E27FC236}">
                <a16:creationId xmlns:a16="http://schemas.microsoft.com/office/drawing/2014/main" id="{A29DEE7F-FDDD-4052-A8EF-066A0798B91F}"/>
              </a:ext>
            </a:extLst>
          </p:cNvPr>
          <p:cNvSpPr/>
          <p:nvPr/>
        </p:nvSpPr>
        <p:spPr>
          <a:xfrm>
            <a:off x="409218" y="2593242"/>
            <a:ext cx="11297366" cy="3775794"/>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Wingdings" panose="05000000000000000000" pitchFamily="2" charset="2"/>
              <a:buChar char="ü"/>
            </a:pPr>
            <a:endParaRPr lang="en-US" sz="36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1BC25D-EC58-4D1D-9F3A-AF5AEA252637}"/>
              </a:ext>
            </a:extLst>
          </p:cNvPr>
          <p:cNvSpPr txBox="1"/>
          <p:nvPr/>
        </p:nvSpPr>
        <p:spPr>
          <a:xfrm>
            <a:off x="818791" y="2731423"/>
            <a:ext cx="10887791" cy="331366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3600">
                <a:solidFill>
                  <a:schemeClr val="tx1"/>
                </a:solidFill>
                <a:latin typeface="Arial" panose="020B0604020202020204" pitchFamily="34" charset="0"/>
                <a:cs typeface="Arial" panose="020B0604020202020204" pitchFamily="34" charset="0"/>
              </a:rPr>
              <a:t> Những dấu chân người lớn;</a:t>
            </a:r>
          </a:p>
          <a:p>
            <a:pPr marL="285750" indent="-285750">
              <a:lnSpc>
                <a:spcPct val="150000"/>
              </a:lnSpc>
              <a:buFont typeface="Wingdings" panose="05000000000000000000" pitchFamily="2" charset="2"/>
              <a:buChar char="ü"/>
            </a:pPr>
            <a:r>
              <a:rPr lang="en-US" sz="3600">
                <a:solidFill>
                  <a:schemeClr val="tx1"/>
                </a:solidFill>
                <a:latin typeface="Arial" panose="020B0604020202020204" pitchFamily="34" charset="0"/>
                <a:cs typeface="Arial" panose="020B0604020202020204" pitchFamily="34" charset="0"/>
              </a:rPr>
              <a:t> Hơn chục cây to bị chặt thành khúc dài;</a:t>
            </a:r>
          </a:p>
          <a:p>
            <a:pPr marL="285750" indent="-285750">
              <a:lnSpc>
                <a:spcPct val="150000"/>
              </a:lnSpc>
              <a:buFont typeface="Wingdings" panose="05000000000000000000" pitchFamily="2" charset="2"/>
              <a:buChar char="ü"/>
            </a:pPr>
            <a:r>
              <a:rPr lang="en-US" sz="3600">
                <a:solidFill>
                  <a:schemeClr val="tx1"/>
                </a:solidFill>
                <a:latin typeface="Arial" panose="020B0604020202020204" pitchFamily="34" charset="0"/>
                <a:cs typeface="Arial" panose="020B0604020202020204" pitchFamily="34" charset="0"/>
              </a:rPr>
              <a:t> Bọn trộm gỗ bàn nhau sẽ dùng xe để chuyển gỗ ăn trộm vào buổi tối.</a:t>
            </a:r>
          </a:p>
        </p:txBody>
      </p:sp>
    </p:spTree>
    <p:extLst>
      <p:ext uri="{BB962C8B-B14F-4D97-AF65-F5344CB8AC3E}">
        <p14:creationId xmlns:p14="http://schemas.microsoft.com/office/powerpoint/2010/main" val="81483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E0EFE8AF-7E6C-4387-B507-50C9A653FBFE}"/>
              </a:ext>
            </a:extLst>
          </p:cNvPr>
          <p:cNvGrpSpPr/>
          <p:nvPr/>
        </p:nvGrpSpPr>
        <p:grpSpPr>
          <a:xfrm>
            <a:off x="-1" y="2196862"/>
            <a:ext cx="12192001" cy="4661138"/>
            <a:chOff x="-1" y="2196862"/>
            <a:chExt cx="12192001" cy="4661138"/>
          </a:xfrm>
        </p:grpSpPr>
        <p:pic>
          <p:nvPicPr>
            <p:cNvPr id="8" name="图片 3">
              <a:extLst>
                <a:ext uri="{FF2B5EF4-FFF2-40B4-BE49-F238E27FC236}">
                  <a16:creationId xmlns:a16="http://schemas.microsoft.com/office/drawing/2014/main" id="{412384EA-A8B8-4074-BEAE-B148779E17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9" name="图片 4">
              <a:extLst>
                <a:ext uri="{FF2B5EF4-FFF2-40B4-BE49-F238E27FC236}">
                  <a16:creationId xmlns:a16="http://schemas.microsoft.com/office/drawing/2014/main" id="{F493C934-6A99-4563-9109-E0322BE3E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0" name="图片 5">
              <a:extLst>
                <a:ext uri="{FF2B5EF4-FFF2-40B4-BE49-F238E27FC236}">
                  <a16:creationId xmlns:a16="http://schemas.microsoft.com/office/drawing/2014/main" id="{C7D0CC00-41A7-4923-BC31-EC91F5A40E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11" name="TextBox 10">
            <a:extLst>
              <a:ext uri="{FF2B5EF4-FFF2-40B4-BE49-F238E27FC236}">
                <a16:creationId xmlns:a16="http://schemas.microsoft.com/office/drawing/2014/main" id="{ACD6DE65-2271-4073-8AC2-9F3E369B8E44}"/>
              </a:ext>
            </a:extLst>
          </p:cNvPr>
          <p:cNvSpPr txBox="1"/>
          <p:nvPr/>
        </p:nvSpPr>
        <p:spPr>
          <a:xfrm>
            <a:off x="843081" y="497516"/>
            <a:ext cx="10887792" cy="2308324"/>
          </a:xfrm>
          <a:prstGeom prst="rect">
            <a:avLst/>
          </a:prstGeom>
          <a:noFill/>
        </p:spPr>
        <p:txBody>
          <a:bodyPr wrap="square" rtlCol="0">
            <a:spAutoFit/>
          </a:bodyPr>
          <a:lstStyle/>
          <a:p>
            <a:pPr algn="ctr">
              <a:spcBef>
                <a:spcPct val="50000"/>
              </a:spcBef>
            </a:pPr>
            <a:r>
              <a:rPr lang="en-US" altLang="en-US" sz="4800">
                <a:latin typeface="Arial" panose="020B0604020202020204" pitchFamily="34" charset="0"/>
                <a:cs typeface="Arial" panose="020B0604020202020204" pitchFamily="34" charset="0"/>
              </a:rPr>
              <a:t>Kể những việc làm của bạn nhỏ            cho thấy: </a:t>
            </a:r>
            <a:r>
              <a:rPr lang="en-US" altLang="en-US" sz="4800">
                <a:solidFill>
                  <a:srgbClr val="FF0000"/>
                </a:solidFill>
                <a:latin typeface="Arial" panose="020B0604020202020204" pitchFamily="34" charset="0"/>
                <a:cs typeface="Arial" panose="020B0604020202020204" pitchFamily="34" charset="0"/>
              </a:rPr>
              <a:t>Bạn là người thông minh.</a:t>
            </a:r>
          </a:p>
          <a:p>
            <a:pPr algn="ctr"/>
            <a:endParaRPr lang="en-US" sz="4800">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endParaRPr>
          </a:p>
        </p:txBody>
      </p:sp>
      <p:sp>
        <p:nvSpPr>
          <p:cNvPr id="2" name="Rectangle: Rounded Corners 1">
            <a:extLst>
              <a:ext uri="{FF2B5EF4-FFF2-40B4-BE49-F238E27FC236}">
                <a16:creationId xmlns:a16="http://schemas.microsoft.com/office/drawing/2014/main" id="{A29DEE7F-FDDD-4052-A8EF-066A0798B91F}"/>
              </a:ext>
            </a:extLst>
          </p:cNvPr>
          <p:cNvSpPr/>
          <p:nvPr/>
        </p:nvSpPr>
        <p:spPr>
          <a:xfrm>
            <a:off x="330200" y="2904512"/>
            <a:ext cx="11324473" cy="3808762"/>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eaLnBrk="1" hangingPunct="1">
              <a:lnSpc>
                <a:spcPct val="150000"/>
              </a:lnSpc>
              <a:buFont typeface="Wingdings" panose="05000000000000000000" pitchFamily="2" charset="2"/>
              <a:buChar char="ü"/>
            </a:pPr>
            <a:endParaRPr lang="en-US" altLang="en-US" sz="36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96C35B-4C01-4AEC-8973-1549FF7DAC93}"/>
              </a:ext>
            </a:extLst>
          </p:cNvPr>
          <p:cNvSpPr txBox="1"/>
          <p:nvPr/>
        </p:nvSpPr>
        <p:spPr>
          <a:xfrm>
            <a:off x="357563" y="3152061"/>
            <a:ext cx="11269746" cy="3313664"/>
          </a:xfrm>
          <a:prstGeom prst="rect">
            <a:avLst/>
          </a:prstGeom>
          <a:noFill/>
        </p:spPr>
        <p:txBody>
          <a:bodyPr wrap="square">
            <a:spAutoFit/>
          </a:bodyPr>
          <a:lstStyle/>
          <a:p>
            <a:pPr marL="571500" indent="-57150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Thắc mắc khi thấy dấu chân người lớn trong rừng;</a:t>
            </a:r>
          </a:p>
          <a:p>
            <a:pPr marL="571500" indent="-57150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Lần theo dấu chân để tự giải đáp thắc mắc;  </a:t>
            </a:r>
          </a:p>
          <a:p>
            <a:pPr marL="571500" indent="-57150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Khi thấy bọn trộm gỗ, lén chạy theo đường tắt, gọi điện báo công an.</a:t>
            </a:r>
          </a:p>
        </p:txBody>
      </p:sp>
    </p:spTree>
    <p:extLst>
      <p:ext uri="{BB962C8B-B14F-4D97-AF65-F5344CB8AC3E}">
        <p14:creationId xmlns:p14="http://schemas.microsoft.com/office/powerpoint/2010/main" val="40996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9BEABC3A-15A1-4AE9-B844-2140F14EF5AD}"/>
              </a:ext>
            </a:extLst>
          </p:cNvPr>
          <p:cNvGrpSpPr/>
          <p:nvPr/>
        </p:nvGrpSpPr>
        <p:grpSpPr>
          <a:xfrm>
            <a:off x="-1" y="2196862"/>
            <a:ext cx="12192001" cy="4661138"/>
            <a:chOff x="-1" y="2196862"/>
            <a:chExt cx="12192001" cy="4661138"/>
          </a:xfrm>
        </p:grpSpPr>
        <p:pic>
          <p:nvPicPr>
            <p:cNvPr id="9" name="图片 4">
              <a:extLst>
                <a:ext uri="{FF2B5EF4-FFF2-40B4-BE49-F238E27FC236}">
                  <a16:creationId xmlns:a16="http://schemas.microsoft.com/office/drawing/2014/main" id="{F8E4C561-CDC7-4D60-969A-2F71E59A15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8" name="图片 3">
              <a:extLst>
                <a:ext uri="{FF2B5EF4-FFF2-40B4-BE49-F238E27FC236}">
                  <a16:creationId xmlns:a16="http://schemas.microsoft.com/office/drawing/2014/main" id="{41FCFEDE-0B6D-470E-9DEE-D1461BE75F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0" name="图片 5">
              <a:extLst>
                <a:ext uri="{FF2B5EF4-FFF2-40B4-BE49-F238E27FC236}">
                  <a16:creationId xmlns:a16="http://schemas.microsoft.com/office/drawing/2014/main" id="{99013A41-6105-4A14-8F13-DBE6B89E10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11" name="TextBox 10">
            <a:extLst>
              <a:ext uri="{FF2B5EF4-FFF2-40B4-BE49-F238E27FC236}">
                <a16:creationId xmlns:a16="http://schemas.microsoft.com/office/drawing/2014/main" id="{ACD6DE65-2271-4073-8AC2-9F3E369B8E44}"/>
              </a:ext>
            </a:extLst>
          </p:cNvPr>
          <p:cNvSpPr txBox="1"/>
          <p:nvPr/>
        </p:nvSpPr>
        <p:spPr>
          <a:xfrm>
            <a:off x="843081" y="497516"/>
            <a:ext cx="10887792" cy="2308324"/>
          </a:xfrm>
          <a:prstGeom prst="rect">
            <a:avLst/>
          </a:prstGeom>
          <a:noFill/>
        </p:spPr>
        <p:txBody>
          <a:bodyPr wrap="square" rtlCol="0">
            <a:spAutoFit/>
          </a:bodyPr>
          <a:lstStyle/>
          <a:p>
            <a:pPr algn="ctr">
              <a:spcBef>
                <a:spcPct val="50000"/>
              </a:spcBef>
            </a:pPr>
            <a:r>
              <a:rPr lang="en-US" altLang="en-US" sz="4800">
                <a:latin typeface="Arial" panose="020B0604020202020204" pitchFamily="34" charset="0"/>
                <a:cs typeface="Arial" panose="020B0604020202020204" pitchFamily="34" charset="0"/>
              </a:rPr>
              <a:t>Kể những việc làm của bạn nhỏ            cho thấy: </a:t>
            </a:r>
            <a:r>
              <a:rPr lang="en-US" altLang="en-US" sz="4800">
                <a:solidFill>
                  <a:srgbClr val="FF0000"/>
                </a:solidFill>
                <a:latin typeface="Arial" panose="020B0604020202020204" pitchFamily="34" charset="0"/>
                <a:cs typeface="Arial" panose="020B0604020202020204" pitchFamily="34" charset="0"/>
              </a:rPr>
              <a:t>Bạn là người dũng cảm.</a:t>
            </a:r>
          </a:p>
          <a:p>
            <a:pPr algn="ctr"/>
            <a:endParaRPr lang="en-US" sz="4800">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endParaRPr>
          </a:p>
        </p:txBody>
      </p:sp>
      <p:sp>
        <p:nvSpPr>
          <p:cNvPr id="2" name="Rectangle: Rounded Corners 1">
            <a:extLst>
              <a:ext uri="{FF2B5EF4-FFF2-40B4-BE49-F238E27FC236}">
                <a16:creationId xmlns:a16="http://schemas.microsoft.com/office/drawing/2014/main" id="{A29DEE7F-FDDD-4052-A8EF-066A0798B91F}"/>
              </a:ext>
            </a:extLst>
          </p:cNvPr>
          <p:cNvSpPr/>
          <p:nvPr/>
        </p:nvSpPr>
        <p:spPr>
          <a:xfrm>
            <a:off x="598785" y="2836181"/>
            <a:ext cx="11376383" cy="2636814"/>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eaLnBrk="1" hangingPunct="1">
              <a:lnSpc>
                <a:spcPct val="150000"/>
              </a:lnSpc>
              <a:buFont typeface="Wingdings" panose="05000000000000000000" pitchFamily="2" charset="2"/>
              <a:buChar char="ü"/>
            </a:pPr>
            <a:endParaRPr lang="en-US" altLang="en-US" sz="36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9CA874B-8D81-4049-8D57-A4EEC23EF971}"/>
              </a:ext>
            </a:extLst>
          </p:cNvPr>
          <p:cNvSpPr txBox="1"/>
          <p:nvPr/>
        </p:nvSpPr>
        <p:spPr>
          <a:xfrm>
            <a:off x="843081" y="3299700"/>
            <a:ext cx="10750134" cy="1651671"/>
          </a:xfrm>
          <a:prstGeom prst="rect">
            <a:avLst/>
          </a:prstGeom>
          <a:noFill/>
        </p:spPr>
        <p:txBody>
          <a:bodyPr wrap="square">
            <a:spAutoFit/>
          </a:bodyPr>
          <a:lstStyle/>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Báo công an về hành động của kẻ xấu.</a:t>
            </a:r>
          </a:p>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Phối hợp cùng các chú công an bắt bọn trộm gỗ.</a:t>
            </a:r>
          </a:p>
        </p:txBody>
      </p:sp>
    </p:spTree>
    <p:extLst>
      <p:ext uri="{BB962C8B-B14F-4D97-AF65-F5344CB8AC3E}">
        <p14:creationId xmlns:p14="http://schemas.microsoft.com/office/powerpoint/2010/main" val="53448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38" name="组合 2">
            <a:extLst>
              <a:ext uri="{FF2B5EF4-FFF2-40B4-BE49-F238E27FC236}">
                <a16:creationId xmlns:a16="http://schemas.microsoft.com/office/drawing/2014/main" id="{9427AE52-2A8F-4C05-852E-3992C17ED111}"/>
              </a:ext>
            </a:extLst>
          </p:cNvPr>
          <p:cNvGrpSpPr/>
          <p:nvPr/>
        </p:nvGrpSpPr>
        <p:grpSpPr>
          <a:xfrm>
            <a:off x="0" y="2179253"/>
            <a:ext cx="12192001" cy="4661138"/>
            <a:chOff x="-1" y="2196862"/>
            <a:chExt cx="12192001" cy="4661138"/>
          </a:xfrm>
        </p:grpSpPr>
        <p:pic>
          <p:nvPicPr>
            <p:cNvPr id="39" name="图片 3">
              <a:extLst>
                <a:ext uri="{FF2B5EF4-FFF2-40B4-BE49-F238E27FC236}">
                  <a16:creationId xmlns:a16="http://schemas.microsoft.com/office/drawing/2014/main" id="{FBEA85E8-AE26-484D-B866-B450BDCA7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40" name="图片 4">
              <a:extLst>
                <a:ext uri="{FF2B5EF4-FFF2-40B4-BE49-F238E27FC236}">
                  <a16:creationId xmlns:a16="http://schemas.microsoft.com/office/drawing/2014/main" id="{BEC69206-F2DD-4F61-B48C-87D3CBD43C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41" name="图片 5">
              <a:extLst>
                <a:ext uri="{FF2B5EF4-FFF2-40B4-BE49-F238E27FC236}">
                  <a16:creationId xmlns:a16="http://schemas.microsoft.com/office/drawing/2014/main" id="{5511C966-26BF-4792-AE84-2D36A694D9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grpSp>
        <p:nvGrpSpPr>
          <p:cNvPr id="985" name="Google Shape;985;p51"/>
          <p:cNvGrpSpPr/>
          <p:nvPr/>
        </p:nvGrpSpPr>
        <p:grpSpPr>
          <a:xfrm>
            <a:off x="6613260" y="5965536"/>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8" name="Rounded Rectangle 27"/>
          <p:cNvSpPr/>
          <p:nvPr/>
        </p:nvSpPr>
        <p:spPr>
          <a:xfrm>
            <a:off x="94028" y="1953483"/>
            <a:ext cx="11963501" cy="4128882"/>
          </a:xfrm>
          <a:prstGeom prst="roundRect">
            <a:avLst/>
          </a:prstGeom>
          <a:solidFill>
            <a:srgbClr val="2BA6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00" b="1">
                <a:solidFill>
                  <a:schemeClr val="bg1"/>
                </a:solidFill>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 Vì sao bạn nhỏ tự nguyện tham gia bắt bọn trộm gỗ?</a:t>
            </a:r>
          </a:p>
          <a:p>
            <a:pPr>
              <a:lnSpc>
                <a:spcPct val="150000"/>
              </a:lnSpc>
            </a:pPr>
            <a:r>
              <a:rPr lang="en-US" sz="3400" b="1">
                <a:solidFill>
                  <a:schemeClr val="bg1"/>
                </a:solidFill>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 Em học tập được ở bạn nhỏ điều gì?</a:t>
            </a:r>
          </a:p>
        </p:txBody>
      </p:sp>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2871793" y="1530188"/>
            <a:ext cx="6380859" cy="978156"/>
          </a:xfrm>
          <a:prstGeom prst="rect">
            <a:avLst/>
          </a:prstGeom>
          <a:solidFill>
            <a:schemeClr val="bg1"/>
          </a:solidFill>
          <a:ln w="571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6000" b="1">
                <a:solidFill>
                  <a:srgbClr val="FF9D9F"/>
                </a:solidFill>
                <a:latin typeface="Arial" panose="020B0604020202020204" pitchFamily="34" charset="0"/>
                <a:cs typeface="Arial" panose="020B0604020202020204" pitchFamily="34" charset="0"/>
              </a:rPr>
              <a:t>Thảo luận nhóm</a:t>
            </a:r>
            <a:endParaRPr lang="vi-VN" sz="6000" b="1" dirty="0">
              <a:solidFill>
                <a:srgbClr val="FF9D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52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par>
                          <p:cTn id="37" fill="hold">
                            <p:stCondLst>
                              <p:cond delay="2000"/>
                            </p:stCondLst>
                            <p:childTnLst>
                              <p:par>
                                <p:cTn id="38" presetID="14" presetClass="entr" presetSubtype="1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8668B6F4-008F-4153-A8CA-D28C592BD75B}"/>
              </a:ext>
            </a:extLst>
          </p:cNvPr>
          <p:cNvGrpSpPr/>
          <p:nvPr/>
        </p:nvGrpSpPr>
        <p:grpSpPr>
          <a:xfrm>
            <a:off x="-1" y="2196862"/>
            <a:ext cx="12192001" cy="4661138"/>
            <a:chOff x="-1" y="2196862"/>
            <a:chExt cx="12192001" cy="4661138"/>
          </a:xfrm>
        </p:grpSpPr>
        <p:pic>
          <p:nvPicPr>
            <p:cNvPr id="8" name="图片 3">
              <a:extLst>
                <a:ext uri="{FF2B5EF4-FFF2-40B4-BE49-F238E27FC236}">
                  <a16:creationId xmlns:a16="http://schemas.microsoft.com/office/drawing/2014/main" id="{73714138-73C8-40D3-AF14-C3A8C216F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9" name="图片 4">
              <a:extLst>
                <a:ext uri="{FF2B5EF4-FFF2-40B4-BE49-F238E27FC236}">
                  <a16:creationId xmlns:a16="http://schemas.microsoft.com/office/drawing/2014/main" id="{9D39AE38-B41E-48F8-ABC0-085812EC67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0" name="图片 5">
              <a:extLst>
                <a:ext uri="{FF2B5EF4-FFF2-40B4-BE49-F238E27FC236}">
                  <a16:creationId xmlns:a16="http://schemas.microsoft.com/office/drawing/2014/main" id="{E9E10CF4-7A2C-4767-A3B8-4A9D995BC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11" name="TextBox 10">
            <a:extLst>
              <a:ext uri="{FF2B5EF4-FFF2-40B4-BE49-F238E27FC236}">
                <a16:creationId xmlns:a16="http://schemas.microsoft.com/office/drawing/2014/main" id="{ACD6DE65-2271-4073-8AC2-9F3E369B8E44}"/>
              </a:ext>
            </a:extLst>
          </p:cNvPr>
          <p:cNvSpPr txBox="1"/>
          <p:nvPr/>
        </p:nvSpPr>
        <p:spPr>
          <a:xfrm>
            <a:off x="678368" y="90039"/>
            <a:ext cx="11257500" cy="2800767"/>
          </a:xfrm>
          <a:prstGeom prst="rect">
            <a:avLst/>
          </a:prstGeom>
          <a:noFill/>
        </p:spPr>
        <p:txBody>
          <a:bodyPr wrap="square" rtlCol="0">
            <a:spAutoFit/>
          </a:bodyPr>
          <a:lstStyle/>
          <a:p>
            <a:pPr algn="ctr">
              <a:lnSpc>
                <a:spcPct val="150000"/>
              </a:lnSpc>
            </a:pPr>
            <a:r>
              <a:rPr lang="en-US" sz="44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Vì sao bạn nhỏ </a:t>
            </a:r>
          </a:p>
          <a:p>
            <a:pPr algn="ctr">
              <a:lnSpc>
                <a:spcPct val="150000"/>
              </a:lnSpc>
            </a:pPr>
            <a:r>
              <a:rPr lang="en-US" sz="44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tự nguyện tham gia bắt bọn trộm gỗ?</a:t>
            </a:r>
          </a:p>
          <a:p>
            <a:pPr algn="ctr"/>
            <a:endParaRPr lang="en-US" sz="44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endParaRPr>
          </a:p>
        </p:txBody>
      </p:sp>
      <p:sp>
        <p:nvSpPr>
          <p:cNvPr id="2" name="Rectangle: Rounded Corners 1">
            <a:extLst>
              <a:ext uri="{FF2B5EF4-FFF2-40B4-BE49-F238E27FC236}">
                <a16:creationId xmlns:a16="http://schemas.microsoft.com/office/drawing/2014/main" id="{A29DEE7F-FDDD-4052-A8EF-066A0798B91F}"/>
              </a:ext>
            </a:extLst>
          </p:cNvPr>
          <p:cNvSpPr/>
          <p:nvPr/>
        </p:nvSpPr>
        <p:spPr>
          <a:xfrm>
            <a:off x="491623" y="2642768"/>
            <a:ext cx="11376383" cy="409412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eaLnBrk="1" hangingPunct="1">
              <a:lnSpc>
                <a:spcPct val="150000"/>
              </a:lnSpc>
              <a:buFont typeface="Wingdings" panose="05000000000000000000" pitchFamily="2" charset="2"/>
              <a:buChar char="ü"/>
            </a:pPr>
            <a:endParaRPr lang="en-US" altLang="en-US" sz="36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4A09CEA-CE18-410F-863D-1368DEC30095}"/>
              </a:ext>
            </a:extLst>
          </p:cNvPr>
          <p:cNvSpPr txBox="1"/>
          <p:nvPr/>
        </p:nvSpPr>
        <p:spPr>
          <a:xfrm>
            <a:off x="887779" y="3286450"/>
            <a:ext cx="10663089" cy="2481961"/>
          </a:xfrm>
          <a:prstGeom prst="rect">
            <a:avLst/>
          </a:prstGeom>
          <a:noFill/>
        </p:spPr>
        <p:txBody>
          <a:bodyPr wrap="square">
            <a:spAutoFit/>
          </a:bodyPr>
          <a:lstStyle/>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Yêu rừng, sợ rừng bị tàn phá;</a:t>
            </a:r>
          </a:p>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Việc bảo vệ rừng là trách nhiệm của mỗi người;</a:t>
            </a:r>
          </a:p>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Ý thức mình là một công dân nhỏ tuổi.</a:t>
            </a:r>
            <a:endParaRPr lang="en-US" sz="3600"/>
          </a:p>
        </p:txBody>
      </p:sp>
    </p:spTree>
    <p:extLst>
      <p:ext uri="{BB962C8B-B14F-4D97-AF65-F5344CB8AC3E}">
        <p14:creationId xmlns:p14="http://schemas.microsoft.com/office/powerpoint/2010/main" val="42817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256C0472-0F6B-48FE-B94B-1475D0D2C899}"/>
              </a:ext>
            </a:extLst>
          </p:cNvPr>
          <p:cNvGrpSpPr/>
          <p:nvPr/>
        </p:nvGrpSpPr>
        <p:grpSpPr>
          <a:xfrm>
            <a:off x="-1" y="2196862"/>
            <a:ext cx="12192001" cy="4661138"/>
            <a:chOff x="-1" y="2196862"/>
            <a:chExt cx="12192001" cy="4661138"/>
          </a:xfrm>
        </p:grpSpPr>
        <p:pic>
          <p:nvPicPr>
            <p:cNvPr id="8" name="图片 3">
              <a:extLst>
                <a:ext uri="{FF2B5EF4-FFF2-40B4-BE49-F238E27FC236}">
                  <a16:creationId xmlns:a16="http://schemas.microsoft.com/office/drawing/2014/main" id="{7A94B1A6-C97D-465D-B634-18EB4DD36F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9" name="图片 4">
              <a:extLst>
                <a:ext uri="{FF2B5EF4-FFF2-40B4-BE49-F238E27FC236}">
                  <a16:creationId xmlns:a16="http://schemas.microsoft.com/office/drawing/2014/main" id="{0512B9C4-693A-48CF-94D4-4C978C8756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0" name="图片 5">
              <a:extLst>
                <a:ext uri="{FF2B5EF4-FFF2-40B4-BE49-F238E27FC236}">
                  <a16:creationId xmlns:a16="http://schemas.microsoft.com/office/drawing/2014/main" id="{7A45C0F7-A300-44F1-84A4-23F2B074FA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11" name="TextBox 10">
            <a:extLst>
              <a:ext uri="{FF2B5EF4-FFF2-40B4-BE49-F238E27FC236}">
                <a16:creationId xmlns:a16="http://schemas.microsoft.com/office/drawing/2014/main" id="{ACD6DE65-2271-4073-8AC2-9F3E369B8E44}"/>
              </a:ext>
            </a:extLst>
          </p:cNvPr>
          <p:cNvSpPr txBox="1"/>
          <p:nvPr/>
        </p:nvSpPr>
        <p:spPr>
          <a:xfrm>
            <a:off x="820200" y="625898"/>
            <a:ext cx="10887792" cy="982513"/>
          </a:xfrm>
          <a:prstGeom prst="rect">
            <a:avLst/>
          </a:prstGeom>
          <a:noFill/>
        </p:spPr>
        <p:txBody>
          <a:bodyPr wrap="square" rtlCol="0">
            <a:spAutoFit/>
          </a:bodyPr>
          <a:lstStyle/>
          <a:p>
            <a:pPr algn="ctr">
              <a:lnSpc>
                <a:spcPct val="150000"/>
              </a:lnSpc>
            </a:pPr>
            <a:r>
              <a:rPr lang="en-US" sz="44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Em học tập được ở bạn nhỏ điều gì?</a:t>
            </a:r>
          </a:p>
        </p:txBody>
      </p:sp>
      <p:sp>
        <p:nvSpPr>
          <p:cNvPr id="2" name="Rectangle: Rounded Corners 1">
            <a:extLst>
              <a:ext uri="{FF2B5EF4-FFF2-40B4-BE49-F238E27FC236}">
                <a16:creationId xmlns:a16="http://schemas.microsoft.com/office/drawing/2014/main" id="{A29DEE7F-FDDD-4052-A8EF-066A0798B91F}"/>
              </a:ext>
            </a:extLst>
          </p:cNvPr>
          <p:cNvSpPr/>
          <p:nvPr/>
        </p:nvSpPr>
        <p:spPr>
          <a:xfrm>
            <a:off x="498296" y="2501462"/>
            <a:ext cx="11531600" cy="3310759"/>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lnSpc>
                <a:spcPct val="150000"/>
              </a:lnSpc>
            </a:pPr>
            <a:endParaRPr lang="en-US" altLang="en-US" sz="360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A260FEA-AC88-4418-ACC5-4150BDA31DB4}"/>
              </a:ext>
            </a:extLst>
          </p:cNvPr>
          <p:cNvSpPr txBox="1"/>
          <p:nvPr/>
        </p:nvSpPr>
        <p:spPr>
          <a:xfrm>
            <a:off x="820201" y="2792567"/>
            <a:ext cx="11371800" cy="2482667"/>
          </a:xfrm>
          <a:prstGeom prst="rect">
            <a:avLst/>
          </a:prstGeom>
          <a:noFill/>
        </p:spPr>
        <p:txBody>
          <a:bodyPr wrap="square">
            <a:spAutoFit/>
          </a:bodyPr>
          <a:lstStyle/>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Tinh thần trách nhiệm bảo vệ tài sản chung;</a:t>
            </a:r>
          </a:p>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Bình tĩnh, thông minh khi xử trí tình huống bất ngờ;</a:t>
            </a:r>
          </a:p>
          <a:p>
            <a:pPr marL="285750" indent="-285750" eaLnBrk="1" hangingPunct="1">
              <a:lnSpc>
                <a:spcPct val="150000"/>
              </a:lnSpc>
              <a:buFont typeface="Wingdings" panose="05000000000000000000" pitchFamily="2" charset="2"/>
              <a:buChar char="ü"/>
            </a:pPr>
            <a:r>
              <a:rPr lang="en-US" altLang="en-US" sz="3600">
                <a:solidFill>
                  <a:schemeClr val="tx1"/>
                </a:solidFill>
                <a:latin typeface="Arial" panose="020B0604020202020204" pitchFamily="34" charset="0"/>
                <a:cs typeface="Arial" panose="020B0604020202020204" pitchFamily="34" charset="0"/>
              </a:rPr>
              <a:t> Dũng cảm, phán đoán nhanh, phản ứng nhanh.</a:t>
            </a:r>
          </a:p>
        </p:txBody>
      </p:sp>
    </p:spTree>
    <p:extLst>
      <p:ext uri="{BB962C8B-B14F-4D97-AF65-F5344CB8AC3E}">
        <p14:creationId xmlns:p14="http://schemas.microsoft.com/office/powerpoint/2010/main" val="10250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nodePh="1">
                                  <p:stCondLst>
                                    <p:cond delay="0"/>
                                  </p:stCondLst>
                                  <p:endCondLst>
                                    <p:cond evt="begin" delay="0">
                                      <p:tn val="12"/>
                                    </p:cond>
                                  </p:end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
            <a:extLst>
              <a:ext uri="{FF2B5EF4-FFF2-40B4-BE49-F238E27FC236}">
                <a16:creationId xmlns:a16="http://schemas.microsoft.com/office/drawing/2014/main" id="{80E8B3F1-6E48-488C-9B0A-6D98192FF279}"/>
              </a:ext>
            </a:extLst>
          </p:cNvPr>
          <p:cNvGrpSpPr/>
          <p:nvPr/>
        </p:nvGrpSpPr>
        <p:grpSpPr>
          <a:xfrm>
            <a:off x="-22818" y="2247698"/>
            <a:ext cx="12192001" cy="4661138"/>
            <a:chOff x="-1" y="2196862"/>
            <a:chExt cx="12192001" cy="4661138"/>
          </a:xfrm>
        </p:grpSpPr>
        <p:pic>
          <p:nvPicPr>
            <p:cNvPr id="9" name="图片 3">
              <a:extLst>
                <a:ext uri="{FF2B5EF4-FFF2-40B4-BE49-F238E27FC236}">
                  <a16:creationId xmlns:a16="http://schemas.microsoft.com/office/drawing/2014/main" id="{98BA7510-8FEA-4CFB-9D34-B53BE9D98383}"/>
                </a:ext>
              </a:extLst>
            </p:cNvPr>
            <p:cNvPicPr>
              <a:picLocks noChangeAspect="1"/>
            </p:cNvPicPr>
            <p:nvPr/>
          </p:nvPicPr>
          <p:blipFill>
            <a:blip r:embed="rId3" cstate="screen">
              <a:alphaModFix amt="46000"/>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0" name="图片 4">
              <a:extLst>
                <a:ext uri="{FF2B5EF4-FFF2-40B4-BE49-F238E27FC236}">
                  <a16:creationId xmlns:a16="http://schemas.microsoft.com/office/drawing/2014/main" id="{4511E075-69B5-4AC5-B978-3A02F0151EEF}"/>
                </a:ext>
              </a:extLst>
            </p:cNvPr>
            <p:cNvPicPr>
              <a:picLocks noChangeAspect="1"/>
            </p:cNvPicPr>
            <p:nvPr/>
          </p:nvPicPr>
          <p:blipFill>
            <a:blip r:embed="rId4" cstate="screen">
              <a:alphaModFix amt="57000"/>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1" name="图片 5">
              <a:extLst>
                <a:ext uri="{FF2B5EF4-FFF2-40B4-BE49-F238E27FC236}">
                  <a16:creationId xmlns:a16="http://schemas.microsoft.com/office/drawing/2014/main" id="{C40C2775-0739-42DB-ABB2-76B85A2F56E8}"/>
                </a:ext>
              </a:extLst>
            </p:cNvPr>
            <p:cNvPicPr>
              <a:picLocks noChangeAspect="1"/>
            </p:cNvPicPr>
            <p:nvPr/>
          </p:nvPicPr>
          <p:blipFill>
            <a:blip r:embed="rId5" cstate="screen">
              <a:alphaModFix amt="44000"/>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50" name="TextBox 49">
            <a:extLst>
              <a:ext uri="{FF2B5EF4-FFF2-40B4-BE49-F238E27FC236}">
                <a16:creationId xmlns:a16="http://schemas.microsoft.com/office/drawing/2014/main" id="{04F605A8-EF6B-4D97-8755-1142AB394532}"/>
              </a:ext>
            </a:extLst>
          </p:cNvPr>
          <p:cNvSpPr txBox="1"/>
          <p:nvPr/>
        </p:nvSpPr>
        <p:spPr>
          <a:xfrm>
            <a:off x="-274058" y="600088"/>
            <a:ext cx="12581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Theo</a:t>
            </a:r>
            <a:r>
              <a:rPr kumimoji="0" lang="en-US" sz="4000" b="1" i="0" u="none" strike="noStrike" kern="1200" cap="none" spc="0" normalizeH="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 các em nội dung chính của </a:t>
            </a:r>
            <a:r>
              <a:rPr lang="en-US" sz="4000" b="1">
                <a:solidFill>
                  <a:srgbClr val="3F3F3F"/>
                </a:solidFill>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t</a:t>
            </a:r>
            <a:r>
              <a:rPr kumimoji="0" lang="en-US" sz="4000" b="1" i="0" u="none" strike="noStrike" kern="1200" cap="none" spc="0" normalizeH="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ruyện này là gì?</a:t>
            </a:r>
            <a:endParaRPr kumimoji="0" lang="en-US" sz="40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endParaRPr>
          </a:p>
        </p:txBody>
      </p:sp>
      <p:sp>
        <p:nvSpPr>
          <p:cNvPr id="36" name="Rectangle: Rounded Corners 35">
            <a:extLst>
              <a:ext uri="{FF2B5EF4-FFF2-40B4-BE49-F238E27FC236}">
                <a16:creationId xmlns:a16="http://schemas.microsoft.com/office/drawing/2014/main" id="{573EC632-E155-4A4A-AEA1-B49EC928B368}"/>
              </a:ext>
            </a:extLst>
          </p:cNvPr>
          <p:cNvSpPr/>
          <p:nvPr/>
        </p:nvSpPr>
        <p:spPr>
          <a:xfrm>
            <a:off x="769909" y="2619210"/>
            <a:ext cx="10785918" cy="3582816"/>
          </a:xfrm>
          <a:prstGeom prst="roundRect">
            <a:avLst/>
          </a:prstGeom>
          <a:solidFill>
            <a:schemeClr val="bg1">
              <a:alpha val="58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4800" b="1">
                <a:solidFill>
                  <a:schemeClr val="tx1"/>
                </a:solidFill>
                <a:latin typeface="Arial" panose="020B0604020202020204" pitchFamily="34" charset="0"/>
                <a:ea typeface="字魂36号-正文宋楷" panose="02000000000000000000" pitchFamily="2" charset="-122"/>
                <a:cs typeface="Arial" panose="020B0604020202020204" pitchFamily="34" charset="0"/>
              </a:rPr>
              <a:t>Biểu dương ý thức bảo vệ rừng, sự thông minh và dũng cảm của một công dân nhỏ tuổi.</a:t>
            </a:r>
            <a:endParaRPr lang="zh-CN" altLang="en-US" sz="4800" b="1">
              <a:solidFill>
                <a:schemeClr val="tx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Rectangle: Rounded Corners 20">
            <a:extLst>
              <a:ext uri="{FF2B5EF4-FFF2-40B4-BE49-F238E27FC236}">
                <a16:creationId xmlns:a16="http://schemas.microsoft.com/office/drawing/2014/main" id="{B810B92E-2725-4E65-B805-775B7EF6E1C9}"/>
              </a:ext>
            </a:extLst>
          </p:cNvPr>
          <p:cNvSpPr/>
          <p:nvPr/>
        </p:nvSpPr>
        <p:spPr>
          <a:xfrm>
            <a:off x="3355578" y="1970869"/>
            <a:ext cx="5480844" cy="1112836"/>
          </a:xfrm>
          <a:prstGeom prst="roundRect">
            <a:avLst/>
          </a:prstGeom>
          <a:solidFill>
            <a:srgbClr val="9AC963"/>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ysClr val="windowText" lastClr="000000"/>
                </a:solidFill>
                <a:latin typeface="Arial" panose="020B0604020202020204" pitchFamily="34" charset="0"/>
                <a:cs typeface="Arial" panose="020B0604020202020204" pitchFamily="34" charset="0"/>
              </a:rPr>
              <a:t>NỘI DUNG</a:t>
            </a:r>
          </a:p>
        </p:txBody>
      </p:sp>
    </p:spTree>
    <p:extLst>
      <p:ext uri="{BB962C8B-B14F-4D97-AF65-F5344CB8AC3E}">
        <p14:creationId xmlns:p14="http://schemas.microsoft.com/office/powerpoint/2010/main" val="229016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36"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
            <a:extLst>
              <a:ext uri="{FF2B5EF4-FFF2-40B4-BE49-F238E27FC236}">
                <a16:creationId xmlns:a16="http://schemas.microsoft.com/office/drawing/2014/main" id="{B1F296D9-9CEB-4709-B9CF-88E1DB7C07DB}"/>
              </a:ext>
            </a:extLst>
          </p:cNvPr>
          <p:cNvGrpSpPr/>
          <p:nvPr/>
        </p:nvGrpSpPr>
        <p:grpSpPr>
          <a:xfrm>
            <a:off x="-1" y="2196862"/>
            <a:ext cx="12192001" cy="4661138"/>
            <a:chOff x="-1" y="2196862"/>
            <a:chExt cx="12192001" cy="4661138"/>
          </a:xfrm>
        </p:grpSpPr>
        <p:pic>
          <p:nvPicPr>
            <p:cNvPr id="9" name="图片 3">
              <a:extLst>
                <a:ext uri="{FF2B5EF4-FFF2-40B4-BE49-F238E27FC236}">
                  <a16:creationId xmlns:a16="http://schemas.microsoft.com/office/drawing/2014/main" id="{6D341394-7B09-4420-B6D3-944416DE3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1" name="图片 4">
              <a:extLst>
                <a:ext uri="{FF2B5EF4-FFF2-40B4-BE49-F238E27FC236}">
                  <a16:creationId xmlns:a16="http://schemas.microsoft.com/office/drawing/2014/main" id="{C7FD72D5-AA18-41D1-BA7B-215785B0D6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2" name="图片 5">
              <a:extLst>
                <a:ext uri="{FF2B5EF4-FFF2-40B4-BE49-F238E27FC236}">
                  <a16:creationId xmlns:a16="http://schemas.microsoft.com/office/drawing/2014/main" id="{EBB2BC4D-3729-4C30-9816-011335F55B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
        <p:nvSpPr>
          <p:cNvPr id="2" name="TextBox 1">
            <a:extLst>
              <a:ext uri="{FF2B5EF4-FFF2-40B4-BE49-F238E27FC236}">
                <a16:creationId xmlns:a16="http://schemas.microsoft.com/office/drawing/2014/main" id="{68B7EE9A-BDBD-437D-B8AF-5862391E2D8F}"/>
              </a:ext>
            </a:extLst>
          </p:cNvPr>
          <p:cNvSpPr txBox="1"/>
          <p:nvPr/>
        </p:nvSpPr>
        <p:spPr>
          <a:xfrm>
            <a:off x="3378074" y="2405945"/>
            <a:ext cx="8244705" cy="1323439"/>
          </a:xfrm>
          <a:prstGeom prst="rect">
            <a:avLst/>
          </a:prstGeom>
          <a:noFill/>
        </p:spPr>
        <p:txBody>
          <a:bodyPr wrap="square" rtlCol="0">
            <a:spAutoFit/>
          </a:bodyPr>
          <a:lstStyle/>
          <a:p>
            <a:pPr algn="l"/>
            <a:r>
              <a:rPr lang="en-US" sz="8000" b="1">
                <a:solidFill>
                  <a:srgbClr val="00B050"/>
                </a:solidFill>
                <a:effectLst>
                  <a:outerShdw blurRad="38100" dist="38100" dir="2700000" algn="tl">
                    <a:srgbClr val="000000">
                      <a:alpha val="43137"/>
                    </a:srgbClr>
                  </a:outerShdw>
                </a:effectLst>
                <a:latin typeface="UTM Aristote" pitchFamily="18" charset="0"/>
              </a:rPr>
              <a:t>Đọc diễn cảm</a:t>
            </a:r>
          </a:p>
        </p:txBody>
      </p:sp>
    </p:spTree>
    <p:extLst>
      <p:ext uri="{BB962C8B-B14F-4D97-AF65-F5344CB8AC3E}">
        <p14:creationId xmlns:p14="http://schemas.microsoft.com/office/powerpoint/2010/main" val="3678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D6DE65-2271-4073-8AC2-9F3E369B8E44}"/>
              </a:ext>
            </a:extLst>
          </p:cNvPr>
          <p:cNvSpPr txBox="1"/>
          <p:nvPr/>
        </p:nvSpPr>
        <p:spPr>
          <a:xfrm>
            <a:off x="2057683" y="1767044"/>
            <a:ext cx="10887792" cy="2693045"/>
          </a:xfrm>
          <a:prstGeom prst="rect">
            <a:avLst/>
          </a:prstGeom>
          <a:noFill/>
        </p:spPr>
        <p:txBody>
          <a:bodyPr wrap="square" rtlCol="0">
            <a:spAutoFit/>
          </a:bodyPr>
          <a:lstStyle/>
          <a:p>
            <a:pPr algn="ctr"/>
            <a:r>
              <a:rPr lang="en-US" sz="5400" b="1">
                <a:solidFill>
                  <a:srgbClr val="00B050"/>
                </a:solidFill>
                <a:effectLst>
                  <a:outerShdw blurRad="38100" dist="38100" dir="2700000" algn="tl">
                    <a:srgbClr val="000000">
                      <a:alpha val="43137"/>
                    </a:srgbClr>
                  </a:outerShdw>
                </a:effectLst>
                <a:latin typeface="UTM Aristote" pitchFamily="18" charset="0"/>
              </a:rPr>
              <a:t>Trò chơi</a:t>
            </a:r>
          </a:p>
          <a:p>
            <a:pPr algn="ctr"/>
            <a:r>
              <a:rPr lang="en-US" sz="11500" b="1">
                <a:solidFill>
                  <a:srgbClr val="FFC000"/>
                </a:solidFill>
                <a:effectLst>
                  <a:outerShdw blurRad="38100" dist="38100" dir="2700000" algn="tl">
                    <a:srgbClr val="000000">
                      <a:alpha val="43137"/>
                    </a:srgbClr>
                  </a:outerShdw>
                </a:effectLst>
                <a:latin typeface="UTM Aristote" pitchFamily="18" charset="0"/>
              </a:rPr>
              <a:t>Trồng cây</a:t>
            </a:r>
            <a:endParaRPr lang="en-US" sz="11500" b="1" dirty="0">
              <a:solidFill>
                <a:srgbClr val="FFC000"/>
              </a:solidFill>
              <a:effectLst>
                <a:outerShdw blurRad="38100" dist="38100" dir="2700000" algn="tl">
                  <a:srgbClr val="000000">
                    <a:alpha val="43137"/>
                  </a:srgbClr>
                </a:outerShdw>
              </a:effectLst>
              <a:latin typeface="UTM Aristote" pitchFamily="18" charset="0"/>
            </a:endParaRPr>
          </a:p>
        </p:txBody>
      </p:sp>
      <p:grpSp>
        <p:nvGrpSpPr>
          <p:cNvPr id="10" name="组合 2">
            <a:extLst>
              <a:ext uri="{FF2B5EF4-FFF2-40B4-BE49-F238E27FC236}">
                <a16:creationId xmlns:a16="http://schemas.microsoft.com/office/drawing/2014/main" id="{C94C5DFF-9484-404F-A600-9248ACCCCD5F}"/>
              </a:ext>
            </a:extLst>
          </p:cNvPr>
          <p:cNvGrpSpPr/>
          <p:nvPr/>
        </p:nvGrpSpPr>
        <p:grpSpPr>
          <a:xfrm>
            <a:off x="-1" y="2196862"/>
            <a:ext cx="12192001" cy="4661138"/>
            <a:chOff x="-1" y="2196862"/>
            <a:chExt cx="12192001" cy="4661138"/>
          </a:xfrm>
        </p:grpSpPr>
        <p:pic>
          <p:nvPicPr>
            <p:cNvPr id="12" name="图片 3">
              <a:extLst>
                <a:ext uri="{FF2B5EF4-FFF2-40B4-BE49-F238E27FC236}">
                  <a16:creationId xmlns:a16="http://schemas.microsoft.com/office/drawing/2014/main" id="{D5381605-CF3C-4E29-9A00-66BFFBB00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3" name="图片 4">
              <a:extLst>
                <a:ext uri="{FF2B5EF4-FFF2-40B4-BE49-F238E27FC236}">
                  <a16:creationId xmlns:a16="http://schemas.microsoft.com/office/drawing/2014/main" id="{CB8244D9-8BDC-4DA2-841B-E2F4D23B91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14" name="图片 5">
              <a:extLst>
                <a:ext uri="{FF2B5EF4-FFF2-40B4-BE49-F238E27FC236}">
                  <a16:creationId xmlns:a16="http://schemas.microsoft.com/office/drawing/2014/main" id="{410AFB2A-B484-42F6-A002-23EF32A1A4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spTree>
    <p:extLst>
      <p:ext uri="{BB962C8B-B14F-4D97-AF65-F5344CB8AC3E}">
        <p14:creationId xmlns:p14="http://schemas.microsoft.com/office/powerpoint/2010/main" val="9928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106" name="图片 3">
            <a:extLst>
              <a:ext uri="{FF2B5EF4-FFF2-40B4-BE49-F238E27FC236}">
                <a16:creationId xmlns:a16="http://schemas.microsoft.com/office/drawing/2014/main" id="{E1CD1DC5-2C22-4874-A93B-3CE2A8965028}"/>
              </a:ext>
            </a:extLst>
          </p:cNvPr>
          <p:cNvPicPr>
            <a:picLocks noChangeAspect="1"/>
          </p:cNvPicPr>
          <p:nvPr/>
        </p:nvPicPr>
        <p:blipFill>
          <a:blip r:embed="rId3" cstate="screen">
            <a:alphaModFix amt="48000"/>
            <a:extLst>
              <a:ext uri="{28A0092B-C50C-407E-A947-70E740481C1C}">
                <a14:useLocalDpi xmlns:a14="http://schemas.microsoft.com/office/drawing/2010/main"/>
              </a:ext>
            </a:extLst>
          </a:blip>
          <a:stretch>
            <a:fillRect/>
          </a:stretch>
        </p:blipFill>
        <p:spPr>
          <a:xfrm>
            <a:off x="-13466" y="5009528"/>
            <a:ext cx="12192000" cy="1876288"/>
          </a:xfrm>
          <a:prstGeom prst="rect">
            <a:avLst/>
          </a:prstGeom>
        </p:spPr>
      </p:pic>
      <p:grpSp>
        <p:nvGrpSpPr>
          <p:cNvPr id="985" name="Google Shape;985;p51"/>
          <p:cNvGrpSpPr/>
          <p:nvPr/>
        </p:nvGrpSpPr>
        <p:grpSpPr>
          <a:xfrm>
            <a:off x="2121717" y="370471"/>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3751088" y="304153"/>
            <a:ext cx="6443946" cy="728165"/>
          </a:xfrm>
          <a:prstGeom prst="rect">
            <a:avLst/>
          </a:prstGeom>
          <a:noFill/>
          <a:ln w="190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4267" b="1">
                <a:latin typeface="Arial" panose="020B0604020202020204" pitchFamily="34" charset="0"/>
                <a:cs typeface="Arial" panose="020B0604020202020204" pitchFamily="34" charset="0"/>
              </a:rPr>
              <a:t>Tiêu chí đọc diễn cảm</a:t>
            </a:r>
            <a:endParaRPr lang="vi-VN" sz="4267" b="1" dirty="0">
              <a:latin typeface="Arial" panose="020B0604020202020204" pitchFamily="34" charset="0"/>
              <a:cs typeface="Arial" panose="020B0604020202020204" pitchFamily="34" charset="0"/>
            </a:endParaRPr>
          </a:p>
        </p:txBody>
      </p:sp>
      <p:sp>
        <p:nvSpPr>
          <p:cNvPr id="28" name="Rounded Rectangle 27"/>
          <p:cNvSpPr/>
          <p:nvPr/>
        </p:nvSpPr>
        <p:spPr>
          <a:xfrm>
            <a:off x="608842" y="2028497"/>
            <a:ext cx="6284662" cy="64344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bg1"/>
                </a:solidFill>
                <a:latin typeface="Arial" panose="020B0604020202020204" pitchFamily="34" charset="0"/>
                <a:ea typeface="字魂36号-正文宋楷" panose="02000000000000000000" pitchFamily="2" charset="-122"/>
                <a:cs typeface="Arial" panose="020B0604020202020204" pitchFamily="34" charset="0"/>
              </a:rPr>
              <a:t>    Đọc đúng, lưu loát, mạch lạc</a:t>
            </a:r>
            <a:endParaRPr lang="zh-CN" altLang="en-US" sz="2800" b="1">
              <a:solidFill>
                <a:schemeClr val="bg1"/>
              </a:solidFill>
              <a:latin typeface="Arial" panose="020B0604020202020204" pitchFamily="34" charset="0"/>
              <a:ea typeface="字魂36号-正文宋楷" panose="02000000000000000000" pitchFamily="2" charset="-122"/>
              <a:cs typeface="Arial" panose="020B0604020202020204" pitchFamily="34" charset="0"/>
            </a:endParaRPr>
          </a:p>
        </p:txBody>
      </p:sp>
      <p:sp>
        <p:nvSpPr>
          <p:cNvPr id="31" name="Rounded Rectangle 30"/>
          <p:cNvSpPr/>
          <p:nvPr/>
        </p:nvSpPr>
        <p:spPr>
          <a:xfrm>
            <a:off x="709041" y="3240473"/>
            <a:ext cx="5904220" cy="61597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Arial" panose="020B0604020202020204" pitchFamily="34" charset="0"/>
                <a:cs typeface="Arial" panose="020B0604020202020204" pitchFamily="34" charset="0"/>
              </a:rPr>
              <a:t>       N</a:t>
            </a:r>
            <a:r>
              <a:rPr lang="vi-VN" sz="2800" b="1">
                <a:latin typeface="Arial" panose="020B0604020202020204" pitchFamily="34" charset="0"/>
                <a:cs typeface="Arial" panose="020B0604020202020204" pitchFamily="34" charset="0"/>
              </a:rPr>
              <a:t>gắt, nghỉ câu hợp lý</a:t>
            </a:r>
            <a:endParaRPr lang="en-US" sz="2800" b="1" dirty="0">
              <a:latin typeface="Arial" panose="020B0604020202020204" pitchFamily="34" charset="0"/>
              <a:cs typeface="Arial" panose="020B0604020202020204" pitchFamily="34" charset="0"/>
            </a:endParaRPr>
          </a:p>
        </p:txBody>
      </p:sp>
      <p:pic>
        <p:nvPicPr>
          <p:cNvPr id="32" name="Picture 2" descr="F:\1-原创素材\1_mm1102\PPT\PPT_014\materaials\pageimg_g20h.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94586" y="3240473"/>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709041" y="4518394"/>
            <a:ext cx="5904220" cy="615973"/>
          </a:xfrm>
          <a:prstGeom prst="roundRect">
            <a:avLst/>
          </a:prstGeom>
          <a:solidFill>
            <a:srgbClr val="48C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       Giọng đọc phù hợp</a:t>
            </a:r>
            <a:endParaRPr lang="en-US" sz="2800" dirty="0">
              <a:latin typeface="Arial" panose="020B0604020202020204" pitchFamily="34" charset="0"/>
              <a:cs typeface="Arial" panose="020B0604020202020204" pitchFamily="34" charset="0"/>
            </a:endParaRPr>
          </a:p>
        </p:txBody>
      </p:sp>
      <p:pic>
        <p:nvPicPr>
          <p:cNvPr id="38" name="Picture 2" descr="F:\1-原创素材\1_mm1102\PPT\PPT_014\materaials\pageimg_g20h.png"/>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4585" y="4518394"/>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7545545" y="1765279"/>
            <a:ext cx="835631" cy="813272"/>
            <a:chOff x="5659158" y="1236678"/>
            <a:chExt cx="626723" cy="609954"/>
          </a:xfrm>
        </p:grpSpPr>
        <p:pic>
          <p:nvPicPr>
            <p:cNvPr id="40"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42" name="Group 41"/>
          <p:cNvGrpSpPr/>
          <p:nvPr/>
        </p:nvGrpSpPr>
        <p:grpSpPr>
          <a:xfrm>
            <a:off x="10939310" y="1793744"/>
            <a:ext cx="835631" cy="813272"/>
            <a:chOff x="5659158" y="1236678"/>
            <a:chExt cx="626723" cy="609954"/>
          </a:xfrm>
        </p:grpSpPr>
        <p:pic>
          <p:nvPicPr>
            <p:cNvPr id="43"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grpSp>
        <p:nvGrpSpPr>
          <p:cNvPr id="45" name="Group 44"/>
          <p:cNvGrpSpPr/>
          <p:nvPr/>
        </p:nvGrpSpPr>
        <p:grpSpPr>
          <a:xfrm>
            <a:off x="9242427" y="1773072"/>
            <a:ext cx="835631" cy="813272"/>
            <a:chOff x="5659158" y="1236678"/>
            <a:chExt cx="626723" cy="609954"/>
          </a:xfrm>
        </p:grpSpPr>
        <p:pic>
          <p:nvPicPr>
            <p:cNvPr id="46"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57" name="Group 56"/>
          <p:cNvGrpSpPr/>
          <p:nvPr/>
        </p:nvGrpSpPr>
        <p:grpSpPr>
          <a:xfrm>
            <a:off x="10939309" y="3049975"/>
            <a:ext cx="835631" cy="813272"/>
            <a:chOff x="5659158" y="1236678"/>
            <a:chExt cx="626723" cy="609954"/>
          </a:xfrm>
        </p:grpSpPr>
        <p:pic>
          <p:nvPicPr>
            <p:cNvPr id="58"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grpSp>
        <p:nvGrpSpPr>
          <p:cNvPr id="60" name="Group 59"/>
          <p:cNvGrpSpPr/>
          <p:nvPr/>
        </p:nvGrpSpPr>
        <p:grpSpPr>
          <a:xfrm>
            <a:off x="9242426" y="3049975"/>
            <a:ext cx="835631" cy="813272"/>
            <a:chOff x="5659158" y="1236678"/>
            <a:chExt cx="626723" cy="609954"/>
          </a:xfrm>
        </p:grpSpPr>
        <p:pic>
          <p:nvPicPr>
            <p:cNvPr id="61"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63" name="Group 62"/>
          <p:cNvGrpSpPr/>
          <p:nvPr/>
        </p:nvGrpSpPr>
        <p:grpSpPr>
          <a:xfrm>
            <a:off x="7534129" y="3049975"/>
            <a:ext cx="835631" cy="813272"/>
            <a:chOff x="5659158" y="1236678"/>
            <a:chExt cx="626723" cy="609954"/>
          </a:xfrm>
        </p:grpSpPr>
        <p:pic>
          <p:nvPicPr>
            <p:cNvPr id="64"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66" name="Group 65"/>
          <p:cNvGrpSpPr/>
          <p:nvPr/>
        </p:nvGrpSpPr>
        <p:grpSpPr>
          <a:xfrm>
            <a:off x="7545543" y="4329503"/>
            <a:ext cx="835631" cy="813272"/>
            <a:chOff x="5659158" y="1236678"/>
            <a:chExt cx="626723" cy="609954"/>
          </a:xfrm>
        </p:grpSpPr>
        <p:pic>
          <p:nvPicPr>
            <p:cNvPr id="67"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5816066" y="1356989"/>
              <a:ext cx="267141" cy="346249"/>
            </a:xfrm>
            <a:prstGeom prst="rect">
              <a:avLst/>
            </a:prstGeom>
            <a:noFill/>
          </p:spPr>
          <p:txBody>
            <a:bodyPr wrap="none" rtlCol="0">
              <a:spAutoFit/>
            </a:bodyPr>
            <a:lstStyle/>
            <a:p>
              <a:r>
                <a:rPr lang="vi-VN" sz="2400" b="1" dirty="0"/>
                <a:t>1</a:t>
              </a:r>
              <a:endParaRPr lang="en-US" sz="2400" b="1" dirty="0"/>
            </a:p>
          </p:txBody>
        </p:sp>
      </p:grpSp>
      <p:grpSp>
        <p:nvGrpSpPr>
          <p:cNvPr id="69" name="Group 68"/>
          <p:cNvGrpSpPr/>
          <p:nvPr/>
        </p:nvGrpSpPr>
        <p:grpSpPr>
          <a:xfrm>
            <a:off x="9228127" y="4321095"/>
            <a:ext cx="835631" cy="813272"/>
            <a:chOff x="5659158" y="1236678"/>
            <a:chExt cx="626723" cy="609954"/>
          </a:xfrm>
        </p:grpSpPr>
        <p:pic>
          <p:nvPicPr>
            <p:cNvPr id="70"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236678"/>
              <a:ext cx="626723" cy="60995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5816066" y="1356989"/>
              <a:ext cx="267141" cy="346249"/>
            </a:xfrm>
            <a:prstGeom prst="rect">
              <a:avLst/>
            </a:prstGeom>
            <a:noFill/>
          </p:spPr>
          <p:txBody>
            <a:bodyPr wrap="none" rtlCol="0">
              <a:spAutoFit/>
            </a:bodyPr>
            <a:lstStyle/>
            <a:p>
              <a:r>
                <a:rPr lang="vi-VN" sz="2400" b="1" dirty="0"/>
                <a:t>2</a:t>
              </a:r>
              <a:endParaRPr lang="en-US" sz="2400" b="1" dirty="0"/>
            </a:p>
          </p:txBody>
        </p:sp>
      </p:grpSp>
      <p:grpSp>
        <p:nvGrpSpPr>
          <p:cNvPr id="72" name="Group 71"/>
          <p:cNvGrpSpPr/>
          <p:nvPr/>
        </p:nvGrpSpPr>
        <p:grpSpPr>
          <a:xfrm>
            <a:off x="10910711" y="4310515"/>
            <a:ext cx="892824" cy="868935"/>
            <a:chOff x="5659158" y="1194931"/>
            <a:chExt cx="669618" cy="651701"/>
          </a:xfrm>
        </p:grpSpPr>
        <p:pic>
          <p:nvPicPr>
            <p:cNvPr id="73" name="Picture 2" descr="pop art cartoon stars stickers | PNG Images AI Free Download - Pikbest"/>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9" b="100000" l="2429" r="100000"/>
                      </a14:imgEffect>
                    </a14:imgLayer>
                  </a14:imgProps>
                </a:ext>
                <a:ext uri="{28A0092B-C50C-407E-A947-70E740481C1C}">
                  <a14:useLocalDpi xmlns:a14="http://schemas.microsoft.com/office/drawing/2010/main" val="0"/>
                </a:ext>
              </a:extLst>
            </a:blip>
            <a:srcRect l="27458" t="18740" r="26468" b="17848"/>
            <a:stretch/>
          </p:blipFill>
          <p:spPr bwMode="auto">
            <a:xfrm>
              <a:off x="5659158" y="1194931"/>
              <a:ext cx="669618" cy="65170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5816066" y="1356989"/>
              <a:ext cx="267141" cy="346249"/>
            </a:xfrm>
            <a:prstGeom prst="rect">
              <a:avLst/>
            </a:prstGeom>
            <a:noFill/>
          </p:spPr>
          <p:txBody>
            <a:bodyPr wrap="none" rtlCol="0">
              <a:spAutoFit/>
            </a:bodyPr>
            <a:lstStyle/>
            <a:p>
              <a:r>
                <a:rPr lang="vi-VN" sz="2400" b="1" dirty="0"/>
                <a:t>3</a:t>
              </a:r>
              <a:endParaRPr lang="en-US" sz="2400" b="1" dirty="0"/>
            </a:p>
          </p:txBody>
        </p:sp>
      </p:grpSp>
      <p:sp>
        <p:nvSpPr>
          <p:cNvPr id="75" name="Google Shape;1586;p52"/>
          <p:cNvSpPr txBox="1">
            <a:spLocks/>
          </p:cNvSpPr>
          <p:nvPr/>
        </p:nvSpPr>
        <p:spPr>
          <a:xfrm>
            <a:off x="6925235" y="1356770"/>
            <a:ext cx="1905768" cy="491703"/>
          </a:xfrm>
          <a:prstGeom prst="rect">
            <a:avLst/>
          </a:prstGeom>
          <a:noFill/>
          <a:ln w="12700">
            <a:noFill/>
            <a:prstDash val="dash"/>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rgbClr val="00B050"/>
                </a:solidFill>
                <a:latin typeface="Arial" panose="020B0604020202020204" pitchFamily="34" charset="0"/>
                <a:cs typeface="Arial" panose="020B0604020202020204" pitchFamily="34" charset="0"/>
              </a:rPr>
              <a:t>Bình thường</a:t>
            </a:r>
          </a:p>
        </p:txBody>
      </p:sp>
      <p:sp>
        <p:nvSpPr>
          <p:cNvPr id="76" name="Google Shape;1586;p52"/>
          <p:cNvSpPr txBox="1">
            <a:spLocks/>
          </p:cNvSpPr>
          <p:nvPr/>
        </p:nvSpPr>
        <p:spPr>
          <a:xfrm>
            <a:off x="9308990" y="1379449"/>
            <a:ext cx="799796" cy="403703"/>
          </a:xfrm>
          <a:prstGeom prst="rect">
            <a:avLst/>
          </a:prstGeom>
          <a:noFill/>
          <a:ln w="12700">
            <a:no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rgbClr val="00B050"/>
                </a:solidFill>
                <a:latin typeface="Arial" panose="020B0604020202020204" pitchFamily="34" charset="0"/>
                <a:cs typeface="Arial" panose="020B0604020202020204" pitchFamily="34" charset="0"/>
              </a:rPr>
              <a:t>Tốt</a:t>
            </a:r>
          </a:p>
        </p:txBody>
      </p:sp>
      <p:sp>
        <p:nvSpPr>
          <p:cNvPr id="77" name="Google Shape;1586;p52"/>
          <p:cNvSpPr txBox="1">
            <a:spLocks/>
          </p:cNvSpPr>
          <p:nvPr/>
        </p:nvSpPr>
        <p:spPr>
          <a:xfrm>
            <a:off x="10627425" y="1350380"/>
            <a:ext cx="1290152" cy="403703"/>
          </a:xfrm>
          <a:prstGeom prst="rect">
            <a:avLst/>
          </a:prstGeom>
          <a:noFill/>
          <a:ln w="12700">
            <a:no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ife Savers ExtraBold"/>
              <a:buNone/>
              <a:defRPr sz="3000" b="0" i="0" u="none" strike="noStrike" cap="none">
                <a:solidFill>
                  <a:schemeClr val="dk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2000" b="1" dirty="0">
                <a:solidFill>
                  <a:schemeClr val="accent2">
                    <a:lumMod val="75000"/>
                  </a:schemeClr>
                </a:solidFill>
                <a:latin typeface="Arial" panose="020B0604020202020204" pitchFamily="34" charset="0"/>
                <a:cs typeface="Arial" panose="020B0604020202020204" pitchFamily="34" charset="0"/>
              </a:rPr>
              <a:t>Rất tốt</a:t>
            </a:r>
          </a:p>
        </p:txBody>
      </p:sp>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pic>
        <p:nvPicPr>
          <p:cNvPr id="99" name="Picture 2" descr="Nguyên tắc S.M.A.R.T trong học trực tuyến - VnExpress"/>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2835346" y="99684"/>
            <a:ext cx="1123308" cy="106851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F:\1-原创素材\1_mm1102\PPT\PPT_014\materaials\pageimg_g20h.png">
            <a:extLst>
              <a:ext uri="{FF2B5EF4-FFF2-40B4-BE49-F238E27FC236}">
                <a16:creationId xmlns:a16="http://schemas.microsoft.com/office/drawing/2014/main" id="{3194D004-FEB0-4FDA-82FE-AD186467A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85" y="2050138"/>
            <a:ext cx="628905" cy="61597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43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par>
                                <p:cTn id="10" presetID="8" presetClass="emph" presetSubtype="0" repeatCount="indefinite" fill="hold" nodeType="withEffect">
                                  <p:stCondLst>
                                    <p:cond delay="0"/>
                                  </p:stCondLst>
                                  <p:childTnLst>
                                    <p:animRot by="21600000">
                                      <p:cBhvr>
                                        <p:cTn id="11" dur="2000" fill="hold"/>
                                        <p:tgtEl>
                                          <p:spTgt spid="32"/>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38"/>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3">
            <a:extLst>
              <a:ext uri="{FF2B5EF4-FFF2-40B4-BE49-F238E27FC236}">
                <a16:creationId xmlns:a16="http://schemas.microsoft.com/office/drawing/2014/main" id="{86884A43-D94B-4976-B31E-61BCB7FEE267}"/>
              </a:ext>
            </a:extLst>
          </p:cNvPr>
          <p:cNvPicPr>
            <a:picLocks noChangeAspect="1"/>
          </p:cNvPicPr>
          <p:nvPr/>
        </p:nvPicPr>
        <p:blipFill>
          <a:blip r:embed="rId3" cstate="screen">
            <a:alphaModFix amt="96000"/>
            <a:extLst>
              <a:ext uri="{28A0092B-C50C-407E-A947-70E740481C1C}">
                <a14:useLocalDpi xmlns:a14="http://schemas.microsoft.com/office/drawing/2010/main"/>
              </a:ext>
            </a:extLst>
          </a:blip>
          <a:stretch>
            <a:fillRect/>
          </a:stretch>
        </p:blipFill>
        <p:spPr>
          <a:xfrm>
            <a:off x="-16237" y="4418712"/>
            <a:ext cx="12192000" cy="2459916"/>
          </a:xfrm>
          <a:prstGeom prst="rect">
            <a:avLst/>
          </a:prstGeom>
        </p:spPr>
      </p:pic>
      <p:grpSp>
        <p:nvGrpSpPr>
          <p:cNvPr id="13" name="Group 12">
            <a:extLst>
              <a:ext uri="{FF2B5EF4-FFF2-40B4-BE49-F238E27FC236}">
                <a16:creationId xmlns:a16="http://schemas.microsoft.com/office/drawing/2014/main" id="{D0405793-4CC8-684A-849B-7104BDD52235}"/>
              </a:ext>
            </a:extLst>
          </p:cNvPr>
          <p:cNvGrpSpPr/>
          <p:nvPr/>
        </p:nvGrpSpPr>
        <p:grpSpPr>
          <a:xfrm>
            <a:off x="3738671" y="303473"/>
            <a:ext cx="4733095" cy="527540"/>
            <a:chOff x="4091920" y="112245"/>
            <a:chExt cx="4733094" cy="527537"/>
          </a:xfrm>
        </p:grpSpPr>
        <p:sp>
          <p:nvSpPr>
            <p:cNvPr id="14" name="KSO_Shape">
              <a:extLst>
                <a:ext uri="{FF2B5EF4-FFF2-40B4-BE49-F238E27FC236}">
                  <a16:creationId xmlns:a16="http://schemas.microsoft.com/office/drawing/2014/main" id="{5C2E7A82-D5FC-854D-B0B7-4A74216E9815}"/>
                </a:ext>
              </a:extLst>
            </p:cNvPr>
            <p:cNvSpPr/>
            <p:nvPr/>
          </p:nvSpPr>
          <p:spPr>
            <a:xfrm>
              <a:off x="4091920" y="112245"/>
              <a:ext cx="4733094" cy="500580"/>
            </a:xfrm>
            <a:prstGeom prst="roundRect">
              <a:avLst>
                <a:gd name="adj" fmla="val 50000"/>
              </a:avLst>
            </a:prstGeom>
            <a:solidFill>
              <a:srgbClr val="FEB80A"/>
            </a:solidFill>
            <a:ln w="12700" cap="flat" cmpd="sng" algn="ctr">
              <a:noFill/>
              <a:prstDash val="solid"/>
              <a:miter lim="800000"/>
            </a:ln>
            <a:effectLst/>
          </p:spPr>
          <p:txBody>
            <a:bodyPr anchor="ctr"/>
            <a:lstStyle/>
            <a:p>
              <a:pPr algn="ctr" defTabSz="914354">
                <a:buFont typeface="Arial"/>
                <a:buNone/>
                <a:defRPr/>
              </a:pPr>
              <a:endParaRPr lang="zh-CN" altLang="en-US" sz="2800" kern="0" dirty="0">
                <a:solidFill>
                  <a:srgbClr val="FFFFFF"/>
                </a:solidFill>
                <a:latin typeface="Arial" panose="020B0604020202020204" pitchFamily="34" charset="0"/>
                <a:cs typeface="Arial" panose="020B0604020202020204" pitchFamily="34" charset="0"/>
                <a:sym typeface="+mn-lt"/>
              </a:endParaRPr>
            </a:p>
          </p:txBody>
        </p:sp>
        <p:sp>
          <p:nvSpPr>
            <p:cNvPr id="15" name="PA_文本框 2">
              <a:extLst>
                <a:ext uri="{FF2B5EF4-FFF2-40B4-BE49-F238E27FC236}">
                  <a16:creationId xmlns:a16="http://schemas.microsoft.com/office/drawing/2014/main" id="{D98BF759-6F91-6B41-9BAE-77A56672C643}"/>
                </a:ext>
              </a:extLst>
            </p:cNvPr>
            <p:cNvSpPr txBox="1"/>
            <p:nvPr>
              <p:custDataLst>
                <p:tags r:id="rId1"/>
              </p:custDataLst>
            </p:nvPr>
          </p:nvSpPr>
          <p:spPr>
            <a:xfrm>
              <a:off x="5319377" y="116565"/>
              <a:ext cx="2278188" cy="523217"/>
            </a:xfrm>
            <a:prstGeom prst="rect">
              <a:avLst/>
            </a:prstGeom>
            <a:noFill/>
          </p:spPr>
          <p:txBody>
            <a:bodyPr wrap="none" rtlCol="0">
              <a:spAutoFit/>
            </a:bodyPr>
            <a:lstStyle/>
            <a:p>
              <a:pPr algn="ctr" defTabSz="914354">
                <a:buFont typeface="Arial"/>
                <a:buNone/>
                <a:defRPr/>
              </a:pPr>
              <a:r>
                <a:rPr lang="en-US" altLang="zh-CN" sz="2800" b="1">
                  <a:solidFill>
                    <a:srgbClr val="C00000"/>
                  </a:solidFill>
                  <a:latin typeface="Arial" panose="020B0604020202020204" pitchFamily="34" charset="0"/>
                  <a:ea typeface="Tahoma" panose="020B0604030504040204" pitchFamily="34" charset="0"/>
                  <a:cs typeface="Arial" panose="020B0604020202020204" pitchFamily="34" charset="0"/>
                  <a:sym typeface="Arial"/>
                </a:rPr>
                <a:t>GIỌNG ĐỌC</a:t>
              </a:r>
              <a:endParaRPr lang="zh-CN" altLang="en-US" sz="2800" b="1" dirty="0">
                <a:solidFill>
                  <a:srgbClr val="C00000"/>
                </a:solidFill>
                <a:latin typeface="Arial" panose="020B0604020202020204" pitchFamily="34" charset="0"/>
                <a:ea typeface="等线" panose="020B0604020202020204" charset="-122"/>
                <a:cs typeface="Arial" panose="020B0604020202020204" pitchFamily="34" charset="0"/>
                <a:sym typeface="Arial"/>
              </a:endParaRPr>
            </a:p>
          </p:txBody>
        </p:sp>
      </p:grpSp>
      <p:sp>
        <p:nvSpPr>
          <p:cNvPr id="64" name="Freeform 56">
            <a:extLst>
              <a:ext uri="{FF2B5EF4-FFF2-40B4-BE49-F238E27FC236}">
                <a16:creationId xmlns:a16="http://schemas.microsoft.com/office/drawing/2014/main" id="{3AA6D7AE-2EF9-C447-B8CF-29574522927B}"/>
              </a:ext>
            </a:extLst>
          </p:cNvPr>
          <p:cNvSpPr/>
          <p:nvPr/>
        </p:nvSpPr>
        <p:spPr bwMode="auto">
          <a:xfrm flipH="1">
            <a:off x="2497853" y="4163065"/>
            <a:ext cx="9492926" cy="514962"/>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lumMod val="60000"/>
              <a:lumOff val="40000"/>
            </a:schemeClr>
          </a:solidFill>
          <a:ln>
            <a:noFill/>
          </a:ln>
        </p:spPr>
        <p:txBody>
          <a:bodyPr vert="horz" wrap="square" lIns="68580" tIns="34292" rIns="68580" bIns="34292" numCol="1" anchor="t" anchorCtr="0" compatLnSpc="1"/>
          <a:lstStyle/>
          <a:p>
            <a:r>
              <a:rPr lang="en-US" sz="2800">
                <a:latin typeface="Arial" panose="020B0604020202020204" pitchFamily="34" charset="0"/>
                <a:cs typeface="Arial" panose="020B0604020202020204" pitchFamily="34" charset="0"/>
              </a:rPr>
              <a:t>Lời cậu bé tự thắc mắc: giọng băn khoăn.</a:t>
            </a:r>
          </a:p>
        </p:txBody>
      </p:sp>
      <p:grpSp>
        <p:nvGrpSpPr>
          <p:cNvPr id="60" name="组合 29">
            <a:extLst>
              <a:ext uri="{FF2B5EF4-FFF2-40B4-BE49-F238E27FC236}">
                <a16:creationId xmlns:a16="http://schemas.microsoft.com/office/drawing/2014/main" id="{FD928A3A-ECDC-7347-91F4-105AB5C77EDE}"/>
              </a:ext>
            </a:extLst>
          </p:cNvPr>
          <p:cNvGrpSpPr/>
          <p:nvPr/>
        </p:nvGrpSpPr>
        <p:grpSpPr>
          <a:xfrm flipH="1">
            <a:off x="1165285" y="1043303"/>
            <a:ext cx="5561576" cy="1120101"/>
            <a:chOff x="8047568" y="760883"/>
            <a:chExt cx="3384471" cy="540840"/>
          </a:xfrm>
        </p:grpSpPr>
        <p:sp>
          <p:nvSpPr>
            <p:cNvPr id="61" name="Freeform 60">
              <a:extLst>
                <a:ext uri="{FF2B5EF4-FFF2-40B4-BE49-F238E27FC236}">
                  <a16:creationId xmlns:a16="http://schemas.microsoft.com/office/drawing/2014/main" id="{7BC6E31A-5CBC-724B-BB9A-E6F8984B2A00}"/>
                </a:ext>
              </a:extLst>
            </p:cNvPr>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4472C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62" name="Freeform 61">
              <a:extLst>
                <a:ext uri="{FF2B5EF4-FFF2-40B4-BE49-F238E27FC236}">
                  <a16:creationId xmlns:a16="http://schemas.microsoft.com/office/drawing/2014/main" id="{E4857BD6-FC83-C646-908A-D8403E6C2FC0}"/>
                </a:ext>
              </a:extLst>
            </p:cNvPr>
            <p:cNvSpPr/>
            <p:nvPr/>
          </p:nvSpPr>
          <p:spPr bwMode="auto">
            <a:xfrm>
              <a:off x="8047568" y="760883"/>
              <a:ext cx="962219"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63" name="Freeform 62">
              <a:extLst>
                <a:ext uri="{FF2B5EF4-FFF2-40B4-BE49-F238E27FC236}">
                  <a16:creationId xmlns:a16="http://schemas.microsoft.com/office/drawing/2014/main" id="{F7A2B823-293F-9545-B451-0A7D74210C45}"/>
                </a:ext>
              </a:extLst>
            </p:cNvPr>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grpSp>
      <p:grpSp>
        <p:nvGrpSpPr>
          <p:cNvPr id="21" name="组合 49">
            <a:extLst>
              <a:ext uri="{FF2B5EF4-FFF2-40B4-BE49-F238E27FC236}">
                <a16:creationId xmlns:a16="http://schemas.microsoft.com/office/drawing/2014/main" id="{18C31D7F-408B-B546-B6C3-97DBD0CFB803}"/>
              </a:ext>
            </a:extLst>
          </p:cNvPr>
          <p:cNvGrpSpPr/>
          <p:nvPr/>
        </p:nvGrpSpPr>
        <p:grpSpPr>
          <a:xfrm flipH="1">
            <a:off x="5143586" y="1927411"/>
            <a:ext cx="6642304" cy="1817240"/>
            <a:chOff x="5247550" y="216012"/>
            <a:chExt cx="4177696" cy="713638"/>
          </a:xfrm>
        </p:grpSpPr>
        <p:pic>
          <p:nvPicPr>
            <p:cNvPr id="54" name="图片 50">
              <a:extLst>
                <a:ext uri="{FF2B5EF4-FFF2-40B4-BE49-F238E27FC236}">
                  <a16:creationId xmlns:a16="http://schemas.microsoft.com/office/drawing/2014/main" id="{70A45A79-2F84-AB4E-97E3-7BA7D92DC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4383" y="301202"/>
              <a:ext cx="2680840" cy="628448"/>
            </a:xfrm>
            <a:prstGeom prst="rect">
              <a:avLst/>
            </a:prstGeom>
          </p:spPr>
        </p:pic>
        <p:grpSp>
          <p:nvGrpSpPr>
            <p:cNvPr id="55" name="组合 51">
              <a:extLst>
                <a:ext uri="{FF2B5EF4-FFF2-40B4-BE49-F238E27FC236}">
                  <a16:creationId xmlns:a16="http://schemas.microsoft.com/office/drawing/2014/main" id="{EE9D378D-3A1F-C945-8648-5AB192226FA9}"/>
                </a:ext>
              </a:extLst>
            </p:cNvPr>
            <p:cNvGrpSpPr/>
            <p:nvPr/>
          </p:nvGrpSpPr>
          <p:grpSpPr>
            <a:xfrm flipH="1">
              <a:off x="5247550" y="216012"/>
              <a:ext cx="4177696" cy="629300"/>
              <a:chOff x="7995985" y="691899"/>
              <a:chExt cx="4048409" cy="609824"/>
            </a:xfrm>
          </p:grpSpPr>
          <p:sp>
            <p:nvSpPr>
              <p:cNvPr id="56" name="Freeform 56">
                <a:extLst>
                  <a:ext uri="{FF2B5EF4-FFF2-40B4-BE49-F238E27FC236}">
                    <a16:creationId xmlns:a16="http://schemas.microsoft.com/office/drawing/2014/main" id="{2BDD3579-D0EF-C147-BCF9-040372808CCC}"/>
                  </a:ext>
                </a:extLst>
              </p:cNvPr>
              <p:cNvSpPr/>
              <p:nvPr/>
            </p:nvSpPr>
            <p:spPr bwMode="auto">
              <a:xfrm>
                <a:off x="8923398" y="695667"/>
                <a:ext cx="3120996" cy="588460"/>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57" name="Freeform 57">
                <a:extLst>
                  <a:ext uri="{FF2B5EF4-FFF2-40B4-BE49-F238E27FC236}">
                    <a16:creationId xmlns:a16="http://schemas.microsoft.com/office/drawing/2014/main" id="{5FE58999-420E-CE49-882E-057E182D7057}"/>
                  </a:ext>
                </a:extLst>
              </p:cNvPr>
              <p:cNvSpPr/>
              <p:nvPr/>
            </p:nvSpPr>
            <p:spPr bwMode="auto">
              <a:xfrm>
                <a:off x="7995985" y="691899"/>
                <a:ext cx="925011" cy="394952"/>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58" name="Freeform 26">
                <a:extLst>
                  <a:ext uri="{FF2B5EF4-FFF2-40B4-BE49-F238E27FC236}">
                    <a16:creationId xmlns:a16="http://schemas.microsoft.com/office/drawing/2014/main" id="{885D4EDD-0D25-C244-9A9C-60B8E599780C}"/>
                  </a:ext>
                </a:extLst>
              </p:cNvPr>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grpSp>
      </p:grpSp>
      <p:grpSp>
        <p:nvGrpSpPr>
          <p:cNvPr id="22" name="组合 29">
            <a:extLst>
              <a:ext uri="{FF2B5EF4-FFF2-40B4-BE49-F238E27FC236}">
                <a16:creationId xmlns:a16="http://schemas.microsoft.com/office/drawing/2014/main" id="{49BE30B8-CBD6-0C4A-AA3E-A19619FD10FC}"/>
              </a:ext>
            </a:extLst>
          </p:cNvPr>
          <p:cNvGrpSpPr/>
          <p:nvPr/>
        </p:nvGrpSpPr>
        <p:grpSpPr>
          <a:xfrm flipH="1">
            <a:off x="974895" y="2956956"/>
            <a:ext cx="5663586" cy="1043342"/>
            <a:chOff x="7860635" y="579270"/>
            <a:chExt cx="4276635" cy="430899"/>
          </a:xfrm>
        </p:grpSpPr>
        <p:sp>
          <p:nvSpPr>
            <p:cNvPr id="51" name="Freeform 56">
              <a:extLst>
                <a:ext uri="{FF2B5EF4-FFF2-40B4-BE49-F238E27FC236}">
                  <a16:creationId xmlns:a16="http://schemas.microsoft.com/office/drawing/2014/main" id="{3AA6D7AE-2EF9-C447-B8CF-29574522927B}"/>
                </a:ext>
              </a:extLst>
            </p:cNvPr>
            <p:cNvSpPr/>
            <p:nvPr/>
          </p:nvSpPr>
          <p:spPr bwMode="auto">
            <a:xfrm>
              <a:off x="8653382" y="579270"/>
              <a:ext cx="3483888"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rgbClr val="0066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52" name="Freeform 57">
              <a:extLst>
                <a:ext uri="{FF2B5EF4-FFF2-40B4-BE49-F238E27FC236}">
                  <a16:creationId xmlns:a16="http://schemas.microsoft.com/office/drawing/2014/main" id="{2ED8955D-501C-3D40-9113-459374106CD6}"/>
                </a:ext>
              </a:extLst>
            </p:cNvPr>
            <p:cNvSpPr/>
            <p:nvPr/>
          </p:nvSpPr>
          <p:spPr bwMode="auto">
            <a:xfrm>
              <a:off x="7860635" y="579270"/>
              <a:ext cx="112881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ysClr val="window" lastClr="FFFFFF">
                <a:lumMod val="85000"/>
              </a:sys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2" rIns="68580" bIns="34292" numCol="1" anchor="t" anchorCtr="0" compatLnSpc="1"/>
            <a:lstStyle/>
            <a:p>
              <a:pPr defTabSz="914354">
                <a:buFont typeface="Arial"/>
                <a:buNone/>
                <a:defRPr/>
              </a:pP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grpSp>
      <p:sp>
        <p:nvSpPr>
          <p:cNvPr id="48" name="Freeform 56">
            <a:extLst>
              <a:ext uri="{FF2B5EF4-FFF2-40B4-BE49-F238E27FC236}">
                <a16:creationId xmlns:a16="http://schemas.microsoft.com/office/drawing/2014/main" id="{2A83DC26-E59B-DA4E-B371-BCAF9567F966}"/>
              </a:ext>
            </a:extLst>
          </p:cNvPr>
          <p:cNvSpPr/>
          <p:nvPr/>
        </p:nvSpPr>
        <p:spPr bwMode="auto">
          <a:xfrm>
            <a:off x="2497853" y="4897606"/>
            <a:ext cx="9492925" cy="514962"/>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4">
              <a:lumMod val="40000"/>
              <a:lumOff val="60000"/>
            </a:schemeClr>
          </a:solidFill>
          <a:ln>
            <a:noFill/>
          </a:ln>
        </p:spPr>
        <p:txBody>
          <a:bodyPr vert="horz" wrap="square" lIns="68580" tIns="34292" rIns="68580" bIns="34292" numCol="1" anchor="t" anchorCtr="0" compatLnSpc="1"/>
          <a:lstStyle/>
          <a:p>
            <a:r>
              <a:rPr lang="en-US" sz="2800">
                <a:latin typeface="Arial" panose="020B0604020202020204" pitchFamily="34" charset="0"/>
                <a:cs typeface="Arial" panose="020B0604020202020204" pitchFamily="34" charset="0"/>
              </a:rPr>
              <a:t>Câu hỏi gian giảo của tên trộm: hạ giọng thì thào, bí mật.</a:t>
            </a:r>
          </a:p>
        </p:txBody>
      </p:sp>
      <p:sp>
        <p:nvSpPr>
          <p:cNvPr id="25" name="文本框 51">
            <a:extLst>
              <a:ext uri="{FF2B5EF4-FFF2-40B4-BE49-F238E27FC236}">
                <a16:creationId xmlns:a16="http://schemas.microsoft.com/office/drawing/2014/main" id="{A3352F7D-785B-BC46-A06D-887A205141DF}"/>
              </a:ext>
            </a:extLst>
          </p:cNvPr>
          <p:cNvSpPr txBox="1"/>
          <p:nvPr/>
        </p:nvSpPr>
        <p:spPr>
          <a:xfrm>
            <a:off x="1255951" y="1238822"/>
            <a:ext cx="3893693" cy="523219"/>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Giọng kể chậm rãi</a:t>
            </a:r>
          </a:p>
        </p:txBody>
      </p:sp>
      <p:sp>
        <p:nvSpPr>
          <p:cNvPr id="26" name="文本框 51">
            <a:extLst>
              <a:ext uri="{FF2B5EF4-FFF2-40B4-BE49-F238E27FC236}">
                <a16:creationId xmlns:a16="http://schemas.microsoft.com/office/drawing/2014/main" id="{7BAAC373-80B3-DD4D-8381-905F2A78D7AC}"/>
              </a:ext>
            </a:extLst>
          </p:cNvPr>
          <p:cNvSpPr txBox="1"/>
          <p:nvPr/>
        </p:nvSpPr>
        <p:spPr>
          <a:xfrm>
            <a:off x="6726861" y="1987292"/>
            <a:ext cx="4826241" cy="1384995"/>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Đoạn kể mưu trí và hành động dũng cảm của cậu bé: đọc nhanh, hồi hộp. </a:t>
            </a:r>
          </a:p>
        </p:txBody>
      </p:sp>
      <p:sp>
        <p:nvSpPr>
          <p:cNvPr id="27" name="文本框 51">
            <a:extLst>
              <a:ext uri="{FF2B5EF4-FFF2-40B4-BE49-F238E27FC236}">
                <a16:creationId xmlns:a16="http://schemas.microsoft.com/office/drawing/2014/main" id="{B5A49B68-CB1B-7B44-8362-A1B70B8DE817}"/>
              </a:ext>
            </a:extLst>
          </p:cNvPr>
          <p:cNvSpPr txBox="1"/>
          <p:nvPr/>
        </p:nvSpPr>
        <p:spPr>
          <a:xfrm>
            <a:off x="1059332" y="3049023"/>
            <a:ext cx="4613950" cy="954106"/>
          </a:xfrm>
          <a:prstGeom prst="rect">
            <a:avLst/>
          </a:prstGeom>
          <a:noFill/>
        </p:spPr>
        <p:txBody>
          <a:bodyPr wrap="square" rtlCol="0">
            <a:spAutoFit/>
          </a:bodyPr>
          <a:lstStyle/>
          <a:p>
            <a:pPr defTabSz="914354">
              <a:buFont typeface="Arial"/>
              <a:buNone/>
              <a:defRPr/>
            </a:pPr>
            <a:r>
              <a:rPr lang="en-US" altLang="zh-CN" sz="2800">
                <a:solidFill>
                  <a:prstClr val="white"/>
                </a:solidFill>
                <a:latin typeface="Arial" panose="020B0604020202020204" pitchFamily="34" charset="0"/>
                <a:ea typeface="等线" panose="020B0604020202020204" charset="-122"/>
                <a:cs typeface="Arial" panose="020B0604020202020204" pitchFamily="34" charset="0"/>
                <a:sym typeface="+mn-lt"/>
              </a:rPr>
              <a:t>Chuyển giọng linh hoạt, phù hợp với nhân vật</a:t>
            </a:r>
            <a:endParaRPr lang="zh-CN" altLang="en-US" sz="2800" dirty="0">
              <a:solidFill>
                <a:prstClr val="white"/>
              </a:solidFill>
              <a:latin typeface="Arial" panose="020B0604020202020204" pitchFamily="34" charset="0"/>
              <a:ea typeface="等线" panose="020B0604020202020204" charset="-122"/>
              <a:cs typeface="Arial" panose="020B0604020202020204" pitchFamily="34" charset="0"/>
              <a:sym typeface="+mn-lt"/>
            </a:endParaRPr>
          </a:p>
        </p:txBody>
      </p:sp>
      <p:sp>
        <p:nvSpPr>
          <p:cNvPr id="29" name="文本框 36">
            <a:extLst>
              <a:ext uri="{FF2B5EF4-FFF2-40B4-BE49-F238E27FC236}">
                <a16:creationId xmlns:a16="http://schemas.microsoft.com/office/drawing/2014/main" id="{CEF11A30-075D-514F-A759-88A8601C58B7}"/>
              </a:ext>
            </a:extLst>
          </p:cNvPr>
          <p:cNvSpPr txBox="1"/>
          <p:nvPr/>
        </p:nvSpPr>
        <p:spPr>
          <a:xfrm>
            <a:off x="5383285" y="1146489"/>
            <a:ext cx="1070517" cy="707886"/>
          </a:xfrm>
          <a:prstGeom prst="rect">
            <a:avLst/>
          </a:prstGeom>
          <a:noFill/>
        </p:spPr>
        <p:txBody>
          <a:bodyPr wrap="square" rtlCol="0">
            <a:spAutoFit/>
          </a:bodyPr>
          <a:lstStyle/>
          <a:p>
            <a:pPr algn="ctr" defTabSz="914354">
              <a:buFont typeface="Arial"/>
              <a:buNone/>
              <a:defRPr/>
            </a:pPr>
            <a:r>
              <a:rPr lang="en-US" altLang="zh-CN" sz="4000" b="1" dirty="0">
                <a:solidFill>
                  <a:srgbClr val="4472C4"/>
                </a:solidFill>
                <a:latin typeface="Arial" panose="020B0604020202020204" pitchFamily="34" charset="0"/>
                <a:ea typeface="等线" panose="020B0604020202020204" charset="-122"/>
                <a:cs typeface="Arial" panose="020B0604020202020204" pitchFamily="34" charset="0"/>
                <a:sym typeface="+mn-lt"/>
              </a:rPr>
              <a:t>01</a:t>
            </a:r>
            <a:endParaRPr lang="zh-CN" altLang="en-US" sz="4000" b="1" dirty="0">
              <a:solidFill>
                <a:srgbClr val="4472C4"/>
              </a:solidFill>
              <a:latin typeface="Arial" panose="020B0604020202020204" pitchFamily="34" charset="0"/>
              <a:ea typeface="等线" panose="020B0604020202020204" charset="-122"/>
              <a:cs typeface="Arial" panose="020B0604020202020204" pitchFamily="34" charset="0"/>
              <a:sym typeface="+mn-lt"/>
            </a:endParaRPr>
          </a:p>
        </p:txBody>
      </p:sp>
      <p:sp>
        <p:nvSpPr>
          <p:cNvPr id="30" name="文本框 50">
            <a:extLst>
              <a:ext uri="{FF2B5EF4-FFF2-40B4-BE49-F238E27FC236}">
                <a16:creationId xmlns:a16="http://schemas.microsoft.com/office/drawing/2014/main" id="{35AA4A82-3B89-2A42-98C7-A07A10917CD5}"/>
              </a:ext>
            </a:extLst>
          </p:cNvPr>
          <p:cNvSpPr txBox="1"/>
          <p:nvPr/>
        </p:nvSpPr>
        <p:spPr>
          <a:xfrm>
            <a:off x="5395305" y="2126118"/>
            <a:ext cx="1070517" cy="707886"/>
          </a:xfrm>
          <a:prstGeom prst="rect">
            <a:avLst/>
          </a:prstGeom>
          <a:noFill/>
        </p:spPr>
        <p:txBody>
          <a:bodyPr wrap="square" rtlCol="0">
            <a:spAutoFit/>
          </a:bodyPr>
          <a:lstStyle/>
          <a:p>
            <a:pPr algn="ctr" defTabSz="914354">
              <a:buFont typeface="Arial"/>
              <a:buNone/>
              <a:defRPr/>
            </a:pPr>
            <a:r>
              <a:rPr lang="en-US" altLang="zh-CN" sz="4000" b="1" dirty="0">
                <a:solidFill>
                  <a:srgbClr val="ED7D31"/>
                </a:solidFill>
                <a:latin typeface="Arial" panose="020B0604020202020204" pitchFamily="34" charset="0"/>
                <a:ea typeface="等线" panose="020B0604020202020204" charset="-122"/>
                <a:cs typeface="Arial" panose="020B0604020202020204" pitchFamily="34" charset="0"/>
                <a:sym typeface="+mn-lt"/>
              </a:rPr>
              <a:t>02</a:t>
            </a:r>
            <a:endParaRPr lang="zh-CN" altLang="en-US" sz="4000" b="1" dirty="0">
              <a:solidFill>
                <a:srgbClr val="ED7D31"/>
              </a:solidFill>
              <a:latin typeface="Arial" panose="020B0604020202020204" pitchFamily="34" charset="0"/>
              <a:ea typeface="等线" panose="020B0604020202020204" charset="-122"/>
              <a:cs typeface="Arial" panose="020B0604020202020204" pitchFamily="34" charset="0"/>
              <a:sym typeface="+mn-lt"/>
            </a:endParaRPr>
          </a:p>
        </p:txBody>
      </p:sp>
      <p:sp>
        <p:nvSpPr>
          <p:cNvPr id="31" name="文本框 36">
            <a:extLst>
              <a:ext uri="{FF2B5EF4-FFF2-40B4-BE49-F238E27FC236}">
                <a16:creationId xmlns:a16="http://schemas.microsoft.com/office/drawing/2014/main" id="{EACFDD1E-5BCF-EF47-931C-F3FB16AAA6AE}"/>
              </a:ext>
            </a:extLst>
          </p:cNvPr>
          <p:cNvSpPr txBox="1"/>
          <p:nvPr/>
        </p:nvSpPr>
        <p:spPr>
          <a:xfrm>
            <a:off x="5336024" y="3180361"/>
            <a:ext cx="1192892" cy="707886"/>
          </a:xfrm>
          <a:prstGeom prst="rect">
            <a:avLst/>
          </a:prstGeom>
          <a:noFill/>
        </p:spPr>
        <p:txBody>
          <a:bodyPr wrap="square" rtlCol="0">
            <a:spAutoFit/>
          </a:bodyPr>
          <a:lstStyle/>
          <a:p>
            <a:pPr algn="ctr" defTabSz="914354">
              <a:buFont typeface="Arial"/>
              <a:buNone/>
              <a:defRPr/>
            </a:pPr>
            <a:r>
              <a:rPr lang="en-US" altLang="zh-CN" sz="4000" b="1" dirty="0">
                <a:solidFill>
                  <a:srgbClr val="006600"/>
                </a:solidFill>
                <a:latin typeface="Arial" panose="020B0604020202020204" pitchFamily="34" charset="0"/>
                <a:ea typeface="等线" panose="020B0604020202020204" charset="-122"/>
                <a:cs typeface="Arial" panose="020B0604020202020204" pitchFamily="34" charset="0"/>
                <a:sym typeface="+mn-lt"/>
              </a:rPr>
              <a:t>03</a:t>
            </a:r>
            <a:endParaRPr lang="zh-CN" altLang="en-US" sz="4000" b="1" dirty="0">
              <a:solidFill>
                <a:srgbClr val="006600"/>
              </a:solidFill>
              <a:latin typeface="Arial" panose="020B0604020202020204" pitchFamily="34" charset="0"/>
              <a:ea typeface="等线" panose="020B0604020202020204" charset="-122"/>
              <a:cs typeface="Arial" panose="020B0604020202020204" pitchFamily="34" charset="0"/>
              <a:sym typeface="+mn-lt"/>
            </a:endParaRPr>
          </a:p>
        </p:txBody>
      </p:sp>
      <p:sp>
        <p:nvSpPr>
          <p:cNvPr id="2" name="Arrow: Bent-Up 1">
            <a:extLst>
              <a:ext uri="{FF2B5EF4-FFF2-40B4-BE49-F238E27FC236}">
                <a16:creationId xmlns:a16="http://schemas.microsoft.com/office/drawing/2014/main" id="{AEE9BF9A-ED4E-4F9D-80EF-BB643C64B7A6}"/>
              </a:ext>
            </a:extLst>
          </p:cNvPr>
          <p:cNvSpPr/>
          <p:nvPr/>
        </p:nvSpPr>
        <p:spPr>
          <a:xfrm rot="5400000">
            <a:off x="1928186" y="4058064"/>
            <a:ext cx="514964" cy="536759"/>
          </a:xfrm>
          <a:prstGeom prst="ben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56">
            <a:extLst>
              <a:ext uri="{FF2B5EF4-FFF2-40B4-BE49-F238E27FC236}">
                <a16:creationId xmlns:a16="http://schemas.microsoft.com/office/drawing/2014/main" id="{6087E7E0-DD38-4B01-8893-DE99B2AA9C95}"/>
              </a:ext>
            </a:extLst>
          </p:cNvPr>
          <p:cNvSpPr/>
          <p:nvPr/>
        </p:nvSpPr>
        <p:spPr bwMode="auto">
          <a:xfrm>
            <a:off x="2526483" y="5599984"/>
            <a:ext cx="9492925" cy="514962"/>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5">
              <a:lumMod val="20000"/>
              <a:lumOff val="80000"/>
            </a:schemeClr>
          </a:solidFill>
          <a:ln>
            <a:noFill/>
          </a:ln>
        </p:spPr>
        <p:txBody>
          <a:bodyPr vert="horz" wrap="square" lIns="68580" tIns="34292" rIns="68580" bIns="34292" numCol="1" anchor="t" anchorCtr="0" compatLnSpc="1"/>
          <a:lstStyle/>
          <a:p>
            <a:pPr defTabSz="914354">
              <a:buFont typeface="Arial"/>
              <a:buNone/>
              <a:defRPr/>
            </a:pPr>
            <a:r>
              <a:rPr lang="en-US" sz="2800">
                <a:latin typeface="Arial" panose="020B0604020202020204" pitchFamily="34" charset="0"/>
                <a:cs typeface="Arial" panose="020B0604020202020204" pitchFamily="34" charset="0"/>
              </a:rPr>
              <a:t>Câu trả lời của chú công an: giọng rắn rỏi, nghiêm trang.</a:t>
            </a: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73" name="Freeform 56">
            <a:extLst>
              <a:ext uri="{FF2B5EF4-FFF2-40B4-BE49-F238E27FC236}">
                <a16:creationId xmlns:a16="http://schemas.microsoft.com/office/drawing/2014/main" id="{1F65536D-F39B-49B6-A0FD-722054AADFA7}"/>
              </a:ext>
            </a:extLst>
          </p:cNvPr>
          <p:cNvSpPr/>
          <p:nvPr/>
        </p:nvSpPr>
        <p:spPr bwMode="auto">
          <a:xfrm>
            <a:off x="2526483" y="6255804"/>
            <a:ext cx="9492925" cy="514962"/>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tx2">
              <a:lumMod val="40000"/>
              <a:lumOff val="60000"/>
            </a:schemeClr>
          </a:solidFill>
          <a:ln>
            <a:noFill/>
          </a:ln>
        </p:spPr>
        <p:txBody>
          <a:bodyPr vert="horz" wrap="square" lIns="68580" tIns="34292" rIns="68580" bIns="34292" numCol="1" anchor="t" anchorCtr="0" compatLnSpc="1"/>
          <a:lstStyle/>
          <a:p>
            <a:pPr defTabSz="914354">
              <a:buFont typeface="Arial"/>
              <a:buNone/>
              <a:defRPr/>
            </a:pPr>
            <a:r>
              <a:rPr lang="en-US" sz="2800">
                <a:latin typeface="Arial" panose="020B0604020202020204" pitchFamily="34" charset="0"/>
                <a:cs typeface="Arial" panose="020B0604020202020204" pitchFamily="34" charset="0"/>
              </a:rPr>
              <a:t>Lời chú công an khen: vui vẻ, ngợi khen.</a:t>
            </a:r>
            <a:endParaRPr lang="zh-CN" altLang="en-US" sz="2800" kern="0">
              <a:solidFill>
                <a:prstClr val="black"/>
              </a:solidFill>
              <a:latin typeface="Arial" panose="020B0604020202020204" pitchFamily="34" charset="0"/>
              <a:ea typeface="等线" panose="020B0604020202020204" charset="-122"/>
              <a:cs typeface="Arial" panose="020B0604020202020204" pitchFamily="34" charset="0"/>
              <a:sym typeface="+mn-lt"/>
            </a:endParaRPr>
          </a:p>
        </p:txBody>
      </p:sp>
      <p:sp>
        <p:nvSpPr>
          <p:cNvPr id="74" name="Arrow: Bent-Up 73">
            <a:extLst>
              <a:ext uri="{FF2B5EF4-FFF2-40B4-BE49-F238E27FC236}">
                <a16:creationId xmlns:a16="http://schemas.microsoft.com/office/drawing/2014/main" id="{E11B8105-5F30-4916-AF9E-E6E34BC974C0}"/>
              </a:ext>
            </a:extLst>
          </p:cNvPr>
          <p:cNvSpPr/>
          <p:nvPr/>
        </p:nvSpPr>
        <p:spPr>
          <a:xfrm rot="5400000">
            <a:off x="1808200" y="4627404"/>
            <a:ext cx="761039" cy="536759"/>
          </a:xfrm>
          <a:prstGeom prst="ben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Bent-Up 74">
            <a:extLst>
              <a:ext uri="{FF2B5EF4-FFF2-40B4-BE49-F238E27FC236}">
                <a16:creationId xmlns:a16="http://schemas.microsoft.com/office/drawing/2014/main" id="{054934BF-5E9A-4D08-A4CE-F7A47B2DB9F0}"/>
              </a:ext>
            </a:extLst>
          </p:cNvPr>
          <p:cNvSpPr/>
          <p:nvPr/>
        </p:nvSpPr>
        <p:spPr>
          <a:xfrm rot="5400000">
            <a:off x="1805149" y="5306502"/>
            <a:ext cx="761039" cy="536759"/>
          </a:xfrm>
          <a:prstGeom prst="ben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Bent-Up 75">
            <a:extLst>
              <a:ext uri="{FF2B5EF4-FFF2-40B4-BE49-F238E27FC236}">
                <a16:creationId xmlns:a16="http://schemas.microsoft.com/office/drawing/2014/main" id="{6B94D22F-1C01-46E1-B0AF-CCBA8CD9E8F7}"/>
              </a:ext>
            </a:extLst>
          </p:cNvPr>
          <p:cNvSpPr/>
          <p:nvPr/>
        </p:nvSpPr>
        <p:spPr>
          <a:xfrm rot="5400000">
            <a:off x="1802098" y="5986252"/>
            <a:ext cx="761039" cy="536759"/>
          </a:xfrm>
          <a:prstGeom prst="ben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661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708A305-26E5-43FB-80EF-77648BB960E3}"/>
              </a:ext>
            </a:extLst>
          </p:cNvPr>
          <p:cNvSpPr txBox="1"/>
          <p:nvPr/>
        </p:nvSpPr>
        <p:spPr>
          <a:xfrm>
            <a:off x="241726" y="1256716"/>
            <a:ext cx="11707905" cy="4524315"/>
          </a:xfrm>
          <a:prstGeom prst="rect">
            <a:avLst/>
          </a:prstGeom>
          <a:noFill/>
        </p:spPr>
        <p:txBody>
          <a:bodyPr wrap="square">
            <a:spAutoFit/>
          </a:bodyPr>
          <a:lstStyle/>
          <a:p>
            <a:pPr algn="just"/>
            <a:r>
              <a:rPr lang="en-US" sz="3200">
                <a:latin typeface="Arial" panose="020B0604020202020204" pitchFamily="34" charset="0"/>
                <a:cs typeface="Arial" panose="020B0604020202020204" pitchFamily="34" charset="0"/>
              </a:rPr>
              <a:t>  Ba em làm nghề gác rừng. Tình yêu rừng của ba đã sớm truyền sang em.</a:t>
            </a:r>
          </a:p>
          <a:p>
            <a:pPr algn="just"/>
            <a:r>
              <a:rPr lang="en-US" sz="3200">
                <a:latin typeface="Arial" panose="020B0604020202020204" pitchFamily="34" charset="0"/>
                <a:cs typeface="Arial" panose="020B0604020202020204" pitchFamily="34" charset="0"/>
              </a:rPr>
              <a:t>  Sáng hôm ấy, ba về thăm bà nội ốm. Chiều đến, em đi </a:t>
            </a:r>
            <a:r>
              <a:rPr lang="en-US" sz="3200">
                <a:solidFill>
                  <a:srgbClr val="FF0000"/>
                </a:solidFill>
                <a:latin typeface="Arial" panose="020B0604020202020204" pitchFamily="34" charset="0"/>
                <a:cs typeface="Arial" panose="020B0604020202020204" pitchFamily="34" charset="0"/>
              </a:rPr>
              <a:t>loanh quanh </a:t>
            </a:r>
            <a:r>
              <a:rPr lang="en-US" sz="3200">
                <a:latin typeface="Arial" panose="020B0604020202020204" pitchFamily="34" charset="0"/>
                <a:cs typeface="Arial" panose="020B0604020202020204" pitchFamily="34" charset="0"/>
              </a:rPr>
              <a:t>theo lối ba vẫn đi tuần rừng. Phát hiện những dấu chân người lớn hằn trên đất, em </a:t>
            </a:r>
            <a:r>
              <a:rPr lang="en-US" sz="3200">
                <a:solidFill>
                  <a:srgbClr val="FF0000"/>
                </a:solidFill>
                <a:latin typeface="Arial" panose="020B0604020202020204" pitchFamily="34" charset="0"/>
                <a:cs typeface="Arial" panose="020B0604020202020204" pitchFamily="34" charset="0"/>
              </a:rPr>
              <a:t>thắc mắc</a:t>
            </a:r>
            <a:r>
              <a:rPr lang="en-US" sz="3200">
                <a:latin typeface="Arial" panose="020B0604020202020204" pitchFamily="34" charset="0"/>
                <a:cs typeface="Arial" panose="020B0604020202020204" pitchFamily="34" charset="0"/>
              </a:rPr>
              <a:t>: “</a:t>
            </a:r>
            <a:r>
              <a:rPr lang="en-US" sz="3200">
                <a:solidFill>
                  <a:schemeClr val="tx1">
                    <a:lumMod val="50000"/>
                  </a:schemeClr>
                </a:solidFill>
                <a:latin typeface="Arial" panose="020B0604020202020204" pitchFamily="34" charset="0"/>
                <a:cs typeface="Arial" panose="020B0604020202020204" pitchFamily="34" charset="0"/>
              </a:rPr>
              <a:t>Hai ngày nay </a:t>
            </a:r>
            <a:r>
              <a:rPr lang="en-US" sz="3200">
                <a:solidFill>
                  <a:srgbClr val="FF0000"/>
                </a:solidFill>
                <a:latin typeface="Arial" panose="020B0604020202020204" pitchFamily="34" charset="0"/>
                <a:cs typeface="Arial" panose="020B0604020202020204" pitchFamily="34" charset="0"/>
              </a:rPr>
              <a:t>đâu có </a:t>
            </a:r>
            <a:r>
              <a:rPr lang="en-US" sz="3200">
                <a:solidFill>
                  <a:schemeClr val="tx1">
                    <a:lumMod val="50000"/>
                  </a:schemeClr>
                </a:solidFill>
                <a:latin typeface="Arial" panose="020B0604020202020204" pitchFamily="34" charset="0"/>
                <a:cs typeface="Arial" panose="020B0604020202020204" pitchFamily="34" charset="0"/>
              </a:rPr>
              <a:t>đoàn khách tham quan </a:t>
            </a:r>
            <a:r>
              <a:rPr lang="en-US" sz="3200">
                <a:solidFill>
                  <a:srgbClr val="FF0000"/>
                </a:solidFill>
                <a:latin typeface="Arial" panose="020B0604020202020204" pitchFamily="34" charset="0"/>
                <a:cs typeface="Arial" panose="020B0604020202020204" pitchFamily="34" charset="0"/>
              </a:rPr>
              <a:t>nào</a:t>
            </a:r>
            <a:r>
              <a:rPr lang="en-US" sz="3200">
                <a:solidFill>
                  <a:schemeClr val="tx1">
                    <a:lumMod val="50000"/>
                  </a:schemeClr>
                </a:solidFill>
                <a:latin typeface="Arial" panose="020B0604020202020204" pitchFamily="34" charset="0"/>
                <a:cs typeface="Arial" panose="020B0604020202020204" pitchFamily="34" charset="0"/>
              </a:rPr>
              <a:t>?” </a:t>
            </a:r>
            <a:r>
              <a:rPr lang="en-US" sz="3200">
                <a:latin typeface="Arial" panose="020B0604020202020204" pitchFamily="34" charset="0"/>
                <a:cs typeface="Arial" panose="020B0604020202020204" pitchFamily="34" charset="0"/>
              </a:rPr>
              <a:t>Thấy lạ, em lần theo dấu chân. Khoảng hơn chục cây to cộ đã bị chặt thành từng khúc dài. Gần đó có tiếng </a:t>
            </a:r>
            <a:r>
              <a:rPr lang="en-US" sz="3200">
                <a:solidFill>
                  <a:srgbClr val="FF0000"/>
                </a:solidFill>
                <a:latin typeface="Arial" panose="020B0604020202020204" pitchFamily="34" charset="0"/>
                <a:cs typeface="Arial" panose="020B0604020202020204" pitchFamily="34" charset="0"/>
              </a:rPr>
              <a:t>bàn bạc</a:t>
            </a:r>
            <a:r>
              <a:rPr lang="en-US" sz="3200">
                <a:latin typeface="Arial" panose="020B0604020202020204" pitchFamily="34" charset="0"/>
                <a:cs typeface="Arial" panose="020B0604020202020204" pitchFamily="34" charset="0"/>
              </a:rPr>
              <a:t>:</a:t>
            </a:r>
          </a:p>
          <a:p>
            <a:pPr algn="just"/>
            <a:r>
              <a:rPr lang="en-US" sz="3200">
                <a:latin typeface="Arial" panose="020B0604020202020204" pitchFamily="34" charset="0"/>
                <a:cs typeface="Arial" panose="020B0604020202020204" pitchFamily="34" charset="0"/>
              </a:rPr>
              <a:t> - </a:t>
            </a:r>
            <a:r>
              <a:rPr lang="en-US" sz="3200">
                <a:solidFill>
                  <a:srgbClr val="FF0000"/>
                </a:solidFill>
                <a:latin typeface="Arial" panose="020B0604020202020204" pitchFamily="34" charset="0"/>
                <a:cs typeface="Arial" panose="020B0604020202020204" pitchFamily="34" charset="0"/>
              </a:rPr>
              <a:t>Mày</a:t>
            </a:r>
            <a:r>
              <a:rPr lang="en-US" sz="3200">
                <a:latin typeface="Arial" panose="020B0604020202020204" pitchFamily="34" charset="0"/>
                <a:cs typeface="Arial" panose="020B0604020202020204" pitchFamily="34" charset="0"/>
              </a:rPr>
              <a:t> đã dặn lão Sáu Bơ tối đánh xe ra bìa rừng </a:t>
            </a:r>
            <a:r>
              <a:rPr lang="en-US" sz="3200">
                <a:solidFill>
                  <a:srgbClr val="FF0000"/>
                </a:solidFill>
                <a:latin typeface="Arial" panose="020B0604020202020204" pitchFamily="34" charset="0"/>
                <a:cs typeface="Arial" panose="020B0604020202020204" pitchFamily="34" charset="0"/>
              </a:rPr>
              <a:t>chưa</a:t>
            </a:r>
            <a:r>
              <a:rPr lang="en-US" sz="3200">
                <a:latin typeface="Arial" panose="020B0604020202020204" pitchFamily="34" charset="0"/>
                <a:cs typeface="Arial" panose="020B0604020202020204" pitchFamily="34" charset="0"/>
              </a:rPr>
              <a:t>?</a:t>
            </a:r>
          </a:p>
        </p:txBody>
      </p:sp>
      <p:sp>
        <p:nvSpPr>
          <p:cNvPr id="7" name="Oval 9">
            <a:extLst>
              <a:ext uri="{FF2B5EF4-FFF2-40B4-BE49-F238E27FC236}">
                <a16:creationId xmlns:a16="http://schemas.microsoft.com/office/drawing/2014/main" id="{5B24536C-F6BC-4FA5-ACA4-F0454258FDD1}"/>
              </a:ext>
            </a:extLst>
          </p:cNvPr>
          <p:cNvSpPr/>
          <p:nvPr/>
        </p:nvSpPr>
        <p:spPr>
          <a:xfrm>
            <a:off x="1127023" y="240481"/>
            <a:ext cx="2091086" cy="590551"/>
          </a:xfrm>
          <a:prstGeom prst="ellipse">
            <a:avLst/>
          </a:prstGeom>
          <a:solidFill>
            <a:srgbClr val="EBD04C"/>
          </a:solidFill>
          <a:ln w="12700" cap="flat" cmpd="sng" algn="ctr">
            <a:noFill/>
            <a:prstDash val="solid"/>
            <a:miter lim="800000"/>
          </a:ln>
          <a:effectLst/>
        </p:spPr>
        <p:txBody>
          <a:bodyPr anchor="ctr"/>
          <a:lstStyle/>
          <a:p>
            <a:pPr marL="0" marR="0" lvl="0" indent="0" algn="ctr" defTabSz="1622425" rtl="0" eaLnBrk="1" fontAlgn="auto" latinLnBrk="0" hangingPunct="1">
              <a:lnSpc>
                <a:spcPct val="100000"/>
              </a:lnSpc>
              <a:spcBef>
                <a:spcPts val="0"/>
              </a:spcBef>
              <a:spcAft>
                <a:spcPts val="0"/>
              </a:spcAft>
              <a:buClrTx/>
              <a:buSzTx/>
              <a:buFontTx/>
              <a:buNone/>
              <a:tabLst/>
              <a:defRPr/>
            </a:pPr>
            <a:r>
              <a:rPr lang="en-US" altLang="zh-CN" sz="2800" b="1" kern="0">
                <a:solidFill>
                  <a:schemeClr val="bg1"/>
                </a:solidFill>
                <a:effectLst>
                  <a:outerShdw blurRad="38100" dist="38100" dir="2700000" algn="tl">
                    <a:srgbClr val="000000">
                      <a:alpha val="43137"/>
                    </a:srgbClr>
                  </a:outerShdw>
                </a:effectLst>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rPr>
              <a:t>Đoạn </a:t>
            </a:r>
            <a:r>
              <a:rPr kumimoji="0" lang="en-US" altLang="zh-CN" sz="2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rPr>
              <a:t>1</a:t>
            </a:r>
            <a:endPar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endParaRPr>
          </a:p>
        </p:txBody>
      </p:sp>
      <p:pic>
        <p:nvPicPr>
          <p:cNvPr id="10" name="图片 3">
            <a:extLst>
              <a:ext uri="{FF2B5EF4-FFF2-40B4-BE49-F238E27FC236}">
                <a16:creationId xmlns:a16="http://schemas.microsoft.com/office/drawing/2014/main" id="{C92683D6-35CF-44B4-B0B1-3A2E87344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01284"/>
            <a:ext cx="12192000" cy="1256715"/>
          </a:xfrm>
          <a:prstGeom prst="rect">
            <a:avLst/>
          </a:prstGeom>
        </p:spPr>
      </p:pic>
      <p:pic>
        <p:nvPicPr>
          <p:cNvPr id="3" name="Picture 2">
            <a:extLst>
              <a:ext uri="{FF2B5EF4-FFF2-40B4-BE49-F238E27FC236}">
                <a16:creationId xmlns:a16="http://schemas.microsoft.com/office/drawing/2014/main" id="{8510D926-22D0-4A29-A13F-3E64A9B5382D}"/>
              </a:ext>
            </a:extLst>
          </p:cNvPr>
          <p:cNvPicPr>
            <a:picLocks noChangeAspect="1"/>
          </p:cNvPicPr>
          <p:nvPr/>
        </p:nvPicPr>
        <p:blipFill>
          <a:blip r:embed="rId4"/>
          <a:stretch>
            <a:fillRect/>
          </a:stretch>
        </p:blipFill>
        <p:spPr>
          <a:xfrm>
            <a:off x="3564407" y="200794"/>
            <a:ext cx="6031006" cy="843080"/>
          </a:xfrm>
          <a:prstGeom prst="rect">
            <a:avLst/>
          </a:prstGeom>
        </p:spPr>
      </p:pic>
    </p:spTree>
    <p:extLst>
      <p:ext uri="{BB962C8B-B14F-4D97-AF65-F5344CB8AC3E}">
        <p14:creationId xmlns:p14="http://schemas.microsoft.com/office/powerpoint/2010/main" val="8022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708A305-26E5-43FB-80EF-77648BB960E3}"/>
              </a:ext>
            </a:extLst>
          </p:cNvPr>
          <p:cNvSpPr txBox="1"/>
          <p:nvPr/>
        </p:nvSpPr>
        <p:spPr>
          <a:xfrm>
            <a:off x="304700" y="1526535"/>
            <a:ext cx="11581957" cy="3539430"/>
          </a:xfrm>
          <a:prstGeom prst="rect">
            <a:avLst/>
          </a:prstGeom>
          <a:noFill/>
        </p:spPr>
        <p:txBody>
          <a:bodyPr wrap="square">
            <a:spAutoFit/>
          </a:bodyPr>
          <a:lstStyle/>
          <a:p>
            <a:pPr algn="just"/>
            <a:r>
              <a:rPr lang="en-US" sz="3200">
                <a:latin typeface="Arial" panose="020B0604020202020204" pitchFamily="34" charset="0"/>
                <a:cs typeface="Arial" panose="020B0604020202020204" pitchFamily="34" charset="0"/>
              </a:rPr>
              <a:t>    Qua khe lá, em thấy </a:t>
            </a:r>
            <a:r>
              <a:rPr lang="en-US" sz="3200">
                <a:solidFill>
                  <a:srgbClr val="FF0000"/>
                </a:solidFill>
                <a:latin typeface="Arial" panose="020B0604020202020204" pitchFamily="34" charset="0"/>
                <a:cs typeface="Arial" panose="020B0604020202020204" pitchFamily="34" charset="0"/>
              </a:rPr>
              <a:t>hai gã trộm</a:t>
            </a:r>
            <a:r>
              <a:rPr lang="en-US" sz="3200">
                <a:latin typeface="Arial" panose="020B0604020202020204" pitchFamily="34" charset="0"/>
                <a:cs typeface="Arial" panose="020B0604020202020204" pitchFamily="34" charset="0"/>
              </a:rPr>
              <a:t>. Lừa khi hai gã mải cột các khúc gỗ, em </a:t>
            </a:r>
            <a:r>
              <a:rPr lang="en-US" sz="3200">
                <a:solidFill>
                  <a:srgbClr val="FF0000"/>
                </a:solidFill>
                <a:latin typeface="Arial" panose="020B0604020202020204" pitchFamily="34" charset="0"/>
                <a:cs typeface="Arial" panose="020B0604020202020204" pitchFamily="34" charset="0"/>
              </a:rPr>
              <a:t>lén chạy</a:t>
            </a:r>
            <a:r>
              <a:rPr lang="en-US" sz="3200">
                <a:latin typeface="Arial" panose="020B0604020202020204" pitchFamily="34" charset="0"/>
                <a:cs typeface="Arial" panose="020B0604020202020204" pitchFamily="34" charset="0"/>
              </a:rPr>
              <a:t>. Em chạy theo đường tắt về quán bà Hai, xin bà cho gọi điện thoại. Một giọng nói </a:t>
            </a:r>
            <a:r>
              <a:rPr lang="en-US" sz="3200">
                <a:solidFill>
                  <a:srgbClr val="FF0000"/>
                </a:solidFill>
                <a:latin typeface="Arial" panose="020B0604020202020204" pitchFamily="34" charset="0"/>
                <a:cs typeface="Arial" panose="020B0604020202020204" pitchFamily="34" charset="0"/>
              </a:rPr>
              <a:t>rắn rỏi </a:t>
            </a:r>
            <a:r>
              <a:rPr lang="en-US" sz="3200">
                <a:latin typeface="Arial" panose="020B0604020202020204" pitchFamily="34" charset="0"/>
                <a:cs typeface="Arial" panose="020B0604020202020204" pitchFamily="34" charset="0"/>
              </a:rPr>
              <a:t>vang lên ở đầu dây bên kia:</a:t>
            </a:r>
          </a:p>
          <a:p>
            <a:pPr algn="just"/>
            <a:r>
              <a:rPr lang="en-US" sz="3200">
                <a:latin typeface="Arial" panose="020B0604020202020204" pitchFamily="34" charset="0"/>
                <a:cs typeface="Arial" panose="020B0604020202020204" pitchFamily="34" charset="0"/>
              </a:rPr>
              <a:t>    </a:t>
            </a:r>
            <a:r>
              <a:rPr lang="en-US" sz="3200">
                <a:solidFill>
                  <a:srgbClr val="FF0000"/>
                </a:solidFill>
                <a:latin typeface="Arial" panose="020B0604020202020204" pitchFamily="34" charset="0"/>
                <a:cs typeface="Arial" panose="020B0604020202020204" pitchFamily="34" charset="0"/>
              </a:rPr>
              <a:t>- A lô! Công an huyện đây!</a:t>
            </a:r>
          </a:p>
          <a:p>
            <a:pPr algn="just"/>
            <a:r>
              <a:rPr lang="en-US" sz="3200">
                <a:latin typeface="Arial" panose="020B0604020202020204" pitchFamily="34" charset="0"/>
                <a:cs typeface="Arial" panose="020B0604020202020204" pitchFamily="34" charset="0"/>
              </a:rPr>
              <a:t>    Sau khi nghe em báo tin có bọn trộm gỗ, các chú công an dặn dò em cách phối hợp với các chú để bắt trộm, thu lại gỗ.</a:t>
            </a:r>
          </a:p>
        </p:txBody>
      </p:sp>
      <p:sp>
        <p:nvSpPr>
          <p:cNvPr id="8" name="Oval 9">
            <a:extLst>
              <a:ext uri="{FF2B5EF4-FFF2-40B4-BE49-F238E27FC236}">
                <a16:creationId xmlns:a16="http://schemas.microsoft.com/office/drawing/2014/main" id="{EB143F48-C0CD-465C-BEB8-48BA5BE48D40}"/>
              </a:ext>
            </a:extLst>
          </p:cNvPr>
          <p:cNvSpPr/>
          <p:nvPr/>
        </p:nvSpPr>
        <p:spPr>
          <a:xfrm>
            <a:off x="1127023" y="240481"/>
            <a:ext cx="2091086" cy="590551"/>
          </a:xfrm>
          <a:prstGeom prst="ellipse">
            <a:avLst/>
          </a:prstGeom>
          <a:solidFill>
            <a:srgbClr val="EBD04C"/>
          </a:solidFill>
          <a:ln w="12700" cap="flat" cmpd="sng" algn="ctr">
            <a:noFill/>
            <a:prstDash val="solid"/>
            <a:miter lim="800000"/>
          </a:ln>
          <a:effectLst/>
        </p:spPr>
        <p:txBody>
          <a:bodyPr anchor="ctr"/>
          <a:lstStyle/>
          <a:p>
            <a:pPr marL="0" marR="0" lvl="0" indent="0" algn="ctr" defTabSz="1622425" rtl="0" eaLnBrk="1" fontAlgn="auto" latinLnBrk="0" hangingPunct="1">
              <a:lnSpc>
                <a:spcPct val="100000"/>
              </a:lnSpc>
              <a:spcBef>
                <a:spcPts val="0"/>
              </a:spcBef>
              <a:spcAft>
                <a:spcPts val="0"/>
              </a:spcAft>
              <a:buClrTx/>
              <a:buSzTx/>
              <a:buFontTx/>
              <a:buNone/>
              <a:tabLst/>
              <a:defRPr/>
            </a:pPr>
            <a:r>
              <a:rPr lang="en-US" altLang="zh-CN" sz="2800" b="1" kern="0">
                <a:solidFill>
                  <a:schemeClr val="bg1"/>
                </a:solidFill>
                <a:effectLst>
                  <a:outerShdw blurRad="38100" dist="38100" dir="2700000" algn="tl">
                    <a:srgbClr val="000000">
                      <a:alpha val="43137"/>
                    </a:srgbClr>
                  </a:outerShdw>
                </a:effectLst>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rPr>
              <a:t>Đoạn 2</a:t>
            </a:r>
            <a:endPar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endParaRPr>
          </a:p>
        </p:txBody>
      </p:sp>
      <p:pic>
        <p:nvPicPr>
          <p:cNvPr id="10" name="图片 3">
            <a:extLst>
              <a:ext uri="{FF2B5EF4-FFF2-40B4-BE49-F238E27FC236}">
                <a16:creationId xmlns:a16="http://schemas.microsoft.com/office/drawing/2014/main" id="{70CAF7E7-F934-4D13-98B2-D5C236890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31466"/>
            <a:ext cx="12192000" cy="1526534"/>
          </a:xfrm>
          <a:prstGeom prst="rect">
            <a:avLst/>
          </a:prstGeom>
        </p:spPr>
      </p:pic>
      <p:pic>
        <p:nvPicPr>
          <p:cNvPr id="6" name="Picture 5">
            <a:extLst>
              <a:ext uri="{FF2B5EF4-FFF2-40B4-BE49-F238E27FC236}">
                <a16:creationId xmlns:a16="http://schemas.microsoft.com/office/drawing/2014/main" id="{A82168ED-7946-4185-852E-A00F7EB3073B}"/>
              </a:ext>
            </a:extLst>
          </p:cNvPr>
          <p:cNvPicPr>
            <a:picLocks noChangeAspect="1"/>
          </p:cNvPicPr>
          <p:nvPr/>
        </p:nvPicPr>
        <p:blipFill>
          <a:blip r:embed="rId4"/>
          <a:stretch>
            <a:fillRect/>
          </a:stretch>
        </p:blipFill>
        <p:spPr>
          <a:xfrm>
            <a:off x="3564407" y="261285"/>
            <a:ext cx="6031006" cy="843080"/>
          </a:xfrm>
          <a:prstGeom prst="rect">
            <a:avLst/>
          </a:prstGeom>
        </p:spPr>
      </p:pic>
    </p:spTree>
    <p:extLst>
      <p:ext uri="{BB962C8B-B14F-4D97-AF65-F5344CB8AC3E}">
        <p14:creationId xmlns:p14="http://schemas.microsoft.com/office/powerpoint/2010/main" val="26883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708A305-26E5-43FB-80EF-77648BB960E3}"/>
              </a:ext>
            </a:extLst>
          </p:cNvPr>
          <p:cNvSpPr txBox="1"/>
          <p:nvPr/>
        </p:nvSpPr>
        <p:spPr>
          <a:xfrm>
            <a:off x="295514" y="1756025"/>
            <a:ext cx="11600330" cy="3539430"/>
          </a:xfrm>
          <a:prstGeom prst="rect">
            <a:avLst/>
          </a:prstGeom>
          <a:noFill/>
        </p:spPr>
        <p:txBody>
          <a:bodyPr wrap="square">
            <a:spAutoFit/>
          </a:bodyPr>
          <a:lstStyle/>
          <a:p>
            <a:pPr indent="361950" algn="just" defTabSz="970178" eaLnBrk="1" hangingPunct="1"/>
            <a:r>
              <a:rPr lang="en-US" sz="3200">
                <a:solidFill>
                  <a:prstClr val="black"/>
                </a:solidFill>
                <a:latin typeface="Arial" panose="020B0604020202020204" pitchFamily="34" charset="0"/>
                <a:cs typeface="Arial" panose="020B0604020202020204" pitchFamily="34" charset="0"/>
              </a:rPr>
              <a:t>Đêm ấy, lòng em như </a:t>
            </a:r>
            <a:r>
              <a:rPr lang="en-US" sz="3200">
                <a:solidFill>
                  <a:srgbClr val="FF0000"/>
                </a:solidFill>
                <a:latin typeface="Arial" panose="020B0604020202020204" pitchFamily="34" charset="0"/>
                <a:cs typeface="Arial" panose="020B0604020202020204" pitchFamily="34" charset="0"/>
              </a:rPr>
              <a:t>lửa đốt</a:t>
            </a:r>
            <a:r>
              <a:rPr lang="en-US" sz="3200">
                <a:solidFill>
                  <a:prstClr val="black"/>
                </a:solidFill>
                <a:latin typeface="Arial" panose="020B0604020202020204" pitchFamily="34" charset="0"/>
                <a:cs typeface="Arial" panose="020B0604020202020204" pitchFamily="34" charset="0"/>
              </a:rPr>
              <a:t>. Nghe thấy tiếng </a:t>
            </a:r>
            <a:r>
              <a:rPr lang="en-US" sz="3200">
                <a:solidFill>
                  <a:srgbClr val="FF0000"/>
                </a:solidFill>
                <a:latin typeface="Arial" panose="020B0604020202020204" pitchFamily="34" charset="0"/>
                <a:cs typeface="Arial" panose="020B0604020202020204" pitchFamily="34" charset="0"/>
              </a:rPr>
              <a:t>bành bạch </a:t>
            </a:r>
            <a:r>
              <a:rPr lang="en-US" sz="3200">
                <a:solidFill>
                  <a:prstClr val="black"/>
                </a:solidFill>
                <a:latin typeface="Arial" panose="020B0604020202020204" pitchFamily="34" charset="0"/>
                <a:cs typeface="Arial" panose="020B0604020202020204" pitchFamily="34" charset="0"/>
              </a:rPr>
              <a:t>của xe chở trộm gỗ, </a:t>
            </a:r>
            <a:r>
              <a:rPr lang="en-US" sz="3200">
                <a:latin typeface="Arial" panose="020B0604020202020204" pitchFamily="34" charset="0"/>
                <a:cs typeface="Arial" panose="020B0604020202020204" pitchFamily="34" charset="0"/>
              </a:rPr>
              <a:t>em</a:t>
            </a:r>
            <a:r>
              <a:rPr lang="en-US" sz="3200">
                <a:solidFill>
                  <a:srgbClr val="FF0000"/>
                </a:solidFill>
                <a:latin typeface="Arial" panose="020B0604020202020204" pitchFamily="34" charset="0"/>
                <a:cs typeface="Arial" panose="020B0604020202020204" pitchFamily="34" charset="0"/>
              </a:rPr>
              <a:t> lao ra</a:t>
            </a:r>
            <a:r>
              <a:rPr lang="en-US" sz="3200">
                <a:solidFill>
                  <a:prstClr val="black"/>
                </a:solidFill>
                <a:latin typeface="Arial" panose="020B0604020202020204" pitchFamily="34" charset="0"/>
                <a:cs typeface="Arial" panose="020B0604020202020204" pitchFamily="34" charset="0"/>
              </a:rPr>
              <a:t>. Chiếc xe tới gần… tới gần, mắc vào sợi dây chão chăng ngang đường, </a:t>
            </a:r>
            <a:r>
              <a:rPr lang="en-US" sz="3200">
                <a:latin typeface="Arial" panose="020B0604020202020204" pitchFamily="34" charset="0"/>
                <a:cs typeface="Arial" panose="020B0604020202020204" pitchFamily="34" charset="0"/>
              </a:rPr>
              <a:t>gỗ văng ra</a:t>
            </a:r>
            <a:r>
              <a:rPr lang="en-US" sz="3200">
                <a:solidFill>
                  <a:prstClr val="black"/>
                </a:solidFill>
                <a:latin typeface="Arial" panose="020B0604020202020204" pitchFamily="34" charset="0"/>
                <a:cs typeface="Arial" panose="020B0604020202020204" pitchFamily="34" charset="0"/>
              </a:rPr>
              <a:t>. Bọn trộm đang </a:t>
            </a:r>
            <a:r>
              <a:rPr lang="en-US" sz="3200">
                <a:solidFill>
                  <a:srgbClr val="FF0000"/>
                </a:solidFill>
                <a:latin typeface="Arial" panose="020B0604020202020204" pitchFamily="34" charset="0"/>
                <a:cs typeface="Arial" panose="020B0604020202020204" pitchFamily="34" charset="0"/>
              </a:rPr>
              <a:t>loay hoay </a:t>
            </a:r>
            <a:r>
              <a:rPr lang="en-US" sz="3200">
                <a:solidFill>
                  <a:prstClr val="black"/>
                </a:solidFill>
                <a:latin typeface="Arial" panose="020B0604020202020204" pitchFamily="34" charset="0"/>
                <a:cs typeface="Arial" panose="020B0604020202020204" pitchFamily="34" charset="0"/>
              </a:rPr>
              <a:t>lượm lại gỗ thì xe công an lao tới.</a:t>
            </a:r>
          </a:p>
          <a:p>
            <a:pPr indent="361950" algn="just" defTabSz="970178" eaLnBrk="1" hangingPunct="1"/>
            <a:r>
              <a:rPr lang="en-US" sz="3200">
                <a:solidFill>
                  <a:prstClr val="black"/>
                </a:solidFill>
                <a:latin typeface="Arial" panose="020B0604020202020204" pitchFamily="34" charset="0"/>
                <a:cs typeface="Arial" panose="020B0604020202020204" pitchFamily="34" charset="0"/>
              </a:rPr>
              <a:t>Ba gã trộm </a:t>
            </a:r>
            <a:r>
              <a:rPr lang="en-US" sz="3200">
                <a:latin typeface="Arial" panose="020B0604020202020204" pitchFamily="34" charset="0"/>
                <a:cs typeface="Arial" panose="020B0604020202020204" pitchFamily="34" charset="0"/>
              </a:rPr>
              <a:t>đứng</a:t>
            </a:r>
            <a:r>
              <a:rPr lang="en-US" sz="3200">
                <a:solidFill>
                  <a:srgbClr val="FF0000"/>
                </a:solidFill>
                <a:latin typeface="Arial" panose="020B0604020202020204" pitchFamily="34" charset="0"/>
                <a:cs typeface="Arial" panose="020B0604020202020204" pitchFamily="34" charset="0"/>
              </a:rPr>
              <a:t> khựng lại </a:t>
            </a:r>
            <a:r>
              <a:rPr lang="en-US" sz="3200">
                <a:solidFill>
                  <a:prstClr val="black"/>
                </a:solidFill>
                <a:latin typeface="Arial" panose="020B0604020202020204" pitchFamily="34" charset="0"/>
                <a:cs typeface="Arial" panose="020B0604020202020204" pitchFamily="34" charset="0"/>
              </a:rPr>
              <a:t>như rô bốt hết pin. Tiếng còng tay đã vang lên </a:t>
            </a:r>
            <a:r>
              <a:rPr lang="en-US" sz="3200">
                <a:solidFill>
                  <a:srgbClr val="FF0000"/>
                </a:solidFill>
                <a:latin typeface="Arial" panose="020B0604020202020204" pitchFamily="34" charset="0"/>
                <a:cs typeface="Arial" panose="020B0604020202020204" pitchFamily="34" charset="0"/>
              </a:rPr>
              <a:t>lách cách</a:t>
            </a:r>
            <a:r>
              <a:rPr lang="en-US" sz="3200">
                <a:solidFill>
                  <a:prstClr val="black"/>
                </a:solidFill>
                <a:latin typeface="Arial" panose="020B0604020202020204" pitchFamily="34" charset="0"/>
                <a:cs typeface="Arial" panose="020B0604020202020204" pitchFamily="34" charset="0"/>
              </a:rPr>
              <a:t>. Một chú công an vỗ vai em:</a:t>
            </a:r>
          </a:p>
          <a:p>
            <a:pPr indent="361950" algn="just" defTabSz="970178" eaLnBrk="1" hangingPunct="1"/>
            <a:r>
              <a:rPr lang="en-US" sz="3200">
                <a:solidFill>
                  <a:prstClr val="black"/>
                </a:solidFill>
                <a:latin typeface="Arial" panose="020B0604020202020204" pitchFamily="34" charset="0"/>
                <a:cs typeface="Arial" panose="020B0604020202020204" pitchFamily="34" charset="0"/>
              </a:rPr>
              <a:t>- Cháu </a:t>
            </a:r>
            <a:r>
              <a:rPr lang="en-US" sz="3200">
                <a:solidFill>
                  <a:srgbClr val="FF0000"/>
                </a:solidFill>
                <a:latin typeface="Arial" panose="020B0604020202020204" pitchFamily="34" charset="0"/>
                <a:cs typeface="Arial" panose="020B0604020202020204" pitchFamily="34" charset="0"/>
              </a:rPr>
              <a:t>quả là </a:t>
            </a:r>
            <a:r>
              <a:rPr lang="en-US" sz="3200">
                <a:solidFill>
                  <a:prstClr val="black"/>
                </a:solidFill>
                <a:latin typeface="Arial" panose="020B0604020202020204" pitchFamily="34" charset="0"/>
                <a:cs typeface="Arial" panose="020B0604020202020204" pitchFamily="34" charset="0"/>
              </a:rPr>
              <a:t>chàng gác rừng </a:t>
            </a:r>
            <a:r>
              <a:rPr lang="en-US" sz="3200" i="1">
                <a:solidFill>
                  <a:srgbClr val="FF0000"/>
                </a:solidFill>
                <a:latin typeface="Arial" panose="020B0604020202020204" pitchFamily="34" charset="0"/>
                <a:cs typeface="Arial" panose="020B0604020202020204" pitchFamily="34" charset="0"/>
              </a:rPr>
              <a:t>dũng cảm </a:t>
            </a:r>
            <a:r>
              <a:rPr lang="en-US" sz="3200">
                <a:solidFill>
                  <a:prstClr val="black"/>
                </a:solidFill>
                <a:latin typeface="Arial" panose="020B0604020202020204" pitchFamily="34" charset="0"/>
                <a:cs typeface="Arial" panose="020B0604020202020204" pitchFamily="34" charset="0"/>
              </a:rPr>
              <a:t>!</a:t>
            </a:r>
            <a:endParaRPr lang="en-US" sz="3200" dirty="0">
              <a:solidFill>
                <a:prstClr val="black"/>
              </a:solidFill>
              <a:latin typeface="Arial" panose="020B0604020202020204" pitchFamily="34" charset="0"/>
              <a:cs typeface="Arial" panose="020B0604020202020204" pitchFamily="34" charset="0"/>
            </a:endParaRPr>
          </a:p>
        </p:txBody>
      </p:sp>
      <p:sp>
        <p:nvSpPr>
          <p:cNvPr id="8" name="Oval 9">
            <a:extLst>
              <a:ext uri="{FF2B5EF4-FFF2-40B4-BE49-F238E27FC236}">
                <a16:creationId xmlns:a16="http://schemas.microsoft.com/office/drawing/2014/main" id="{82E57201-D2BF-4BA5-85AD-616004F49E0D}"/>
              </a:ext>
            </a:extLst>
          </p:cNvPr>
          <p:cNvSpPr/>
          <p:nvPr/>
        </p:nvSpPr>
        <p:spPr>
          <a:xfrm>
            <a:off x="1127023" y="240481"/>
            <a:ext cx="2091086" cy="590551"/>
          </a:xfrm>
          <a:prstGeom prst="ellipse">
            <a:avLst/>
          </a:prstGeom>
          <a:solidFill>
            <a:srgbClr val="EBD04C"/>
          </a:solidFill>
          <a:ln w="12700" cap="flat" cmpd="sng" algn="ctr">
            <a:noFill/>
            <a:prstDash val="solid"/>
            <a:miter lim="800000"/>
          </a:ln>
          <a:effectLst/>
        </p:spPr>
        <p:txBody>
          <a:bodyPr anchor="ctr"/>
          <a:lstStyle/>
          <a:p>
            <a:pPr marL="0" marR="0" lvl="0" indent="0" algn="ctr" defTabSz="1622425" rtl="0" eaLnBrk="1" fontAlgn="auto" latinLnBrk="0" hangingPunct="1">
              <a:lnSpc>
                <a:spcPct val="100000"/>
              </a:lnSpc>
              <a:spcBef>
                <a:spcPts val="0"/>
              </a:spcBef>
              <a:spcAft>
                <a:spcPts val="0"/>
              </a:spcAft>
              <a:buClrTx/>
              <a:buSzTx/>
              <a:buFontTx/>
              <a:buNone/>
              <a:tabLst/>
              <a:defRPr/>
            </a:pPr>
            <a:r>
              <a:rPr lang="en-US" altLang="zh-CN" sz="2800" b="1" kern="0">
                <a:solidFill>
                  <a:schemeClr val="bg1"/>
                </a:solidFill>
                <a:effectLst>
                  <a:outerShdw blurRad="38100" dist="38100" dir="2700000" algn="tl">
                    <a:srgbClr val="000000">
                      <a:alpha val="43137"/>
                    </a:srgbClr>
                  </a:outerShdw>
                </a:effectLst>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rPr>
              <a:t>Đoạn 3</a:t>
            </a:r>
            <a:endParaRPr kumimoji="0" 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义启粗楷体" panose="02000500000000000000" pitchFamily="2" charset="-122"/>
              <a:cs typeface="Arial" panose="020B0604020202020204" pitchFamily="34" charset="0"/>
              <a:sym typeface="Arial" panose="020B0604020202020204" pitchFamily="34" charset="0"/>
            </a:endParaRPr>
          </a:p>
        </p:txBody>
      </p:sp>
      <p:pic>
        <p:nvPicPr>
          <p:cNvPr id="10" name="图片 3">
            <a:extLst>
              <a:ext uri="{FF2B5EF4-FFF2-40B4-BE49-F238E27FC236}">
                <a16:creationId xmlns:a16="http://schemas.microsoft.com/office/drawing/2014/main" id="{ED466688-0BF2-4F5C-B4D1-D55DA2FD7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29562"/>
            <a:ext cx="12192000" cy="1728438"/>
          </a:xfrm>
          <a:prstGeom prst="rect">
            <a:avLst/>
          </a:prstGeom>
        </p:spPr>
      </p:pic>
      <p:pic>
        <p:nvPicPr>
          <p:cNvPr id="6" name="Picture 5">
            <a:extLst>
              <a:ext uri="{FF2B5EF4-FFF2-40B4-BE49-F238E27FC236}">
                <a16:creationId xmlns:a16="http://schemas.microsoft.com/office/drawing/2014/main" id="{FF680C70-A183-4AA1-8FE0-5E8FD0D8BC02}"/>
              </a:ext>
            </a:extLst>
          </p:cNvPr>
          <p:cNvPicPr>
            <a:picLocks noChangeAspect="1"/>
          </p:cNvPicPr>
          <p:nvPr/>
        </p:nvPicPr>
        <p:blipFill>
          <a:blip r:embed="rId4"/>
          <a:stretch>
            <a:fillRect/>
          </a:stretch>
        </p:blipFill>
        <p:spPr>
          <a:xfrm>
            <a:off x="3575982" y="409492"/>
            <a:ext cx="6031006" cy="843080"/>
          </a:xfrm>
          <a:prstGeom prst="rect">
            <a:avLst/>
          </a:prstGeom>
        </p:spPr>
      </p:pic>
    </p:spTree>
    <p:extLst>
      <p:ext uri="{BB962C8B-B14F-4D97-AF65-F5344CB8AC3E}">
        <p14:creationId xmlns:p14="http://schemas.microsoft.com/office/powerpoint/2010/main" val="213405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0" y="-108922"/>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Rounded Corners 5">
            <a:extLst>
              <a:ext uri="{FF2B5EF4-FFF2-40B4-BE49-F238E27FC236}">
                <a16:creationId xmlns:a16="http://schemas.microsoft.com/office/drawing/2014/main" id="{AA824562-4E9E-4395-BBB4-B6ED65FBBA8C}"/>
              </a:ext>
            </a:extLst>
          </p:cNvPr>
          <p:cNvSpPr/>
          <p:nvPr/>
        </p:nvSpPr>
        <p:spPr>
          <a:xfrm>
            <a:off x="466165" y="2348753"/>
            <a:ext cx="11170023" cy="2187388"/>
          </a:xfrm>
          <a:prstGeom prst="roundRect">
            <a:avLst/>
          </a:prstGeom>
          <a:solidFill>
            <a:srgbClr val="609D1B">
              <a:alpha val="57000"/>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pic>
        <p:nvPicPr>
          <p:cNvPr id="20"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2209800"/>
            <a:ext cx="609600" cy="609600"/>
          </a:xfrm>
          <a:prstGeom prst="rect">
            <a:avLst/>
          </a:prstGeom>
        </p:spPr>
      </p:pic>
      <p:sp>
        <p:nvSpPr>
          <p:cNvPr id="9" name="TextBox 8">
            <a:extLst>
              <a:ext uri="{FF2B5EF4-FFF2-40B4-BE49-F238E27FC236}">
                <a16:creationId xmlns:a16="http://schemas.microsoft.com/office/drawing/2014/main" id="{AB339C11-831A-4EC9-9F2A-3C6E4ACC70E9}"/>
              </a:ext>
            </a:extLst>
          </p:cNvPr>
          <p:cNvSpPr txBox="1"/>
          <p:nvPr/>
        </p:nvSpPr>
        <p:spPr>
          <a:xfrm>
            <a:off x="842684" y="2514600"/>
            <a:ext cx="11349316" cy="1569660"/>
          </a:xfrm>
          <a:prstGeom prst="rect">
            <a:avLst/>
          </a:prstGeom>
          <a:noFill/>
        </p:spPr>
        <p:txBody>
          <a:bodyPr wrap="square">
            <a:spAutoFit/>
          </a:bodyPr>
          <a:lstStyle/>
          <a:p>
            <a:r>
              <a:rPr lang="en-US" sz="9600" b="1">
                <a:ln w="11430"/>
                <a:solidFill>
                  <a:schemeClr val="bg1"/>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Bảo vệ rừng xanh</a:t>
            </a:r>
            <a:endParaRPr lang="en-US" sz="9600" b="1" dirty="0">
              <a:ln w="11430"/>
              <a:solidFill>
                <a:schemeClr val="bg1"/>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41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6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Rounded Corners 24">
            <a:extLst>
              <a:ext uri="{FF2B5EF4-FFF2-40B4-BE49-F238E27FC236}">
                <a16:creationId xmlns:a16="http://schemas.microsoft.com/office/drawing/2014/main" id="{F93D9384-6A3E-42D2-A4D7-8895D4172316}"/>
              </a:ext>
            </a:extLst>
          </p:cNvPr>
          <p:cNvSpPr/>
          <p:nvPr/>
        </p:nvSpPr>
        <p:spPr>
          <a:xfrm>
            <a:off x="199505" y="1471351"/>
            <a:ext cx="11770822" cy="5212081"/>
          </a:xfrm>
          <a:prstGeom prst="roundRect">
            <a:avLst/>
          </a:prstGeom>
          <a:solidFill>
            <a:schemeClr val="bg1">
              <a:alpha val="73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FF8466E-66AA-4E6B-B5E8-E0A45E21EB30}"/>
              </a:ext>
            </a:extLst>
          </p:cNvPr>
          <p:cNvGrpSpPr/>
          <p:nvPr/>
        </p:nvGrpSpPr>
        <p:grpSpPr>
          <a:xfrm>
            <a:off x="1463040" y="565265"/>
            <a:ext cx="9293629" cy="1812175"/>
            <a:chOff x="1463040" y="565265"/>
            <a:chExt cx="9293629" cy="1812175"/>
          </a:xfrm>
          <a:scene3d>
            <a:camera prst="orthographicFront">
              <a:rot lat="0" lon="0" rev="0"/>
            </a:camera>
            <a:lightRig rig="glow" dir="t">
              <a:rot lat="0" lon="0" rev="14100000"/>
            </a:lightRig>
          </a:scene3d>
        </p:grpSpPr>
        <p:sp>
          <p:nvSpPr>
            <p:cNvPr id="5" name="Rectangle: Rounded Corners 4">
              <a:extLst>
                <a:ext uri="{FF2B5EF4-FFF2-40B4-BE49-F238E27FC236}">
                  <a16:creationId xmlns:a16="http://schemas.microsoft.com/office/drawing/2014/main" id="{754D95C5-55D2-47D5-98ED-D6B68B1853C5}"/>
                </a:ext>
              </a:extLst>
            </p:cNvPr>
            <p:cNvSpPr/>
            <p:nvPr/>
          </p:nvSpPr>
          <p:spPr>
            <a:xfrm>
              <a:off x="1463040" y="565265"/>
              <a:ext cx="9293629" cy="1812175"/>
            </a:xfrm>
            <a:prstGeom prst="roundRect">
              <a:avLst/>
            </a:prstGeom>
            <a:solidFill>
              <a:srgbClr val="609D1B"/>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73F825-572A-4593-B95F-FF3539326E03}"/>
                </a:ext>
              </a:extLst>
            </p:cNvPr>
            <p:cNvSpPr/>
            <p:nvPr/>
          </p:nvSpPr>
          <p:spPr>
            <a:xfrm>
              <a:off x="1995055" y="931025"/>
              <a:ext cx="8053048" cy="1080655"/>
            </a:xfrm>
            <a:prstGeom prst="rect">
              <a:avLst/>
            </a:prstGeom>
            <a:solidFill>
              <a:schemeClr val="bg1">
                <a:alpha val="67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Arial" panose="020B0604020202020204" pitchFamily="34" charset="0"/>
                <a:cs typeface="Arial" panose="020B0604020202020204" pitchFamily="34" charset="0"/>
              </a:endParaRPr>
            </a:p>
          </p:txBody>
        </p:sp>
      </p:grpSp>
      <p:sp>
        <p:nvSpPr>
          <p:cNvPr id="10" name="Google Shape;1586;p52">
            <a:extLst>
              <a:ext uri="{FF2B5EF4-FFF2-40B4-BE49-F238E27FC236}">
                <a16:creationId xmlns:a16="http://schemas.microsoft.com/office/drawing/2014/main" id="{1D98D639-F866-4DB2-8194-23D84B7262DA}"/>
              </a:ext>
            </a:extLst>
          </p:cNvPr>
          <p:cNvSpPr txBox="1">
            <a:spLocks/>
          </p:cNvSpPr>
          <p:nvPr/>
        </p:nvSpPr>
        <p:spPr>
          <a:xfrm>
            <a:off x="1995055" y="1028286"/>
            <a:ext cx="8053047" cy="886131"/>
          </a:xfrm>
          <a:prstGeom prst="rect">
            <a:avLst/>
          </a:prstGeom>
          <a:noFill/>
          <a:ln w="19050">
            <a:noFill/>
            <a:prstDash val="dash"/>
          </a:ln>
          <a:effectLst/>
          <a:scene3d>
            <a:camera prst="orthographicFront">
              <a:rot lat="0" lon="0" rev="0"/>
            </a:camera>
            <a:lightRig rig="glow" dir="t">
              <a:rot lat="0" lon="0" rev="14100000"/>
            </a:lightRig>
          </a:scene3d>
          <a:sp3d prstMaterial="softEdge">
            <a:bevelT w="1270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3200" b="1">
                <a:solidFill>
                  <a:schemeClr val="tx2">
                    <a:lumMod val="50000"/>
                  </a:schemeClr>
                </a:solidFill>
                <a:latin typeface="Arial" panose="020B0604020202020204" pitchFamily="34" charset="0"/>
                <a:cs typeface="Arial" panose="020B0604020202020204" pitchFamily="34" charset="0"/>
              </a:rPr>
              <a:t>Bảo vệ rừng là trách nhiệm của ai?</a:t>
            </a:r>
            <a:endParaRPr lang="en-US" sz="3200" b="1" dirty="0">
              <a:solidFill>
                <a:schemeClr val="tx2">
                  <a:lumMod val="5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6B94492-EB34-4F0D-B301-81A61337F340}"/>
              </a:ext>
            </a:extLst>
          </p:cNvPr>
          <p:cNvGrpSpPr/>
          <p:nvPr/>
        </p:nvGrpSpPr>
        <p:grpSpPr>
          <a:xfrm>
            <a:off x="351178" y="2740288"/>
            <a:ext cx="5541976" cy="1377423"/>
            <a:chOff x="351178" y="2740288"/>
            <a:chExt cx="5541976" cy="1377423"/>
          </a:xfrm>
        </p:grpSpPr>
        <p:sp>
          <p:nvSpPr>
            <p:cNvPr id="11" name="Rounded Rectangle 27">
              <a:extLst>
                <a:ext uri="{FF2B5EF4-FFF2-40B4-BE49-F238E27FC236}">
                  <a16:creationId xmlns:a16="http://schemas.microsoft.com/office/drawing/2014/main" id="{ABDEB503-49B0-4135-97FB-DBDC82FFD5C3}"/>
                </a:ext>
              </a:extLst>
            </p:cNvPr>
            <p:cNvSpPr/>
            <p:nvPr/>
          </p:nvSpPr>
          <p:spPr>
            <a:xfrm>
              <a:off x="1283175" y="2942705"/>
              <a:ext cx="4609979" cy="1028288"/>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Người lớn</a:t>
              </a:r>
              <a:endParaRPr lang="en-US" sz="3200" dirty="0">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D8A98BA2-268E-45DD-92D8-6055297E80C2}"/>
                </a:ext>
              </a:extLst>
            </p:cNvPr>
            <p:cNvSpPr/>
            <p:nvPr/>
          </p:nvSpPr>
          <p:spPr>
            <a:xfrm>
              <a:off x="351178" y="2740288"/>
              <a:ext cx="1425714" cy="1377423"/>
            </a:xfrm>
            <a:prstGeom prst="flowChartConnector">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a:t>
              </a:r>
            </a:p>
          </p:txBody>
        </p:sp>
      </p:grpSp>
      <p:grpSp>
        <p:nvGrpSpPr>
          <p:cNvPr id="16" name="Group 15">
            <a:extLst>
              <a:ext uri="{FF2B5EF4-FFF2-40B4-BE49-F238E27FC236}">
                <a16:creationId xmlns:a16="http://schemas.microsoft.com/office/drawing/2014/main" id="{B9F42AC8-354F-42BF-80A6-44B7DE36B92E}"/>
              </a:ext>
            </a:extLst>
          </p:cNvPr>
          <p:cNvGrpSpPr/>
          <p:nvPr/>
        </p:nvGrpSpPr>
        <p:grpSpPr>
          <a:xfrm>
            <a:off x="367804" y="4524481"/>
            <a:ext cx="5525352" cy="1377423"/>
            <a:chOff x="367804" y="4524481"/>
            <a:chExt cx="5525352" cy="1377423"/>
          </a:xfrm>
        </p:grpSpPr>
        <p:sp>
          <p:nvSpPr>
            <p:cNvPr id="13" name="Rounded Rectangle 27">
              <a:extLst>
                <a:ext uri="{FF2B5EF4-FFF2-40B4-BE49-F238E27FC236}">
                  <a16:creationId xmlns:a16="http://schemas.microsoft.com/office/drawing/2014/main" id="{60041CD0-FF9F-43DC-9C7C-47165A6B4A96}"/>
                </a:ext>
              </a:extLst>
            </p:cNvPr>
            <p:cNvSpPr/>
            <p:nvPr/>
          </p:nvSpPr>
          <p:spPr>
            <a:xfrm>
              <a:off x="1283175" y="4737701"/>
              <a:ext cx="4609981" cy="1028288"/>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Trẻ em</a:t>
              </a:r>
              <a:endParaRPr lang="en-US" sz="3200" dirty="0">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53EFF5A4-86C7-4696-97AA-E2FC3BF9C835}"/>
                </a:ext>
              </a:extLst>
            </p:cNvPr>
            <p:cNvSpPr/>
            <p:nvPr/>
          </p:nvSpPr>
          <p:spPr>
            <a:xfrm>
              <a:off x="367804" y="4524481"/>
              <a:ext cx="1425714" cy="1377423"/>
            </a:xfrm>
            <a:prstGeom prst="flowChartConnector">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a:t>
              </a:r>
            </a:p>
          </p:txBody>
        </p:sp>
      </p:grpSp>
      <p:grpSp>
        <p:nvGrpSpPr>
          <p:cNvPr id="22" name="Group 21">
            <a:extLst>
              <a:ext uri="{FF2B5EF4-FFF2-40B4-BE49-F238E27FC236}">
                <a16:creationId xmlns:a16="http://schemas.microsoft.com/office/drawing/2014/main" id="{EF83945B-D47D-4D83-A017-A7FE2F764435}"/>
              </a:ext>
            </a:extLst>
          </p:cNvPr>
          <p:cNvGrpSpPr/>
          <p:nvPr/>
        </p:nvGrpSpPr>
        <p:grpSpPr>
          <a:xfrm>
            <a:off x="6298847" y="2740287"/>
            <a:ext cx="5432279" cy="1377423"/>
            <a:chOff x="6298847" y="2740287"/>
            <a:chExt cx="5432279" cy="1377423"/>
          </a:xfrm>
        </p:grpSpPr>
        <p:sp>
          <p:nvSpPr>
            <p:cNvPr id="14" name="Rounded Rectangle 27">
              <a:extLst>
                <a:ext uri="{FF2B5EF4-FFF2-40B4-BE49-F238E27FC236}">
                  <a16:creationId xmlns:a16="http://schemas.microsoft.com/office/drawing/2014/main" id="{3C49D73C-69DE-473F-9AC5-BD2DD32B9F04}"/>
                </a:ext>
              </a:extLst>
            </p:cNvPr>
            <p:cNvSpPr/>
            <p:nvPr/>
          </p:nvSpPr>
          <p:spPr>
            <a:xfrm>
              <a:off x="7103144" y="2914856"/>
              <a:ext cx="4627982" cy="1028288"/>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Công an</a:t>
              </a:r>
              <a:endParaRPr lang="en-US" sz="3200" dirty="0">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535AD8F9-271C-4C6E-8781-5A687390FC63}"/>
                </a:ext>
              </a:extLst>
            </p:cNvPr>
            <p:cNvSpPr/>
            <p:nvPr/>
          </p:nvSpPr>
          <p:spPr>
            <a:xfrm>
              <a:off x="6298847" y="2740287"/>
              <a:ext cx="1425714" cy="1377423"/>
            </a:xfrm>
            <a:prstGeom prst="flowChartConnector">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a:t>
              </a:r>
            </a:p>
          </p:txBody>
        </p:sp>
      </p:grpSp>
      <p:grpSp>
        <p:nvGrpSpPr>
          <p:cNvPr id="23" name="Group 22">
            <a:extLst>
              <a:ext uri="{FF2B5EF4-FFF2-40B4-BE49-F238E27FC236}">
                <a16:creationId xmlns:a16="http://schemas.microsoft.com/office/drawing/2014/main" id="{2D7C01B3-4204-47FA-8B1A-601198EA40F6}"/>
              </a:ext>
            </a:extLst>
          </p:cNvPr>
          <p:cNvGrpSpPr/>
          <p:nvPr/>
        </p:nvGrpSpPr>
        <p:grpSpPr>
          <a:xfrm>
            <a:off x="6298844" y="4480557"/>
            <a:ext cx="5432282" cy="1377423"/>
            <a:chOff x="6298844" y="4480557"/>
            <a:chExt cx="5432282" cy="1377423"/>
          </a:xfrm>
        </p:grpSpPr>
        <p:sp>
          <p:nvSpPr>
            <p:cNvPr id="15" name="Rounded Rectangle 27">
              <a:extLst>
                <a:ext uri="{FF2B5EF4-FFF2-40B4-BE49-F238E27FC236}">
                  <a16:creationId xmlns:a16="http://schemas.microsoft.com/office/drawing/2014/main" id="{AFFA22CA-CEB7-4EA6-95C1-DA8943D6497E}"/>
                </a:ext>
              </a:extLst>
            </p:cNvPr>
            <p:cNvSpPr/>
            <p:nvPr/>
          </p:nvSpPr>
          <p:spPr>
            <a:xfrm>
              <a:off x="7103141" y="4672620"/>
              <a:ext cx="4627985" cy="1028288"/>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Tất cả mọi người</a:t>
              </a:r>
              <a:endParaRPr lang="en-US" sz="3200" dirty="0">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046DBC76-D3AA-4CCA-8B05-AC4E3F55A347}"/>
                </a:ext>
              </a:extLst>
            </p:cNvPr>
            <p:cNvSpPr/>
            <p:nvPr/>
          </p:nvSpPr>
          <p:spPr>
            <a:xfrm>
              <a:off x="6298844" y="4480557"/>
              <a:ext cx="1425714" cy="1377423"/>
            </a:xfrm>
            <a:prstGeom prst="flowChartConnector">
              <a:avLst/>
            </a:prstGeom>
            <a:solidFill>
              <a:schemeClr val="accent6"/>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a:t>
              </a:r>
            </a:p>
          </p:txBody>
        </p:sp>
      </p:grpSp>
      <p:pic>
        <p:nvPicPr>
          <p:cNvPr id="26" name="Picture 6" descr="Káº¿t quáº£ hÃ¬nh áº£nh cho right wrong tick icon">
            <a:extLst>
              <a:ext uri="{FF2B5EF4-FFF2-40B4-BE49-F238E27FC236}">
                <a16:creationId xmlns:a16="http://schemas.microsoft.com/office/drawing/2014/main" id="{7B5CFD8D-1AE9-4ED8-B8B6-7BB2BA9290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0874" y="28362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12337B40-CDA1-4190-9B73-6526994B10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7427" y="45533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a:extLst>
              <a:ext uri="{FF2B5EF4-FFF2-40B4-BE49-F238E27FC236}">
                <a16:creationId xmlns:a16="http://schemas.microsoft.com/office/drawing/2014/main" id="{C04CC209-FBCA-46EB-A920-86CF2CF544A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65601" y="27741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a:extLst>
              <a:ext uri="{FF2B5EF4-FFF2-40B4-BE49-F238E27FC236}">
                <a16:creationId xmlns:a16="http://schemas.microsoft.com/office/drawing/2014/main" id="{693E6B47-97A7-49FA-B0D4-EF4DCF36488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12927" y="4553328"/>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9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3"/>
                  </p:tgtEl>
                </p:cond>
              </p:nextCondLst>
            </p:seq>
          </p:childTnLst>
        </p:cTn>
      </p:par>
    </p:tnLst>
    <p:bldLst>
      <p:bldP spid="25"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Rounded Corners 24">
            <a:extLst>
              <a:ext uri="{FF2B5EF4-FFF2-40B4-BE49-F238E27FC236}">
                <a16:creationId xmlns:a16="http://schemas.microsoft.com/office/drawing/2014/main" id="{F93D9384-6A3E-42D2-A4D7-8895D4172316}"/>
              </a:ext>
            </a:extLst>
          </p:cNvPr>
          <p:cNvSpPr/>
          <p:nvPr/>
        </p:nvSpPr>
        <p:spPr>
          <a:xfrm>
            <a:off x="221349" y="1632717"/>
            <a:ext cx="11737571" cy="4959032"/>
          </a:xfrm>
          <a:prstGeom prst="roundRect">
            <a:avLst/>
          </a:prstGeom>
          <a:solidFill>
            <a:schemeClr val="bg1">
              <a:alpha val="73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en-US" sz="3600">
              <a:ln>
                <a:solidFill>
                  <a:schemeClr val="tx1"/>
                </a:solidFill>
              </a:ln>
              <a:solidFill>
                <a:schemeClr val="tx1"/>
              </a:solidFill>
              <a:latin typeface="Arial" panose="020B0604020202020204" pitchFamily="34" charset="0"/>
              <a:cs typeface="Arial" panose="020B0604020202020204" pitchFamily="34" charset="0"/>
            </a:endParaRP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Giúp điều hòa khí hậu</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Chống xói mòn, lũ lụt</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Là nơi sinh sống của các loài động, thực vật </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 </a:t>
            </a:r>
          </a:p>
        </p:txBody>
      </p:sp>
      <p:grpSp>
        <p:nvGrpSpPr>
          <p:cNvPr id="7" name="Group 6">
            <a:extLst>
              <a:ext uri="{FF2B5EF4-FFF2-40B4-BE49-F238E27FC236}">
                <a16:creationId xmlns:a16="http://schemas.microsoft.com/office/drawing/2014/main" id="{F671234A-DCCF-41F1-83CE-D7A109125536}"/>
              </a:ext>
            </a:extLst>
          </p:cNvPr>
          <p:cNvGrpSpPr/>
          <p:nvPr/>
        </p:nvGrpSpPr>
        <p:grpSpPr>
          <a:xfrm>
            <a:off x="1463040" y="565265"/>
            <a:ext cx="9293629" cy="1812175"/>
            <a:chOff x="1463040" y="565265"/>
            <a:chExt cx="9293629" cy="1812175"/>
          </a:xfrm>
          <a:scene3d>
            <a:camera prst="orthographicFront">
              <a:rot lat="0" lon="0" rev="0"/>
            </a:camera>
            <a:lightRig rig="glow" dir="t">
              <a:rot lat="0" lon="0" rev="14100000"/>
            </a:lightRig>
          </a:scene3d>
        </p:grpSpPr>
        <p:grpSp>
          <p:nvGrpSpPr>
            <p:cNvPr id="6" name="Group 5">
              <a:extLst>
                <a:ext uri="{FF2B5EF4-FFF2-40B4-BE49-F238E27FC236}">
                  <a16:creationId xmlns:a16="http://schemas.microsoft.com/office/drawing/2014/main" id="{AFF8466E-66AA-4E6B-B5E8-E0A45E21EB30}"/>
                </a:ext>
              </a:extLst>
            </p:cNvPr>
            <p:cNvGrpSpPr/>
            <p:nvPr/>
          </p:nvGrpSpPr>
          <p:grpSpPr>
            <a:xfrm>
              <a:off x="1463040" y="565265"/>
              <a:ext cx="9293629" cy="1812175"/>
              <a:chOff x="1463040" y="565265"/>
              <a:chExt cx="9293629" cy="1812175"/>
            </a:xfrm>
          </p:grpSpPr>
          <p:sp>
            <p:nvSpPr>
              <p:cNvPr id="5" name="Rectangle: Rounded Corners 4">
                <a:extLst>
                  <a:ext uri="{FF2B5EF4-FFF2-40B4-BE49-F238E27FC236}">
                    <a16:creationId xmlns:a16="http://schemas.microsoft.com/office/drawing/2014/main" id="{754D95C5-55D2-47D5-98ED-D6B68B1853C5}"/>
                  </a:ext>
                </a:extLst>
              </p:cNvPr>
              <p:cNvSpPr/>
              <p:nvPr/>
            </p:nvSpPr>
            <p:spPr>
              <a:xfrm>
                <a:off x="1463040" y="565265"/>
                <a:ext cx="9293629" cy="1812175"/>
              </a:xfrm>
              <a:prstGeom prst="roundRect">
                <a:avLst/>
              </a:prstGeom>
              <a:solidFill>
                <a:srgbClr val="609D1B">
                  <a:alpha val="61000"/>
                </a:srgb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73F825-572A-4593-B95F-FF3539326E03}"/>
                  </a:ext>
                </a:extLst>
              </p:cNvPr>
              <p:cNvSpPr/>
              <p:nvPr/>
            </p:nvSpPr>
            <p:spPr>
              <a:xfrm>
                <a:off x="1995055" y="931025"/>
                <a:ext cx="8053048" cy="1080655"/>
              </a:xfrm>
              <a:prstGeom prst="rect">
                <a:avLst/>
              </a:prstGeom>
              <a:solidFill>
                <a:schemeClr val="bg1">
                  <a:alpha val="67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942968" y="1095648"/>
              <a:ext cx="7105135" cy="707886"/>
            </a:xfrm>
            <a:prstGeom prst="rect">
              <a:avLst/>
            </a:prstGeom>
            <a:noFill/>
            <a:ln>
              <a:noFill/>
            </a:ln>
            <a:effectLst/>
            <a:sp3d prstMaterial="softEdge">
              <a:bevelT w="127000" prst="artDeco"/>
            </a:sp3d>
          </p:spPr>
          <p:txBody>
            <a:bodyPr wrap="square" rtlCol="0">
              <a:spAutoFit/>
            </a:bodyPr>
            <a:lstStyle/>
            <a:p>
              <a:r>
                <a:rPr lang="en-US" sz="4000" b="1">
                  <a:solidFill>
                    <a:schemeClr val="tx2">
                      <a:lumMod val="50000"/>
                    </a:schemeClr>
                  </a:solidFill>
                  <a:latin typeface="Times New Roman" pitchFamily="18" charset="0"/>
                  <a:cs typeface="Times New Roman" pitchFamily="18" charset="0"/>
                </a:rPr>
                <a:t>Rừng có vai trò như thế nào?</a:t>
              </a:r>
              <a:endParaRPr lang="en-US" sz="4000" b="1" dirty="0">
                <a:solidFill>
                  <a:schemeClr val="tx2">
                    <a:lumMod val="50000"/>
                  </a:schemeClr>
                </a:solidFill>
                <a:latin typeface="Times New Roman" pitchFamily="18" charset="0"/>
                <a:cs typeface="Times New Roman" pitchFamily="18" charset="0"/>
              </a:endParaRPr>
            </a:p>
          </p:txBody>
        </p:sp>
      </p:grpSp>
      <p:pic>
        <p:nvPicPr>
          <p:cNvPr id="9" name="Picture 6" descr="Káº¿t quáº£ hÃ¬nh áº£nh cho right wrong tick icon">
            <a:extLst>
              <a:ext uri="{FF2B5EF4-FFF2-40B4-BE49-F238E27FC236}">
                <a16:creationId xmlns:a16="http://schemas.microsoft.com/office/drawing/2014/main" id="{96F337B9-8BD7-4E7B-B942-7EA1B1F1839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898722" y="367478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0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Rounded Corners 24">
            <a:extLst>
              <a:ext uri="{FF2B5EF4-FFF2-40B4-BE49-F238E27FC236}">
                <a16:creationId xmlns:a16="http://schemas.microsoft.com/office/drawing/2014/main" id="{F93D9384-6A3E-42D2-A4D7-8895D4172316}"/>
              </a:ext>
            </a:extLst>
          </p:cNvPr>
          <p:cNvSpPr/>
          <p:nvPr/>
        </p:nvSpPr>
        <p:spPr>
          <a:xfrm>
            <a:off x="232755" y="1471352"/>
            <a:ext cx="11737571" cy="4959032"/>
          </a:xfrm>
          <a:prstGeom prst="roundRect">
            <a:avLst/>
          </a:prstGeom>
          <a:solidFill>
            <a:schemeClr val="bg1">
              <a:alpha val="73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Tham gia vẽ tranh bảo vệ rừng</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Tuyên truyền với mọi người bảo vệ rừng</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Phê phán các hành động phá hoại rừng</a:t>
            </a:r>
          </a:p>
          <a:p>
            <a:pPr marL="285750" indent="-285750">
              <a:buFontTx/>
              <a:buChar char="-"/>
            </a:pPr>
            <a:r>
              <a:rPr lang="en-US" sz="3600">
                <a:solidFill>
                  <a:schemeClr val="tx1"/>
                </a:solidFill>
                <a:latin typeface="Arial" panose="020B0604020202020204" pitchFamily="34" charset="0"/>
                <a:ea typeface="字魂36号-正文宋楷" panose="02000000000000000000" pitchFamily="2" charset="-122"/>
                <a:cs typeface="Arial" panose="020B0604020202020204" pitchFamily="34" charset="0"/>
              </a:rPr>
              <a:t>…… </a:t>
            </a:r>
          </a:p>
        </p:txBody>
      </p:sp>
      <p:grpSp>
        <p:nvGrpSpPr>
          <p:cNvPr id="7" name="Group 6">
            <a:extLst>
              <a:ext uri="{FF2B5EF4-FFF2-40B4-BE49-F238E27FC236}">
                <a16:creationId xmlns:a16="http://schemas.microsoft.com/office/drawing/2014/main" id="{F671234A-DCCF-41F1-83CE-D7A109125536}"/>
              </a:ext>
            </a:extLst>
          </p:cNvPr>
          <p:cNvGrpSpPr/>
          <p:nvPr/>
        </p:nvGrpSpPr>
        <p:grpSpPr>
          <a:xfrm>
            <a:off x="1463040" y="565265"/>
            <a:ext cx="9293629" cy="1812175"/>
            <a:chOff x="1463040" y="565265"/>
            <a:chExt cx="9293629" cy="1812175"/>
          </a:xfrm>
          <a:scene3d>
            <a:camera prst="orthographicFront">
              <a:rot lat="0" lon="0" rev="0"/>
            </a:camera>
            <a:lightRig rig="glow" dir="t">
              <a:rot lat="0" lon="0" rev="14100000"/>
            </a:lightRig>
          </a:scene3d>
        </p:grpSpPr>
        <p:grpSp>
          <p:nvGrpSpPr>
            <p:cNvPr id="6" name="Group 5">
              <a:extLst>
                <a:ext uri="{FF2B5EF4-FFF2-40B4-BE49-F238E27FC236}">
                  <a16:creationId xmlns:a16="http://schemas.microsoft.com/office/drawing/2014/main" id="{AFF8466E-66AA-4E6B-B5E8-E0A45E21EB30}"/>
                </a:ext>
              </a:extLst>
            </p:cNvPr>
            <p:cNvGrpSpPr/>
            <p:nvPr/>
          </p:nvGrpSpPr>
          <p:grpSpPr>
            <a:xfrm>
              <a:off x="1463040" y="565265"/>
              <a:ext cx="9293629" cy="1812175"/>
              <a:chOff x="1463040" y="565265"/>
              <a:chExt cx="9293629" cy="1812175"/>
            </a:xfrm>
          </p:grpSpPr>
          <p:sp>
            <p:nvSpPr>
              <p:cNvPr id="5" name="Rectangle: Rounded Corners 4">
                <a:extLst>
                  <a:ext uri="{FF2B5EF4-FFF2-40B4-BE49-F238E27FC236}">
                    <a16:creationId xmlns:a16="http://schemas.microsoft.com/office/drawing/2014/main" id="{754D95C5-55D2-47D5-98ED-D6B68B1853C5}"/>
                  </a:ext>
                </a:extLst>
              </p:cNvPr>
              <p:cNvSpPr/>
              <p:nvPr/>
            </p:nvSpPr>
            <p:spPr>
              <a:xfrm>
                <a:off x="1463040" y="565265"/>
                <a:ext cx="9293629" cy="1812175"/>
              </a:xfrm>
              <a:prstGeom prst="roundRect">
                <a:avLst/>
              </a:prstGeom>
              <a:solidFill>
                <a:srgbClr val="609D1B">
                  <a:alpha val="61000"/>
                </a:srgb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73F825-572A-4593-B95F-FF3539326E03}"/>
                  </a:ext>
                </a:extLst>
              </p:cNvPr>
              <p:cNvSpPr/>
              <p:nvPr/>
            </p:nvSpPr>
            <p:spPr>
              <a:xfrm>
                <a:off x="1995055" y="931025"/>
                <a:ext cx="8053048" cy="1080655"/>
              </a:xfrm>
              <a:prstGeom prst="rect">
                <a:avLst/>
              </a:prstGeom>
              <a:solidFill>
                <a:schemeClr val="bg1">
                  <a:alpha val="67000"/>
                </a:schemeClr>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942968" y="1095648"/>
              <a:ext cx="7105135" cy="707886"/>
            </a:xfrm>
            <a:prstGeom prst="rect">
              <a:avLst/>
            </a:prstGeom>
            <a:noFill/>
            <a:ln>
              <a:noFill/>
            </a:ln>
            <a:effectLst/>
            <a:sp3d prstMaterial="softEdge">
              <a:bevelT w="127000" prst="artDeco"/>
            </a:sp3d>
          </p:spPr>
          <p:txBody>
            <a:bodyPr wrap="square" rtlCol="0">
              <a:spAutoFit/>
            </a:bodyPr>
            <a:lstStyle/>
            <a:p>
              <a:r>
                <a:rPr lang="en-US" sz="4000" b="1">
                  <a:solidFill>
                    <a:schemeClr val="tx2">
                      <a:lumMod val="50000"/>
                    </a:schemeClr>
                  </a:solidFill>
                  <a:latin typeface="Times New Roman" pitchFamily="18" charset="0"/>
                  <a:cs typeface="Times New Roman" pitchFamily="18" charset="0"/>
                </a:rPr>
                <a:t>Em làm gì để bảo vệ rừng?</a:t>
              </a:r>
              <a:endParaRPr lang="en-US" sz="4000" b="1" dirty="0">
                <a:solidFill>
                  <a:schemeClr val="tx2">
                    <a:lumMod val="50000"/>
                  </a:schemeClr>
                </a:solidFill>
                <a:latin typeface="Times New Roman" pitchFamily="18" charset="0"/>
                <a:cs typeface="Times New Roman" pitchFamily="18" charset="0"/>
              </a:endParaRPr>
            </a:p>
          </p:txBody>
        </p:sp>
      </p:grpSp>
      <p:pic>
        <p:nvPicPr>
          <p:cNvPr id="9" name="Picture 6" descr="Káº¿t quáº£ hÃ¬nh áº£nh cho right wrong tick icon">
            <a:extLst>
              <a:ext uri="{FF2B5EF4-FFF2-40B4-BE49-F238E27FC236}">
                <a16:creationId xmlns:a16="http://schemas.microsoft.com/office/drawing/2014/main" id="{C015E06B-6479-4CF2-9517-449B1C09DF3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898722" y="367478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4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alphaModFix amt="72000"/>
            <a:extLst>
              <a:ext uri="{28A0092B-C50C-407E-A947-70E740481C1C}">
                <a14:useLocalDpi xmlns:a14="http://schemas.microsoft.com/office/drawing/2010/main" val="0"/>
              </a:ext>
            </a:extLst>
          </a:blip>
          <a:srcRect/>
          <a:stretch>
            <a:fillRect/>
          </a:stretch>
        </p:blipFill>
        <p:spPr bwMode="auto">
          <a:xfrm>
            <a:off x="0" y="-381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DA766C-478C-46F0-AA1A-CE10E95F9286}"/>
              </a:ext>
            </a:extLst>
          </p:cNvPr>
          <p:cNvSpPr txBox="1"/>
          <p:nvPr/>
        </p:nvSpPr>
        <p:spPr>
          <a:xfrm>
            <a:off x="1262809" y="1491656"/>
            <a:ext cx="9774617" cy="4339650"/>
          </a:xfrm>
          <a:prstGeom prst="rect">
            <a:avLst/>
          </a:prstGeom>
          <a:noFill/>
        </p:spPr>
        <p:txBody>
          <a:bodyPr wrap="square">
            <a:spAutoFit/>
          </a:bodyPr>
          <a:lstStyle/>
          <a:p>
            <a:pPr algn="ctr"/>
            <a:r>
              <a:rPr lang="en-US" sz="13800" b="1">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Chúc mừng các em!</a:t>
            </a:r>
            <a:endParaRPr lang="en-US" sz="13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53" name="Picture 2" descr="Kết quả hình ảnh cho FIREWOR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24114191-A847-4999-A822-06CC734E4AC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898722" y="3674787"/>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49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xit" presetSubtype="0" fill="hold" nodeType="withEffect">
                                  <p:stCondLst>
                                    <p:cond delay="500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xit" presetSubtype="0" fill="hold" nodeType="withEffect">
                                  <p:stCondLst>
                                    <p:cond delay="5000"/>
                                  </p:stCondLst>
                                  <p:childTnLst>
                                    <p:set>
                                      <p:cBhvr>
                                        <p:cTn id="12" dur="1" fill="hold">
                                          <p:stCondLst>
                                            <p:cond delay="0"/>
                                          </p:stCondLst>
                                        </p:cTn>
                                        <p:tgtEl>
                                          <p:spTgt spid="5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xit" presetSubtype="0" fill="hold" nodeType="withEffect">
                                  <p:stCondLst>
                                    <p:cond delay="500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xit" presetSubtype="0" fill="hold" nodeType="withEffect">
                                  <p:stCondLst>
                                    <p:cond delay="5000"/>
                                  </p:stCondLst>
                                  <p:childTnLst>
                                    <p:set>
                                      <p:cBhvr>
                                        <p:cTn id="20" dur="1" fill="hold">
                                          <p:stCondLst>
                                            <p:cond delay="0"/>
                                          </p:stCondLst>
                                        </p:cTn>
                                        <p:tgtEl>
                                          <p:spTgt spid="5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xit" presetSubtype="0" fill="hold" nodeType="withEffect">
                                  <p:stCondLst>
                                    <p:cond delay="5000"/>
                                  </p:stCondLst>
                                  <p:childTnLst>
                                    <p:set>
                                      <p:cBhvr>
                                        <p:cTn id="24" dur="1" fill="hold">
                                          <p:stCondLst>
                                            <p:cond delay="0"/>
                                          </p:stCondLst>
                                        </p:cTn>
                                        <p:tgtEl>
                                          <p:spTgt spid="5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F8E32F7-3584-4DFD-84F0-E542DE9A9C6C}"/>
              </a:ext>
            </a:extLst>
          </p:cNvPr>
          <p:cNvSpPr/>
          <p:nvPr/>
        </p:nvSpPr>
        <p:spPr>
          <a:xfrm>
            <a:off x="330200" y="268078"/>
            <a:ext cx="11455400" cy="1941722"/>
          </a:xfrm>
          <a:prstGeom prst="round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D6DE65-2271-4073-8AC2-9F3E369B8E44}"/>
              </a:ext>
            </a:extLst>
          </p:cNvPr>
          <p:cNvSpPr txBox="1"/>
          <p:nvPr/>
        </p:nvSpPr>
        <p:spPr>
          <a:xfrm>
            <a:off x="818791" y="559765"/>
            <a:ext cx="10887792" cy="1261884"/>
          </a:xfrm>
          <a:prstGeom prst="rect">
            <a:avLst/>
          </a:prstGeom>
          <a:noFill/>
        </p:spPr>
        <p:txBody>
          <a:bodyPr wrap="square" rtlCol="0">
            <a:spAutoFit/>
          </a:bodyPr>
          <a:lstStyle/>
          <a:p>
            <a:pPr algn="ctr"/>
            <a:r>
              <a:rPr lang="en-US" sz="38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Em hãy đọc 1 đoạn thơ của bài: </a:t>
            </a:r>
          </a:p>
          <a:p>
            <a:pPr algn="ctr"/>
            <a:r>
              <a:rPr lang="en-US" sz="38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“Hành trình của bầy ong” mà em thích nhất.</a:t>
            </a:r>
          </a:p>
        </p:txBody>
      </p:sp>
      <p:pic>
        <p:nvPicPr>
          <p:cNvPr id="10" name="图片 3">
            <a:extLst>
              <a:ext uri="{FF2B5EF4-FFF2-40B4-BE49-F238E27FC236}">
                <a16:creationId xmlns:a16="http://schemas.microsoft.com/office/drawing/2014/main" id="{CE5B8B31-9968-4106-AF73-6776D608E0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 y="5120519"/>
            <a:ext cx="12192000" cy="1876288"/>
          </a:xfrm>
          <a:prstGeom prst="rect">
            <a:avLst/>
          </a:prstGeom>
        </p:spPr>
      </p:pic>
    </p:spTree>
    <p:extLst>
      <p:ext uri="{BB962C8B-B14F-4D97-AF65-F5344CB8AC3E}">
        <p14:creationId xmlns:p14="http://schemas.microsoft.com/office/powerpoint/2010/main" val="95004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45" name="组合 2">
            <a:extLst>
              <a:ext uri="{FF2B5EF4-FFF2-40B4-BE49-F238E27FC236}">
                <a16:creationId xmlns:a16="http://schemas.microsoft.com/office/drawing/2014/main" id="{A87BF5C9-028C-4CF4-9F1C-691395657897}"/>
              </a:ext>
            </a:extLst>
          </p:cNvPr>
          <p:cNvGrpSpPr/>
          <p:nvPr/>
        </p:nvGrpSpPr>
        <p:grpSpPr>
          <a:xfrm>
            <a:off x="-1" y="2196862"/>
            <a:ext cx="12192001" cy="4661138"/>
            <a:chOff x="-1" y="2196862"/>
            <a:chExt cx="12192001" cy="4661138"/>
          </a:xfrm>
        </p:grpSpPr>
        <p:pic>
          <p:nvPicPr>
            <p:cNvPr id="46" name="图片 3">
              <a:extLst>
                <a:ext uri="{FF2B5EF4-FFF2-40B4-BE49-F238E27FC236}">
                  <a16:creationId xmlns:a16="http://schemas.microsoft.com/office/drawing/2014/main" id="{321AAFCB-21C2-49CA-B687-98260F764B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47" name="图片 4">
              <a:extLst>
                <a:ext uri="{FF2B5EF4-FFF2-40B4-BE49-F238E27FC236}">
                  <a16:creationId xmlns:a16="http://schemas.microsoft.com/office/drawing/2014/main" id="{D189F8C4-0C4D-4795-AC37-DE3C124F60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48" name="图片 5">
              <a:extLst>
                <a:ext uri="{FF2B5EF4-FFF2-40B4-BE49-F238E27FC236}">
                  <a16:creationId xmlns:a16="http://schemas.microsoft.com/office/drawing/2014/main" id="{8D96052D-B36E-4DFB-9673-A4DCF98D10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grpSp>
        <p:nvGrpSpPr>
          <p:cNvPr id="985" name="Google Shape;985;p51"/>
          <p:cNvGrpSpPr/>
          <p:nvPr/>
        </p:nvGrpSpPr>
        <p:grpSpPr>
          <a:xfrm>
            <a:off x="6613260" y="5965536"/>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3571374" y="279564"/>
            <a:ext cx="5840982" cy="845320"/>
          </a:xfrm>
          <a:prstGeom prst="rect">
            <a:avLst/>
          </a:prstGeom>
          <a:noFill/>
          <a:ln w="190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4800" b="1">
                <a:solidFill>
                  <a:schemeClr val="accent4">
                    <a:lumMod val="75000"/>
                  </a:schemeClr>
                </a:solidFill>
                <a:latin typeface="Arial" panose="020B0604020202020204" pitchFamily="34" charset="0"/>
                <a:cs typeface="Arial" panose="020B0604020202020204" pitchFamily="34" charset="0"/>
              </a:rPr>
              <a:t>Đánh giá m</a:t>
            </a:r>
            <a:r>
              <a:rPr lang="vi-VN" sz="4800" b="1">
                <a:solidFill>
                  <a:schemeClr val="accent4">
                    <a:lumMod val="75000"/>
                  </a:schemeClr>
                </a:solidFill>
                <a:latin typeface="Arial" panose="020B0604020202020204" pitchFamily="34" charset="0"/>
                <a:cs typeface="Arial" panose="020B0604020202020204" pitchFamily="34" charset="0"/>
              </a:rPr>
              <a:t>ục </a:t>
            </a:r>
            <a:r>
              <a:rPr lang="vi-VN" sz="4800" b="1" dirty="0">
                <a:solidFill>
                  <a:schemeClr val="accent4">
                    <a:lumMod val="75000"/>
                  </a:schemeClr>
                </a:solidFill>
                <a:latin typeface="Arial" panose="020B0604020202020204" pitchFamily="34" charset="0"/>
                <a:cs typeface="Arial" panose="020B0604020202020204" pitchFamily="34" charset="0"/>
              </a:rPr>
              <a:t>tiêu</a:t>
            </a:r>
          </a:p>
        </p:txBody>
      </p:sp>
      <p:sp>
        <p:nvSpPr>
          <p:cNvPr id="28" name="Rounded Rectangle 27"/>
          <p:cNvSpPr/>
          <p:nvPr/>
        </p:nvSpPr>
        <p:spPr>
          <a:xfrm>
            <a:off x="1369866" y="1553823"/>
            <a:ext cx="10649522" cy="146546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Arial" panose="020B0604020202020204" pitchFamily="34" charset="0"/>
                <a:cs typeface="Arial" panose="020B0604020202020204" pitchFamily="34" charset="0"/>
              </a:rPr>
              <a:t>Đọc đúng</a:t>
            </a:r>
            <a:r>
              <a:rPr lang="en-US" sz="3200">
                <a:latin typeface="Arial" panose="020B0604020202020204" pitchFamily="34" charset="0"/>
                <a:cs typeface="Arial" panose="020B0604020202020204" pitchFamily="34" charset="0"/>
              </a:rPr>
              <a:t>, trôi chảy; đọc diễn cảm câu chuyện</a:t>
            </a:r>
            <a:endParaRPr lang="en-US" sz="3200" dirty="0">
              <a:latin typeface="Arial" panose="020B0604020202020204" pitchFamily="34" charset="0"/>
              <a:cs typeface="Arial" panose="020B0604020202020204" pitchFamily="34" charset="0"/>
            </a:endParaRPr>
          </a:p>
        </p:txBody>
      </p:sp>
      <p:pic>
        <p:nvPicPr>
          <p:cNvPr id="29" name="Picture 2" descr="F:\1-原创素材\1_mm1102\PPT\PPT_014\materaials\pageimg_g20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916" y="1322657"/>
            <a:ext cx="1853709" cy="181559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1594557" y="3407703"/>
            <a:ext cx="10391897" cy="147607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  Trình bày được nội dung, ý nghĩa của câu chuyện</a:t>
            </a:r>
            <a:endParaRPr lang="en-US" sz="3200" dirty="0">
              <a:latin typeface="Arial" panose="020B0604020202020204" pitchFamily="34" charset="0"/>
              <a:cs typeface="Arial" panose="020B0604020202020204" pitchFamily="34" charset="0"/>
            </a:endParaRPr>
          </a:p>
        </p:txBody>
      </p:sp>
      <p:pic>
        <p:nvPicPr>
          <p:cNvPr id="32" name="Picture 2" descr="F:\1-原创素材\1_mm1102\PPT\PPT_014\materaials\pageimg_g20h.png"/>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06238" y="3132791"/>
            <a:ext cx="1833954" cy="1796243"/>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35" name="Rounded Rectangle 30">
            <a:extLst>
              <a:ext uri="{FF2B5EF4-FFF2-40B4-BE49-F238E27FC236}">
                <a16:creationId xmlns:a16="http://schemas.microsoft.com/office/drawing/2014/main" id="{F3B5186E-ACDD-4D1D-90FB-D8208D6455BA}"/>
              </a:ext>
            </a:extLst>
          </p:cNvPr>
          <p:cNvSpPr/>
          <p:nvPr/>
        </p:nvSpPr>
        <p:spPr>
          <a:xfrm>
            <a:off x="1613955" y="5272516"/>
            <a:ext cx="10391897" cy="1476079"/>
          </a:xfrm>
          <a:prstGeom prst="roundRect">
            <a:avLst/>
          </a:prstGeom>
          <a:solidFill>
            <a:srgbClr val="48C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      Có ý thức bảo vệ rừng, bảo vệ môi trường</a:t>
            </a:r>
            <a:endParaRPr lang="en-US" sz="3200" dirty="0">
              <a:latin typeface="Arial" panose="020B0604020202020204" pitchFamily="34" charset="0"/>
              <a:cs typeface="Arial" panose="020B0604020202020204" pitchFamily="34" charset="0"/>
            </a:endParaRPr>
          </a:p>
        </p:txBody>
      </p:sp>
      <p:pic>
        <p:nvPicPr>
          <p:cNvPr id="37" name="Picture 2" descr="F:\1-原创素材\1_mm1102\PPT\PPT_014\materaials\pageimg_g20h.png">
            <a:extLst>
              <a:ext uri="{FF2B5EF4-FFF2-40B4-BE49-F238E27FC236}">
                <a16:creationId xmlns:a16="http://schemas.microsoft.com/office/drawing/2014/main" id="{9E30C91A-2391-4D2F-9CDF-78878502B8CB}"/>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225" y="5085216"/>
            <a:ext cx="1797604" cy="176064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38" name="Picture 6" descr="Káº¿t quáº£ hÃ¬nh áº£nh cho right wrong tick icon">
            <a:extLst>
              <a:ext uri="{FF2B5EF4-FFF2-40B4-BE49-F238E27FC236}">
                <a16:creationId xmlns:a16="http://schemas.microsoft.com/office/drawing/2014/main" id="{9AE0608A-85E8-4723-9EF3-FEF5E56042D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35046" y="911527"/>
            <a:ext cx="2508466" cy="22046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a:extLst>
              <a:ext uri="{FF2B5EF4-FFF2-40B4-BE49-F238E27FC236}">
                <a16:creationId xmlns:a16="http://schemas.microsoft.com/office/drawing/2014/main" id="{D5C198D2-A6ED-48BF-92C8-03946479698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1018" y="2802501"/>
            <a:ext cx="2508466" cy="22046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20F1A6CB-77C3-485A-8084-E71553B34070}"/>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558" y="4628462"/>
            <a:ext cx="2508466" cy="2204624"/>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tin-nhan-1-tieng-www_nhacchuongvui_com">
            <a:hlinkClick r:id="" action="ppaction://media"/>
            <a:extLst>
              <a:ext uri="{FF2B5EF4-FFF2-40B4-BE49-F238E27FC236}">
                <a16:creationId xmlns:a16="http://schemas.microsoft.com/office/drawing/2014/main" id="{FF33204F-0609-4F5C-9EE4-DB3C5B2081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56964" y="7765863"/>
            <a:ext cx="487362" cy="487363"/>
          </a:xfrm>
          <a:prstGeom prst="rect">
            <a:avLst/>
          </a:prstGeom>
        </p:spPr>
      </p:pic>
      <p:pic>
        <p:nvPicPr>
          <p:cNvPr id="43" name="Nhac-chuong-tin-nhan-1-tieng-www_nhacchuongvui_com">
            <a:hlinkClick r:id="" action="ppaction://media"/>
            <a:extLst>
              <a:ext uri="{FF2B5EF4-FFF2-40B4-BE49-F238E27FC236}">
                <a16:creationId xmlns:a16="http://schemas.microsoft.com/office/drawing/2014/main" id="{54294CEF-D2B3-46D1-9305-2B589E182F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4564" y="7918263"/>
            <a:ext cx="487362" cy="487363"/>
          </a:xfrm>
          <a:prstGeom prst="rect">
            <a:avLst/>
          </a:prstGeom>
        </p:spPr>
      </p:pic>
      <p:pic>
        <p:nvPicPr>
          <p:cNvPr id="44" name="Nhac-chuong-tin-nhan-1-tieng-www_nhacchuongvui_com">
            <a:hlinkClick r:id="" action="ppaction://media"/>
            <a:extLst>
              <a:ext uri="{FF2B5EF4-FFF2-40B4-BE49-F238E27FC236}">
                <a16:creationId xmlns:a16="http://schemas.microsoft.com/office/drawing/2014/main" id="{D35EFA10-8E3B-4AC9-A1C6-33330A598A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2164" y="8070663"/>
            <a:ext cx="487362" cy="487363"/>
          </a:xfrm>
          <a:prstGeom prst="rect">
            <a:avLst/>
          </a:prstGeom>
        </p:spPr>
      </p:pic>
    </p:spTree>
    <p:extLst>
      <p:ext uri="{BB962C8B-B14F-4D97-AF65-F5344CB8AC3E}">
        <p14:creationId xmlns:p14="http://schemas.microsoft.com/office/powerpoint/2010/main" val="5359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 presetClass="mediacall" presetSubtype="0" fill="hold" nodeType="withEffect">
                                  <p:stCondLst>
                                    <p:cond delay="0"/>
                                  </p:stCondLst>
                                  <p:childTnLst>
                                    <p:cmd type="call" cmd="playFrom(0.0)">
                                      <p:cBhvr>
                                        <p:cTn id="9" dur="439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1" presetClass="mediacall" presetSubtype="0" fill="hold" nodeType="withEffect">
                                  <p:stCondLst>
                                    <p:cond delay="0"/>
                                  </p:stCondLst>
                                  <p:childTnLst>
                                    <p:cmd type="call" cmd="playFrom(0.0)">
                                      <p:cBhvr>
                                        <p:cTn id="16" dur="4392" fill="hold"/>
                                        <p:tgtEl>
                                          <p:spTgt spid="4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 presetClass="mediacall" presetSubtype="0" fill="hold" nodeType="withEffect">
                                  <p:stCondLst>
                                    <p:cond delay="0"/>
                                  </p:stCondLst>
                                  <p:childTnLst>
                                    <p:cmd type="call" cmd="playFrom(0.0)">
                                      <p:cBhvr>
                                        <p:cTn id="23" dur="4392" fill="hold"/>
                                        <p:tgtEl>
                                          <p:spTgt spid="44"/>
                                        </p:tgtEl>
                                      </p:cBhvr>
                                    </p:cmd>
                                  </p:childTnLst>
                                </p:cTn>
                              </p:par>
                            </p:childTnLst>
                          </p:cTn>
                        </p:par>
                        <p:par>
                          <p:cTn id="24" fill="hold">
                            <p:stCondLst>
                              <p:cond delay="4392"/>
                            </p:stCondLst>
                            <p:childTnLst>
                              <p:par>
                                <p:cTn id="25" presetID="14" presetClass="entr" presetSubtype="1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43"/>
                </p:tgtEl>
              </p:cMediaNode>
            </p:audio>
            <p:audio>
              <p:cMediaNode vol="80000">
                <p:cTn id="30" fill="hold" display="0">
                  <p:stCondLst>
                    <p:cond delay="indefinite"/>
                  </p:stCondLst>
                  <p:endCondLst>
                    <p:cond evt="onStopAudio" delay="0">
                      <p:tgtEl>
                        <p:sldTgt/>
                      </p:tgtEl>
                    </p:cond>
                  </p:endCondLst>
                </p:cTn>
                <p:tgtEl>
                  <p:spTgt spid="4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38" name="组合 2">
            <a:extLst>
              <a:ext uri="{FF2B5EF4-FFF2-40B4-BE49-F238E27FC236}">
                <a16:creationId xmlns:a16="http://schemas.microsoft.com/office/drawing/2014/main" id="{9427AE52-2A8F-4C05-852E-3992C17ED111}"/>
              </a:ext>
            </a:extLst>
          </p:cNvPr>
          <p:cNvGrpSpPr/>
          <p:nvPr/>
        </p:nvGrpSpPr>
        <p:grpSpPr>
          <a:xfrm>
            <a:off x="-1" y="2196862"/>
            <a:ext cx="12192001" cy="4661138"/>
            <a:chOff x="-1" y="2196862"/>
            <a:chExt cx="12192001" cy="4661138"/>
          </a:xfrm>
        </p:grpSpPr>
        <p:pic>
          <p:nvPicPr>
            <p:cNvPr id="39" name="图片 3">
              <a:extLst>
                <a:ext uri="{FF2B5EF4-FFF2-40B4-BE49-F238E27FC236}">
                  <a16:creationId xmlns:a16="http://schemas.microsoft.com/office/drawing/2014/main" id="{FBEA85E8-AE26-484D-B866-B450BDCA7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40" name="图片 4">
              <a:extLst>
                <a:ext uri="{FF2B5EF4-FFF2-40B4-BE49-F238E27FC236}">
                  <a16:creationId xmlns:a16="http://schemas.microsoft.com/office/drawing/2014/main" id="{BEC69206-F2DD-4F61-B48C-87D3CBD43C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41" name="图片 5">
              <a:extLst>
                <a:ext uri="{FF2B5EF4-FFF2-40B4-BE49-F238E27FC236}">
                  <a16:creationId xmlns:a16="http://schemas.microsoft.com/office/drawing/2014/main" id="{5511C966-26BF-4792-AE84-2D36A694D9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grpSp>
        <p:nvGrpSpPr>
          <p:cNvPr id="985" name="Google Shape;985;p51"/>
          <p:cNvGrpSpPr/>
          <p:nvPr/>
        </p:nvGrpSpPr>
        <p:grpSpPr>
          <a:xfrm>
            <a:off x="6613260" y="5965536"/>
            <a:ext cx="7864059" cy="5740003"/>
            <a:chOff x="3001589" y="498525"/>
            <a:chExt cx="5898044" cy="4305002"/>
          </a:xfrm>
        </p:grpSpPr>
        <p:sp>
          <p:nvSpPr>
            <p:cNvPr id="986" name="Google Shape;986;p51"/>
            <p:cNvSpPr/>
            <p:nvPr/>
          </p:nvSpPr>
          <p:spPr>
            <a:xfrm>
              <a:off x="3001589" y="724820"/>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87" name="Google Shape;987;p51"/>
            <p:cNvSpPr/>
            <p:nvPr/>
          </p:nvSpPr>
          <p:spPr>
            <a:xfrm>
              <a:off x="3412127" y="4985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8" name="Google Shape;988;p51"/>
            <p:cNvSpPr/>
            <p:nvPr/>
          </p:nvSpPr>
          <p:spPr>
            <a:xfrm>
              <a:off x="3609902" y="908250"/>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89" name="Google Shape;989;p51"/>
            <p:cNvSpPr/>
            <p:nvPr/>
          </p:nvSpPr>
          <p:spPr>
            <a:xfrm>
              <a:off x="8633764" y="4275195"/>
              <a:ext cx="265869" cy="265244"/>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90" name="Google Shape;990;p51"/>
            <p:cNvSpPr/>
            <p:nvPr/>
          </p:nvSpPr>
          <p:spPr>
            <a:xfrm>
              <a:off x="8436002" y="4605925"/>
              <a:ext cx="197774" cy="197602"/>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28" name="Rounded Rectangle 27"/>
          <p:cNvSpPr/>
          <p:nvPr/>
        </p:nvSpPr>
        <p:spPr>
          <a:xfrm>
            <a:off x="1233082" y="1520953"/>
            <a:ext cx="10649522" cy="412888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defTabSz="457200">
              <a:lnSpc>
                <a:spcPct val="150000"/>
              </a:lnSpc>
              <a:buFontTx/>
              <a:buChar char="-"/>
              <a:defRPr/>
            </a:pPr>
            <a:r>
              <a:rPr lang="en-US" altLang="zh-CN" sz="3600" b="1">
                <a:latin typeface="Arial" panose="020B0604020202020204" pitchFamily="34" charset="0"/>
                <a:ea typeface="字魂36号-正文宋楷" panose="02000000000000000000" pitchFamily="2" charset="-122"/>
                <a:cs typeface="Arial" panose="020B0604020202020204" pitchFamily="34" charset="0"/>
              </a:rPr>
              <a:t>Đọc lại bài “ Người gác rừng tí hon”</a:t>
            </a:r>
          </a:p>
          <a:p>
            <a:pPr marL="571500" lvl="0" indent="-571500" algn="just" defTabSz="457200">
              <a:lnSpc>
                <a:spcPct val="150000"/>
              </a:lnSpc>
              <a:buFontTx/>
              <a:buChar char="-"/>
              <a:defRPr/>
            </a:pPr>
            <a:r>
              <a:rPr lang="en-US" altLang="zh-CN" sz="3600" b="1">
                <a:latin typeface="Arial" panose="020B0604020202020204" pitchFamily="34" charset="0"/>
                <a:ea typeface="字魂36号-正文宋楷" panose="02000000000000000000" pitchFamily="2" charset="-122"/>
                <a:cs typeface="Arial" panose="020B0604020202020204" pitchFamily="34" charset="0"/>
              </a:rPr>
              <a:t>Xem trước bài: Trồng rừng ngập mặn</a:t>
            </a:r>
          </a:p>
        </p:txBody>
      </p:sp>
      <p:grpSp>
        <p:nvGrpSpPr>
          <p:cNvPr id="78" name="Google Shape;564;p42"/>
          <p:cNvGrpSpPr/>
          <p:nvPr/>
        </p:nvGrpSpPr>
        <p:grpSpPr>
          <a:xfrm>
            <a:off x="356531" y="17065"/>
            <a:ext cx="10971995" cy="4046267"/>
            <a:chOff x="426675" y="190362"/>
            <a:chExt cx="8228996" cy="3034700"/>
          </a:xfrm>
        </p:grpSpPr>
        <p:grpSp>
          <p:nvGrpSpPr>
            <p:cNvPr id="79" name="Google Shape;565;p42"/>
            <p:cNvGrpSpPr/>
            <p:nvPr/>
          </p:nvGrpSpPr>
          <p:grpSpPr>
            <a:xfrm>
              <a:off x="426675" y="190362"/>
              <a:ext cx="8228996" cy="3034700"/>
              <a:chOff x="426675" y="190362"/>
              <a:chExt cx="8228996" cy="3034700"/>
            </a:xfrm>
          </p:grpSpPr>
          <p:sp>
            <p:nvSpPr>
              <p:cNvPr id="81" name="Google Shape;566;p42"/>
              <p:cNvSpPr/>
              <p:nvPr/>
            </p:nvSpPr>
            <p:spPr>
              <a:xfrm>
                <a:off x="1903086" y="93948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2"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4"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5"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endParaRPr sz="2400"/>
              </a:p>
            </p:txBody>
          </p:sp>
          <p:sp>
            <p:nvSpPr>
              <p:cNvPr id="86"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7"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8"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0"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2" name="Google Shape;577;p42"/>
              <p:cNvSpPr/>
              <p:nvPr/>
            </p:nvSpPr>
            <p:spPr>
              <a:xfrm>
                <a:off x="7008848" y="1192340"/>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3" name="Google Shape;578;p42"/>
              <p:cNvSpPr/>
              <p:nvPr/>
            </p:nvSpPr>
            <p:spPr>
              <a:xfrm>
                <a:off x="8273059" y="1786100"/>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5"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 name="Google Shape;581;p42"/>
              <p:cNvSpPr/>
              <p:nvPr/>
            </p:nvSpPr>
            <p:spPr>
              <a:xfrm>
                <a:off x="7503637" y="827235"/>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 name="Google Shape;582;p42"/>
              <p:cNvSpPr/>
              <p:nvPr/>
            </p:nvSpPr>
            <p:spPr>
              <a:xfrm>
                <a:off x="8130653" y="285328"/>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8" name="Google Shape;583;p42"/>
              <p:cNvSpPr/>
              <p:nvPr/>
            </p:nvSpPr>
            <p:spPr>
              <a:xfrm>
                <a:off x="8464349" y="910361"/>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80"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26" name="Google Shape;1586;p52"/>
          <p:cNvSpPr txBox="1">
            <a:spLocks/>
          </p:cNvSpPr>
          <p:nvPr/>
        </p:nvSpPr>
        <p:spPr>
          <a:xfrm>
            <a:off x="4670295" y="1231619"/>
            <a:ext cx="3248147" cy="728165"/>
          </a:xfrm>
          <a:prstGeom prst="rect">
            <a:avLst/>
          </a:prstGeom>
          <a:solidFill>
            <a:schemeClr val="bg1"/>
          </a:solidFill>
          <a:ln w="57150">
            <a:solidFill>
              <a:schemeClr val="accent2">
                <a:lumMod val="75000"/>
              </a:schemeClr>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Sansita ExtraBold"/>
              <a:buNone/>
              <a:defRPr sz="3000" b="0" i="0" u="none" strike="noStrike" cap="none">
                <a:solidFill>
                  <a:schemeClr val="accent2"/>
                </a:solidFill>
                <a:latin typeface="Sansita ExtraBold"/>
                <a:ea typeface="Sansita ExtraBold"/>
                <a:cs typeface="Sansita ExtraBold"/>
                <a:sym typeface="Sansita ExtraBold"/>
              </a:defRPr>
            </a:lvl1pPr>
            <a:lvl2pPr marR="0" lvl="1"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algn="ctr"/>
            <a:r>
              <a:rPr lang="en-US" sz="4800" b="1">
                <a:solidFill>
                  <a:srgbClr val="FF9D9F"/>
                </a:solidFill>
                <a:latin typeface="Arial" panose="020B0604020202020204" pitchFamily="34" charset="0"/>
                <a:cs typeface="Arial" panose="020B0604020202020204" pitchFamily="34" charset="0"/>
              </a:rPr>
              <a:t>Dặn dò</a:t>
            </a:r>
            <a:endParaRPr lang="vi-VN" sz="4800" b="1" dirty="0">
              <a:solidFill>
                <a:srgbClr val="FF9D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81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22B5D13-617C-42E5-97B6-13B24C0D0D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99"/>
          <a:stretch/>
        </p:blipFill>
        <p:spPr>
          <a:xfrm>
            <a:off x="9576852" y="814625"/>
            <a:ext cx="2656586" cy="5764726"/>
          </a:xfrm>
          <a:prstGeom prst="rect">
            <a:avLst/>
          </a:prstGeom>
        </p:spPr>
      </p:pic>
      <p:grpSp>
        <p:nvGrpSpPr>
          <p:cNvPr id="15" name="组合 14">
            <a:extLst>
              <a:ext uri="{FF2B5EF4-FFF2-40B4-BE49-F238E27FC236}">
                <a16:creationId xmlns:a16="http://schemas.microsoft.com/office/drawing/2014/main" id="{E19BFFE8-46C1-401F-9059-B8FA460ECBDE}"/>
              </a:ext>
            </a:extLst>
          </p:cNvPr>
          <p:cNvGrpSpPr/>
          <p:nvPr/>
        </p:nvGrpSpPr>
        <p:grpSpPr>
          <a:xfrm>
            <a:off x="-1" y="2196862"/>
            <a:ext cx="12192001" cy="4661138"/>
            <a:chOff x="-1" y="2196862"/>
            <a:chExt cx="12192001" cy="4661138"/>
          </a:xfrm>
        </p:grpSpPr>
        <p:pic>
          <p:nvPicPr>
            <p:cNvPr id="9" name="图片 8">
              <a:extLst>
                <a:ext uri="{FF2B5EF4-FFF2-40B4-BE49-F238E27FC236}">
                  <a16:creationId xmlns:a16="http://schemas.microsoft.com/office/drawing/2014/main" id="{02774249-92C4-4402-B731-BCADF1827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图片 4">
              <a:extLst>
                <a:ext uri="{FF2B5EF4-FFF2-40B4-BE49-F238E27FC236}">
                  <a16:creationId xmlns:a16="http://schemas.microsoft.com/office/drawing/2014/main" id="{0BBDE40D-2624-4C54-ADE5-08D97B315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196862"/>
              <a:ext cx="5627077" cy="4661138"/>
            </a:xfrm>
            <a:prstGeom prst="rect">
              <a:avLst/>
            </a:prstGeom>
          </p:spPr>
        </p:pic>
        <p:pic>
          <p:nvPicPr>
            <p:cNvPr id="7" name="图片 6">
              <a:extLst>
                <a:ext uri="{FF2B5EF4-FFF2-40B4-BE49-F238E27FC236}">
                  <a16:creationId xmlns:a16="http://schemas.microsoft.com/office/drawing/2014/main" id="{CD033E08-7B9B-4251-B2A6-874F6696ED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7683" y="4460089"/>
              <a:ext cx="3569393" cy="2397911"/>
            </a:xfrm>
            <a:prstGeom prst="rect">
              <a:avLst/>
            </a:prstGeom>
          </p:spPr>
        </p:pic>
      </p:grpSp>
      <p:pic>
        <p:nvPicPr>
          <p:cNvPr id="13" name="图片 12">
            <a:extLst>
              <a:ext uri="{FF2B5EF4-FFF2-40B4-BE49-F238E27FC236}">
                <a16:creationId xmlns:a16="http://schemas.microsoft.com/office/drawing/2014/main" id="{1A68E27C-5D78-4727-9665-B24475E8F96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31209" y="110137"/>
            <a:ext cx="3489182" cy="1408976"/>
          </a:xfrm>
          <a:prstGeom prst="rect">
            <a:avLst/>
          </a:prstGeom>
        </p:spPr>
      </p:pic>
      <p:sp>
        <p:nvSpPr>
          <p:cNvPr id="23" name="TextBox 2">
            <a:extLst>
              <a:ext uri="{FF2B5EF4-FFF2-40B4-BE49-F238E27FC236}">
                <a16:creationId xmlns:a16="http://schemas.microsoft.com/office/drawing/2014/main" id="{128C7A43-4A71-4F3E-8CEE-A28575D48CB7}"/>
              </a:ext>
            </a:extLst>
          </p:cNvPr>
          <p:cNvSpPr txBox="1"/>
          <p:nvPr/>
        </p:nvSpPr>
        <p:spPr>
          <a:xfrm>
            <a:off x="2333434" y="1080588"/>
            <a:ext cx="8913352" cy="4339650"/>
          </a:xfrm>
          <a:prstGeom prst="rect">
            <a:avLst/>
          </a:prstGeom>
          <a:noFill/>
        </p:spPr>
        <p:txBody>
          <a:bodyPr wrap="square" rtlCol="0">
            <a:spAutoFit/>
          </a:bodyPr>
          <a:lstStyle/>
          <a:p>
            <a:pPr algn="ctr"/>
            <a:r>
              <a:rPr lang="en-US" altLang="zh-CN" sz="13800" b="1">
                <a:ln>
                  <a:solidFill>
                    <a:sysClr val="windowText" lastClr="000000"/>
                  </a:solidFill>
                </a:ln>
                <a:solidFill>
                  <a:srgbClr val="00B050"/>
                </a:solidFill>
                <a:effectLst>
                  <a:glow rad="101600">
                    <a:schemeClr val="accent4">
                      <a:satMod val="175000"/>
                      <a:alpha val="40000"/>
                    </a:schemeClr>
                  </a:glow>
                  <a:outerShdw blurRad="381000" dist="254000" dir="8100000" algn="tr" rotWithShape="0">
                    <a:srgbClr val="EA9F73"/>
                  </a:outerShdw>
                </a:effectLst>
                <a:latin typeface="+mj-lt"/>
                <a:ea typeface="黄彦文行书字体" panose="02010601030101010101" pitchFamily="2" charset="-122"/>
                <a:cs typeface="经典中圆简" panose="02010609000101010101" pitchFamily="49" charset="-122"/>
              </a:rPr>
              <a:t>CHÚC CÁC EM HỌC TỐT</a:t>
            </a:r>
            <a:endParaRPr lang="vi-VN" altLang="zh-CN" sz="13800" b="1" dirty="0">
              <a:ln>
                <a:solidFill>
                  <a:sysClr val="windowText" lastClr="000000"/>
                </a:solidFill>
              </a:ln>
              <a:solidFill>
                <a:srgbClr val="00B050"/>
              </a:solidFill>
              <a:effectLst>
                <a:glow rad="101600">
                  <a:schemeClr val="accent4">
                    <a:satMod val="175000"/>
                    <a:alpha val="40000"/>
                  </a:schemeClr>
                </a:glow>
                <a:outerShdw blurRad="381000" dist="254000" dir="8100000" algn="tr" rotWithShape="0">
                  <a:srgbClr val="EA9F73"/>
                </a:outerShdw>
              </a:effectLst>
              <a:latin typeface="+mj-lt"/>
              <a:ea typeface="黄彦文行书字体" panose="02010601030101010101" pitchFamily="2" charset="-122"/>
              <a:cs typeface="经典中圆简" panose="02010609000101010101" pitchFamily="49" charset="-122"/>
            </a:endParaRPr>
          </a:p>
        </p:txBody>
      </p:sp>
      <p:pic>
        <p:nvPicPr>
          <p:cNvPr id="24" name="图片 12">
            <a:extLst>
              <a:ext uri="{FF2B5EF4-FFF2-40B4-BE49-F238E27FC236}">
                <a16:creationId xmlns:a16="http://schemas.microsoft.com/office/drawing/2014/main" id="{52C2031D-09DD-4029-A382-6FAD843E8C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18162" y="28786"/>
            <a:ext cx="3489182" cy="1408976"/>
          </a:xfrm>
          <a:prstGeom prst="rect">
            <a:avLst/>
          </a:prstGeom>
        </p:spPr>
      </p:pic>
    </p:spTree>
    <p:extLst>
      <p:ext uri="{BB962C8B-B14F-4D97-AF65-F5344CB8AC3E}">
        <p14:creationId xmlns:p14="http://schemas.microsoft.com/office/powerpoint/2010/main" val="3084704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D6DE65-2271-4073-8AC2-9F3E369B8E44}"/>
              </a:ext>
            </a:extLst>
          </p:cNvPr>
          <p:cNvSpPr txBox="1"/>
          <p:nvPr/>
        </p:nvSpPr>
        <p:spPr>
          <a:xfrm>
            <a:off x="994717" y="945264"/>
            <a:ext cx="10887792" cy="1862048"/>
          </a:xfrm>
          <a:prstGeom prst="rect">
            <a:avLst/>
          </a:prstGeom>
          <a:noFill/>
        </p:spPr>
        <p:txBody>
          <a:bodyPr wrap="square" rtlCol="0">
            <a:spAutoFit/>
          </a:bodyPr>
          <a:lstStyle/>
          <a:p>
            <a:pPr algn="ctr"/>
            <a:r>
              <a:rPr lang="en-US" sz="11500" b="1">
                <a:solidFill>
                  <a:srgbClr val="FFC000"/>
                </a:solidFill>
                <a:effectLst>
                  <a:outerShdw blurRad="38100" dist="38100" dir="2700000" algn="tl">
                    <a:srgbClr val="000000">
                      <a:alpha val="43137"/>
                    </a:srgbClr>
                  </a:outerShdw>
                </a:effectLst>
                <a:latin typeface="UTM Aristote" pitchFamily="18" charset="0"/>
              </a:rPr>
              <a:t>Chúc mừng</a:t>
            </a:r>
            <a:endParaRPr lang="en-US" sz="11500" b="1" dirty="0">
              <a:solidFill>
                <a:srgbClr val="FFC000"/>
              </a:solidFill>
              <a:effectLst>
                <a:outerShdw blurRad="38100" dist="38100" dir="2700000" algn="tl">
                  <a:srgbClr val="000000">
                    <a:alpha val="43137"/>
                  </a:srgbClr>
                </a:outerShdw>
              </a:effectLst>
              <a:latin typeface="UTM Aristote" pitchFamily="18" charset="0"/>
            </a:endParaRPr>
          </a:p>
        </p:txBody>
      </p:sp>
      <p:pic>
        <p:nvPicPr>
          <p:cNvPr id="22" name="Graphic 21">
            <a:extLst>
              <a:ext uri="{FF2B5EF4-FFF2-40B4-BE49-F238E27FC236}">
                <a16:creationId xmlns:a16="http://schemas.microsoft.com/office/drawing/2014/main" id="{004D49D4-8CD2-422E-B12E-58629F7EB9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6521" y="3627573"/>
            <a:ext cx="1868590" cy="3114317"/>
          </a:xfrm>
          <a:prstGeom prst="rect">
            <a:avLst/>
          </a:prstGeom>
        </p:spPr>
      </p:pic>
      <p:pic>
        <p:nvPicPr>
          <p:cNvPr id="8" name="Picture 6" descr="Káº¿t quáº£ hÃ¬nh áº£nh cho right wrong tick icon">
            <a:extLst>
              <a:ext uri="{FF2B5EF4-FFF2-40B4-BE49-F238E27FC236}">
                <a16:creationId xmlns:a16="http://schemas.microsoft.com/office/drawing/2014/main" id="{269B3D79-6134-460E-A1B7-F1B37F003A8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032878" y="362757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3">
            <a:extLst>
              <a:ext uri="{FF2B5EF4-FFF2-40B4-BE49-F238E27FC236}">
                <a16:creationId xmlns:a16="http://schemas.microsoft.com/office/drawing/2014/main" id="{44A0860D-2869-44DE-AB42-2D4564A012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spTree>
    <p:extLst>
      <p:ext uri="{BB962C8B-B14F-4D97-AF65-F5344CB8AC3E}">
        <p14:creationId xmlns:p14="http://schemas.microsoft.com/office/powerpoint/2010/main" val="152271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3">
            <a:extLst>
              <a:ext uri="{FF2B5EF4-FFF2-40B4-BE49-F238E27FC236}">
                <a16:creationId xmlns:a16="http://schemas.microsoft.com/office/drawing/2014/main" id="{B722A481-A7F0-483B-A787-6027BF3677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6454588"/>
            <a:ext cx="12335435" cy="403412"/>
          </a:xfrm>
          <a:prstGeom prst="rect">
            <a:avLst/>
          </a:prstGeom>
        </p:spPr>
      </p:pic>
      <p:sp>
        <p:nvSpPr>
          <p:cNvPr id="36" name="Rectangle: Rounded Corners 35">
            <a:extLst>
              <a:ext uri="{FF2B5EF4-FFF2-40B4-BE49-F238E27FC236}">
                <a16:creationId xmlns:a16="http://schemas.microsoft.com/office/drawing/2014/main" id="{573EC632-E155-4A4A-AEA1-B49EC928B368}"/>
              </a:ext>
            </a:extLst>
          </p:cNvPr>
          <p:cNvSpPr/>
          <p:nvPr/>
        </p:nvSpPr>
        <p:spPr>
          <a:xfrm>
            <a:off x="1439149" y="4087042"/>
            <a:ext cx="10522605" cy="1076960"/>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Rounded Corners 4">
            <a:extLst>
              <a:ext uri="{FF2B5EF4-FFF2-40B4-BE49-F238E27FC236}">
                <a16:creationId xmlns:a16="http://schemas.microsoft.com/office/drawing/2014/main" id="{36768773-1C2F-45E0-8933-0E13975E4561}"/>
              </a:ext>
            </a:extLst>
          </p:cNvPr>
          <p:cNvSpPr/>
          <p:nvPr/>
        </p:nvSpPr>
        <p:spPr>
          <a:xfrm>
            <a:off x="1471789" y="2517432"/>
            <a:ext cx="10599703" cy="1076960"/>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Rectangle: Rounded Corners 3">
            <a:extLst>
              <a:ext uri="{FF2B5EF4-FFF2-40B4-BE49-F238E27FC236}">
                <a16:creationId xmlns:a16="http://schemas.microsoft.com/office/drawing/2014/main" id="{FC1104E6-25F5-4DCA-8337-315D357FFF80}"/>
              </a:ext>
            </a:extLst>
          </p:cNvPr>
          <p:cNvSpPr/>
          <p:nvPr/>
        </p:nvSpPr>
        <p:spPr>
          <a:xfrm>
            <a:off x="1345174" y="1082244"/>
            <a:ext cx="10726320" cy="1076960"/>
          </a:xfrm>
          <a:prstGeom prst="roundRect">
            <a:avLst/>
          </a:prstGeom>
          <a:solidFill>
            <a:srgbClr val="98ED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38" name="Group 37">
            <a:extLst>
              <a:ext uri="{FF2B5EF4-FFF2-40B4-BE49-F238E27FC236}">
                <a16:creationId xmlns:a16="http://schemas.microsoft.com/office/drawing/2014/main" id="{25E49BCE-0356-4D64-A5B6-D8C039359DAD}"/>
              </a:ext>
            </a:extLst>
          </p:cNvPr>
          <p:cNvGrpSpPr/>
          <p:nvPr/>
        </p:nvGrpSpPr>
        <p:grpSpPr>
          <a:xfrm>
            <a:off x="790361" y="978544"/>
            <a:ext cx="11281132" cy="1336474"/>
            <a:chOff x="945791" y="1663475"/>
            <a:chExt cx="12333099" cy="1336474"/>
          </a:xfrm>
        </p:grpSpPr>
        <p:sp>
          <p:nvSpPr>
            <p:cNvPr id="6" name="文本框 5"/>
            <p:cNvSpPr txBox="1"/>
            <p:nvPr/>
          </p:nvSpPr>
          <p:spPr>
            <a:xfrm>
              <a:off x="2322187" y="1845628"/>
              <a:ext cx="10956703" cy="954107"/>
            </a:xfrm>
            <a:prstGeom prst="rect">
              <a:avLst/>
            </a:prstGeom>
            <a:noFill/>
          </p:spPr>
          <p:txBody>
            <a:bodyPr wrap="square" rtlCol="0">
              <a:spAutoFit/>
            </a:bodyPr>
            <a:lstStyle/>
            <a:p>
              <a:r>
                <a:rPr lang="en-US" altLang="zh-CN" sz="2800">
                  <a:latin typeface="Arial" panose="020B0604020202020204" pitchFamily="34" charset="0"/>
                  <a:ea typeface="字魂36号-正文宋楷" panose="02000000000000000000" pitchFamily="2" charset="-122"/>
                  <a:cs typeface="Arial" panose="020B0604020202020204" pitchFamily="34" charset="0"/>
                </a:rPr>
                <a:t>Chỗ nào trên đất nước Việt Nam chỗ nào cũng có rất nhiều loài ong, có nhiều loài hoa, cây trái,…</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37" name="Oval 36">
              <a:extLst>
                <a:ext uri="{FF2B5EF4-FFF2-40B4-BE49-F238E27FC236}">
                  <a16:creationId xmlns:a16="http://schemas.microsoft.com/office/drawing/2014/main" id="{FFA40397-5701-4D79-863C-E3EE05900479}"/>
                </a:ext>
              </a:extLst>
            </p:cNvPr>
            <p:cNvSpPr/>
            <p:nvPr/>
          </p:nvSpPr>
          <p:spPr>
            <a:xfrm>
              <a:off x="945791" y="1663475"/>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a:t>
              </a:r>
            </a:p>
          </p:txBody>
        </p:sp>
      </p:grpSp>
      <p:grpSp>
        <p:nvGrpSpPr>
          <p:cNvPr id="42" name="Group 41">
            <a:extLst>
              <a:ext uri="{FF2B5EF4-FFF2-40B4-BE49-F238E27FC236}">
                <a16:creationId xmlns:a16="http://schemas.microsoft.com/office/drawing/2014/main" id="{4C68DEE1-B590-4891-B4F5-BD71BE7BA2B5}"/>
              </a:ext>
            </a:extLst>
          </p:cNvPr>
          <p:cNvGrpSpPr/>
          <p:nvPr/>
        </p:nvGrpSpPr>
        <p:grpSpPr>
          <a:xfrm>
            <a:off x="770106" y="2370240"/>
            <a:ext cx="10986218" cy="1641898"/>
            <a:chOff x="914402" y="3236332"/>
            <a:chExt cx="11445067" cy="1641898"/>
          </a:xfrm>
        </p:grpSpPr>
        <p:sp>
          <p:nvSpPr>
            <p:cNvPr id="24" name="文本框 5">
              <a:extLst>
                <a:ext uri="{FF2B5EF4-FFF2-40B4-BE49-F238E27FC236}">
                  <a16:creationId xmlns:a16="http://schemas.microsoft.com/office/drawing/2014/main" id="{896F6AF3-B7C5-4468-98BB-5346894AB900}"/>
                </a:ext>
              </a:extLst>
            </p:cNvPr>
            <p:cNvSpPr txBox="1"/>
            <p:nvPr/>
          </p:nvSpPr>
          <p:spPr>
            <a:xfrm>
              <a:off x="2184993" y="3493235"/>
              <a:ext cx="10174476"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Đến nơi nào, bầy ong chăm chỉ, giỏi giang cũng tìm được hoa làm mật, đem lại hương vị ngọt cho đời.</a:t>
              </a:r>
            </a:p>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39" name="Oval 38">
              <a:extLst>
                <a:ext uri="{FF2B5EF4-FFF2-40B4-BE49-F238E27FC236}">
                  <a16:creationId xmlns:a16="http://schemas.microsoft.com/office/drawing/2014/main" id="{6A7561CC-2AA6-4B05-9EFB-FF06ECA82223}"/>
                </a:ext>
              </a:extLst>
            </p:cNvPr>
            <p:cNvSpPr/>
            <p:nvPr/>
          </p:nvSpPr>
          <p:spPr>
            <a:xfrm>
              <a:off x="914402" y="3236332"/>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a:t>
              </a:r>
            </a:p>
          </p:txBody>
        </p:sp>
      </p:grpSp>
      <p:grpSp>
        <p:nvGrpSpPr>
          <p:cNvPr id="43" name="Group 42">
            <a:extLst>
              <a:ext uri="{FF2B5EF4-FFF2-40B4-BE49-F238E27FC236}">
                <a16:creationId xmlns:a16="http://schemas.microsoft.com/office/drawing/2014/main" id="{80690A00-495C-42CA-82D4-BF8669A9F99C}"/>
              </a:ext>
            </a:extLst>
          </p:cNvPr>
          <p:cNvGrpSpPr/>
          <p:nvPr/>
        </p:nvGrpSpPr>
        <p:grpSpPr>
          <a:xfrm>
            <a:off x="745157" y="3849907"/>
            <a:ext cx="10833669" cy="1623381"/>
            <a:chOff x="1097974" y="4840373"/>
            <a:chExt cx="10833669" cy="1623381"/>
          </a:xfrm>
        </p:grpSpPr>
        <p:sp>
          <p:nvSpPr>
            <p:cNvPr id="30" name="文本框 5">
              <a:extLst>
                <a:ext uri="{FF2B5EF4-FFF2-40B4-BE49-F238E27FC236}">
                  <a16:creationId xmlns:a16="http://schemas.microsoft.com/office/drawing/2014/main" id="{1AF4EF2A-4593-4F95-B6E1-E138BC4B64F0}"/>
                </a:ext>
              </a:extLst>
            </p:cNvPr>
            <p:cNvSpPr txBox="1"/>
            <p:nvPr/>
          </p:nvSpPr>
          <p:spPr>
            <a:xfrm>
              <a:off x="2342574" y="5078759"/>
              <a:ext cx="9589069" cy="1384995"/>
            </a:xfrm>
            <a:prstGeom prst="rect">
              <a:avLst/>
            </a:prstGeom>
            <a:noFill/>
          </p:spPr>
          <p:txBody>
            <a:bodyPr wrap="square" rtlCol="0">
              <a:spAutoFit/>
            </a:bodyPr>
            <a:lstStyle/>
            <a:p>
              <a:r>
                <a:rPr lang="en-US" altLang="zh-CN" sz="2800">
                  <a:latin typeface="Arial" panose="020B0604020202020204" pitchFamily="34" charset="0"/>
                  <a:ea typeface="字魂36号-正文宋楷" panose="02000000000000000000" pitchFamily="2" charset="-122"/>
                  <a:cs typeface="Arial" panose="020B0604020202020204" pitchFamily="34" charset="0"/>
                </a:rPr>
                <a:t>Ca ngợi tình yêu thiên nhiên, đ</a:t>
              </a:r>
              <a:r>
                <a:rPr lang="en-US" sz="2800">
                  <a:latin typeface="Arial" panose="020B0604020202020204" pitchFamily="34" charset="0"/>
                  <a:cs typeface="Arial" panose="020B0604020202020204" pitchFamily="34" charset="0"/>
                </a:rPr>
                <a:t>ất nơi đâu cũng có mật và </a:t>
              </a:r>
              <a:r>
                <a:rPr lang="en-US" altLang="zh-CN" sz="2800">
                  <a:latin typeface="Arial" panose="020B0604020202020204" pitchFamily="34" charset="0"/>
                  <a:ea typeface="字魂36号-正文宋楷" panose="02000000000000000000" pitchFamily="2" charset="-122"/>
                  <a:cs typeface="Arial" panose="020B0604020202020204" pitchFamily="34" charset="0"/>
                </a:rPr>
                <a:t>sự đoàn kết của bầy ong.</a:t>
              </a:r>
              <a:endParaRPr lang="en-US" sz="2800">
                <a:latin typeface="Arial" panose="020B0604020202020204" pitchFamily="34" charset="0"/>
                <a:cs typeface="Arial" panose="020B0604020202020204" pitchFamily="34" charset="0"/>
              </a:endParaRPr>
            </a:p>
            <a:p>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40" name="Oval 39">
              <a:extLst>
                <a:ext uri="{FF2B5EF4-FFF2-40B4-BE49-F238E27FC236}">
                  <a16:creationId xmlns:a16="http://schemas.microsoft.com/office/drawing/2014/main" id="{7171041A-B232-48AF-8222-E9E1FA24341B}"/>
                </a:ext>
              </a:extLst>
            </p:cNvPr>
            <p:cNvSpPr/>
            <p:nvPr/>
          </p:nvSpPr>
          <p:spPr>
            <a:xfrm>
              <a:off x="1097974" y="4840373"/>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a:t>
              </a:r>
            </a:p>
          </p:txBody>
        </p:sp>
      </p:grpSp>
      <p:sp>
        <p:nvSpPr>
          <p:cNvPr id="50" name="TextBox 49">
            <a:extLst>
              <a:ext uri="{FF2B5EF4-FFF2-40B4-BE49-F238E27FC236}">
                <a16:creationId xmlns:a16="http://schemas.microsoft.com/office/drawing/2014/main" id="{04F605A8-EF6B-4D97-8755-1142AB394532}"/>
              </a:ext>
            </a:extLst>
          </p:cNvPr>
          <p:cNvSpPr txBox="1"/>
          <p:nvPr/>
        </p:nvSpPr>
        <p:spPr>
          <a:xfrm>
            <a:off x="790361" y="47656"/>
            <a:ext cx="1128113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Em hiểu nghĩa câu thơ: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3F3F"/>
                </a:solidFill>
                <a:effectLst>
                  <a:outerShdw blurRad="38100" dist="38100" dir="2700000" algn="tl">
                    <a:srgbClr val="000000">
                      <a:alpha val="43137"/>
                    </a:srgbClr>
                  </a:outerShdw>
                </a:effectLst>
                <a:uLnTx/>
                <a:uFillTx/>
                <a:latin typeface="Arial" panose="020B0604020202020204" pitchFamily="34" charset="0"/>
                <a:ea typeface="Yu Mincho Light" panose="020B0400000000000000" pitchFamily="18" charset="-128"/>
                <a:cs typeface="Arial" panose="020B0604020202020204" pitchFamily="34" charset="0"/>
              </a:rPr>
              <a:t>“Đất nơi đâu cũng tìm ra ngọt ngào” thế nào?</a:t>
            </a:r>
          </a:p>
        </p:txBody>
      </p:sp>
      <p:pic>
        <p:nvPicPr>
          <p:cNvPr id="29" name="Picture 6" descr="Káº¿t quáº£ hÃ¬nh áº£nh cho right wrong tick icon">
            <a:extLst>
              <a:ext uri="{FF2B5EF4-FFF2-40B4-BE49-F238E27FC236}">
                <a16:creationId xmlns:a16="http://schemas.microsoft.com/office/drawing/2014/main" id="{D99715EF-2A3F-4DD1-A832-9B0C07E3D3F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3049" y="39211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a:extLst>
              <a:ext uri="{FF2B5EF4-FFF2-40B4-BE49-F238E27FC236}">
                <a16:creationId xmlns:a16="http://schemas.microsoft.com/office/drawing/2014/main" id="{B6953401-5AE1-45A5-887D-EE00B3DF3F2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157" y="11606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a:extLst>
              <a:ext uri="{FF2B5EF4-FFF2-40B4-BE49-F238E27FC236}">
                <a16:creationId xmlns:a16="http://schemas.microsoft.com/office/drawing/2014/main" id="{BFC24595-6BD7-4C33-ACCC-95547A55038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9758" y="2449506"/>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A57C7E1E-C2EF-4D5E-A322-C7295BDF8DEA}"/>
              </a:ext>
            </a:extLst>
          </p:cNvPr>
          <p:cNvSpPr/>
          <p:nvPr/>
        </p:nvSpPr>
        <p:spPr>
          <a:xfrm>
            <a:off x="1650741" y="5597095"/>
            <a:ext cx="10318894" cy="1076960"/>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1" name="Group 20">
            <a:extLst>
              <a:ext uri="{FF2B5EF4-FFF2-40B4-BE49-F238E27FC236}">
                <a16:creationId xmlns:a16="http://schemas.microsoft.com/office/drawing/2014/main" id="{BC9E6DE4-B928-4938-A36F-EE7179C369AC}"/>
              </a:ext>
            </a:extLst>
          </p:cNvPr>
          <p:cNvGrpSpPr/>
          <p:nvPr/>
        </p:nvGrpSpPr>
        <p:grpSpPr>
          <a:xfrm>
            <a:off x="770106" y="5418000"/>
            <a:ext cx="10767971" cy="1336474"/>
            <a:chOff x="1182800" y="4736936"/>
            <a:chExt cx="10767971" cy="1336474"/>
          </a:xfrm>
        </p:grpSpPr>
        <p:sp>
          <p:nvSpPr>
            <p:cNvPr id="22" name="文本框 5">
              <a:extLst>
                <a:ext uri="{FF2B5EF4-FFF2-40B4-BE49-F238E27FC236}">
                  <a16:creationId xmlns:a16="http://schemas.microsoft.com/office/drawing/2014/main" id="{122AA0C2-A0B4-4AC4-8972-6285D6D63C83}"/>
                </a:ext>
              </a:extLst>
            </p:cNvPr>
            <p:cNvSpPr txBox="1"/>
            <p:nvPr/>
          </p:nvSpPr>
          <p:spPr>
            <a:xfrm>
              <a:off x="2361702" y="5031556"/>
              <a:ext cx="9589069" cy="954107"/>
            </a:xfrm>
            <a:prstGeom prst="rect">
              <a:avLst/>
            </a:prstGeom>
            <a:noFill/>
          </p:spPr>
          <p:txBody>
            <a:bodyPr wrap="square" rtlCol="0">
              <a:spAutoFit/>
            </a:bodyPr>
            <a:lstStyle/>
            <a:p>
              <a:r>
                <a:rPr lang="en-US" altLang="zh-CN" sz="2800">
                  <a:latin typeface="Arial" panose="020B0604020202020204" pitchFamily="34" charset="0"/>
                  <a:ea typeface="字魂36号-正文宋楷" panose="02000000000000000000" pitchFamily="2" charset="-122"/>
                  <a:cs typeface="Arial" panose="020B0604020202020204" pitchFamily="34" charset="0"/>
                </a:rPr>
                <a:t>Ca ngợi tình yêu thiên nhiên của tác giả, l</a:t>
              </a:r>
              <a:r>
                <a:rPr lang="en-US" sz="2800">
                  <a:latin typeface="Arial" panose="020B0604020202020204" pitchFamily="34" charset="0"/>
                  <a:cs typeface="Arial" panose="020B0604020202020204" pitchFamily="34" charset="0"/>
                </a:rPr>
                <a:t>oài ong không thích lấy mật.</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Oval 22">
              <a:extLst>
                <a:ext uri="{FF2B5EF4-FFF2-40B4-BE49-F238E27FC236}">
                  <a16:creationId xmlns:a16="http://schemas.microsoft.com/office/drawing/2014/main" id="{C8438B44-024D-4B42-A995-CA561443C0DE}"/>
                </a:ext>
              </a:extLst>
            </p:cNvPr>
            <p:cNvSpPr/>
            <p:nvPr/>
          </p:nvSpPr>
          <p:spPr>
            <a:xfrm>
              <a:off x="1182800" y="4736936"/>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a:t>
              </a:r>
            </a:p>
          </p:txBody>
        </p:sp>
      </p:grpSp>
      <p:pic>
        <p:nvPicPr>
          <p:cNvPr id="25" name="Picture 6" descr="Káº¿t quáº£ hÃ¬nh áº£nh cho right wrong tick icon">
            <a:extLst>
              <a:ext uri="{FF2B5EF4-FFF2-40B4-BE49-F238E27FC236}">
                <a16:creationId xmlns:a16="http://schemas.microsoft.com/office/drawing/2014/main" id="{D4417705-B225-4076-8F4D-A518994192D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03520" y="5600642"/>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36" grpId="0" animBg="1"/>
      <p:bldP spid="5" grpId="0" animBg="1"/>
      <p:bldP spid="4" grpId="0" animBg="1"/>
      <p:bldP spid="50"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04D49D4-8CD2-422E-B12E-58629F7EB9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9557" y="3627573"/>
            <a:ext cx="1868590" cy="3114317"/>
          </a:xfrm>
          <a:prstGeom prst="rect">
            <a:avLst/>
          </a:prstGeom>
        </p:spPr>
      </p:pic>
      <p:pic>
        <p:nvPicPr>
          <p:cNvPr id="23" name="Graphic 22">
            <a:extLst>
              <a:ext uri="{FF2B5EF4-FFF2-40B4-BE49-F238E27FC236}">
                <a16:creationId xmlns:a16="http://schemas.microsoft.com/office/drawing/2014/main" id="{3185B60A-B78B-43AE-BC6A-58A28D64C5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3911" y="3743683"/>
            <a:ext cx="1868590" cy="3114317"/>
          </a:xfrm>
          <a:prstGeom prst="rect">
            <a:avLst/>
          </a:prstGeom>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sp>
        <p:nvSpPr>
          <p:cNvPr id="8" name="TextBox 7">
            <a:extLst>
              <a:ext uri="{FF2B5EF4-FFF2-40B4-BE49-F238E27FC236}">
                <a16:creationId xmlns:a16="http://schemas.microsoft.com/office/drawing/2014/main" id="{1A9364A0-A8D2-438D-8BC6-C74C278968F7}"/>
              </a:ext>
            </a:extLst>
          </p:cNvPr>
          <p:cNvSpPr txBox="1"/>
          <p:nvPr/>
        </p:nvSpPr>
        <p:spPr>
          <a:xfrm>
            <a:off x="913437" y="116110"/>
            <a:ext cx="10887792" cy="1862048"/>
          </a:xfrm>
          <a:prstGeom prst="rect">
            <a:avLst/>
          </a:prstGeom>
          <a:noFill/>
        </p:spPr>
        <p:txBody>
          <a:bodyPr wrap="square" rtlCol="0">
            <a:spAutoFit/>
          </a:bodyPr>
          <a:lstStyle/>
          <a:p>
            <a:pPr algn="ctr"/>
            <a:r>
              <a:rPr lang="en-US" sz="11500" b="1">
                <a:solidFill>
                  <a:srgbClr val="FFC000"/>
                </a:solidFill>
                <a:effectLst>
                  <a:outerShdw blurRad="38100" dist="38100" dir="2700000" algn="tl">
                    <a:srgbClr val="000000">
                      <a:alpha val="43137"/>
                    </a:srgbClr>
                  </a:outerShdw>
                </a:effectLst>
                <a:latin typeface="UTM Aristote" pitchFamily="18" charset="0"/>
              </a:rPr>
              <a:t>Chúc mừng</a:t>
            </a:r>
            <a:endParaRPr lang="en-US" sz="11500" b="1" dirty="0">
              <a:solidFill>
                <a:srgbClr val="FFC000"/>
              </a:solidFill>
              <a:effectLst>
                <a:outerShdw blurRad="38100" dist="38100" dir="2700000" algn="tl">
                  <a:srgbClr val="000000">
                    <a:alpha val="43137"/>
                  </a:srgbClr>
                </a:outerShdw>
              </a:effectLst>
              <a:latin typeface="UTM Aristote" pitchFamily="18" charset="0"/>
            </a:endParaRPr>
          </a:p>
        </p:txBody>
      </p:sp>
      <p:pic>
        <p:nvPicPr>
          <p:cNvPr id="10" name="Picture 6" descr="Káº¿t quáº£ hÃ¬nh áº£nh cho right wrong tick icon">
            <a:extLst>
              <a:ext uri="{FF2B5EF4-FFF2-40B4-BE49-F238E27FC236}">
                <a16:creationId xmlns:a16="http://schemas.microsoft.com/office/drawing/2014/main" id="{51355A03-0E48-48F3-A02A-14E44B92EB9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032878" y="3627573"/>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
            <a:extLst>
              <a:ext uri="{FF2B5EF4-FFF2-40B4-BE49-F238E27FC236}">
                <a16:creationId xmlns:a16="http://schemas.microsoft.com/office/drawing/2014/main" id="{A6E117D5-F4BD-4FEE-9F01-07CAB7ADF7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6454588"/>
            <a:ext cx="12335435" cy="403412"/>
          </a:xfrm>
          <a:prstGeom prst="rect">
            <a:avLst/>
          </a:prstGeom>
        </p:spPr>
      </p:pic>
      <p:sp>
        <p:nvSpPr>
          <p:cNvPr id="5" name="Rectangle: Rounded Corners 4">
            <a:extLst>
              <a:ext uri="{FF2B5EF4-FFF2-40B4-BE49-F238E27FC236}">
                <a16:creationId xmlns:a16="http://schemas.microsoft.com/office/drawing/2014/main" id="{36768773-1C2F-45E0-8933-0E13975E4561}"/>
              </a:ext>
            </a:extLst>
          </p:cNvPr>
          <p:cNvSpPr/>
          <p:nvPr/>
        </p:nvSpPr>
        <p:spPr>
          <a:xfrm>
            <a:off x="1549400" y="2677491"/>
            <a:ext cx="10318894" cy="1400613"/>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Rectangle: Rounded Corners 3">
            <a:extLst>
              <a:ext uri="{FF2B5EF4-FFF2-40B4-BE49-F238E27FC236}">
                <a16:creationId xmlns:a16="http://schemas.microsoft.com/office/drawing/2014/main" id="{FC1104E6-25F5-4DCA-8337-315D357FFF80}"/>
              </a:ext>
            </a:extLst>
          </p:cNvPr>
          <p:cNvSpPr/>
          <p:nvPr/>
        </p:nvSpPr>
        <p:spPr>
          <a:xfrm>
            <a:off x="1600200" y="1023813"/>
            <a:ext cx="10318894" cy="1484061"/>
          </a:xfrm>
          <a:prstGeom prst="roundRect">
            <a:avLst/>
          </a:prstGeom>
          <a:solidFill>
            <a:srgbClr val="98ED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TextBox 19">
            <a:extLst>
              <a:ext uri="{FF2B5EF4-FFF2-40B4-BE49-F238E27FC236}">
                <a16:creationId xmlns:a16="http://schemas.microsoft.com/office/drawing/2014/main" id="{677F47E2-1083-4D47-94F6-4B1AAE0DB0A9}"/>
              </a:ext>
            </a:extLst>
          </p:cNvPr>
          <p:cNvSpPr txBox="1"/>
          <p:nvPr/>
        </p:nvSpPr>
        <p:spPr>
          <a:xfrm>
            <a:off x="904302" y="41362"/>
            <a:ext cx="10887792" cy="1384995"/>
          </a:xfrm>
          <a:prstGeom prst="rect">
            <a:avLst/>
          </a:prstGeom>
          <a:noFill/>
        </p:spPr>
        <p:txBody>
          <a:bodyPr wrap="square" rtlCol="0">
            <a:spAutoFit/>
          </a:bodyPr>
          <a:lstStyle/>
          <a:p>
            <a:pPr algn="ctr"/>
            <a:r>
              <a:rPr lang="en-US" sz="28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Ý nghĩa của bài thơ </a:t>
            </a:r>
          </a:p>
          <a:p>
            <a:pPr algn="ctr"/>
            <a:r>
              <a:rPr lang="en-US" sz="28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rPr>
              <a:t>“Hành trình của bầy ong” là gì?</a:t>
            </a:r>
          </a:p>
          <a:p>
            <a:pPr algn="ctr"/>
            <a:endParaRPr lang="en-US" sz="2800" b="1">
              <a:effectLst>
                <a:outerShdw blurRad="38100" dist="38100" dir="2700000" algn="tl">
                  <a:srgbClr val="000000">
                    <a:alpha val="43137"/>
                  </a:srgbClr>
                </a:outerShdw>
              </a:effectLst>
              <a:latin typeface="Arial" panose="020B0604020202020204" pitchFamily="34" charset="0"/>
              <a:ea typeface="Yu Mincho Light" panose="020B0400000000000000" pitchFamily="18" charset="-128"/>
              <a:cs typeface="Arial" panose="020B0604020202020204" pitchFamily="34" charset="0"/>
            </a:endParaRPr>
          </a:p>
        </p:txBody>
      </p:sp>
      <p:grpSp>
        <p:nvGrpSpPr>
          <p:cNvPr id="2" name="Group 1">
            <a:extLst>
              <a:ext uri="{FF2B5EF4-FFF2-40B4-BE49-F238E27FC236}">
                <a16:creationId xmlns:a16="http://schemas.microsoft.com/office/drawing/2014/main" id="{CAF5CF68-417C-44D9-B4F8-35362E1E2676}"/>
              </a:ext>
            </a:extLst>
          </p:cNvPr>
          <p:cNvGrpSpPr/>
          <p:nvPr/>
        </p:nvGrpSpPr>
        <p:grpSpPr>
          <a:xfrm>
            <a:off x="1018501" y="1018487"/>
            <a:ext cx="10849793" cy="1434575"/>
            <a:chOff x="1018501" y="1814901"/>
            <a:chExt cx="10849793" cy="1434575"/>
          </a:xfrm>
        </p:grpSpPr>
        <p:sp>
          <p:nvSpPr>
            <p:cNvPr id="6" name="文本框 5"/>
            <p:cNvSpPr txBox="1"/>
            <p:nvPr/>
          </p:nvSpPr>
          <p:spPr>
            <a:xfrm>
              <a:off x="2313649" y="1864481"/>
              <a:ext cx="9554645" cy="1384995"/>
            </a:xfrm>
            <a:prstGeom prst="rect">
              <a:avLst/>
            </a:prstGeom>
            <a:noFill/>
          </p:spPr>
          <p:txBody>
            <a:bodyPr wrap="square" rtlCol="0">
              <a:spAutoFit/>
            </a:bodyPr>
            <a:lstStyle/>
            <a:p>
              <a:pPr algn="just"/>
              <a:r>
                <a:rPr lang="vi-VN" sz="2800" i="0">
                  <a:effectLst/>
                  <a:latin typeface="Arial" panose="020B0604020202020204" pitchFamily="34" charset="0"/>
                </a:rPr>
                <a:t>Bài thơ </a:t>
              </a:r>
              <a:r>
                <a:rPr lang="en-US" sz="2800" i="0">
                  <a:effectLst/>
                  <a:latin typeface="Arial" panose="020B0604020202020204" pitchFamily="34" charset="0"/>
                </a:rPr>
                <a:t>miêu tả bầy ong và </a:t>
              </a:r>
              <a:r>
                <a:rPr lang="vi-VN" sz="2800" i="0">
                  <a:effectLst/>
                  <a:latin typeface="Arial" panose="020B0604020202020204" pitchFamily="34" charset="0"/>
                </a:rPr>
                <a:t>giải thích cho mọi người hiểu vì sao hoa có thể xanh tươi lâu như vậy là vì có những chú ong chăm chỉ.</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37" name="Oval 36">
              <a:extLst>
                <a:ext uri="{FF2B5EF4-FFF2-40B4-BE49-F238E27FC236}">
                  <a16:creationId xmlns:a16="http://schemas.microsoft.com/office/drawing/2014/main" id="{FFA40397-5701-4D79-863C-E3EE05900479}"/>
                </a:ext>
              </a:extLst>
            </p:cNvPr>
            <p:cNvSpPr/>
            <p:nvPr/>
          </p:nvSpPr>
          <p:spPr>
            <a:xfrm>
              <a:off x="1018501" y="1814901"/>
              <a:ext cx="1275553" cy="143260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A</a:t>
              </a:r>
            </a:p>
          </p:txBody>
        </p:sp>
      </p:grpSp>
      <p:sp>
        <p:nvSpPr>
          <p:cNvPr id="24" name="文本框 5">
            <a:extLst>
              <a:ext uri="{FF2B5EF4-FFF2-40B4-BE49-F238E27FC236}">
                <a16:creationId xmlns:a16="http://schemas.microsoft.com/office/drawing/2014/main" id="{896F6AF3-B7C5-4468-98BB-5346894AB900}"/>
              </a:ext>
            </a:extLst>
          </p:cNvPr>
          <p:cNvSpPr txBox="1"/>
          <p:nvPr/>
        </p:nvSpPr>
        <p:spPr>
          <a:xfrm>
            <a:off x="2161988" y="2641243"/>
            <a:ext cx="9589070" cy="1384995"/>
          </a:xfrm>
          <a:prstGeom prst="rect">
            <a:avLst/>
          </a:prstGeom>
          <a:noFill/>
        </p:spPr>
        <p:txBody>
          <a:bodyPr wrap="square" rtlCol="0">
            <a:spAutoFit/>
          </a:bodyPr>
          <a:lstStyle/>
          <a:p>
            <a:pPr algn="just"/>
            <a:r>
              <a:rPr lang="vi-VN" sz="2800" i="0">
                <a:effectLst/>
                <a:latin typeface="Arial" panose="020B0604020202020204" pitchFamily="34" charset="0"/>
              </a:rPr>
              <a:t>Bài thơ ca ngợi loài ong chăm chỉ, cần cù, làm một công việc vô cùng hữu ích cho đời là:</a:t>
            </a:r>
            <a:r>
              <a:rPr lang="en-US" sz="2800" i="0">
                <a:effectLst/>
                <a:latin typeface="Arial" panose="020B0604020202020204" pitchFamily="34" charset="0"/>
              </a:rPr>
              <a:t> </a:t>
            </a:r>
            <a:r>
              <a:rPr lang="vi-VN" sz="2800" i="0">
                <a:effectLst/>
                <a:latin typeface="Arial" panose="020B0604020202020204" pitchFamily="34" charset="0"/>
              </a:rPr>
              <a:t>Nối các mùa hoa, giữ hộ cho người những mùa hoa đã tàn phai.</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39" name="Oval 38">
            <a:extLst>
              <a:ext uri="{FF2B5EF4-FFF2-40B4-BE49-F238E27FC236}">
                <a16:creationId xmlns:a16="http://schemas.microsoft.com/office/drawing/2014/main" id="{6A7561CC-2AA6-4B05-9EFB-FF06ECA82223}"/>
              </a:ext>
            </a:extLst>
          </p:cNvPr>
          <p:cNvSpPr/>
          <p:nvPr/>
        </p:nvSpPr>
        <p:spPr>
          <a:xfrm>
            <a:off x="917388" y="2728388"/>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a:t>
            </a:r>
          </a:p>
        </p:txBody>
      </p:sp>
      <p:grpSp>
        <p:nvGrpSpPr>
          <p:cNvPr id="7" name="Group 6">
            <a:extLst>
              <a:ext uri="{FF2B5EF4-FFF2-40B4-BE49-F238E27FC236}">
                <a16:creationId xmlns:a16="http://schemas.microsoft.com/office/drawing/2014/main" id="{E739EA41-3557-4460-8EAB-5EBC3AFE7FEB}"/>
              </a:ext>
            </a:extLst>
          </p:cNvPr>
          <p:cNvGrpSpPr/>
          <p:nvPr/>
        </p:nvGrpSpPr>
        <p:grpSpPr>
          <a:xfrm>
            <a:off x="991321" y="4104808"/>
            <a:ext cx="10963631" cy="1336474"/>
            <a:chOff x="955463" y="5480164"/>
            <a:chExt cx="10963631" cy="1336474"/>
          </a:xfrm>
        </p:grpSpPr>
        <p:sp>
          <p:nvSpPr>
            <p:cNvPr id="36" name="Rectangle: Rounded Corners 35">
              <a:extLst>
                <a:ext uri="{FF2B5EF4-FFF2-40B4-BE49-F238E27FC236}">
                  <a16:creationId xmlns:a16="http://schemas.microsoft.com/office/drawing/2014/main" id="{573EC632-E155-4A4A-AEA1-B49EC928B368}"/>
                </a:ext>
              </a:extLst>
            </p:cNvPr>
            <p:cNvSpPr/>
            <p:nvPr/>
          </p:nvSpPr>
          <p:spPr>
            <a:xfrm>
              <a:off x="1473200" y="5620584"/>
              <a:ext cx="10318894" cy="1076960"/>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43" name="Group 42">
              <a:extLst>
                <a:ext uri="{FF2B5EF4-FFF2-40B4-BE49-F238E27FC236}">
                  <a16:creationId xmlns:a16="http://schemas.microsoft.com/office/drawing/2014/main" id="{80690A00-495C-42CA-82D4-BF8669A9F99C}"/>
                </a:ext>
              </a:extLst>
            </p:cNvPr>
            <p:cNvGrpSpPr/>
            <p:nvPr/>
          </p:nvGrpSpPr>
          <p:grpSpPr>
            <a:xfrm>
              <a:off x="955463" y="5480164"/>
              <a:ext cx="10963631" cy="1336474"/>
              <a:chOff x="977900" y="5012114"/>
              <a:chExt cx="10963631" cy="1336474"/>
            </a:xfrm>
          </p:grpSpPr>
          <p:sp>
            <p:nvSpPr>
              <p:cNvPr id="30" name="文本框 5">
                <a:extLst>
                  <a:ext uri="{FF2B5EF4-FFF2-40B4-BE49-F238E27FC236}">
                    <a16:creationId xmlns:a16="http://schemas.microsoft.com/office/drawing/2014/main" id="{1AF4EF2A-4593-4F95-B6E1-E138BC4B64F0}"/>
                  </a:ext>
                </a:extLst>
              </p:cNvPr>
              <p:cNvSpPr txBox="1"/>
              <p:nvPr/>
            </p:nvSpPr>
            <p:spPr>
              <a:xfrm>
                <a:off x="2352462" y="5485676"/>
                <a:ext cx="9589069" cy="523220"/>
              </a:xfrm>
              <a:prstGeom prst="rect">
                <a:avLst/>
              </a:prstGeom>
              <a:noFill/>
            </p:spPr>
            <p:txBody>
              <a:bodyPr wrap="square" rtlCol="0">
                <a:spAutoFit/>
              </a:bodyPr>
              <a:lstStyle/>
              <a:p>
                <a:r>
                  <a:rPr lang="en-US" altLang="zh-CN" sz="2800">
                    <a:latin typeface="Arial" panose="020B0604020202020204" pitchFamily="34" charset="0"/>
                    <a:ea typeface="字魂36号-正文宋楷" panose="02000000000000000000" pitchFamily="2" charset="-122"/>
                    <a:cs typeface="Arial" panose="020B0604020202020204" pitchFamily="34" charset="0"/>
                  </a:rPr>
                  <a:t>Cả A và B đều đúng</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40" name="Oval 39">
                <a:extLst>
                  <a:ext uri="{FF2B5EF4-FFF2-40B4-BE49-F238E27FC236}">
                    <a16:creationId xmlns:a16="http://schemas.microsoft.com/office/drawing/2014/main" id="{7171041A-B232-48AF-8222-E9E1FA24341B}"/>
                  </a:ext>
                </a:extLst>
              </p:cNvPr>
              <p:cNvSpPr/>
              <p:nvPr/>
            </p:nvSpPr>
            <p:spPr>
              <a:xfrm>
                <a:off x="977900" y="5012114"/>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a:t>
                </a:r>
              </a:p>
            </p:txBody>
          </p:sp>
        </p:grpSp>
      </p:grpSp>
      <p:grpSp>
        <p:nvGrpSpPr>
          <p:cNvPr id="25" name="Group 24">
            <a:extLst>
              <a:ext uri="{FF2B5EF4-FFF2-40B4-BE49-F238E27FC236}">
                <a16:creationId xmlns:a16="http://schemas.microsoft.com/office/drawing/2014/main" id="{F6D0CE89-D87B-4F81-ABA1-18DAE696CCED}"/>
              </a:ext>
            </a:extLst>
          </p:cNvPr>
          <p:cNvGrpSpPr/>
          <p:nvPr/>
        </p:nvGrpSpPr>
        <p:grpSpPr>
          <a:xfrm>
            <a:off x="1027620" y="5461329"/>
            <a:ext cx="10963631" cy="1336474"/>
            <a:chOff x="955463" y="5480164"/>
            <a:chExt cx="10963631" cy="1336474"/>
          </a:xfrm>
        </p:grpSpPr>
        <p:sp>
          <p:nvSpPr>
            <p:cNvPr id="26" name="Rectangle: Rounded Corners 25">
              <a:extLst>
                <a:ext uri="{FF2B5EF4-FFF2-40B4-BE49-F238E27FC236}">
                  <a16:creationId xmlns:a16="http://schemas.microsoft.com/office/drawing/2014/main" id="{AC831C56-5AAE-4FF4-8DB0-01920C805D3C}"/>
                </a:ext>
              </a:extLst>
            </p:cNvPr>
            <p:cNvSpPr/>
            <p:nvPr/>
          </p:nvSpPr>
          <p:spPr>
            <a:xfrm>
              <a:off x="1473200" y="5620584"/>
              <a:ext cx="10318894" cy="1076960"/>
            </a:xfrm>
            <a:prstGeom prst="roundRect">
              <a:avLst/>
            </a:prstGeom>
            <a:solidFill>
              <a:srgbClr val="98EDB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27" name="Group 26">
              <a:extLst>
                <a:ext uri="{FF2B5EF4-FFF2-40B4-BE49-F238E27FC236}">
                  <a16:creationId xmlns:a16="http://schemas.microsoft.com/office/drawing/2014/main" id="{ED749FDC-5894-4CE2-A584-5BCEA2456892}"/>
                </a:ext>
              </a:extLst>
            </p:cNvPr>
            <p:cNvGrpSpPr/>
            <p:nvPr/>
          </p:nvGrpSpPr>
          <p:grpSpPr>
            <a:xfrm>
              <a:off x="955463" y="5480164"/>
              <a:ext cx="10963631" cy="1336474"/>
              <a:chOff x="977900" y="5012114"/>
              <a:chExt cx="10963631" cy="1336474"/>
            </a:xfrm>
          </p:grpSpPr>
          <p:sp>
            <p:nvSpPr>
              <p:cNvPr id="28" name="文本框 5">
                <a:extLst>
                  <a:ext uri="{FF2B5EF4-FFF2-40B4-BE49-F238E27FC236}">
                    <a16:creationId xmlns:a16="http://schemas.microsoft.com/office/drawing/2014/main" id="{9D69CFE0-3E4A-45AF-973C-B490317882C7}"/>
                  </a:ext>
                </a:extLst>
              </p:cNvPr>
              <p:cNvSpPr txBox="1"/>
              <p:nvPr/>
            </p:nvSpPr>
            <p:spPr>
              <a:xfrm>
                <a:off x="2352462" y="5485676"/>
                <a:ext cx="9589069" cy="523220"/>
              </a:xfrm>
              <a:prstGeom prst="rect">
                <a:avLst/>
              </a:prstGeom>
              <a:noFill/>
            </p:spPr>
            <p:txBody>
              <a:bodyPr wrap="square" rtlCol="0">
                <a:spAutoFit/>
              </a:bodyPr>
              <a:lstStyle/>
              <a:p>
                <a:r>
                  <a:rPr lang="en-US" altLang="zh-CN" sz="2800">
                    <a:latin typeface="Arial" panose="020B0604020202020204" pitchFamily="34" charset="0"/>
                    <a:ea typeface="字魂36号-正文宋楷" panose="02000000000000000000" pitchFamily="2" charset="-122"/>
                    <a:cs typeface="Arial" panose="020B0604020202020204" pitchFamily="34" charset="0"/>
                  </a:rPr>
                  <a:t>Cả A và B đều sai</a:t>
                </a:r>
                <a:endParaRPr lang="zh-CN" altLang="en-US" sz="2800">
                  <a:latin typeface="Arial" panose="020B0604020202020204" pitchFamily="34" charset="0"/>
                  <a:ea typeface="字魂36号-正文宋楷" panose="02000000000000000000" pitchFamily="2" charset="-122"/>
                  <a:cs typeface="Arial" panose="020B0604020202020204" pitchFamily="34" charset="0"/>
                </a:endParaRPr>
              </a:p>
            </p:txBody>
          </p:sp>
          <p:sp>
            <p:nvSpPr>
              <p:cNvPr id="29" name="Oval 28">
                <a:extLst>
                  <a:ext uri="{FF2B5EF4-FFF2-40B4-BE49-F238E27FC236}">
                    <a16:creationId xmlns:a16="http://schemas.microsoft.com/office/drawing/2014/main" id="{3A2A7D7A-F70D-4209-AE52-0A6875313D8B}"/>
                  </a:ext>
                </a:extLst>
              </p:cNvPr>
              <p:cNvSpPr/>
              <p:nvPr/>
            </p:nvSpPr>
            <p:spPr>
              <a:xfrm>
                <a:off x="977900" y="5012114"/>
                <a:ext cx="1244600" cy="133647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D</a:t>
                </a:r>
              </a:p>
            </p:txBody>
          </p:sp>
        </p:grpSp>
      </p:grpSp>
      <p:pic>
        <p:nvPicPr>
          <p:cNvPr id="38" name="Picture 6" descr="Káº¿t quáº£ hÃ¬nh áº£nh cho right wrong tick icon">
            <a:extLst>
              <a:ext uri="{FF2B5EF4-FFF2-40B4-BE49-F238E27FC236}">
                <a16:creationId xmlns:a16="http://schemas.microsoft.com/office/drawing/2014/main" id="{91DED27A-F105-4576-A32E-CDDF0DDC9E4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43721" y="42452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F5A3E95A-C6A6-414F-84E2-9CA9295C545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9788" y="11463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right wrong tick icon">
            <a:extLst>
              <a:ext uri="{FF2B5EF4-FFF2-40B4-BE49-F238E27FC236}">
                <a16:creationId xmlns:a16="http://schemas.microsoft.com/office/drawing/2014/main" id="{0A6F8629-711A-4C3A-B067-0AF8C0B93D9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46089" y="28206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right wrong tick icon">
            <a:extLst>
              <a:ext uri="{FF2B5EF4-FFF2-40B4-BE49-F238E27FC236}">
                <a16:creationId xmlns:a16="http://schemas.microsoft.com/office/drawing/2014/main" id="{E851E307-D462-4AB1-8A7A-8469A626EEF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820" y="5586799"/>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8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9"/>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39"/>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5"/>
                  </p:tgtEl>
                </p:cond>
              </p:nextCondLst>
            </p:seq>
          </p:childTnLst>
        </p:cTn>
      </p:par>
    </p:tnLst>
    <p:bldLst>
      <p:bldP spid="5" grpId="0" animBg="1"/>
      <p:bldP spid="4" grpId="0" animBg="1"/>
      <p:bldP spid="24"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004D49D4-8CD2-422E-B12E-58629F7EB9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9482" y="3815111"/>
            <a:ext cx="1868590" cy="3114317"/>
          </a:xfrm>
          <a:prstGeom prst="rect">
            <a:avLst/>
          </a:prstGeom>
        </p:spPr>
      </p:pic>
      <p:pic>
        <p:nvPicPr>
          <p:cNvPr id="23" name="Graphic 22">
            <a:extLst>
              <a:ext uri="{FF2B5EF4-FFF2-40B4-BE49-F238E27FC236}">
                <a16:creationId xmlns:a16="http://schemas.microsoft.com/office/drawing/2014/main" id="{3185B60A-B78B-43AE-BC6A-58A28D64C5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2162" y="3707362"/>
            <a:ext cx="1868590" cy="3114317"/>
          </a:xfrm>
          <a:prstGeom prst="rect">
            <a:avLst/>
          </a:prstGeom>
        </p:spPr>
      </p:pic>
      <p:pic>
        <p:nvPicPr>
          <p:cNvPr id="24" name="Graphic 23">
            <a:extLst>
              <a:ext uri="{FF2B5EF4-FFF2-40B4-BE49-F238E27FC236}">
                <a16:creationId xmlns:a16="http://schemas.microsoft.com/office/drawing/2014/main" id="{EE94A174-8341-4027-B0C2-ADCF7F5BC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4842" y="3495981"/>
            <a:ext cx="1868590" cy="3114317"/>
          </a:xfrm>
          <a:prstGeom prst="rect">
            <a:avLst/>
          </a:prstGeom>
        </p:spPr>
      </p:pic>
      <p:pic>
        <p:nvPicPr>
          <p:cNvPr id="19" name="图片 3">
            <a:extLst>
              <a:ext uri="{FF2B5EF4-FFF2-40B4-BE49-F238E27FC236}">
                <a16:creationId xmlns:a16="http://schemas.microsoft.com/office/drawing/2014/main" id="{FF60E263-7172-4AE5-8991-4E9B62C2A8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1" y="5053140"/>
            <a:ext cx="12192000" cy="1876288"/>
          </a:xfrm>
          <a:prstGeom prst="rect">
            <a:avLst/>
          </a:prstGeom>
        </p:spPr>
      </p:pic>
      <p:sp>
        <p:nvSpPr>
          <p:cNvPr id="8" name="TextBox 7">
            <a:extLst>
              <a:ext uri="{FF2B5EF4-FFF2-40B4-BE49-F238E27FC236}">
                <a16:creationId xmlns:a16="http://schemas.microsoft.com/office/drawing/2014/main" id="{A46E8D82-066E-4390-BF02-7D234FA65680}"/>
              </a:ext>
            </a:extLst>
          </p:cNvPr>
          <p:cNvSpPr txBox="1"/>
          <p:nvPr/>
        </p:nvSpPr>
        <p:spPr>
          <a:xfrm>
            <a:off x="913437" y="116110"/>
            <a:ext cx="10887792" cy="1862048"/>
          </a:xfrm>
          <a:prstGeom prst="rect">
            <a:avLst/>
          </a:prstGeom>
          <a:noFill/>
        </p:spPr>
        <p:txBody>
          <a:bodyPr wrap="square" rtlCol="0">
            <a:spAutoFit/>
          </a:bodyPr>
          <a:lstStyle/>
          <a:p>
            <a:pPr algn="ctr"/>
            <a:r>
              <a:rPr lang="en-US" sz="11500" b="1">
                <a:solidFill>
                  <a:srgbClr val="FFC000"/>
                </a:solidFill>
                <a:effectLst>
                  <a:outerShdw blurRad="38100" dist="38100" dir="2700000" algn="tl">
                    <a:srgbClr val="000000">
                      <a:alpha val="43137"/>
                    </a:srgbClr>
                  </a:outerShdw>
                </a:effectLst>
                <a:latin typeface="UTM Aristote" pitchFamily="18" charset="0"/>
              </a:rPr>
              <a:t>Chúc mừng</a:t>
            </a:r>
            <a:endParaRPr lang="en-US" sz="11500" b="1" dirty="0">
              <a:solidFill>
                <a:srgbClr val="FFC000"/>
              </a:solidFill>
              <a:effectLst>
                <a:outerShdw blurRad="38100" dist="38100" dir="2700000" algn="tl">
                  <a:srgbClr val="000000">
                    <a:alpha val="43137"/>
                  </a:srgbClr>
                </a:outerShdw>
              </a:effectLst>
              <a:latin typeface="UTM Aristote" pitchFamily="18" charset="0"/>
            </a:endParaRPr>
          </a:p>
        </p:txBody>
      </p:sp>
      <p:pic>
        <p:nvPicPr>
          <p:cNvPr id="11" name="Picture 6" descr="Káº¿t quáº£ hÃ¬nh áº£nh cho right wrong tick icon">
            <a:extLst>
              <a:ext uri="{FF2B5EF4-FFF2-40B4-BE49-F238E27FC236}">
                <a16:creationId xmlns:a16="http://schemas.microsoft.com/office/drawing/2014/main" id="{802E4161-1727-47A1-BAA6-B0A8570DDD4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032878" y="362757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FIREWORK GIF">
            <a:extLst>
              <a:ext uri="{FF2B5EF4-FFF2-40B4-BE49-F238E27FC236}">
                <a16:creationId xmlns:a16="http://schemas.microsoft.com/office/drawing/2014/main" id="{4E7F6D4B-C261-4B4A-A947-64CD8BB34D8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43035" y="-79904"/>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ết quả hình ảnh cho FIREWORK GIF">
            <a:extLst>
              <a:ext uri="{FF2B5EF4-FFF2-40B4-BE49-F238E27FC236}">
                <a16:creationId xmlns:a16="http://schemas.microsoft.com/office/drawing/2014/main" id="{00B7E729-51BA-468D-8186-031E7762683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58636" y="1523014"/>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FIREWORK GIF">
            <a:extLst>
              <a:ext uri="{FF2B5EF4-FFF2-40B4-BE49-F238E27FC236}">
                <a16:creationId xmlns:a16="http://schemas.microsoft.com/office/drawing/2014/main" id="{EC8762F9-B449-42D7-8FD2-9B0A08AB495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22053" y="0"/>
            <a:ext cx="2939313" cy="285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6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m-thanh-tra-loi-dung-www_nhacchuongvui_com.wav"/>
                                        </p:tgtEl>
                                      </p:cMediaNode>
                                    </p:audio>
                                  </p:sub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themeOverride>
</file>

<file path=docProps/app.xml><?xml version="1.0" encoding="utf-8"?>
<Properties xmlns="http://schemas.openxmlformats.org/officeDocument/2006/extended-properties" xmlns:vt="http://schemas.openxmlformats.org/officeDocument/2006/docPropsVTypes">
  <Template/>
  <TotalTime>1562</TotalTime>
  <Words>1740</Words>
  <Application>Microsoft Office PowerPoint</Application>
  <PresentationFormat>Widescreen</PresentationFormat>
  <Paragraphs>205</Paragraphs>
  <Slides>42</Slides>
  <Notes>36</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A6.Jovis-BangersRegular-Decorat</vt:lpstr>
      <vt:lpstr>A2.Jovis-Doanvandai-San</vt:lpstr>
      <vt:lpstr>Calibri</vt:lpstr>
      <vt:lpstr>Arial</vt:lpstr>
      <vt:lpstr>Times New Roman</vt:lpstr>
      <vt:lpstr>Wingdings</vt:lpstr>
      <vt:lpstr>Sansita ExtraBold</vt:lpstr>
      <vt:lpstr>Permanent Marker</vt:lpstr>
      <vt:lpstr>Nunito</vt:lpstr>
      <vt:lpstr>A3.Jovis-BebasNeueBold-San</vt:lpstr>
      <vt:lpstr>UTM Aristote</vt:lpstr>
      <vt:lpstr>Life Savers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nguyenthihoanganhthtcd@gmail.com</dc:creator>
  <cp:lastModifiedBy>nguyenthihoanganhthtcd@gmail.com</cp:lastModifiedBy>
  <cp:revision>30</cp:revision>
  <dcterms:created xsi:type="dcterms:W3CDTF">2021-12-03T22:20:52Z</dcterms:created>
  <dcterms:modified xsi:type="dcterms:W3CDTF">2021-12-09T04:10:03Z</dcterms:modified>
</cp:coreProperties>
</file>