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9" r:id="rId2"/>
    <p:sldId id="295" r:id="rId3"/>
    <p:sldId id="355" r:id="rId4"/>
    <p:sldId id="348" r:id="rId5"/>
    <p:sldId id="257" r:id="rId6"/>
    <p:sldId id="301" r:id="rId7"/>
    <p:sldId id="350" r:id="rId8"/>
    <p:sldId id="352" r:id="rId9"/>
    <p:sldId id="285" r:id="rId10"/>
    <p:sldId id="265" r:id="rId11"/>
    <p:sldId id="356" r:id="rId12"/>
    <p:sldId id="304" r:id="rId13"/>
    <p:sldId id="32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>
    <p:extLst>
      <p:ext uri="{19B8F6BF-5375-455C-9EA6-DF929625EA0E}">
        <p15:presenceInfo xmlns:p15="http://schemas.microsoft.com/office/powerpoint/2012/main" xmlns="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  <a:srgbClr val="3333FF"/>
    <a:srgbClr val="FF0000"/>
    <a:srgbClr val="FF0066"/>
    <a:srgbClr val="CC0066"/>
    <a:srgbClr val="FF00FF"/>
    <a:srgbClr val="FFCCFF"/>
    <a:srgbClr val="CC00CC"/>
    <a:srgbClr val="9900CC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-108" y="-2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4" d="100"/>
          <a:sy n="54" d="100"/>
        </p:scale>
        <p:origin x="2796" y="4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E907CA-8C46-46C3-AE5A-20978CE22B24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EDB108-CF2B-4BA7-9F7A-E3008B0160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7044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DB108-CF2B-4BA7-9F7A-E3008B01606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6745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DB108-CF2B-4BA7-9F7A-E3008B01606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6580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DB108-CF2B-4BA7-9F7A-E3008B01606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9316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DB108-CF2B-4BA7-9F7A-E3008B01606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2647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DB108-CF2B-4BA7-9F7A-E3008B01606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5027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DB108-CF2B-4BA7-9F7A-E3008B01606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1655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DB108-CF2B-4BA7-9F7A-E3008B01606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1437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DB108-CF2B-4BA7-9F7A-E3008B01606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3089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DB108-CF2B-4BA7-9F7A-E3008B01606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7629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DB108-CF2B-4BA7-9F7A-E3008B01606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4288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DB108-CF2B-4BA7-9F7A-E3008B01606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5383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DB108-CF2B-4BA7-9F7A-E3008B01606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1656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240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064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999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976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312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411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831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981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267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855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373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CA2CF3-161D-4290-9691-8A065EC2791C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558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5626130" y="3092823"/>
            <a:ext cx="6021200" cy="13674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3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CHƯƠNG 4</a:t>
            </a:r>
          </a:p>
          <a:p>
            <a:pPr algn="ctr">
              <a:lnSpc>
                <a:spcPct val="130000"/>
              </a:lnSpc>
            </a:pPr>
            <a:r>
              <a:rPr lang="en-US" sz="36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ỨNG DỤNG CỦA TIN HỌC</a:t>
            </a:r>
          </a:p>
        </p:txBody>
      </p:sp>
    </p:spTree>
    <p:extLst>
      <p:ext uri="{BB962C8B-B14F-4D97-AF65-F5344CB8AC3E}">
        <p14:creationId xmlns:p14="http://schemas.microsoft.com/office/powerpoint/2010/main" val="4209400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929145" y="428625"/>
            <a:ext cx="4353220" cy="59346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4171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</a:t>
            </a:r>
            <a:r>
              <a:rPr lang="en-US" sz="32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VẬN DỤNG</a:t>
            </a:r>
            <a:endParaRPr lang="en-US" sz="32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7808" y="454019"/>
            <a:ext cx="591416" cy="568071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855236" y="1388675"/>
            <a:ext cx="10601658" cy="11326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30000"/>
              </a:lnSpc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nháy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đúp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chuột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tệp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giới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xem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dung video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6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2383" y="2684590"/>
            <a:ext cx="5726674" cy="3204229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7009057" y="3177321"/>
            <a:ext cx="4695310" cy="2218765"/>
            <a:chOff x="1888562" y="-209791"/>
            <a:chExt cx="7025149" cy="2106150"/>
          </a:xfrm>
          <a:solidFill>
            <a:srgbClr val="C00000"/>
          </a:solidFill>
        </p:grpSpPr>
        <p:sp>
          <p:nvSpPr>
            <p:cNvPr id="9" name="Cloud 8"/>
            <p:cNvSpPr/>
            <p:nvPr/>
          </p:nvSpPr>
          <p:spPr>
            <a:xfrm>
              <a:off x="1888562" y="-209791"/>
              <a:ext cx="7025149" cy="2106150"/>
            </a:xfrm>
            <a:prstGeom prst="cloud">
              <a:avLst/>
            </a:prstGeom>
            <a:grp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2879008" y="216682"/>
              <a:ext cx="5430411" cy="98778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sz="25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sz="25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video </a:t>
              </a:r>
              <a:r>
                <a:rPr lang="en-US" sz="25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5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những</a:t>
              </a:r>
              <a:r>
                <a:rPr lang="en-US" sz="25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con </a:t>
              </a:r>
              <a:r>
                <a:rPr lang="en-US" sz="25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vật</a:t>
              </a:r>
              <a:r>
                <a:rPr lang="en-US" sz="25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nào</a:t>
              </a:r>
              <a:r>
                <a:rPr lang="en-US" sz="25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3143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6022" y="1810936"/>
            <a:ext cx="9799955" cy="3670395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4556516" y="474075"/>
            <a:ext cx="3726873" cy="553786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 NHỚ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7431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502727" y="460628"/>
            <a:ext cx="3726873" cy="553786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CỦNG CỐ, DẶN DÒ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501256" y="2006220"/>
            <a:ext cx="9935569" cy="3794079"/>
            <a:chOff x="2434170" y="-717865"/>
            <a:chExt cx="8135347" cy="3601508"/>
          </a:xfrm>
          <a:noFill/>
        </p:grpSpPr>
        <p:sp>
          <p:nvSpPr>
            <p:cNvPr id="5" name="Cloud 4"/>
            <p:cNvSpPr/>
            <p:nvPr/>
          </p:nvSpPr>
          <p:spPr>
            <a:xfrm>
              <a:off x="2434170" y="-717865"/>
              <a:ext cx="8135347" cy="3601508"/>
            </a:xfrm>
            <a:prstGeom prst="cloud">
              <a:avLst/>
            </a:prstGeom>
            <a:grp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3408757" y="-35274"/>
              <a:ext cx="6017698" cy="1928224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b="1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Về</a:t>
              </a:r>
              <a:r>
                <a:rPr lang="en-US" sz="2800" b="1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nhà</a:t>
              </a:r>
              <a:r>
                <a:rPr lang="en-US" sz="28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2800" b="1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đọc</a:t>
              </a:r>
              <a:r>
                <a:rPr lang="en-US" sz="2800" b="1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trước</a:t>
              </a:r>
              <a:r>
                <a:rPr lang="en-US" sz="28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28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chuẩn</a:t>
              </a:r>
              <a:r>
                <a:rPr lang="en-US" sz="28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bị</a:t>
              </a:r>
              <a:r>
                <a:rPr lang="en-US" sz="28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thông</a:t>
              </a:r>
              <a:r>
                <a:rPr lang="en-US" sz="28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tin </a:t>
              </a:r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28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26: </a:t>
              </a:r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Tạo</a:t>
              </a:r>
              <a:r>
                <a:rPr lang="en-US" sz="28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28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trình</a:t>
              </a:r>
              <a:r>
                <a:rPr lang="en-US" sz="28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chiếu</a:t>
              </a:r>
              <a:r>
                <a:rPr lang="en-US" sz="28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về</a:t>
              </a:r>
              <a:r>
                <a:rPr lang="en-US" sz="28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thế</a:t>
              </a:r>
              <a:r>
                <a:rPr lang="en-US" sz="28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giới</a:t>
              </a:r>
              <a:r>
                <a:rPr lang="en-US" sz="28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tự</a:t>
              </a:r>
              <a:r>
                <a:rPr lang="en-US" sz="28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nhiên</a:t>
              </a:r>
              <a:r>
                <a:rPr lang="en-US" sz="28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en-US" sz="26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47260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04813" y="-80963"/>
            <a:ext cx="13001625" cy="701992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727125" y="1633684"/>
            <a:ext cx="5452134" cy="359062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66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XIN CHÀO CÁC EM</a:t>
            </a:r>
            <a:endParaRPr lang="en-US" sz="66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39362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457445" y="2257922"/>
            <a:ext cx="6797529" cy="2173401"/>
            <a:chOff x="6037441" y="2784139"/>
            <a:chExt cx="7072960" cy="3572121"/>
          </a:xfrm>
        </p:grpSpPr>
        <p:sp>
          <p:nvSpPr>
            <p:cNvPr id="7" name="Rectangle 6"/>
            <p:cNvSpPr/>
            <p:nvPr/>
          </p:nvSpPr>
          <p:spPr>
            <a:xfrm>
              <a:off x="6037441" y="3320554"/>
              <a:ext cx="7072959" cy="25090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  <a:spcAft>
                  <a:spcPts val="1200"/>
                </a:spcAft>
              </a:pPr>
              <a:r>
                <a:rPr lang="en-US" sz="320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TRÒ CHƠI</a:t>
              </a:r>
            </a:p>
            <a:p>
              <a:pPr algn="ctr">
                <a:lnSpc>
                  <a:spcPct val="130000"/>
                </a:lnSpc>
                <a:spcAft>
                  <a:spcPts val="1200"/>
                </a:spcAft>
              </a:pPr>
              <a:r>
                <a:rPr lang="en-US" sz="3200" b="1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LẬT HÌNH ĐOÁN ẢNH</a:t>
              </a:r>
              <a:endParaRPr lang="en-US" sz="32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037442" y="2784139"/>
              <a:ext cx="7072959" cy="3572121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71130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395663" y="1155032"/>
            <a:ext cx="9480884" cy="4780547"/>
            <a:chOff x="5383323" y="971470"/>
            <a:chExt cx="8763363" cy="7857129"/>
          </a:xfrm>
        </p:grpSpPr>
        <p:sp>
          <p:nvSpPr>
            <p:cNvPr id="7" name="Rectangle 6"/>
            <p:cNvSpPr/>
            <p:nvPr/>
          </p:nvSpPr>
          <p:spPr>
            <a:xfrm>
              <a:off x="6220177" y="1184890"/>
              <a:ext cx="7072959" cy="10944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  <a:spcAft>
                  <a:spcPts val="1200"/>
                </a:spcAft>
              </a:pPr>
              <a:r>
                <a:rPr lang="en-US" sz="32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LUẬT CHƠI</a:t>
              </a:r>
              <a:endPara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5383323" y="971470"/>
              <a:ext cx="8763363" cy="7857129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1636294" y="2266914"/>
            <a:ext cx="8935453" cy="31270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30000"/>
              </a:lnSpc>
              <a:spcAft>
                <a:spcPts val="1200"/>
              </a:spcAft>
              <a:buFontTx/>
              <a:buChar char="-"/>
            </a:pP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tất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thẻ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tương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cặp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Nhiệm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vụ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biến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mất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tấm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thẻ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bức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ẩn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tấm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thẻ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lnSpc>
                <a:spcPct val="130000"/>
              </a:lnSpc>
              <a:spcAft>
                <a:spcPts val="1200"/>
              </a:spcAft>
              <a:buFontTx/>
              <a:buChar char="-"/>
            </a:pP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xung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phong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thẻ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tấm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thẻ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lật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tấm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thẻ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tương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biến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mất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b="1" dirty="0" smtClean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9985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3616" y="662195"/>
            <a:ext cx="7827498" cy="5452116"/>
          </a:xfrm>
          <a:prstGeom prst="rect">
            <a:avLst/>
          </a:prstGeom>
        </p:spPr>
      </p:pic>
      <p:sp>
        <p:nvSpPr>
          <p:cNvPr id="9" name="Rectangle: Rounded Corners 6">
            <a:extLst>
              <a:ext uri="{FF2B5EF4-FFF2-40B4-BE49-F238E27FC236}">
                <a16:creationId xmlns:a16="http://schemas.microsoft.com/office/drawing/2014/main" xmlns="" id="{60E22BBD-C42D-4498-9EBC-25BC72BE4731}"/>
              </a:ext>
            </a:extLst>
          </p:cNvPr>
          <p:cNvSpPr/>
          <p:nvPr/>
        </p:nvSpPr>
        <p:spPr>
          <a:xfrm>
            <a:off x="1974868" y="654610"/>
            <a:ext cx="1967667" cy="2669503"/>
          </a:xfrm>
          <a:prstGeom prst="round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kích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mềm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PowerPoint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EC50CB57-81BF-426C-9962-3BD433E53DA4}"/>
              </a:ext>
            </a:extLst>
          </p:cNvPr>
          <p:cNvSpPr/>
          <p:nvPr/>
        </p:nvSpPr>
        <p:spPr>
          <a:xfrm>
            <a:off x="5952969" y="659700"/>
            <a:ext cx="1934828" cy="2728122"/>
          </a:xfrm>
          <a:prstGeom prst="round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Nháy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đúp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chuột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tượng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PowerPoint</a:t>
            </a:r>
          </a:p>
        </p:txBody>
      </p:sp>
      <p:sp>
        <p:nvSpPr>
          <p:cNvPr id="11" name="Rectangle: Rounded Corners 11">
            <a:extLst>
              <a:ext uri="{FF2B5EF4-FFF2-40B4-BE49-F238E27FC236}">
                <a16:creationId xmlns:a16="http://schemas.microsoft.com/office/drawing/2014/main" xmlns="" id="{5B8C98B0-6262-4DD1-9B8F-C9D6EEABD93B}"/>
              </a:ext>
            </a:extLst>
          </p:cNvPr>
          <p:cNvSpPr/>
          <p:nvPr/>
        </p:nvSpPr>
        <p:spPr>
          <a:xfrm>
            <a:off x="3963656" y="659703"/>
            <a:ext cx="1972276" cy="2728122"/>
          </a:xfrm>
          <a:prstGeom prst="round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hím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F5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phím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: Rounded Corners 13">
            <a:extLst>
              <a:ext uri="{FF2B5EF4-FFF2-40B4-BE49-F238E27FC236}">
                <a16:creationId xmlns:a16="http://schemas.microsoft.com/office/drawing/2014/main" xmlns="" id="{345A073A-325A-4243-8CD2-DDAF70A0B808}"/>
              </a:ext>
            </a:extLst>
          </p:cNvPr>
          <p:cNvSpPr/>
          <p:nvPr/>
        </p:nvSpPr>
        <p:spPr>
          <a:xfrm>
            <a:off x="7891427" y="657639"/>
            <a:ext cx="1917783" cy="2728122"/>
          </a:xfrm>
          <a:prstGeom prst="round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chiếu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: Rounded Corners 15">
            <a:extLst>
              <a:ext uri="{FF2B5EF4-FFF2-40B4-BE49-F238E27FC236}">
                <a16:creationId xmlns:a16="http://schemas.microsoft.com/office/drawing/2014/main" xmlns="" id="{C2F4F7B8-5003-4752-BD02-C7C8E5374B0C}"/>
              </a:ext>
            </a:extLst>
          </p:cNvPr>
          <p:cNvSpPr/>
          <p:nvPr/>
        </p:nvSpPr>
        <p:spPr>
          <a:xfrm>
            <a:off x="7925387" y="3386194"/>
            <a:ext cx="1854151" cy="2739692"/>
          </a:xfrm>
          <a:prstGeom prst="round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mở</a:t>
            </a: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PowerPoint, </a:t>
            </a:r>
            <a:r>
              <a:rPr lang="en-US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chèn</a:t>
            </a: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4" name="Rectangle: Rounded Corners 17">
            <a:extLst>
              <a:ext uri="{FF2B5EF4-FFF2-40B4-BE49-F238E27FC236}">
                <a16:creationId xmlns:a16="http://schemas.microsoft.com/office/drawing/2014/main" xmlns="" id="{4B6B7460-73BF-4E93-803E-82F7F78DB1A4}"/>
              </a:ext>
            </a:extLst>
          </p:cNvPr>
          <p:cNvSpPr/>
          <p:nvPr/>
        </p:nvSpPr>
        <p:spPr>
          <a:xfrm>
            <a:off x="1963616" y="3340674"/>
            <a:ext cx="1972921" cy="2773637"/>
          </a:xfrm>
          <a:prstGeom prst="round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Nháy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thẻ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nháy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nút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lệnh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Pictures</a:t>
            </a:r>
            <a:endParaRPr lang="en-US" sz="2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: Rounded Corners 21">
            <a:extLst>
              <a:ext uri="{FF2B5EF4-FFF2-40B4-BE49-F238E27FC236}">
                <a16:creationId xmlns:a16="http://schemas.microsoft.com/office/drawing/2014/main" xmlns="" id="{709AFDC4-7F54-45CA-A4BD-8F745EC762F7}"/>
              </a:ext>
            </a:extLst>
          </p:cNvPr>
          <p:cNvSpPr/>
          <p:nvPr/>
        </p:nvSpPr>
        <p:spPr>
          <a:xfrm>
            <a:off x="5950977" y="3374241"/>
            <a:ext cx="1971845" cy="2740070"/>
          </a:xfrm>
          <a:prstGeom prst="round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thoát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khỏi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mềm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PowerPoint</a:t>
            </a:r>
          </a:p>
        </p:txBody>
      </p:sp>
      <p:sp>
        <p:nvSpPr>
          <p:cNvPr id="21" name="Rectangle: Rounded Corners 33">
            <a:extLst>
              <a:ext uri="{FF2B5EF4-FFF2-40B4-BE49-F238E27FC236}">
                <a16:creationId xmlns:a16="http://schemas.microsoft.com/office/drawing/2014/main" xmlns="" id="{CFC26953-055A-4467-9FBE-E9F2F694F5EC}"/>
              </a:ext>
            </a:extLst>
          </p:cNvPr>
          <p:cNvSpPr/>
          <p:nvPr/>
        </p:nvSpPr>
        <p:spPr>
          <a:xfrm>
            <a:off x="2076751" y="2750637"/>
            <a:ext cx="1739394" cy="541217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: Rounded Corners 34">
            <a:extLst>
              <a:ext uri="{FF2B5EF4-FFF2-40B4-BE49-F238E27FC236}">
                <a16:creationId xmlns:a16="http://schemas.microsoft.com/office/drawing/2014/main" xmlns="" id="{5E525B94-FA74-418F-B0A8-2D6B0E586188}"/>
              </a:ext>
            </a:extLst>
          </p:cNvPr>
          <p:cNvSpPr/>
          <p:nvPr/>
        </p:nvSpPr>
        <p:spPr>
          <a:xfrm>
            <a:off x="4080625" y="2722501"/>
            <a:ext cx="1777764" cy="604105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: Rounded Corners 35">
            <a:extLst>
              <a:ext uri="{FF2B5EF4-FFF2-40B4-BE49-F238E27FC236}">
                <a16:creationId xmlns:a16="http://schemas.microsoft.com/office/drawing/2014/main" xmlns="" id="{2A979A45-9FBB-4B13-AF4C-05ADFC7944E3}"/>
              </a:ext>
            </a:extLst>
          </p:cNvPr>
          <p:cNvSpPr/>
          <p:nvPr/>
        </p:nvSpPr>
        <p:spPr>
          <a:xfrm>
            <a:off x="6081037" y="2764705"/>
            <a:ext cx="1726204" cy="577681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: Rounded Corners 37">
            <a:extLst>
              <a:ext uri="{FF2B5EF4-FFF2-40B4-BE49-F238E27FC236}">
                <a16:creationId xmlns:a16="http://schemas.microsoft.com/office/drawing/2014/main" xmlns="" id="{53211C79-5D49-4A14-8E69-86ED17F34811}"/>
              </a:ext>
            </a:extLst>
          </p:cNvPr>
          <p:cNvSpPr/>
          <p:nvPr/>
        </p:nvSpPr>
        <p:spPr>
          <a:xfrm>
            <a:off x="2091175" y="5448276"/>
            <a:ext cx="1724970" cy="628471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: Rounded Corners 41">
            <a:extLst>
              <a:ext uri="{FF2B5EF4-FFF2-40B4-BE49-F238E27FC236}">
                <a16:creationId xmlns:a16="http://schemas.microsoft.com/office/drawing/2014/main" xmlns="" id="{C5F673EC-13C2-4F9A-B2A3-0B36D33ED9BE}"/>
              </a:ext>
            </a:extLst>
          </p:cNvPr>
          <p:cNvSpPr/>
          <p:nvPr/>
        </p:nvSpPr>
        <p:spPr>
          <a:xfrm>
            <a:off x="6086187" y="5448276"/>
            <a:ext cx="1692918" cy="628471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: Rounded Corners 42">
            <a:extLst>
              <a:ext uri="{FF2B5EF4-FFF2-40B4-BE49-F238E27FC236}">
                <a16:creationId xmlns:a16="http://schemas.microsoft.com/office/drawing/2014/main" xmlns="" id="{2D3C8D93-EEE9-463B-8B89-69296AF705D5}"/>
              </a:ext>
            </a:extLst>
          </p:cNvPr>
          <p:cNvSpPr/>
          <p:nvPr/>
        </p:nvSpPr>
        <p:spPr>
          <a:xfrm>
            <a:off x="7970534" y="2750636"/>
            <a:ext cx="1746871" cy="597489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: Rounded Corners 18">
            <a:extLst>
              <a:ext uri="{FF2B5EF4-FFF2-40B4-BE49-F238E27FC236}">
                <a16:creationId xmlns:a16="http://schemas.microsoft.com/office/drawing/2014/main" xmlns="" id="{FB00B37C-DAE6-4944-884D-99631B9E856C}"/>
              </a:ext>
            </a:extLst>
          </p:cNvPr>
          <p:cNvSpPr/>
          <p:nvPr/>
        </p:nvSpPr>
        <p:spPr>
          <a:xfrm>
            <a:off x="7902527" y="622877"/>
            <a:ext cx="1969345" cy="2801773"/>
          </a:xfrm>
          <a:prstGeom prst="round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ectangle: Rounded Corners 7">
            <a:extLst>
              <a:ext uri="{FF2B5EF4-FFF2-40B4-BE49-F238E27FC236}">
                <a16:creationId xmlns:a16="http://schemas.microsoft.com/office/drawing/2014/main" xmlns="" id="{399435AE-76DA-4400-B83D-0E9454D4EA08}"/>
              </a:ext>
            </a:extLst>
          </p:cNvPr>
          <p:cNvSpPr/>
          <p:nvPr/>
        </p:nvSpPr>
        <p:spPr>
          <a:xfrm>
            <a:off x="1974868" y="664029"/>
            <a:ext cx="1969345" cy="2660490"/>
          </a:xfrm>
          <a:prstGeom prst="round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6" name="Rectangle: Rounded Corners 10">
            <a:extLst>
              <a:ext uri="{FF2B5EF4-FFF2-40B4-BE49-F238E27FC236}">
                <a16:creationId xmlns:a16="http://schemas.microsoft.com/office/drawing/2014/main" xmlns="" id="{AE75A95B-DB65-44ED-8FA8-A566CBFA4DA2}"/>
              </a:ext>
            </a:extLst>
          </p:cNvPr>
          <p:cNvSpPr/>
          <p:nvPr/>
        </p:nvSpPr>
        <p:spPr>
          <a:xfrm>
            <a:off x="5933182" y="664757"/>
            <a:ext cx="1969345" cy="2709759"/>
          </a:xfrm>
          <a:prstGeom prst="round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7" name="Rectangle: Rounded Corners 12">
            <a:extLst>
              <a:ext uri="{FF2B5EF4-FFF2-40B4-BE49-F238E27FC236}">
                <a16:creationId xmlns:a16="http://schemas.microsoft.com/office/drawing/2014/main" xmlns="" id="{5EFEB999-B64F-4EF0-983E-4AE82E277FBD}"/>
              </a:ext>
            </a:extLst>
          </p:cNvPr>
          <p:cNvSpPr/>
          <p:nvPr/>
        </p:nvSpPr>
        <p:spPr>
          <a:xfrm>
            <a:off x="3953667" y="659221"/>
            <a:ext cx="1969345" cy="2715020"/>
          </a:xfrm>
          <a:prstGeom prst="round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0" name="Rectangle: Rounded Corners 43">
            <a:extLst>
              <a:ext uri="{FF2B5EF4-FFF2-40B4-BE49-F238E27FC236}">
                <a16:creationId xmlns:a16="http://schemas.microsoft.com/office/drawing/2014/main" xmlns="" id="{C164FC6D-DDB0-4135-874C-6006C2DF5624}"/>
              </a:ext>
            </a:extLst>
          </p:cNvPr>
          <p:cNvSpPr/>
          <p:nvPr/>
        </p:nvSpPr>
        <p:spPr>
          <a:xfrm>
            <a:off x="8001033" y="5436555"/>
            <a:ext cx="1716371" cy="624382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: Rounded Corners 16">
            <a:extLst>
              <a:ext uri="{FF2B5EF4-FFF2-40B4-BE49-F238E27FC236}">
                <a16:creationId xmlns:a16="http://schemas.microsoft.com/office/drawing/2014/main" xmlns="" id="{D089675A-FB27-43FE-99FA-94D60918ACDA}"/>
              </a:ext>
            </a:extLst>
          </p:cNvPr>
          <p:cNvSpPr/>
          <p:nvPr/>
        </p:nvSpPr>
        <p:spPr>
          <a:xfrm>
            <a:off x="5952969" y="3424650"/>
            <a:ext cx="1858289" cy="2763220"/>
          </a:xfrm>
          <a:prstGeom prst="round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US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Rectangle: Rounded Corners 22">
            <a:extLst>
              <a:ext uri="{FF2B5EF4-FFF2-40B4-BE49-F238E27FC236}">
                <a16:creationId xmlns:a16="http://schemas.microsoft.com/office/drawing/2014/main" xmlns="" id="{5DD26853-A822-4604-8BC9-628FF1622F6C}"/>
              </a:ext>
            </a:extLst>
          </p:cNvPr>
          <p:cNvSpPr/>
          <p:nvPr/>
        </p:nvSpPr>
        <p:spPr>
          <a:xfrm>
            <a:off x="7779105" y="3424650"/>
            <a:ext cx="1969345" cy="2732608"/>
          </a:xfrm>
          <a:prstGeom prst="round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n-US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948909" y="3388308"/>
            <a:ext cx="1998062" cy="2723097"/>
            <a:chOff x="3949445" y="3379637"/>
            <a:chExt cx="1998062" cy="2723097"/>
          </a:xfrm>
        </p:grpSpPr>
        <p:sp>
          <p:nvSpPr>
            <p:cNvPr id="15" name="Rectangle: Rounded Corners 19">
              <a:extLst>
                <a:ext uri="{FF2B5EF4-FFF2-40B4-BE49-F238E27FC236}">
                  <a16:creationId xmlns:a16="http://schemas.microsoft.com/office/drawing/2014/main" xmlns="" id="{2FEA0C6E-4729-4AC3-9FB2-03365433EFA1}"/>
                </a:ext>
              </a:extLst>
            </p:cNvPr>
            <p:cNvSpPr/>
            <p:nvPr/>
          </p:nvSpPr>
          <p:spPr>
            <a:xfrm>
              <a:off x="3949445" y="3379637"/>
              <a:ext cx="1998062" cy="2723097"/>
            </a:xfrm>
            <a:prstGeom prst="roundRect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Đ</a:t>
              </a:r>
              <a:r>
                <a:rPr lang="en-US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iều</a:t>
              </a:r>
              <a:r>
                <a:rPr lang="en-US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gì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xảy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ra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khi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nháy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chuột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vào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nút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lệnh</a:t>
              </a:r>
              <a:r>
                <a:rPr lang="en-US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      ở </a:t>
              </a:r>
              <a:r>
                <a:rPr lang="en-US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góc</a:t>
              </a:r>
              <a:r>
                <a:rPr lang="en-US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trên</a:t>
              </a:r>
              <a:r>
                <a:rPr lang="en-US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bên</a:t>
              </a:r>
              <a:r>
                <a:rPr lang="en-US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phải</a:t>
              </a:r>
              <a:r>
                <a:rPr lang="en-US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smtClean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PowerPoint</a:t>
              </a:r>
              <a:r>
                <a:rPr lang="en-US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89419" y="4436473"/>
              <a:ext cx="333375" cy="285750"/>
            </a:xfrm>
            <a:prstGeom prst="rect">
              <a:avLst/>
            </a:prstGeom>
          </p:spPr>
        </p:pic>
      </p:grpSp>
      <p:sp>
        <p:nvSpPr>
          <p:cNvPr id="26" name="Rectangle: Rounded Corners 38">
            <a:extLst>
              <a:ext uri="{FF2B5EF4-FFF2-40B4-BE49-F238E27FC236}">
                <a16:creationId xmlns:a16="http://schemas.microsoft.com/office/drawing/2014/main" xmlns="" id="{ED71A069-6098-4DDC-84F5-57FEA077BAB8}"/>
              </a:ext>
            </a:extLst>
          </p:cNvPr>
          <p:cNvSpPr/>
          <p:nvPr/>
        </p:nvSpPr>
        <p:spPr>
          <a:xfrm>
            <a:off x="4116261" y="5462344"/>
            <a:ext cx="1686188" cy="610266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: Rounded Corners 14">
            <a:extLst>
              <a:ext uri="{FF2B5EF4-FFF2-40B4-BE49-F238E27FC236}">
                <a16:creationId xmlns:a16="http://schemas.microsoft.com/office/drawing/2014/main" xmlns="" id="{A30FA849-9A7A-4775-A32C-E4D6042BF039}"/>
              </a:ext>
            </a:extLst>
          </p:cNvPr>
          <p:cNvSpPr/>
          <p:nvPr/>
        </p:nvSpPr>
        <p:spPr>
          <a:xfrm>
            <a:off x="4015701" y="3338964"/>
            <a:ext cx="1887308" cy="2733646"/>
          </a:xfrm>
          <a:prstGeom prst="round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ctangle: Rounded Corners 20">
            <a:extLst>
              <a:ext uri="{FF2B5EF4-FFF2-40B4-BE49-F238E27FC236}">
                <a16:creationId xmlns:a16="http://schemas.microsoft.com/office/drawing/2014/main" xmlns="" id="{D31AD0EB-EB06-4C72-88CB-91B0DFC38A31}"/>
              </a:ext>
            </a:extLst>
          </p:cNvPr>
          <p:cNvSpPr/>
          <p:nvPr/>
        </p:nvSpPr>
        <p:spPr>
          <a:xfrm>
            <a:off x="1947686" y="3393278"/>
            <a:ext cx="1988851" cy="2732608"/>
          </a:xfrm>
          <a:prstGeom prst="round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609094" y="3240158"/>
            <a:ext cx="35132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Nháy</a:t>
            </a:r>
            <a:r>
              <a:rPr lang="en-US" sz="2400" dirty="0" smtClean="0"/>
              <a:t> </a:t>
            </a:r>
            <a:r>
              <a:rPr lang="en-US" sz="2400" dirty="0" err="1" smtClean="0"/>
              <a:t>vào</a:t>
            </a:r>
            <a:r>
              <a:rPr lang="en-US" sz="2400" dirty="0" smtClean="0"/>
              <a:t> </a:t>
            </a:r>
            <a:r>
              <a:rPr lang="en-US" sz="2400" dirty="0" err="1" smtClean="0"/>
              <a:t>cuối</a:t>
            </a:r>
            <a:r>
              <a:rPr lang="en-US" sz="2400" dirty="0" smtClean="0"/>
              <a:t> </a:t>
            </a:r>
            <a:r>
              <a:rPr lang="en-US" sz="2400" dirty="0" err="1" smtClean="0"/>
              <a:t>câu</a:t>
            </a:r>
            <a:r>
              <a:rPr lang="en-US" sz="2400" dirty="0" smtClean="0"/>
              <a:t> </a:t>
            </a:r>
            <a:r>
              <a:rPr lang="en-US" sz="2400" dirty="0" err="1" smtClean="0"/>
              <a:t>hỏi</a:t>
            </a:r>
            <a:r>
              <a:rPr lang="en-US" sz="2400" dirty="0" smtClean="0"/>
              <a:t> </a:t>
            </a:r>
            <a:r>
              <a:rPr lang="en-US" sz="2400" dirty="0" err="1" smtClean="0"/>
              <a:t>và</a:t>
            </a:r>
            <a:r>
              <a:rPr lang="en-US" sz="2400" dirty="0" smtClean="0"/>
              <a:t> </a:t>
            </a:r>
            <a:r>
              <a:rPr lang="en-US" sz="2400" dirty="0" err="1" smtClean="0"/>
              <a:t>câu</a:t>
            </a:r>
            <a:r>
              <a:rPr lang="en-US" sz="2400" dirty="0" smtClean="0"/>
              <a:t> </a:t>
            </a:r>
            <a:r>
              <a:rPr lang="en-US" sz="2400" dirty="0" err="1" smtClean="0"/>
              <a:t>trả</a:t>
            </a:r>
            <a:r>
              <a:rPr lang="en-US" sz="2400" dirty="0" smtClean="0"/>
              <a:t> </a:t>
            </a:r>
            <a:r>
              <a:rPr lang="en-US" sz="2400" dirty="0" err="1" smtClean="0"/>
              <a:t>lời</a:t>
            </a:r>
            <a:r>
              <a:rPr lang="en-US" sz="2400" dirty="0" smtClean="0"/>
              <a:t> </a:t>
            </a:r>
            <a:r>
              <a:rPr lang="en-US" sz="2400" dirty="0" err="1" smtClean="0"/>
              <a:t>tương</a:t>
            </a:r>
            <a:r>
              <a:rPr lang="en-US" sz="2400" dirty="0" smtClean="0"/>
              <a:t> </a:t>
            </a:r>
            <a:r>
              <a:rPr lang="en-US" sz="2400" dirty="0" err="1" smtClean="0"/>
              <a:t>ứng</a:t>
            </a:r>
            <a:r>
              <a:rPr lang="en-US" sz="2400" dirty="0" smtClean="0"/>
              <a:t> </a:t>
            </a:r>
            <a:r>
              <a:rPr lang="en-US" sz="2400" dirty="0" err="1" smtClean="0"/>
              <a:t>sẽ</a:t>
            </a:r>
            <a:r>
              <a:rPr lang="en-US" sz="2400" dirty="0" smtClean="0"/>
              <a:t> </a:t>
            </a:r>
            <a:r>
              <a:rPr lang="en-US" sz="2400" dirty="0" err="1" smtClean="0"/>
              <a:t>làm</a:t>
            </a:r>
            <a:r>
              <a:rPr lang="en-US" sz="2400" dirty="0" smtClean="0"/>
              <a:t> </a:t>
            </a:r>
            <a:r>
              <a:rPr lang="en-US" sz="2400" dirty="0" err="1" smtClean="0"/>
              <a:t>biến</a:t>
            </a:r>
            <a:r>
              <a:rPr lang="en-US" sz="2400" dirty="0" smtClean="0"/>
              <a:t> </a:t>
            </a:r>
            <a:r>
              <a:rPr lang="en-US" sz="2400" dirty="0" err="1" smtClean="0"/>
              <a:t>mất</a:t>
            </a:r>
            <a:r>
              <a:rPr lang="en-US" sz="2400" dirty="0" smtClean="0"/>
              <a:t> 2 </a:t>
            </a:r>
            <a:r>
              <a:rPr lang="en-US" sz="2400" dirty="0" err="1" smtClean="0"/>
              <a:t>tấm</a:t>
            </a:r>
            <a:r>
              <a:rPr lang="en-US" sz="2400" dirty="0" smtClean="0"/>
              <a:t> </a:t>
            </a:r>
            <a:r>
              <a:rPr lang="en-US" sz="2400" dirty="0" err="1" smtClean="0"/>
              <a:t>thẻ</a:t>
            </a:r>
            <a:endParaRPr lang="en-US" sz="2400" dirty="0"/>
          </a:p>
        </p:txBody>
      </p:sp>
      <p:sp>
        <p:nvSpPr>
          <p:cNvPr id="33" name="TextBox 32"/>
          <p:cNvSpPr txBox="1"/>
          <p:nvPr/>
        </p:nvSpPr>
        <p:spPr>
          <a:xfrm>
            <a:off x="12478832" y="1208443"/>
            <a:ext cx="35132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Nháy</a:t>
            </a:r>
            <a:r>
              <a:rPr lang="en-US" sz="2400" dirty="0" smtClean="0"/>
              <a:t> </a:t>
            </a:r>
            <a:r>
              <a:rPr lang="en-US" sz="2400" dirty="0" err="1" smtClean="0"/>
              <a:t>vào</a:t>
            </a:r>
            <a:r>
              <a:rPr lang="en-US" sz="2400" dirty="0" smtClean="0"/>
              <a:t> </a:t>
            </a:r>
            <a:r>
              <a:rPr lang="en-US" sz="2400" dirty="0" err="1" smtClean="0"/>
              <a:t>giữa</a:t>
            </a:r>
            <a:r>
              <a:rPr lang="en-US" sz="2400" dirty="0" smtClean="0"/>
              <a:t> </a:t>
            </a:r>
            <a:r>
              <a:rPr lang="en-US" sz="2400" dirty="0" err="1" smtClean="0"/>
              <a:t>phần</a:t>
            </a:r>
            <a:r>
              <a:rPr lang="en-US" sz="2400" dirty="0" smtClean="0"/>
              <a:t> </a:t>
            </a:r>
            <a:r>
              <a:rPr lang="en-US" sz="2400" dirty="0" err="1" smtClean="0"/>
              <a:t>chữ</a:t>
            </a:r>
            <a:r>
              <a:rPr lang="en-US" sz="2400" dirty="0" smtClean="0"/>
              <a:t> </a:t>
            </a:r>
            <a:r>
              <a:rPr lang="en-US" sz="2400" dirty="0" err="1" smtClean="0"/>
              <a:t>để</a:t>
            </a:r>
            <a:r>
              <a:rPr lang="en-US" sz="2400" dirty="0" smtClean="0"/>
              <a:t> </a:t>
            </a:r>
            <a:r>
              <a:rPr lang="en-US" sz="2400" dirty="0" err="1" smtClean="0"/>
              <a:t>úp</a:t>
            </a:r>
            <a:r>
              <a:rPr lang="en-US" sz="2400" dirty="0" smtClean="0"/>
              <a:t> </a:t>
            </a:r>
            <a:r>
              <a:rPr lang="en-US" sz="2400" dirty="0" err="1" smtClean="0"/>
              <a:t>lại</a:t>
            </a:r>
            <a:r>
              <a:rPr lang="en-US" sz="2400" dirty="0" smtClean="0"/>
              <a:t> </a:t>
            </a:r>
            <a:r>
              <a:rPr lang="en-US" sz="2400" dirty="0" err="1" smtClean="0"/>
              <a:t>tấm</a:t>
            </a:r>
            <a:r>
              <a:rPr lang="en-US" sz="2400" dirty="0" smtClean="0"/>
              <a:t> </a:t>
            </a:r>
            <a:r>
              <a:rPr lang="en-US" sz="2400" dirty="0" err="1" smtClean="0"/>
              <a:t>thẻ</a:t>
            </a:r>
            <a:r>
              <a:rPr lang="en-US" sz="2400" dirty="0" smtClean="0"/>
              <a:t> </a:t>
            </a:r>
            <a:r>
              <a:rPr lang="en-US" sz="2400" dirty="0" err="1" smtClean="0"/>
              <a:t>khi</a:t>
            </a:r>
            <a:r>
              <a:rPr lang="en-US" sz="2400" dirty="0" smtClean="0"/>
              <a:t> </a:t>
            </a:r>
            <a:r>
              <a:rPr lang="en-US" sz="2400" dirty="0" err="1" smtClean="0"/>
              <a:t>hs</a:t>
            </a:r>
            <a:r>
              <a:rPr lang="en-US" sz="2400" dirty="0" smtClean="0"/>
              <a:t> </a:t>
            </a:r>
            <a:r>
              <a:rPr lang="en-US" sz="2400" dirty="0" err="1" smtClean="0"/>
              <a:t>trả</a:t>
            </a:r>
            <a:r>
              <a:rPr lang="en-US" sz="2400" dirty="0" smtClean="0"/>
              <a:t> </a:t>
            </a:r>
            <a:r>
              <a:rPr lang="en-US" sz="2400" dirty="0" err="1" smtClean="0"/>
              <a:t>lời</a:t>
            </a:r>
            <a:r>
              <a:rPr lang="en-US" sz="2400" dirty="0" smtClean="0"/>
              <a:t> </a:t>
            </a:r>
            <a:r>
              <a:rPr lang="en-US" sz="2400" dirty="0" err="1" smtClean="0"/>
              <a:t>sai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30047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7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7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7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7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7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7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8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1" fill="hold">
                      <p:stCondLst>
                        <p:cond delay="0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21" grpId="0" animBg="1"/>
      <p:bldP spid="22" grpId="0" animBg="1"/>
      <p:bldP spid="23" grpId="0" animBg="1"/>
      <p:bldP spid="25" grpId="0" animBg="1"/>
      <p:bldP spid="29" grpId="0" animBg="1"/>
      <p:bldP spid="30" grpId="0" animBg="1"/>
      <p:bldP spid="31" grpId="0" animBg="1"/>
      <p:bldP spid="31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40" grpId="0" animBg="1"/>
      <p:bldP spid="41" grpId="0" animBg="1"/>
      <p:bldP spid="41" grpId="1" animBg="1"/>
      <p:bldP spid="42" grpId="0" animBg="1"/>
      <p:bldP spid="42" grpId="1" animBg="1"/>
      <p:bldP spid="26" grpId="0" animBg="1"/>
      <p:bldP spid="39" grpId="0" animBg="1"/>
      <p:bldP spid="39" grpId="1" animBg="1"/>
      <p:bldP spid="32" grpId="0" animBg="1"/>
      <p:bldP spid="32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05E2FA4-701D-4C92-898E-7EE4AF07FEBA}"/>
              </a:ext>
            </a:extLst>
          </p:cNvPr>
          <p:cNvSpPr txBox="1"/>
          <p:nvPr/>
        </p:nvSpPr>
        <p:spPr>
          <a:xfrm>
            <a:off x="2664945" y="1752316"/>
            <a:ext cx="8431305" cy="268688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  <a:spcAft>
                <a:spcPts val="600"/>
              </a:spcAft>
            </a:pPr>
            <a:r>
              <a:rPr lang="vi-VN" sz="4000" b="1" u="sng" dirty="0">
                <a:ln w="28575">
                  <a:noFill/>
                </a:ln>
                <a:solidFill>
                  <a:srgbClr val="3333CC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BÀI </a:t>
            </a:r>
            <a:r>
              <a:rPr lang="en-US" sz="4000" b="1" u="sng" dirty="0" smtClean="0">
                <a:ln w="28575">
                  <a:noFill/>
                </a:ln>
                <a:solidFill>
                  <a:srgbClr val="3333CC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25</a:t>
            </a:r>
            <a:endParaRPr lang="vi-VN" sz="4000" b="1" u="sng" dirty="0">
              <a:ln w="28575">
                <a:noFill/>
              </a:ln>
              <a:solidFill>
                <a:srgbClr val="3333CC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20000"/>
              </a:lnSpc>
              <a:spcBef>
                <a:spcPts val="1200"/>
              </a:spcBef>
            </a:pPr>
            <a:r>
              <a:rPr lang="en-US" sz="4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KHÁM PHÁ THẾ GIỚI TỰ NHIÊN</a:t>
            </a:r>
            <a:endParaRPr lang="vi-VN" sz="4400" b="1" dirty="0">
              <a:ln w="28575">
                <a:noFill/>
              </a:ln>
              <a:solidFill>
                <a:srgbClr val="3333CC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9439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558382" y="1811132"/>
            <a:ext cx="5082481" cy="3996113"/>
            <a:chOff x="4963381" y="1905936"/>
            <a:chExt cx="6765172" cy="3653820"/>
          </a:xfrm>
        </p:grpSpPr>
        <p:sp>
          <p:nvSpPr>
            <p:cNvPr id="20" name="Rounded Rectangle 19"/>
            <p:cNvSpPr/>
            <p:nvPr/>
          </p:nvSpPr>
          <p:spPr>
            <a:xfrm>
              <a:off x="4963381" y="1905936"/>
              <a:ext cx="6765172" cy="3653820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335691" y="1964609"/>
              <a:ext cx="6063259" cy="30610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1000"/>
                </a:spcAft>
                <a:buClr>
                  <a:srgbClr val="FF0000"/>
                </a:buClr>
              </a:pPr>
              <a:r>
                <a:rPr lang="vi-VN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Hằng ngày, Hà thấy buổi sáng Mặt Trời ở phía đông, buổi chiều lại ở phía tây. Thế mà dì Tư bảo Trái Đất quay quanh Mặt Trời. Hà muốn sử dụng máy tính để tìm hiểu hiện tượng Trái Đất quay quanh Mặt Trời. </a:t>
              </a:r>
              <a:endPara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934565" y="422671"/>
            <a:ext cx="4306335" cy="641127"/>
            <a:chOff x="3934565" y="422671"/>
            <a:chExt cx="4306335" cy="641127"/>
          </a:xfrm>
        </p:grpSpPr>
        <p:sp>
          <p:nvSpPr>
            <p:cNvPr id="13" name="Rounded Rectangle 12"/>
            <p:cNvSpPr/>
            <p:nvPr/>
          </p:nvSpPr>
          <p:spPr>
            <a:xfrm>
              <a:off x="3934565" y="422671"/>
              <a:ext cx="4306335" cy="641127"/>
            </a:xfrm>
            <a:prstGeom prst="roundRect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 smtClean="0">
                  <a:solidFill>
                    <a:srgbClr val="3333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MỞ ĐẦU</a:t>
              </a:r>
              <a:endParaRPr lang="en-US" sz="3200" b="1" dirty="0">
                <a:solidFill>
                  <a:srgbClr val="33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69004" y="427149"/>
              <a:ext cx="680058" cy="636649"/>
            </a:xfrm>
            <a:prstGeom prst="rect">
              <a:avLst/>
            </a:prstGeom>
          </p:spPr>
        </p:pic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8401" y="1907386"/>
            <a:ext cx="5687957" cy="362793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587916" y="5622579"/>
            <a:ext cx="2351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Binh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minh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biển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4148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790441" y="1364230"/>
            <a:ext cx="7438434" cy="557823"/>
            <a:chOff x="689904" y="1379897"/>
            <a:chExt cx="7438434" cy="557823"/>
          </a:xfrm>
        </p:grpSpPr>
        <p:sp>
          <p:nvSpPr>
            <p:cNvPr id="16" name="TextBox 15"/>
            <p:cNvSpPr txBox="1"/>
            <p:nvPr/>
          </p:nvSpPr>
          <p:spPr>
            <a:xfrm>
              <a:off x="689904" y="1379897"/>
              <a:ext cx="184731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3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89904" y="1445277"/>
              <a:ext cx="7438434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buClr>
                  <a:srgbClr val="FF0000"/>
                </a:buClr>
                <a:buFont typeface="Wingdings" panose="05000000000000000000" pitchFamily="2" charset="2"/>
                <a:buChar char="v"/>
              </a:pPr>
              <a:r>
                <a:rPr lang="vi-VN" sz="2600" b="1" dirty="0"/>
                <a:t>Xem video Trái Đất quay quanh Mặt Trời</a:t>
              </a:r>
              <a:endParaRPr lang="en-US" sz="2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934565" y="422671"/>
            <a:ext cx="4306335" cy="641127"/>
            <a:chOff x="4168573" y="1295284"/>
            <a:chExt cx="4353220" cy="701545"/>
          </a:xfrm>
          <a:noFill/>
        </p:grpSpPr>
        <p:sp>
          <p:nvSpPr>
            <p:cNvPr id="13" name="Rounded Rectangle 12"/>
            <p:cNvSpPr/>
            <p:nvPr/>
          </p:nvSpPr>
          <p:spPr>
            <a:xfrm>
              <a:off x="4168573" y="1295284"/>
              <a:ext cx="4353220" cy="701545"/>
            </a:xfrm>
            <a:prstGeom prst="round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 smtClean="0">
                  <a:solidFill>
                    <a:srgbClr val="3333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  <a:endParaRPr lang="en-US" sz="3200" b="1" dirty="0">
                <a:solidFill>
                  <a:srgbClr val="33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64401" y="1309140"/>
              <a:ext cx="641786" cy="665379"/>
            </a:xfrm>
            <a:prstGeom prst="rect">
              <a:avLst/>
            </a:prstGeom>
            <a:grpFill/>
            <a:ln>
              <a:noFill/>
            </a:ln>
          </p:spPr>
        </p:pic>
      </p:grpSp>
      <p:grpSp>
        <p:nvGrpSpPr>
          <p:cNvPr id="17" name="Group 16"/>
          <p:cNvGrpSpPr/>
          <p:nvPr/>
        </p:nvGrpSpPr>
        <p:grpSpPr>
          <a:xfrm>
            <a:off x="672353" y="2421844"/>
            <a:ext cx="5872137" cy="3642780"/>
            <a:chOff x="4676696" y="1863997"/>
            <a:chExt cx="7793339" cy="4257146"/>
          </a:xfrm>
        </p:grpSpPr>
        <p:sp>
          <p:nvSpPr>
            <p:cNvPr id="19" name="Rounded Rectangle 18"/>
            <p:cNvSpPr/>
            <p:nvPr/>
          </p:nvSpPr>
          <p:spPr>
            <a:xfrm>
              <a:off x="4676696" y="1863997"/>
              <a:ext cx="7793339" cy="4257146"/>
            </a:xfrm>
            <a:prstGeom prst="roundRect">
              <a:avLst/>
            </a:prstGeom>
            <a:noFill/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5045654" y="2277773"/>
              <a:ext cx="6876750" cy="35644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457200" indent="-457200" algn="just">
                <a:lnSpc>
                  <a:spcPct val="130000"/>
                </a:lnSpc>
                <a:spcAft>
                  <a:spcPts val="600"/>
                </a:spcAft>
                <a:buClr>
                  <a:srgbClr val="FF0000"/>
                </a:buClr>
                <a:buFont typeface="Arial" panose="020B0604020202020204" pitchFamily="34" charset="0"/>
                <a:buChar char="•"/>
              </a:pPr>
              <a:r>
                <a:rPr lang="en-US" sz="2400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240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hãy</a:t>
              </a:r>
              <a:r>
                <a:rPr lang="en-US" sz="240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thực</a:t>
              </a:r>
              <a:r>
                <a:rPr lang="en-US" sz="240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hiện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thao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tác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mở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video </a:t>
              </a:r>
              <a:r>
                <a:rPr lang="en-US" sz="24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Trái</a:t>
              </a:r>
              <a:r>
                <a:rPr lang="en-US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Đất</a:t>
              </a:r>
              <a:r>
                <a:rPr lang="en-US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quay </a:t>
              </a:r>
              <a:r>
                <a:rPr lang="en-US" sz="24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quanh</a:t>
              </a:r>
              <a:r>
                <a:rPr lang="en-US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Mặt</a:t>
              </a:r>
              <a:r>
                <a:rPr lang="en-US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Trời</a:t>
              </a:r>
              <a:r>
                <a:rPr lang="en-US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sẵn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sz="240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thư</a:t>
              </a:r>
              <a:r>
                <a:rPr lang="en-US" sz="240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mục</a:t>
              </a:r>
              <a:r>
                <a:rPr lang="en-US" sz="240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THẾ GIỚI QUANH TA</a:t>
              </a:r>
              <a:r>
                <a:rPr lang="en-US" sz="240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ở 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ổ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đĩa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D:</a:t>
              </a:r>
            </a:p>
            <a:p>
              <a:pPr marL="457200" indent="-457200" algn="just">
                <a:lnSpc>
                  <a:spcPct val="130000"/>
                </a:lnSpc>
                <a:buClr>
                  <a:srgbClr val="FF0000"/>
                </a:buClr>
                <a:buFont typeface="Arial" panose="020B0604020202020204" pitchFamily="34" charset="0"/>
                <a:buChar char="•"/>
              </a:pPr>
              <a:r>
                <a:rPr lang="en-US" sz="2400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Vừa</a:t>
              </a:r>
              <a:r>
                <a:rPr lang="en-US" sz="240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xem</a:t>
              </a:r>
              <a:r>
                <a:rPr lang="en-US" sz="240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240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vừa</a:t>
              </a:r>
              <a:r>
                <a:rPr lang="en-US" sz="240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ghi</a:t>
              </a:r>
              <a:r>
                <a:rPr lang="en-US" sz="240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lại</a:t>
              </a:r>
              <a:r>
                <a:rPr lang="en-US" sz="240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thông</a:t>
              </a:r>
              <a:r>
                <a:rPr lang="en-US" sz="240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tin </a:t>
              </a:r>
              <a:r>
                <a:rPr lang="en-US" sz="2400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sz="240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video</a:t>
              </a:r>
              <a:endPara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8229" y="2435519"/>
            <a:ext cx="4740145" cy="3292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666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934565" y="422671"/>
            <a:ext cx="4306335" cy="641127"/>
            <a:chOff x="4168573" y="1295284"/>
            <a:chExt cx="4353220" cy="701545"/>
          </a:xfrm>
          <a:noFill/>
        </p:grpSpPr>
        <p:sp>
          <p:nvSpPr>
            <p:cNvPr id="13" name="Rounded Rectangle 12"/>
            <p:cNvSpPr/>
            <p:nvPr/>
          </p:nvSpPr>
          <p:spPr>
            <a:xfrm>
              <a:off x="4168573" y="1295284"/>
              <a:ext cx="4353220" cy="701545"/>
            </a:xfrm>
            <a:prstGeom prst="round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 smtClean="0">
                  <a:solidFill>
                    <a:srgbClr val="3333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  <a:endParaRPr lang="en-US" sz="3200" b="1" dirty="0">
                <a:solidFill>
                  <a:srgbClr val="33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64401" y="1309140"/>
              <a:ext cx="641786" cy="665379"/>
            </a:xfrm>
            <a:prstGeom prst="rect">
              <a:avLst/>
            </a:prstGeom>
            <a:grpFill/>
            <a:ln>
              <a:noFill/>
            </a:ln>
          </p:spPr>
        </p:pic>
      </p:grpSp>
      <p:grpSp>
        <p:nvGrpSpPr>
          <p:cNvPr id="17" name="Group 16"/>
          <p:cNvGrpSpPr/>
          <p:nvPr/>
        </p:nvGrpSpPr>
        <p:grpSpPr>
          <a:xfrm>
            <a:off x="2667658" y="2261739"/>
            <a:ext cx="6554719" cy="3616547"/>
            <a:chOff x="2097348" y="1737866"/>
            <a:chExt cx="7976190" cy="4552382"/>
          </a:xfrm>
        </p:grpSpPr>
        <p:grpSp>
          <p:nvGrpSpPr>
            <p:cNvPr id="18" name="Group 17"/>
            <p:cNvGrpSpPr/>
            <p:nvPr/>
          </p:nvGrpSpPr>
          <p:grpSpPr>
            <a:xfrm>
              <a:off x="2097348" y="1985332"/>
              <a:ext cx="7976190" cy="4304916"/>
              <a:chOff x="4963381" y="1863998"/>
              <a:chExt cx="7067024" cy="4304916"/>
            </a:xfrm>
          </p:grpSpPr>
          <p:sp>
            <p:nvSpPr>
              <p:cNvPr id="20" name="Rounded Rectangle 19"/>
              <p:cNvSpPr/>
              <p:nvPr/>
            </p:nvSpPr>
            <p:spPr>
              <a:xfrm>
                <a:off x="4963381" y="1863998"/>
                <a:ext cx="7067024" cy="4304916"/>
              </a:xfrm>
              <a:prstGeom prst="roundRect">
                <a:avLst/>
              </a:prstGeom>
              <a:noFill/>
              <a:ln w="28575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5277658" y="2413876"/>
                <a:ext cx="6355184" cy="30299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 algn="just">
                  <a:lnSpc>
                    <a:spcPct val="130000"/>
                  </a:lnSpc>
                  <a:buClr>
                    <a:srgbClr val="FF0000"/>
                  </a:buClr>
                  <a:buFont typeface="Wingdings" panose="05000000000000000000" pitchFamily="2" charset="2"/>
                  <a:buChar char="Ø"/>
                </a:pPr>
                <a:r>
                  <a:rPr lang="en-US" sz="2400" dirty="0" err="1" smtClean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Em</a:t>
                </a:r>
                <a:r>
                  <a:rPr lang="en-US" sz="2400" dirty="0" smtClean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hãy</a:t>
                </a:r>
                <a:r>
                  <a:rPr lang="en-US" sz="2400" dirty="0" smtClean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trao</a:t>
                </a:r>
                <a:r>
                  <a:rPr lang="en-US" sz="2400" dirty="0" smtClean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đổi</a:t>
                </a:r>
                <a:r>
                  <a:rPr lang="en-US" sz="24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24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bạn</a:t>
                </a:r>
                <a:r>
                  <a:rPr lang="en-US" sz="24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2400" dirty="0" smtClean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nhóm</a:t>
                </a:r>
                <a:r>
                  <a:rPr lang="en-US" sz="2400" dirty="0" smtClean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về</a:t>
                </a:r>
                <a:r>
                  <a:rPr lang="en-US" sz="2400" dirty="0" smtClean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những</a:t>
                </a:r>
                <a:r>
                  <a:rPr lang="en-US" sz="24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thông</a:t>
                </a:r>
                <a:r>
                  <a:rPr lang="en-US" sz="24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tin </a:t>
                </a:r>
                <a:r>
                  <a:rPr lang="en-US" sz="24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mình</a:t>
                </a:r>
                <a:r>
                  <a:rPr lang="en-US" sz="24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vừa</a:t>
                </a:r>
                <a:r>
                  <a:rPr lang="en-US" sz="24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ghi</a:t>
                </a:r>
                <a:r>
                  <a:rPr lang="en-US" sz="24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lại</a:t>
                </a:r>
                <a:r>
                  <a:rPr lang="en-US" sz="24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2400" dirty="0" smtClean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457200" indent="-457200" algn="just">
                  <a:lnSpc>
                    <a:spcPct val="130000"/>
                  </a:lnSpc>
                  <a:spcBef>
                    <a:spcPts val="1200"/>
                  </a:spcBef>
                  <a:buClr>
                    <a:srgbClr val="FF0000"/>
                  </a:buClr>
                  <a:buFont typeface="Wingdings" panose="05000000000000000000" pitchFamily="2" charset="2"/>
                  <a:buChar char="Ø"/>
                </a:pPr>
                <a:r>
                  <a:rPr lang="en-US" sz="2400" dirty="0" err="1" smtClean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Em</a:t>
                </a:r>
                <a:r>
                  <a:rPr lang="en-US" sz="2400" dirty="0" smtClean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hãy</a:t>
                </a:r>
                <a:r>
                  <a:rPr lang="en-US" sz="2400" dirty="0" smtClean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2400" dirty="0" smtClean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en-US" sz="24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thời</a:t>
                </a:r>
                <a:r>
                  <a:rPr lang="en-US" sz="24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gian</a:t>
                </a:r>
                <a:r>
                  <a:rPr lang="en-US" sz="24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Trái</a:t>
                </a:r>
                <a:r>
                  <a:rPr lang="en-US" sz="24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Đất</a:t>
                </a:r>
                <a:r>
                  <a:rPr lang="en-US" sz="24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quay </a:t>
                </a:r>
                <a:r>
                  <a:rPr lang="en-US" sz="24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24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vòng</a:t>
                </a:r>
                <a:r>
                  <a:rPr lang="en-US" sz="24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quanh</a:t>
                </a:r>
                <a:r>
                  <a:rPr lang="en-US" sz="24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Mặt</a:t>
                </a:r>
                <a:r>
                  <a:rPr lang="en-US" sz="24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Trời</a:t>
                </a:r>
                <a:r>
                  <a:rPr lang="en-US" sz="24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</p:grpSp>
        <p:sp>
          <p:nvSpPr>
            <p:cNvPr id="19" name="Oval 18"/>
            <p:cNvSpPr/>
            <p:nvPr/>
          </p:nvSpPr>
          <p:spPr>
            <a:xfrm>
              <a:off x="3929762" y="1737866"/>
              <a:ext cx="4353220" cy="484514"/>
            </a:xfrm>
            <a:prstGeom prst="ellipse">
              <a:avLst/>
            </a:prstGeom>
            <a:solidFill>
              <a:srgbClr val="00B05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500" b="1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Nhóm</a:t>
              </a:r>
              <a:r>
                <a:rPr lang="en-US" sz="25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đôi</a:t>
              </a:r>
              <a:endParaRPr lang="en-US" sz="2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790441" y="1351167"/>
            <a:ext cx="7438434" cy="557823"/>
            <a:chOff x="689904" y="1379897"/>
            <a:chExt cx="7438434" cy="557823"/>
          </a:xfrm>
        </p:grpSpPr>
        <p:sp>
          <p:nvSpPr>
            <p:cNvPr id="21" name="TextBox 20"/>
            <p:cNvSpPr txBox="1"/>
            <p:nvPr/>
          </p:nvSpPr>
          <p:spPr>
            <a:xfrm>
              <a:off x="689904" y="1379897"/>
              <a:ext cx="184731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3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89904" y="1445277"/>
              <a:ext cx="7438434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buClr>
                  <a:srgbClr val="FF0000"/>
                </a:buClr>
                <a:buFont typeface="Wingdings" panose="05000000000000000000" pitchFamily="2" charset="2"/>
                <a:buChar char="v"/>
              </a:pPr>
              <a:r>
                <a:rPr lang="vi-VN" sz="2600" b="1" dirty="0"/>
                <a:t>Xem video Trái Đất quay quanh Mặt Trời</a:t>
              </a:r>
              <a:endParaRPr lang="en-US" sz="2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28510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4000585" y="439651"/>
            <a:ext cx="4353220" cy="62530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4171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</a:t>
            </a:r>
            <a:r>
              <a:rPr lang="en-US" sz="3200" b="1" dirty="0" smtClean="0">
                <a:solidFill>
                  <a:srgbClr val="33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LUYỆN TẬP</a:t>
            </a:r>
            <a:endParaRPr lang="en-US" sz="3200" b="1" dirty="0">
              <a:solidFill>
                <a:srgbClr val="3333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2573" y="453939"/>
            <a:ext cx="642378" cy="59838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1998617" y="2050869"/>
            <a:ext cx="8046720" cy="3182724"/>
            <a:chOff x="4852075" y="1621740"/>
            <a:chExt cx="7129514" cy="3869403"/>
          </a:xfrm>
        </p:grpSpPr>
        <p:sp>
          <p:nvSpPr>
            <p:cNvPr id="21" name="Rounded Rectangle 20"/>
            <p:cNvSpPr/>
            <p:nvPr/>
          </p:nvSpPr>
          <p:spPr>
            <a:xfrm>
              <a:off x="4852075" y="1621740"/>
              <a:ext cx="7129514" cy="3869403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5073702" y="2330757"/>
              <a:ext cx="6671303" cy="26342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 algn="just">
                <a:lnSpc>
                  <a:spcPct val="130000"/>
                </a:lnSpc>
                <a:spcAft>
                  <a:spcPts val="600"/>
                </a:spcAft>
                <a:buClr>
                  <a:srgbClr val="FF0000"/>
                </a:buClr>
                <a:buFont typeface="Wingdings" panose="05000000000000000000" pitchFamily="2" charset="2"/>
                <a:buChar char="v"/>
              </a:pPr>
              <a:r>
                <a:rPr lang="en-US" sz="2400" b="1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24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hãy</a:t>
              </a:r>
              <a:r>
                <a:rPr lang="en-US" sz="24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cùng</a:t>
              </a:r>
              <a:r>
                <a:rPr lang="en-US" sz="24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24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bạn</a:t>
              </a:r>
              <a:r>
                <a:rPr lang="en-US" sz="24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xem</a:t>
              </a:r>
              <a:r>
                <a:rPr lang="en-US" sz="24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lại</a:t>
              </a:r>
              <a:r>
                <a:rPr lang="en-US" sz="24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video </a:t>
              </a:r>
              <a:r>
                <a:rPr lang="en-US" sz="24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về</a:t>
              </a:r>
              <a:r>
                <a:rPr lang="en-US" sz="24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Trái</a:t>
              </a:r>
              <a:r>
                <a:rPr lang="en-US" sz="24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Đất</a:t>
              </a:r>
              <a:r>
                <a:rPr lang="en-US" sz="24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quay </a:t>
              </a:r>
              <a:r>
                <a:rPr lang="en-US" sz="24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quanh</a:t>
              </a:r>
              <a:r>
                <a:rPr lang="en-US" sz="24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Mặt</a:t>
              </a:r>
              <a:r>
                <a:rPr lang="en-US" sz="24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Trời</a:t>
              </a:r>
              <a:r>
                <a:rPr lang="en-US" sz="24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24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cho</a:t>
              </a:r>
              <a:r>
                <a:rPr lang="en-US" sz="24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biết</a:t>
              </a:r>
              <a:r>
                <a:rPr lang="en-US" sz="24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  <a:endPara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indent="349250" algn="just">
                <a:lnSpc>
                  <a:spcPct val="130000"/>
                </a:lnSpc>
                <a:spcAft>
                  <a:spcPts val="600"/>
                </a:spcAft>
              </a:pPr>
              <a:r>
                <a:rPr lang="vi-VN" sz="24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• </a:t>
              </a:r>
              <a:r>
                <a:rPr lang="en-US" sz="24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Vào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tháng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nào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Trái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Đất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gần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Mặt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Trời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nhất</a:t>
              </a:r>
              <a:r>
                <a:rPr lang="en-US" sz="240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r>
                <a:rPr lang="vi-VN" sz="240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indent="349250" algn="just">
                <a:lnSpc>
                  <a:spcPct val="130000"/>
                </a:lnSpc>
                <a:spcAft>
                  <a:spcPts val="300"/>
                </a:spcAft>
              </a:pPr>
              <a:r>
                <a:rPr lang="vi-VN" sz="24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• </a:t>
              </a:r>
              <a:r>
                <a:rPr lang="en-US" sz="240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Trái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Đất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xa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Mặt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Trời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nhất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vào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tháng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nào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85616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2992</TotalTime>
  <Words>499</Words>
  <Application>Microsoft Office PowerPoint</Application>
  <PresentationFormat>Custom</PresentationFormat>
  <Paragraphs>62</Paragraphs>
  <Slides>13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Admin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Techsi.vn</cp:lastModifiedBy>
  <cp:revision>512</cp:revision>
  <dcterms:created xsi:type="dcterms:W3CDTF">2022-01-27T15:18:21Z</dcterms:created>
  <dcterms:modified xsi:type="dcterms:W3CDTF">2023-03-15T02:25:26Z</dcterms:modified>
</cp:coreProperties>
</file>