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03" r:id="rId4"/>
    <p:sldMasterId id="2147483715" r:id="rId5"/>
    <p:sldMasterId id="2147483720" r:id="rId6"/>
    <p:sldMasterId id="2147483745" r:id="rId7"/>
    <p:sldMasterId id="2147483774" r:id="rId8"/>
    <p:sldMasterId id="2147483786" r:id="rId9"/>
    <p:sldMasterId id="2147483810" r:id="rId10"/>
    <p:sldMasterId id="2147483823" r:id="rId11"/>
    <p:sldMasterId id="2147483836" r:id="rId12"/>
  </p:sldMasterIdLst>
  <p:notesMasterIdLst>
    <p:notesMasterId r:id="rId43"/>
  </p:notesMasterIdLst>
  <p:sldIdLst>
    <p:sldId id="534" r:id="rId13"/>
    <p:sldId id="264" r:id="rId14"/>
    <p:sldId id="2007577150" r:id="rId15"/>
    <p:sldId id="292" r:id="rId16"/>
    <p:sldId id="2007577104" r:id="rId17"/>
    <p:sldId id="348" r:id="rId18"/>
    <p:sldId id="2007577128" r:id="rId19"/>
    <p:sldId id="2007577172" r:id="rId20"/>
    <p:sldId id="2007577170" r:id="rId21"/>
    <p:sldId id="2007577173" r:id="rId22"/>
    <p:sldId id="2007577174" r:id="rId23"/>
    <p:sldId id="2007577175" r:id="rId24"/>
    <p:sldId id="2007577130" r:id="rId25"/>
    <p:sldId id="2007577162" r:id="rId26"/>
    <p:sldId id="2007577163" r:id="rId27"/>
    <p:sldId id="2007577166" r:id="rId28"/>
    <p:sldId id="2007577164" r:id="rId29"/>
    <p:sldId id="2007577167" r:id="rId30"/>
    <p:sldId id="2007577165" r:id="rId31"/>
    <p:sldId id="2007577157" r:id="rId32"/>
    <p:sldId id="2007577169" r:id="rId33"/>
    <p:sldId id="2007577171" r:id="rId34"/>
    <p:sldId id="2007577125" r:id="rId35"/>
    <p:sldId id="2007577158" r:id="rId36"/>
    <p:sldId id="2007577159" r:id="rId37"/>
    <p:sldId id="517" r:id="rId38"/>
    <p:sldId id="294" r:id="rId39"/>
    <p:sldId id="2007577160" r:id="rId40"/>
    <p:sldId id="2007577116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14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3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8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28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0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4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41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9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42668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235609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375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7163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92945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396615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187478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13994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726447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58339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060256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8614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3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2023-03-21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8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2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image" Target="../media/image16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42B6AC8-7369-4074-BC3D-E34C24BFE97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4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791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7B075BF-2B1A-40EE-B567-B2134CE95A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2023-03-21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8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.m4a"/><Relationship Id="rId7" Type="http://schemas.openxmlformats.org/officeDocument/2006/relationships/slideLayout" Target="../slideLayouts/slideLayout4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65.png"/><Relationship Id="rId4" Type="http://schemas.openxmlformats.org/officeDocument/2006/relationships/audio" Target="../media/media2.m4a"/><Relationship Id="rId9" Type="http://schemas.openxmlformats.org/officeDocument/2006/relationships/image" Target="../media/image6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5.png"/><Relationship Id="rId5" Type="http://schemas.openxmlformats.org/officeDocument/2006/relationships/image" Target="../media/image63.gif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6.m4a"/><Relationship Id="rId7" Type="http://schemas.openxmlformats.org/officeDocument/2006/relationships/image" Target="../media/image63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44.xml"/><Relationship Id="rId4" Type="http://schemas.openxmlformats.org/officeDocument/2006/relationships/audio" Target="../media/media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5.png"/><Relationship Id="rId5" Type="http://schemas.openxmlformats.org/officeDocument/2006/relationships/image" Target="../media/image63.gif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9.m4a"/><Relationship Id="rId7" Type="http://schemas.openxmlformats.org/officeDocument/2006/relationships/slideLayout" Target="../slideLayouts/slideLayout4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65.png"/><Relationship Id="rId4" Type="http://schemas.openxmlformats.org/officeDocument/2006/relationships/audio" Target="../media/media9.m4a"/><Relationship Id="rId9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5.png"/><Relationship Id="rId5" Type="http://schemas.openxmlformats.org/officeDocument/2006/relationships/image" Target="../media/image63.gif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media" Target="../media/media13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68.gif"/><Relationship Id="rId5" Type="http://schemas.microsoft.com/office/2007/relationships/media" Target="../media/media14.m4a"/><Relationship Id="rId10" Type="http://schemas.openxmlformats.org/officeDocument/2006/relationships/image" Target="../media/image65.png"/><Relationship Id="rId4" Type="http://schemas.openxmlformats.org/officeDocument/2006/relationships/audio" Target="../media/media13.m4a"/><Relationship Id="rId9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media" Target="../media/media16.m4a"/><Relationship Id="rId7" Type="http://schemas.openxmlformats.org/officeDocument/2006/relationships/slideLayout" Target="../slideLayouts/slideLayout2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10" Type="http://schemas.openxmlformats.org/officeDocument/2006/relationships/image" Target="../media/image65.png"/><Relationship Id="rId4" Type="http://schemas.openxmlformats.org/officeDocument/2006/relationships/audio" Target="../media/media16.m4a"/><Relationship Id="rId9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5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4" y="1057761"/>
            <a:ext cx="10898589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7" y="250066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2" y="851757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67390" y="1889140"/>
            <a:ext cx="940878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NHIỆT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LIỆT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 </a:t>
            </a:r>
            <a:r>
              <a:rPr kumimoji="0" lang="en-US" altLang="zh-CN" sz="4800" b="1" i="0" u="none" strike="noStrike" kern="1200" cap="all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 các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CÔ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đến với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tiết CHUYÊN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ĐỀ TNXH</a:t>
            </a:r>
            <a:endParaRPr kumimoji="0" lang="zh-CN" altLang="en-US" sz="4800" b="1" i="0" u="none" strike="noStrike" kern="1200" cap="all" spc="0" normalizeH="0" baseline="0" noProof="0" dirty="0">
              <a:ln w="38100">
                <a:noFill/>
              </a:ln>
              <a:solidFill>
                <a:srgbClr val="FFFF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5414500" y="4774055"/>
            <a:ext cx="39886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 viên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: Thanh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Loan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411804" y="878879"/>
            <a:ext cx="744732" cy="719487"/>
          </a:xfrm>
          <a:prstGeom prst="rect">
            <a:avLst/>
          </a:prstGeom>
        </p:spPr>
      </p:pic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3481252" y="4207820"/>
            <a:ext cx="4943869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LỚP: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3E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4BAFA5-DCB9-4D6E-A17D-BECAEB61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08" y="1"/>
            <a:ext cx="76496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C4E879-77A0-48E1-85ED-201988C9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7" y="65315"/>
            <a:ext cx="8148515" cy="6766559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8869680" y="134597"/>
            <a:ext cx="3322320" cy="4293712"/>
          </a:xfrm>
          <a:prstGeom prst="wedgeRoundRectCallout">
            <a:avLst>
              <a:gd name="adj1" fmla="val 102658"/>
              <a:gd name="adj2" fmla="val -8869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8283388" y="1828800"/>
            <a:ext cx="3908612" cy="4038601"/>
          </a:xfrm>
          <a:prstGeom prst="wedgeRoundRectCallout">
            <a:avLst>
              <a:gd name="adj1" fmla="val 89387"/>
              <a:gd name="adj2" fmla="val 19288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dẹp, phát quang bụi rậm xung quanh nhà để ruồi, muỗi không có chỗ ẩn nấp,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ữ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gìn môi trường xung quanh.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D3AAC-F792-48B1-A01E-8FA8C51B3D07}"/>
              </a:ext>
            </a:extLst>
          </p:cNvPr>
          <p:cNvSpPr txBox="1"/>
          <p:nvPr/>
        </p:nvSpPr>
        <p:spPr>
          <a:xfrm>
            <a:off x="4676139" y="758361"/>
            <a:ext cx="579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việc cần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để giữ vệ sinh xung quanh nhà: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A1606-E2E3-4589-89DC-1741D0042AF4}"/>
              </a:ext>
            </a:extLst>
          </p:cNvPr>
          <p:cNvSpPr txBox="1"/>
          <p:nvPr/>
        </p:nvSpPr>
        <p:spPr>
          <a:xfrm>
            <a:off x="4676139" y="1855028"/>
            <a:ext cx="59077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 dẹp nhà cửa</a:t>
            </a:r>
            <a:r>
              <a:rPr kumimoji="0" lang="vi-VN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 nước tù đọng trong chum vại.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 cây, tỉa cành phát quang bụi rậm.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 rác đúng nơi quy định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1188720"/>
            <a:ext cx="7112671" cy="472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718456"/>
            <a:ext cx="7290273" cy="53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E53238"/>
                </a:solidFill>
                <a:ea typeface="百变马丁" panose="02010601030101010101" pitchFamily="2" charset="-122"/>
              </a:rPr>
              <a:t>2. Lợi ích của việc </a:t>
            </a:r>
            <a:r>
              <a:rPr lang="vi-VN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gi</a:t>
            </a:r>
            <a:r>
              <a:rPr lang="en-US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ữ</a:t>
            </a:r>
            <a:r>
              <a:rPr lang="vi-VN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vệ sinh </a:t>
            </a:r>
            <a:r>
              <a:rPr lang="vi-VN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xung </a:t>
            </a:r>
            <a:r>
              <a:rPr lang="vi-VN" altLang="zh-CN" sz="4400" b="1" dirty="0">
                <a:solidFill>
                  <a:srgbClr val="E53238"/>
                </a:solidFill>
                <a:ea typeface="百变马丁" panose="02010601030101010101" pitchFamily="2" charset="-122"/>
              </a:rPr>
              <a:t>quanh </a:t>
            </a:r>
            <a:r>
              <a:rPr lang="vi-VN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nhà</a:t>
            </a:r>
            <a:r>
              <a:rPr lang="en-US" altLang="zh-CN" sz="44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8" name="Picture 4" descr="Hình nền Bầu Trời Xanh Mây Trắng Nền Bầu Trời Hoạt Hình, Màu Xanh Da Trời, Bầu  Trời, Mặt Trời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" y="183357"/>
            <a:ext cx="11328401" cy="66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2" y="368927"/>
            <a:ext cx="6090792" cy="51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65" y="223520"/>
            <a:ext cx="10984670" cy="6335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17" y="-509433"/>
            <a:ext cx="3404726" cy="2894017"/>
          </a:xfrm>
          <a:prstGeom prst="rect">
            <a:avLst/>
          </a:prstGeom>
        </p:spPr>
      </p:pic>
      <p:pic>
        <p:nvPicPr>
          <p:cNvPr id="16" name="Xã Dương Hà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6545" y="5610228"/>
            <a:ext cx="609600" cy="609600"/>
          </a:xfrm>
          <a:prstGeom prst="rect">
            <a:avLst/>
          </a:prstGeom>
        </p:spPr>
      </p:pic>
      <p:pic>
        <p:nvPicPr>
          <p:cNvPr id="17" name="Xã Dương Hà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040" y="4436271"/>
            <a:ext cx="609600" cy="609600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6545" y="2781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9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0.00024 L -0.03073 0.00417 C -0.03255 0.0044 -0.0345 0.00463 -0.03646 0.0051 C -0.0375 0.00556 -0.03854 0.00625 -0.03971 0.00625 C -0.05638 0.00857 -0.047 0.00625 -0.05898 0.00857 C -0.06054 0.0088 -0.06198 0.00926 -0.06341 0.00949 C -0.06536 0.00996 -0.06732 0.01019 -0.06914 0.01065 C -0.0707 0.01088 -0.07226 0.01135 -0.0737 0.01158 C -0.08086 0.01297 -0.08398 0.0132 -0.09179 0.01389 L -0.15182 0.01274 C -0.15442 0.01274 -0.15703 0.01204 -0.15963 0.01158 L -0.16875 0.01065 C -0.18646 0.00487 -0.17096 0.00949 -0.21745 0.00949 L -0.21745 0.00973 L -0.26601 0.01065 C -0.26758 0.01065 -0.26914 0.01135 -0.27044 0.01158 C -0.28424 0.01574 -0.27135 0.0125 -0.2819 0.01482 C -0.28294 0.01574 -0.28398 0.01644 -0.28515 0.01713 C -0.28737 0.01806 -0.29505 0.01899 -0.29661 0.01922 C -0.30664 0.01875 -0.31692 0.01875 -0.32721 0.01806 C -0.32838 0.01806 -0.32942 0.01737 -0.33047 0.01713 C -0.33411 0.01621 -0.33802 0.01574 -0.34166 0.01482 L -0.34739 0.01389 C -0.34896 0.01412 -0.35078 0.01389 -0.35195 0.01482 C -0.35286 0.01574 -0.3526 0.01713 -0.35312 0.01806 C -0.35364 0.01922 -0.35416 0.02061 -0.35534 0.0213 C -0.35599 0.02176 -0.3569 0.0213 -0.35755 0.0213 L -0.35755 0.02153 C -0.37461 0.02223 -0.37461 0.02199 -0.38815 0.02338 C -0.39388 0.02408 -0.3957 0.02431 -0.40065 0.0257 C -0.40273 0.02616 -0.40638 0.02778 -0.40846 0.02778 C -0.41445 0.02801 -0.42057 0.02778 -0.42643 0.02778 L -0.42643 0.02801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9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67" y="1452562"/>
            <a:ext cx="5516373" cy="4046901"/>
          </a:xfrm>
          <a:prstGeom prst="rect">
            <a:avLst/>
          </a:prstGeom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6293957" y="519114"/>
            <a:ext cx="5167504" cy="2438400"/>
          </a:xfrm>
          <a:prstGeom prst="wedgeRoundRectCallout">
            <a:avLst>
              <a:gd name="adj1" fmla="val 62706"/>
              <a:gd name="adj2" fmla="val 72783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14" y="2617832"/>
            <a:ext cx="4278680" cy="3636878"/>
          </a:xfrm>
          <a:prstGeom prst="rect">
            <a:avLst/>
          </a:prstGeom>
        </p:spPr>
      </p:pic>
      <p:pic>
        <p:nvPicPr>
          <p:cNvPr id="3" name="Xã Dương Hà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1467" y="5117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9F6240-2163-4A72-8E62-51441B896C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8"/>
          <a:stretch/>
        </p:blipFill>
        <p:spPr>
          <a:xfrm>
            <a:off x="339635" y="158669"/>
            <a:ext cx="11425645" cy="6613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46" y="3441558"/>
            <a:ext cx="4195844" cy="3566467"/>
          </a:xfrm>
          <a:prstGeom prst="rect">
            <a:avLst/>
          </a:prstGeom>
        </p:spPr>
      </p:pic>
      <p:pic>
        <p:nvPicPr>
          <p:cNvPr id="13" name="Xã Dương Hà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3375" y="3441558"/>
            <a:ext cx="609600" cy="609600"/>
          </a:xfrm>
          <a:prstGeom prst="rect">
            <a:avLst/>
          </a:prstGeom>
        </p:spPr>
      </p:pic>
      <p:pic>
        <p:nvPicPr>
          <p:cNvPr id="16" name="Xã Dương Hà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8210" y="4319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87" y="1562858"/>
            <a:ext cx="4970676" cy="4175946"/>
          </a:xfrm>
          <a:prstGeom prst="rect">
            <a:avLst/>
          </a:prstGeom>
        </p:spPr>
      </p:pic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635668" y="492919"/>
            <a:ext cx="5766542" cy="2438400"/>
          </a:xfrm>
          <a:prstGeom prst="wedgeRoundRectCallout">
            <a:avLst>
              <a:gd name="adj1" fmla="val 59926"/>
              <a:gd name="adj2" fmla="val 10439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14" y="2617832"/>
            <a:ext cx="4278680" cy="3636878"/>
          </a:xfrm>
          <a:prstGeom prst="rect">
            <a:avLst/>
          </a:prstGeom>
        </p:spPr>
      </p:pic>
      <p:pic>
        <p:nvPicPr>
          <p:cNvPr id="17" name="Xã Dương Hà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375" y="5305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15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80" y="223520"/>
            <a:ext cx="11545570" cy="66130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17" y="-185583"/>
            <a:ext cx="3404726" cy="2894017"/>
          </a:xfrm>
          <a:prstGeom prst="rect">
            <a:avLst/>
          </a:prstGeom>
        </p:spPr>
      </p:pic>
      <p:pic>
        <p:nvPicPr>
          <p:cNvPr id="14" name="Xã Dương Hà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040" y="3826671"/>
            <a:ext cx="609600" cy="609600"/>
          </a:xfrm>
          <a:prstGeom prst="rect">
            <a:avLst/>
          </a:prstGeom>
        </p:spPr>
      </p:pic>
      <p:pic>
        <p:nvPicPr>
          <p:cNvPr id="15" name="Xã Dương Hà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040" y="4624390"/>
            <a:ext cx="609600" cy="609600"/>
          </a:xfrm>
          <a:prstGeom prst="rect">
            <a:avLst/>
          </a:prstGeom>
        </p:spPr>
      </p:pic>
      <p:pic>
        <p:nvPicPr>
          <p:cNvPr id="19" name="Xã Dương Hà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8456" y="5422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2.29167E-6 0.00023 L -0.03073 0.00416 C -0.03255 0.00439 -0.0345 0.00463 -0.03646 0.00509 C -0.0375 0.00555 -0.03854 0.00625 -0.03971 0.00625 C -0.05638 0.00856 -0.047 0.00625 -0.05898 0.00856 C -0.06054 0.00879 -0.06198 0.00926 -0.06341 0.00949 C -0.06536 0.00995 -0.06732 0.01018 -0.06914 0.01064 C -0.0707 0.01088 -0.07226 0.01134 -0.0737 0.01157 C -0.08073 0.01296 -0.08385 0.01319 -0.09179 0.01389 L -0.15182 0.01273 C -0.15442 0.01273 -0.15703 0.01203 -0.15963 0.01157 L -0.16875 0.01064 C -0.18633 0.00486 -0.17083 0.00949 -0.21745 0.00949 L -0.21745 0.00972 L -0.26601 0.01064 C -0.26758 0.01064 -0.26914 0.01134 -0.27044 0.01157 C -0.28424 0.01574 -0.27135 0.0125 -0.2819 0.01481 C -0.28294 0.01574 -0.28398 0.01643 -0.28515 0.01713 C -0.28737 0.01805 -0.29505 0.01898 -0.29661 0.01921 C -0.30664 0.01875 -0.31692 0.01875 -0.32721 0.01805 C -0.32838 0.01805 -0.32942 0.01736 -0.33047 0.01713 C -0.33411 0.0162 -0.33802 0.01574 -0.34166 0.01481 L -0.34739 0.01389 C -0.34896 0.01412 -0.35078 0.01389 -0.35195 0.01481 C -0.35286 0.01574 -0.3526 0.01713 -0.35312 0.01805 C -0.35364 0.01921 -0.35416 0.0206 -0.35534 0.02129 C -0.35599 0.02176 -0.3569 0.02129 -0.35755 0.02129 L -0.35755 0.02152 C -0.37435 0.02222 -0.37435 0.02199 -0.38815 0.02338 C -0.39388 0.02407 -0.3957 0.0243 -0.40065 0.02569 C -0.40273 0.02615 -0.40638 0.02777 -0.40846 0.02777 C -0.41445 0.02801 -0.42057 0.02777 -0.42643 0.02777 L -0.42643 0.02801 " pathEditMode="relative" rAng="0" ptsTypes="AAAAAAAAAAAAAAAAAAAAAAAAAAAAAAAA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350077" y="2170624"/>
            <a:ext cx="4842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01" y="1219200"/>
            <a:ext cx="5434790" cy="4145939"/>
          </a:xfrm>
          <a:prstGeom prst="rect">
            <a:avLst/>
          </a:prstGeom>
        </p:spPr>
      </p:pic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6178730" y="752476"/>
            <a:ext cx="5207109" cy="2438400"/>
          </a:xfrm>
          <a:prstGeom prst="wedgeRoundRectCallout">
            <a:avLst>
              <a:gd name="adj1" fmla="val 67696"/>
              <a:gd name="adj2" fmla="val 8498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65" y="2679821"/>
            <a:ext cx="4278680" cy="3636878"/>
          </a:xfrm>
          <a:prstGeom prst="rect">
            <a:avLst/>
          </a:prstGeom>
        </p:spPr>
      </p:pic>
      <p:pic>
        <p:nvPicPr>
          <p:cNvPr id="2" name="Xã Dương Hà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2867" y="6011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8" name="Picture 4" descr="Hình nền Bầu Trời Xanh Mây Trắng Nền Bầu Trời Hoạt Hình, Màu Xanh Da Trời, Bầu  Trời, Mặt Trời Background Vector để tải xuống miễn phí - Pngtr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" y="183357"/>
            <a:ext cx="11328401" cy="66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2" y="368927"/>
            <a:ext cx="6090792" cy="5177173"/>
          </a:xfrm>
          <a:prstGeom prst="rect">
            <a:avLst/>
          </a:prstGeom>
        </p:spPr>
      </p:pic>
      <p:pic>
        <p:nvPicPr>
          <p:cNvPr id="17" name="Xã Dương Hà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76019" y="4598729"/>
            <a:ext cx="609600" cy="609600"/>
          </a:xfrm>
          <a:prstGeom prst="rect">
            <a:avLst/>
          </a:prstGeom>
        </p:spPr>
      </p:pic>
      <p:pic>
        <p:nvPicPr>
          <p:cNvPr id="18" name="Xã Dương Hà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76019" y="5422109"/>
            <a:ext cx="609600" cy="609600"/>
          </a:xfrm>
          <a:prstGeom prst="rect">
            <a:avLst/>
          </a:prstGeom>
        </p:spPr>
      </p:pic>
      <p:pic>
        <p:nvPicPr>
          <p:cNvPr id="19" name="Xã Dương Hà 1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8409" y="6298775"/>
            <a:ext cx="609600" cy="609600"/>
          </a:xfrm>
          <a:prstGeom prst="rect">
            <a:avLst/>
          </a:prstGeom>
        </p:spPr>
      </p:pic>
      <p:pic>
        <p:nvPicPr>
          <p:cNvPr id="1026" name="Picture 2" descr="Gửi các bạn sắp tới sẽ sống ở Nhật Bản】- Những kiến thức cần thiết đ – Công  ty cổ phần phát triển nguồn nhân lực LO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684328"/>
            <a:ext cx="4876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ập tin:Not allowed.svg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46" y="2697607"/>
            <a:ext cx="3455458" cy="319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8" name="Picture 4" descr="Hình nền Bầu Trời Xanh Mây Trắng Nền Bầu Trời Hoạt Hình, Màu Xanh Da Trời, Bầu  Trời, Mặt Trời Background Vector để tải xuống miễn phí - Pngtr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" y="183357"/>
            <a:ext cx="11328401" cy="66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2" y="368927"/>
            <a:ext cx="6090792" cy="5177173"/>
          </a:xfrm>
          <a:prstGeom prst="rect">
            <a:avLst/>
          </a:prstGeom>
        </p:spPr>
      </p:pic>
      <p:pic>
        <p:nvPicPr>
          <p:cNvPr id="15" name="Xã Dương Hà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2839" y="2652713"/>
            <a:ext cx="609600" cy="609600"/>
          </a:xfrm>
          <a:prstGeom prst="rect">
            <a:avLst/>
          </a:prstGeom>
        </p:spPr>
      </p:pic>
      <p:pic>
        <p:nvPicPr>
          <p:cNvPr id="16" name="Xã Dương Hà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2839" y="3638552"/>
            <a:ext cx="609600" cy="609600"/>
          </a:xfrm>
          <a:prstGeom prst="rect">
            <a:avLst/>
          </a:prstGeom>
        </p:spPr>
      </p:pic>
      <p:pic>
        <p:nvPicPr>
          <p:cNvPr id="20" name="Xã Dương Hà 1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76019" y="4812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66676" y="1245268"/>
            <a:ext cx="4878302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424570" y="2459504"/>
            <a:ext cx="405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FFFFFF"/>
                </a:solidFill>
                <a:latin typeface="Calibri"/>
              </a:rPr>
              <a:t>Mọi người dân dù sống ở đâu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Calibri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Calibri"/>
              </a:rPr>
              <a:t>ều phải biết giữ gìn môi trường xung quanh nhà ở sạch sẽ.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56665"/>
            <a:ext cx="649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7E39"/>
                </a:solidFill>
                <a:latin typeface="Calibri"/>
              </a:rPr>
              <a:t>Cần phải làm những công việc đó tùy theo sức của mình và phụ thuộc vào điều kiện sống cụ thể nơi mình sinh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4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3.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Liên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hệ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bản</a:t>
            </a:r>
            <a:r>
              <a:rPr lang="en-US" altLang="zh-CN" sz="4400" b="1" dirty="0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rgbClr val="E53238"/>
                </a:solidFill>
                <a:latin typeface="Arial"/>
                <a:ea typeface="百变马丁" panose="02010601030101010101" pitchFamily="2" charset="-122"/>
              </a:rPr>
              <a:t>thân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574A89-434F-4527-81DD-C2630C3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6" y="244655"/>
            <a:ext cx="4500110" cy="37115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916487C-4F0B-4F72-B8AE-616DBF29DBA6}"/>
              </a:ext>
            </a:extLst>
          </p:cNvPr>
          <p:cNvGrpSpPr/>
          <p:nvPr/>
        </p:nvGrpSpPr>
        <p:grpSpPr>
          <a:xfrm>
            <a:off x="5320751" y="1954675"/>
            <a:ext cx="5997489" cy="1835005"/>
            <a:chOff x="5300431" y="1251591"/>
            <a:chExt cx="5997489" cy="14735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9B55543-3847-4157-B776-87B90822F1C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xmlns="" id="{84AC3E16-71AD-4679-B169-BAE9CC3B442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xmlns="" id="{F7DFC31B-68D1-4B8D-8195-B71B35552E1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B15E307-FC2F-446D-B1A4-57DB46FAFDE1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260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 những việc bạn đã làm để giữ vệ sinh xung quanh 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nhà?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78A17C-EAF8-44C8-8739-9F0C16FA02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0752" y="3963681"/>
            <a:ext cx="4500110" cy="26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415642-5A08-4AA9-9299-A92B74C28602}"/>
              </a:ext>
            </a:extLst>
          </p:cNvPr>
          <p:cNvSpPr txBox="1"/>
          <p:nvPr/>
        </p:nvSpPr>
        <p:spPr>
          <a:xfrm>
            <a:off x="3620888" y="2382244"/>
            <a:ext cx="507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9">
            <a:extLst>
              <a:ext uri="{FF2B5EF4-FFF2-40B4-BE49-F238E27FC236}">
                <a16:creationId xmlns:a16="http://schemas.microsoft.com/office/drawing/2014/main" xmlns="" id="{8D47CA21-11E1-47A3-B737-8D77CA3DDE32}"/>
              </a:ext>
            </a:extLst>
          </p:cNvPr>
          <p:cNvSpPr/>
          <p:nvPr/>
        </p:nvSpPr>
        <p:spPr bwMode="auto">
          <a:xfrm>
            <a:off x="887910" y="1245268"/>
            <a:ext cx="4057068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9BEE0E4-710B-4229-A4D9-489B5BA18374}"/>
              </a:ext>
            </a:extLst>
          </p:cNvPr>
          <p:cNvSpPr txBox="1"/>
          <p:nvPr/>
        </p:nvSpPr>
        <p:spPr>
          <a:xfrm>
            <a:off x="1008359" y="1772361"/>
            <a:ext cx="3724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môi trường xung quanh nhà ở đem lại rất nhiều lợi 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等腰三角形 14">
            <a:extLst>
              <a:ext uri="{FF2B5EF4-FFF2-40B4-BE49-F238E27FC236}">
                <a16:creationId xmlns:a16="http://schemas.microsoft.com/office/drawing/2014/main" xmlns="" id="{7E66F4CA-67B0-4844-B780-EB31D694B57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7BAA66A-2EAE-47FE-89A1-951546F37E41}"/>
              </a:ext>
            </a:extLst>
          </p:cNvPr>
          <p:cNvSpPr txBox="1"/>
          <p:nvPr/>
        </p:nvSpPr>
        <p:spPr>
          <a:xfrm>
            <a:off x="5592606" y="1230716"/>
            <a:ext cx="584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được sức khỏe, phòng tránh nhiều bệnh tật,…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4375D8B-3A99-4A21-8768-1C5512DE778B}"/>
              </a:ext>
            </a:extLst>
          </p:cNvPr>
          <p:cNvSpPr txBox="1"/>
          <p:nvPr/>
        </p:nvSpPr>
        <p:spPr>
          <a:xfrm>
            <a:off x="5692567" y="3656665"/>
            <a:ext cx="584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sạch sẽ, trong lành, giúp em có sức khỏe tốt, học hành hiệu quả hơn.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等腰三角形 14">
            <a:extLst>
              <a:ext uri="{FF2B5EF4-FFF2-40B4-BE49-F238E27FC236}">
                <a16:creationId xmlns:a16="http://schemas.microsoft.com/office/drawing/2014/main" xmlns="" id="{5F70D242-595F-4921-B287-EB3E7DDDCAE3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1267037"/>
            <a:ext cx="10645320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59" y="637160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" y="109722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333284" y="1156689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61FA46-BBB5-4764-8C5B-52CE8DBE1FE8}"/>
              </a:ext>
            </a:extLst>
          </p:cNvPr>
          <p:cNvSpPr/>
          <p:nvPr/>
        </p:nvSpPr>
        <p:spPr>
          <a:xfrm>
            <a:off x="4201783" y="1870826"/>
            <a:ext cx="3993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54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3 – </a:t>
            </a:r>
            <a:r>
              <a:rPr lang="en-US" sz="54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54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431075" y="2703945"/>
            <a:ext cx="1182623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VỆ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SINH XUNG QUANH NHÀ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2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" y="90641"/>
            <a:ext cx="12126742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409720" y="3772558"/>
            <a:ext cx="9490543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Hẹn gặp lại các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thầy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黑体" pitchFamily="2" charset="-122"/>
                <a:cs typeface="Calibri" panose="020F0502020204030204" pitchFamily="34" charset="0"/>
              </a:rPr>
              <a:t> cô cùng các con học sinh.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369" y="129830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32" y="78127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47861" y="2170624"/>
            <a:ext cx="4647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233607" y="2783879"/>
            <a:ext cx="912134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Những việc cần làm để giữ </a:t>
            </a:r>
            <a:r>
              <a:rPr lang="en-US" altLang="zh-CN" sz="48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vệ sinh </a:t>
            </a:r>
            <a:r>
              <a:rPr lang="vi-VN" altLang="zh-CN" sz="48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xung </a:t>
            </a: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quanh </a:t>
            </a:r>
            <a:r>
              <a:rPr lang="vi-VN" altLang="zh-CN" sz="4800" b="1" dirty="0" smtClean="0">
                <a:solidFill>
                  <a:srgbClr val="E53238"/>
                </a:solidFill>
                <a:ea typeface="百变马丁" panose="02010601030101010101" pitchFamily="2" charset="-122"/>
              </a:rPr>
              <a:t>nhà.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xmlns="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xmlns="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xmlns="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xmlns="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xmlns="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xmlns="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xmlns="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xmlns="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đây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thực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xmlns="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3143" y="2062497"/>
            <a:ext cx="2639983" cy="2209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AE8563-FA9B-4233-BAE0-A161ADD165BC}"/>
              </a:ext>
            </a:extLst>
          </p:cNvPr>
          <p:cNvSpPr txBox="1"/>
          <p:nvPr/>
        </p:nvSpPr>
        <p:spPr>
          <a:xfrm>
            <a:off x="521806" y="779752"/>
            <a:ext cx="556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sẻ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45D483-CCE8-41B2-80E0-CD1D3E141B2F}"/>
              </a:ext>
            </a:extLst>
          </p:cNvPr>
          <p:cNvGrpSpPr/>
          <p:nvPr/>
        </p:nvGrpSpPr>
        <p:grpSpPr>
          <a:xfrm>
            <a:off x="5003594" y="346849"/>
            <a:ext cx="6739915" cy="6197642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7575" y="4527643"/>
              <a:ext cx="2756499" cy="2131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C4F222-F499-4702-9532-BF3E93D05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24" y="39188"/>
            <a:ext cx="7954761" cy="6663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87F85E-80A9-437D-9A89-AA446E73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56" y="265069"/>
            <a:ext cx="7815161" cy="6592931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8294914" y="117565"/>
            <a:ext cx="3735977" cy="3213464"/>
          </a:xfrm>
          <a:prstGeom prst="wedgeRoundRectCallout">
            <a:avLst>
              <a:gd name="adj1" fmla="val 80433"/>
              <a:gd name="adj2" fmla="val 53517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 người đang cùng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quét dọn để tổng vệ sinh khu phố.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 cho khu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 sạch sẽ, thoáng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8294913" y="3882784"/>
            <a:ext cx="3735976" cy="2819507"/>
          </a:xfrm>
          <a:prstGeom prst="wedgeRoundRectCallout">
            <a:avLst>
              <a:gd name="adj1" fmla="val 91497"/>
              <a:gd name="adj2" fmla="val -42511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 đang đổ nước bẩn trong chum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ạ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như vậy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muỗi không có chỗ ẩn nấp dễ gây bệnh.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7" y="710507"/>
            <a:ext cx="4380411" cy="2809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7" y="3964378"/>
            <a:ext cx="2979152" cy="166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8" y="742865"/>
            <a:ext cx="6176394" cy="47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9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508</Words>
  <Application>Microsoft Office PowerPoint</Application>
  <PresentationFormat>Custom</PresentationFormat>
  <Paragraphs>52</Paragraphs>
  <Slides>30</Slides>
  <Notes>8</Notes>
  <HiddenSlides>0</HiddenSlides>
  <MMClips>18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2_Office 主题​​</vt:lpstr>
      <vt:lpstr>Office 主题​​</vt:lpstr>
      <vt:lpstr>디자인 사용자 지정</vt:lpstr>
      <vt:lpstr>1_Office 主题​​</vt:lpstr>
      <vt:lpstr>包图主题2</vt:lpstr>
      <vt:lpstr>2_Office 主题</vt:lpstr>
      <vt:lpstr>2_Office Theme</vt:lpstr>
      <vt:lpstr>Office 主题</vt:lpstr>
      <vt:lpstr>3_Office 主题</vt:lpstr>
      <vt:lpstr>默认设计模板</vt:lpstr>
      <vt:lpstr>1_Simple Light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LAPTOP68</cp:lastModifiedBy>
  <cp:revision>82</cp:revision>
  <dcterms:created xsi:type="dcterms:W3CDTF">2022-07-09T23:00:05Z</dcterms:created>
  <dcterms:modified xsi:type="dcterms:W3CDTF">2023-03-21T09:27:58Z</dcterms:modified>
</cp:coreProperties>
</file>