
<file path=[Content_Types].xml><?xml version="1.0" encoding="utf-8"?>
<Types xmlns="http://schemas.openxmlformats.org/package/2006/content-types">
  <Default Extension="png" ContentType="image/png"/>
  <Default Extension="jpeg" ContentType="image/jpeg"/>
  <Default Extension="wma" ContentType="audio/x-ms-wma"/>
  <Default Extension="m4a" ContentType="audio/unknown"/>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40" r:id="rId2"/>
  </p:sldMasterIdLst>
  <p:notesMasterIdLst>
    <p:notesMasterId r:id="rId22"/>
  </p:notesMasterIdLst>
  <p:sldIdLst>
    <p:sldId id="8712" r:id="rId3"/>
    <p:sldId id="8714" r:id="rId4"/>
    <p:sldId id="8715" r:id="rId5"/>
    <p:sldId id="8719" r:id="rId6"/>
    <p:sldId id="8720" r:id="rId7"/>
    <p:sldId id="8721" r:id="rId8"/>
    <p:sldId id="8723" r:id="rId9"/>
    <p:sldId id="8722" r:id="rId10"/>
    <p:sldId id="8766" r:id="rId11"/>
    <p:sldId id="8768" r:id="rId12"/>
    <p:sldId id="8770" r:id="rId13"/>
    <p:sldId id="8771" r:id="rId14"/>
    <p:sldId id="8773" r:id="rId15"/>
    <p:sldId id="8775" r:id="rId16"/>
    <p:sldId id="8777" r:id="rId17"/>
    <p:sldId id="8790" r:id="rId18"/>
    <p:sldId id="8789" r:id="rId19"/>
    <p:sldId id="8785" r:id="rId20"/>
    <p:sldId id="87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5" d="100"/>
          <a:sy n="55" d="100"/>
        </p:scale>
        <p:origin x="-2712" y="-12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pPr/>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pPr/>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870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15749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0800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36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9960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18096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3606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87699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89789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30681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44499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8439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9" r:id="rId12"/>
    <p:sldLayoutId id="2147483682" r:id="rId13"/>
    <p:sldLayoutId id="2147483718" r:id="rId14"/>
    <p:sldLayoutId id="2147483706" r:id="rId15"/>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3/21/2023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6290931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8.xml"/><Relationship Id="rId3" Type="http://schemas.openxmlformats.org/officeDocument/2006/relationships/slideLayout" Target="../slideLayouts/slideLayout17.xml"/><Relationship Id="rId7" Type="http://schemas.openxmlformats.org/officeDocument/2006/relationships/slide" Target="slide5.xml"/><Relationship Id="rId12" Type="http://schemas.openxmlformats.org/officeDocument/2006/relationships/image" Target="../media/image22.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1.wdp"/><Relationship Id="rId11" Type="http://schemas.openxmlformats.org/officeDocument/2006/relationships/slide" Target="slide7.xml"/><Relationship Id="rId5" Type="http://schemas.openxmlformats.org/officeDocument/2006/relationships/image" Target="../media/image19.png"/><Relationship Id="rId15" Type="http://schemas.openxmlformats.org/officeDocument/2006/relationships/slide" Target="slide9.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6.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microsoft.com/office/2007/relationships/media" Target="../media/media3.m4a"/><Relationship Id="rId7" Type="http://schemas.openxmlformats.org/officeDocument/2006/relationships/slideLayout" Target="../slideLayouts/slideLayout7.xml"/><Relationship Id="rId12" Type="http://schemas.openxmlformats.org/officeDocument/2006/relationships/image" Target="../media/image2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slide" Target="slide4.xml"/><Relationship Id="rId5" Type="http://schemas.microsoft.com/office/2007/relationships/media" Target="../media/media4.m4a"/><Relationship Id="rId10" Type="http://schemas.openxmlformats.org/officeDocument/2006/relationships/image" Target="../media/image26.png"/><Relationship Id="rId4" Type="http://schemas.openxmlformats.org/officeDocument/2006/relationships/audio" Target="../media/media3.m4a"/><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microsoft.com/office/2007/relationships/media" Target="../media/media3.m4a"/><Relationship Id="rId7" Type="http://schemas.openxmlformats.org/officeDocument/2006/relationships/slideLayout" Target="../slideLayouts/slideLayout7.xml"/><Relationship Id="rId12" Type="http://schemas.openxmlformats.org/officeDocument/2006/relationships/image" Target="../media/image2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4.m4a"/><Relationship Id="rId11" Type="http://schemas.openxmlformats.org/officeDocument/2006/relationships/slide" Target="slide4.xml"/><Relationship Id="rId5" Type="http://schemas.microsoft.com/office/2007/relationships/media" Target="../media/media4.m4a"/><Relationship Id="rId10" Type="http://schemas.openxmlformats.org/officeDocument/2006/relationships/image" Target="../media/image29.png"/><Relationship Id="rId4" Type="http://schemas.openxmlformats.org/officeDocument/2006/relationships/audio" Target="../media/media3.m4a"/><Relationship Id="rId9" Type="http://schemas.openxmlformats.org/officeDocument/2006/relationships/image" Target="../media/image25.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microsoft.com/office/2007/relationships/media" Target="../media/media3.m4a"/><Relationship Id="rId7" Type="http://schemas.openxmlformats.org/officeDocument/2006/relationships/slideLayout" Target="../slideLayouts/slideLayout7.xml"/><Relationship Id="rId12" Type="http://schemas.openxmlformats.org/officeDocument/2006/relationships/image" Target="../media/image2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4.m4a"/><Relationship Id="rId11" Type="http://schemas.openxmlformats.org/officeDocument/2006/relationships/slide" Target="slide4.xml"/><Relationship Id="rId5" Type="http://schemas.microsoft.com/office/2007/relationships/media" Target="../media/media4.m4a"/><Relationship Id="rId10" Type="http://schemas.openxmlformats.org/officeDocument/2006/relationships/image" Target="../media/image25.png"/><Relationship Id="rId4" Type="http://schemas.openxmlformats.org/officeDocument/2006/relationships/audio" Target="../media/media3.m4a"/><Relationship Id="rId9" Type="http://schemas.openxmlformats.org/officeDocument/2006/relationships/image" Target="../media/image30.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microsoft.com/office/2007/relationships/media" Target="../media/media3.m4a"/><Relationship Id="rId7" Type="http://schemas.openxmlformats.org/officeDocument/2006/relationships/slideLayout" Target="../slideLayouts/slideLayout7.xml"/><Relationship Id="rId12"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4.m4a"/><Relationship Id="rId11" Type="http://schemas.microsoft.com/office/2007/relationships/hdphoto" Target="../media/hdphoto2.wdp"/><Relationship Id="rId5" Type="http://schemas.microsoft.com/office/2007/relationships/media" Target="../media/media4.m4a"/><Relationship Id="rId10" Type="http://schemas.openxmlformats.org/officeDocument/2006/relationships/image" Target="../media/image27.png"/><Relationship Id="rId4" Type="http://schemas.openxmlformats.org/officeDocument/2006/relationships/audio" Target="../media/media3.m4a"/><Relationship Id="rId9" Type="http://schemas.openxmlformats.org/officeDocument/2006/relationships/slide" Target="slide4.xml"/><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sp>
        <p:nvSpPr>
          <p:cNvPr id="51" name="矩形 50"/>
          <p:cNvSpPr/>
          <p:nvPr/>
        </p:nvSpPr>
        <p:spPr>
          <a:xfrm>
            <a:off x="1375761" y="1252476"/>
            <a:ext cx="9403793" cy="230832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NHIỆT</a:t>
            </a:r>
            <a:r>
              <a:rPr kumimoji="0" lang="en-US" altLang="zh-CN" sz="4800" b="1" i="0" u="none" strike="noStrike" kern="1200" cap="none" spc="0" normalizeH="0" noProof="0" dirty="0">
                <a:ln>
                  <a:noFill/>
                </a:ln>
                <a:solidFill>
                  <a:prstClr val="white">
                    <a:lumMod val="95000"/>
                  </a:prstClr>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LIỆT CHÀO MỪNG CÁC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prstClr val="white">
                    <a:lumMod val="95000"/>
                  </a:prstClr>
                </a:solidFill>
                <a:latin typeface="Times New Roman" panose="02020603050405020304" pitchFamily="18" charset="0"/>
                <a:ea typeface="方正少儿简体" panose="03000509000000000000" pitchFamily="65" charset="-122"/>
                <a:cs typeface="Times New Roman" panose="02020603050405020304" pitchFamily="18" charset="0"/>
              </a:rPr>
              <a:t>THẦY CÔ ĐẾN VỚI TIẾT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noProof="0" dirty="0" smtClean="0">
                <a:ln>
                  <a:noFill/>
                </a:ln>
                <a:solidFill>
                  <a:prstClr val="white">
                    <a:lumMod val="95000"/>
                  </a:prstClr>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HỘI GIẢNG MÔN TIẾNG VIỆT</a:t>
            </a:r>
            <a:endParaRPr kumimoji="0" lang="zh-CN" altLang="en-US" sz="48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55" y="3225827"/>
            <a:ext cx="3133488" cy="3169422"/>
          </a:xfrm>
          <a:prstGeom prst="rect">
            <a:avLst/>
          </a:prstGeom>
        </p:spPr>
      </p:pic>
      <p:sp>
        <p:nvSpPr>
          <p:cNvPr id="14" name="矩形 50">
            <a:extLst>
              <a:ext uri="{FF2B5EF4-FFF2-40B4-BE49-F238E27FC236}">
                <a16:creationId xmlns:a16="http://schemas.microsoft.com/office/drawing/2014/main" xmlns="" id="{05F74955-096F-43E0-A75C-5EBB5A6B145F}"/>
              </a:ext>
            </a:extLst>
          </p:cNvPr>
          <p:cNvSpPr/>
          <p:nvPr/>
        </p:nvSpPr>
        <p:spPr>
          <a:xfrm>
            <a:off x="2968253" y="4029495"/>
            <a:ext cx="7475123"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i="1" dirty="0" err="1" smtClean="0">
                <a:solidFill>
                  <a:srgbClr val="FFFF00"/>
                </a:solidFill>
                <a:latin typeface="Times New Roman" panose="02020603050405020304" pitchFamily="18" charset="0"/>
                <a:ea typeface="方正少儿简体" panose="03000509000000000000" pitchFamily="65" charset="-122"/>
                <a:cs typeface="Times New Roman" panose="02020603050405020304" pitchFamily="18" charset="0"/>
              </a:rPr>
              <a:t>Lớp</a:t>
            </a:r>
            <a:r>
              <a:rPr lang="en-US" altLang="zh-CN" sz="4400" b="1" i="1" dirty="0" smtClean="0">
                <a:solidFill>
                  <a:srgbClr val="FFFF00"/>
                </a:solidFill>
                <a:latin typeface="Times New Roman" panose="02020603050405020304" pitchFamily="18" charset="0"/>
                <a:ea typeface="方正少儿简体" panose="03000509000000000000" pitchFamily="65" charset="-122"/>
                <a:cs typeface="Times New Roman" panose="02020603050405020304" pitchFamily="18" charset="0"/>
              </a:rPr>
              <a:t>: 3D</a:t>
            </a:r>
            <a:endParaRPr lang="en-US" altLang="zh-CN" sz="4400" b="1" i="1" dirty="0">
              <a:solidFill>
                <a:srgbClr val="FFFF00"/>
              </a:solidFill>
              <a:latin typeface="Times New Roman" panose="02020603050405020304" pitchFamily="18" charset="0"/>
              <a:ea typeface="方正少儿简体" panose="03000509000000000000" pitchFamily="65"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Giáo</a:t>
            </a:r>
            <a:r>
              <a:rPr kumimoji="0" lang="en-US" altLang="zh-CN" sz="4400" b="1" i="1" u="none" strike="noStrike" kern="1200" cap="none" spc="0" normalizeH="0" noProof="0" dirty="0"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400" b="1" i="1" u="none" strike="noStrike" kern="1200" cap="none" spc="0" normalizeH="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viên</a:t>
            </a:r>
            <a:r>
              <a:rPr kumimoji="0" lang="en-US" altLang="zh-CN" sz="4400" b="1" i="1" u="none" strike="noStrike" kern="1200" cap="none" spc="0" normalizeH="0" noProof="0" dirty="0"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400" b="1" i="1" u="none" strike="noStrike" kern="1200" cap="none" spc="0" normalizeH="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Đỗ</a:t>
            </a:r>
            <a:r>
              <a:rPr kumimoji="0" lang="en-US" altLang="zh-CN" sz="4400" b="1" i="1" u="none" strike="noStrike" kern="1200" cap="none" spc="0" normalizeH="0" noProof="0" dirty="0"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400" b="1" i="1" u="none" strike="noStrike" kern="1200" cap="none" spc="0" normalizeH="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Thị</a:t>
            </a:r>
            <a:r>
              <a:rPr kumimoji="0" lang="en-US" altLang="zh-CN" sz="4400" b="1" i="1" u="none" strike="noStrike" kern="1200" cap="none" spc="0" normalizeH="0" noProof="0" dirty="0"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400" b="1" i="1" u="none" strike="noStrike" kern="1200" cap="none" spc="0" normalizeH="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Thùy</a:t>
            </a:r>
            <a:r>
              <a:rPr kumimoji="0" lang="en-US" altLang="zh-CN" sz="4400" b="1" i="1" u="none" strike="noStrike" kern="1200" cap="none" spc="0" normalizeH="0" noProof="0" dirty="0"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400" b="1" i="1" u="none" strike="noStrike" kern="1200" cap="none" spc="0" normalizeH="0" noProof="0" dirty="0" err="1" smtClean="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Thanh</a:t>
            </a:r>
            <a:endParaRPr kumimoji="0" lang="zh-CN" altLang="en-US" sz="4400" b="1" i="1" u="none" strike="noStrike" kern="1200" cap="none" spc="0" normalizeH="0" baseline="0" noProof="0" dirty="0">
              <a:ln>
                <a:noFill/>
              </a:ln>
              <a:solidFill>
                <a:srgbClr val="FFFF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75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4325174" y="0"/>
            <a:ext cx="2593211" cy="830997"/>
          </a:xfrm>
          <a:prstGeom prst="rect">
            <a:avLst/>
          </a:prstGeom>
          <a:noFill/>
        </p:spPr>
        <p:txBody>
          <a:bodyPr wrap="square" rtlCol="0">
            <a:spAutoFit/>
          </a:bodyPr>
          <a:lstStyle/>
          <a:p>
            <a:r>
              <a:rPr lang="en-US" sz="4800" b="1" dirty="0" err="1" smtClean="0">
                <a:solidFill>
                  <a:srgbClr val="FF0000"/>
                </a:solidFill>
                <a:latin typeface="Times New Roman" pitchFamily="18" charset="0"/>
                <a:cs typeface="Times New Roman" pitchFamily="18" charset="0"/>
              </a:rPr>
              <a:t>Cây</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gạo</a:t>
            </a:r>
            <a:endParaRPr lang="vi-VN" sz="4800" b="1" dirty="0">
              <a:solidFill>
                <a:srgbClr val="FF0000"/>
              </a:solidFill>
              <a:latin typeface="Times New Roman" pitchFamily="18" charset="0"/>
              <a:cs typeface="Times New Roman" pitchFamily="18" charset="0"/>
            </a:endParaRPr>
          </a:p>
        </p:txBody>
      </p:sp>
      <p:sp>
        <p:nvSpPr>
          <p:cNvPr id="4" name="TextBox 3"/>
          <p:cNvSpPr txBox="1"/>
          <p:nvPr/>
        </p:nvSpPr>
        <p:spPr>
          <a:xfrm>
            <a:off x="207034" y="810879"/>
            <a:ext cx="11766430" cy="3108543"/>
          </a:xfrm>
          <a:prstGeom prst="rect">
            <a:avLst/>
          </a:prstGeom>
          <a:noFill/>
        </p:spPr>
        <p:txBody>
          <a:bodyPr wrap="square" rtlCol="0">
            <a:spAutoFit/>
          </a:bodyPr>
          <a:lstStyle/>
          <a:p>
            <a:pPr algn="just"/>
            <a:r>
              <a:rPr lang="vi-VN" sz="2800" b="1" dirty="0" smtClean="0">
                <a:solidFill>
                  <a:srgbClr val="002060"/>
                </a:solidFill>
                <a:latin typeface="Times New Roman" pitchFamily="18" charset="0"/>
                <a:ea typeface="Arial-Rounded" panose="020B0500000000000000" pitchFamily="34" charset="0"/>
                <a:cs typeface="Times New Roman" pitchFamily="18" charset="0"/>
              </a:rPr>
              <a:t>          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endParaRPr lang="vi-VN" sz="2800" b="1" dirty="0">
              <a:solidFill>
                <a:srgbClr val="FF0000"/>
              </a:solidFill>
              <a:latin typeface="Times New Roman" pitchFamily="18" charset="0"/>
              <a:cs typeface="Times New Roman" pitchFamily="18" charset="0"/>
            </a:endParaRPr>
          </a:p>
        </p:txBody>
      </p:sp>
      <p:sp>
        <p:nvSpPr>
          <p:cNvPr id="5" name="TextBox 4"/>
          <p:cNvSpPr txBox="1"/>
          <p:nvPr/>
        </p:nvSpPr>
        <p:spPr>
          <a:xfrm>
            <a:off x="0" y="2774827"/>
            <a:ext cx="12192000" cy="523220"/>
          </a:xfrm>
          <a:prstGeom prst="rect">
            <a:avLst/>
          </a:prstGeom>
          <a:noFill/>
        </p:spPr>
        <p:txBody>
          <a:bodyPr wrap="square" rtlCol="0">
            <a:spAutoFit/>
          </a:bodyPr>
          <a:lstStyle/>
          <a:p>
            <a:pPr algn="just"/>
            <a:r>
              <a:rPr lang="vi-VN" sz="2800" b="1" dirty="0" smtClean="0">
                <a:solidFill>
                  <a:srgbClr val="002060"/>
                </a:solidFill>
                <a:latin typeface="Times New Roman" pitchFamily="18" charset="0"/>
                <a:ea typeface="Arial-Rounded" panose="020B0500000000000000" pitchFamily="34" charset="0"/>
                <a:cs typeface="Times New Roman" pitchFamily="18" charset="0"/>
              </a:rPr>
              <a:t>          </a:t>
            </a:r>
            <a:endParaRPr lang="vi-VN" sz="2800" b="1" dirty="0">
              <a:solidFill>
                <a:srgbClr val="FF0000"/>
              </a:solidFill>
              <a:latin typeface="Times New Roman" pitchFamily="18" charset="0"/>
              <a:cs typeface="Times New Roman" pitchFamily="18" charset="0"/>
            </a:endParaRPr>
          </a:p>
        </p:txBody>
      </p:sp>
      <p:sp>
        <p:nvSpPr>
          <p:cNvPr id="6" name="TextBox 5"/>
          <p:cNvSpPr txBox="1"/>
          <p:nvPr/>
        </p:nvSpPr>
        <p:spPr>
          <a:xfrm>
            <a:off x="224287" y="3861753"/>
            <a:ext cx="11628408" cy="954107"/>
          </a:xfrm>
          <a:prstGeom prst="rect">
            <a:avLst/>
          </a:prstGeom>
          <a:noFill/>
        </p:spPr>
        <p:txBody>
          <a:bodyPr wrap="square" rtlCol="0">
            <a:spAutoFit/>
          </a:bodyPr>
          <a:lstStyle/>
          <a:p>
            <a:pPr algn="just"/>
            <a:r>
              <a:rPr lang="vi-VN" sz="2800" b="1" dirty="0" smtClean="0">
                <a:solidFill>
                  <a:srgbClr val="002060"/>
                </a:solidFill>
                <a:latin typeface="Times New Roman" pitchFamily="18" charset="0"/>
                <a:ea typeface="Arial-Rounded" panose="020B0500000000000000" pitchFamily="34" charset="0"/>
                <a:cs typeface="Times New Roman" pitchFamily="18" charset="0"/>
              </a:rPr>
              <a:t>         </a:t>
            </a:r>
            <a:r>
              <a:rPr lang="vi-VN" sz="2800" b="1" dirty="0" smtClean="0">
                <a:solidFill>
                  <a:srgbClr val="FF0000"/>
                </a:solidFill>
                <a:latin typeface="Times New Roman" pitchFamily="18" charset="0"/>
                <a:ea typeface="Arial-Rounded" panose="020B0500000000000000" pitchFamily="34" charset="0"/>
                <a:cs typeface="Times New Roman" pitchFamily="18" charset="0"/>
              </a:rPr>
              <a:t>Cây gạo già mỗi năm lại trở lại tuổi xuân, cành nặng trĩu những hoa đỏ mọng và đầy tiếng chim hót.</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270291" y="4859539"/>
            <a:ext cx="11628408" cy="1815882"/>
          </a:xfrm>
          <a:prstGeom prst="rect">
            <a:avLst/>
          </a:prstGeom>
          <a:noFill/>
        </p:spPr>
        <p:txBody>
          <a:bodyPr wrap="square" rtlCol="0">
            <a:spAutoFit/>
          </a:bodyPr>
          <a:lstStyle/>
          <a:p>
            <a:pPr algn="just"/>
            <a:r>
              <a:rPr lang="vi-VN" sz="2800" b="1" dirty="0" smtClean="0">
                <a:solidFill>
                  <a:srgbClr val="002060"/>
                </a:solidFill>
                <a:latin typeface="Times New Roman" pitchFamily="18" charset="0"/>
                <a:ea typeface="Arial-Rounded" panose="020B0500000000000000" pitchFamily="34" charset="0"/>
                <a:cs typeface="Times New Roman" pitchFamily="18" charset="0"/>
              </a:rPr>
              <a:t>         </a:t>
            </a:r>
            <a:r>
              <a:rPr lang="vi-VN" sz="2800" b="1" dirty="0" smtClean="0">
                <a:solidFill>
                  <a:srgbClr val="7030A0"/>
                </a:solidFill>
                <a:latin typeface="Times New Roman" pitchFamily="18" charset="0"/>
                <a:ea typeface="Arial-Rounded" panose="020B0500000000000000" pitchFamily="34" charset="0"/>
                <a:cs typeface="Times New Roman"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2800" b="1" dirty="0">
              <a:solidFill>
                <a:srgbClr val="7030A0"/>
              </a:solidFill>
              <a:latin typeface="Times New Roman" pitchFamily="18" charset="0"/>
              <a:cs typeface="Times New Roman" pitchFamily="18" charset="0"/>
            </a:endParaRPr>
          </a:p>
        </p:txBody>
      </p:sp>
      <p:sp>
        <p:nvSpPr>
          <p:cNvPr id="8" name="TextBox 7"/>
          <p:cNvSpPr txBox="1"/>
          <p:nvPr/>
        </p:nvSpPr>
        <p:spPr>
          <a:xfrm>
            <a:off x="6987396" y="6314536"/>
            <a:ext cx="4830793" cy="523220"/>
          </a:xfrm>
          <a:prstGeom prst="rect">
            <a:avLst/>
          </a:prstGeom>
          <a:noFill/>
        </p:spPr>
        <p:txBody>
          <a:bodyPr wrap="square" rtlCol="0">
            <a:spAutoFit/>
          </a:bodyPr>
          <a:lstStyle/>
          <a:p>
            <a:r>
              <a:rPr lang="vi-VN" sz="2800" b="1" dirty="0" smtClean="0">
                <a:latin typeface="Times New Roman" pitchFamily="18" charset="0"/>
                <a:cs typeface="Times New Roman" pitchFamily="18" charset="0"/>
              </a:rPr>
              <a:t>( Theo Vũ Tú Nam)</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38132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1056068" y="612689"/>
            <a:ext cx="10740979"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pattFill prst="pct5">
            <a:fgClr>
              <a:schemeClr val="lt1"/>
            </a:fgClr>
            <a:bgClr>
              <a:schemeClr val="bg1"/>
            </a:bgClr>
          </a:pattFill>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r>
              <a:rPr lang="en-US" sz="2600" b="1" u="sng" dirty="0" smtClean="0">
                <a:solidFill>
                  <a:srgbClr val="FF0000"/>
                </a:solidFill>
                <a:latin typeface="Times New Roman" pitchFamily="18" charset="0"/>
                <a:cs typeface="Times New Roman" pitchFamily="18" charset="0"/>
              </a:rPr>
              <a:t>VIỆC 1:</a:t>
            </a:r>
            <a:r>
              <a:rPr lang="en-US" sz="2600" dirty="0" smtClean="0">
                <a:latin typeface="Times New Roman" pitchFamily="18" charset="0"/>
                <a:cs typeface="Times New Roman" pitchFamily="18" charset="0"/>
              </a:rPr>
              <a:t> </a:t>
            </a:r>
            <a:r>
              <a:rPr lang="en-US" sz="2600" b="1" dirty="0" smtClean="0">
                <a:solidFill>
                  <a:srgbClr val="002060"/>
                </a:solidFill>
                <a:latin typeface="Times New Roman" pitchFamily="18" charset="0"/>
                <a:cs typeface="Times New Roman" pitchFamily="18" charset="0"/>
              </a:rPr>
              <a:t>LUYỆN ĐỌC ĐÚNG TRONG NHÓM</a:t>
            </a:r>
          </a:p>
          <a:p>
            <a:pPr algn="ctr"/>
            <a:r>
              <a:rPr lang="en-US" sz="2600" b="1" dirty="0" err="1" smtClean="0">
                <a:solidFill>
                  <a:srgbClr val="7030A0"/>
                </a:solidFill>
                <a:latin typeface="Times New Roman" pitchFamily="18" charset="0"/>
                <a:cs typeface="Times New Roman" pitchFamily="18" charset="0"/>
              </a:rPr>
              <a:t>Mỗi</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bạn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đọc</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một</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đoạn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nối</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tiếp</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nhau</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đến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hết</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bài</a:t>
            </a:r>
            <a:endParaRPr lang="en-US" sz="2600" b="1" dirty="0" smtClean="0">
              <a:solidFill>
                <a:srgbClr val="7030A0"/>
              </a:solidFill>
              <a:latin typeface="Times New Roman" pitchFamily="18" charset="0"/>
              <a:cs typeface="Times New Roman" pitchFamily="18" charset="0"/>
            </a:endParaRPr>
          </a:p>
          <a:p>
            <a:r>
              <a:rPr lang="en-US" sz="2600" b="1" u="sng" dirty="0" smtClean="0">
                <a:solidFill>
                  <a:schemeClr val="tx1"/>
                </a:solidFill>
                <a:latin typeface="Times New Roman" pitchFamily="18" charset="0"/>
                <a:cs typeface="Times New Roman" pitchFamily="18" charset="0"/>
              </a:rPr>
              <a:t>* </a:t>
            </a:r>
            <a:r>
              <a:rPr lang="en-US" sz="2600" b="1" u="sng" dirty="0" err="1" smtClean="0">
                <a:solidFill>
                  <a:schemeClr val="tx1"/>
                </a:solidFill>
                <a:latin typeface="Times New Roman" pitchFamily="18" charset="0"/>
                <a:cs typeface="Times New Roman" pitchFamily="18" charset="0"/>
              </a:rPr>
              <a:t>Lưu</a:t>
            </a:r>
            <a:r>
              <a:rPr lang="en-US" sz="2600" b="1" u="sng" dirty="0" smtClean="0">
                <a:solidFill>
                  <a:schemeClr val="tx1"/>
                </a:solidFill>
                <a:latin typeface="Times New Roman" pitchFamily="18" charset="0"/>
                <a:cs typeface="Times New Roman" pitchFamily="18" charset="0"/>
              </a:rPr>
              <a:t> ý:</a:t>
            </a:r>
          </a:p>
          <a:p>
            <a:r>
              <a:rPr lang="en-US" sz="2600" b="1" dirty="0" smtClean="0">
                <a:latin typeface="Times New Roman" pitchFamily="18" charset="0"/>
                <a:cs typeface="Times New Roman" pitchFamily="18" charset="0"/>
              </a:rPr>
              <a:t>1. </a:t>
            </a:r>
            <a:r>
              <a:rPr lang="en-US" sz="2600" b="1" dirty="0" err="1" smtClean="0">
                <a:latin typeface="Times New Roman" pitchFamily="18" charset="0"/>
                <a:cs typeface="Times New Roman" pitchFamily="18" charset="0"/>
              </a:rPr>
              <a:t>Đọc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nối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tiếp</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đoạn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lần</a:t>
            </a:r>
            <a:r>
              <a:rPr lang="en-US" sz="2600" b="1" dirty="0" smtClean="0">
                <a:latin typeface="Times New Roman" pitchFamily="18" charset="0"/>
                <a:cs typeface="Times New Roman" pitchFamily="18" charset="0"/>
              </a:rPr>
              <a:t> 1, </a:t>
            </a:r>
            <a:r>
              <a:rPr lang="en-US" sz="2600" b="1" dirty="0" err="1" smtClean="0">
                <a:latin typeface="Times New Roman" pitchFamily="18" charset="0"/>
                <a:cs typeface="Times New Roman" pitchFamily="18" charset="0"/>
              </a:rPr>
              <a:t>chú</a:t>
            </a:r>
            <a:r>
              <a:rPr lang="en-US" sz="2600" b="1" dirty="0" smtClean="0">
                <a:latin typeface="Times New Roman" pitchFamily="18" charset="0"/>
                <a:cs typeface="Times New Roman" pitchFamily="18" charset="0"/>
              </a:rPr>
              <a:t> ý </a:t>
            </a:r>
            <a:r>
              <a:rPr lang="en-US" sz="2600" b="1" dirty="0" err="1" smtClean="0">
                <a:latin typeface="Times New Roman" pitchFamily="18" charset="0"/>
                <a:cs typeface="Times New Roman" pitchFamily="18" charset="0"/>
              </a:rPr>
              <a:t>sửa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nhau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tiếng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âm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đầu</a:t>
            </a:r>
            <a:r>
              <a:rPr lang="en-US" sz="2600" b="1" dirty="0" smtClean="0">
                <a:latin typeface="Times New Roman" pitchFamily="18" charset="0"/>
                <a:cs typeface="Times New Roman" pitchFamily="18" charset="0"/>
              </a:rPr>
              <a:t> l/n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những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tiếng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âm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vần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dễ</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lẫn</a:t>
            </a:r>
            <a:r>
              <a:rPr lang="en-US" sz="2600" b="1" dirty="0" smtClean="0">
                <a:latin typeface="Times New Roman" pitchFamily="18" charset="0"/>
                <a:cs typeface="Times New Roman" pitchFamily="18" charset="0"/>
              </a:rPr>
              <a:t>.</a:t>
            </a:r>
          </a:p>
          <a:p>
            <a:r>
              <a:rPr lang="en-US" sz="2600" b="1" dirty="0" smtClean="0">
                <a:latin typeface="Times New Roman" pitchFamily="18" charset="0"/>
                <a:cs typeface="Times New Roman" pitchFamily="18" charset="0"/>
              </a:rPr>
              <a:t>2. </a:t>
            </a:r>
            <a:r>
              <a:rPr lang="en-US" sz="2600" b="1" dirty="0" err="1">
                <a:latin typeface="Times New Roman" pitchFamily="18" charset="0"/>
                <a:cs typeface="Times New Roman" pitchFamily="18" charset="0"/>
              </a:rPr>
              <a:t>Đọc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nối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đoạn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lần</a:t>
            </a:r>
            <a:r>
              <a:rPr lang="en-US" sz="2600" b="1" dirty="0">
                <a:latin typeface="Times New Roman" pitchFamily="18" charset="0"/>
                <a:cs typeface="Times New Roman" pitchFamily="18" charset="0"/>
              </a:rPr>
              <a:t> 2, </a:t>
            </a:r>
            <a:r>
              <a:rPr lang="en-US" sz="2600" b="1" dirty="0" err="1">
                <a:latin typeface="Times New Roman" pitchFamily="18" charset="0"/>
                <a:cs typeface="Times New Roman" pitchFamily="18" charset="0"/>
              </a:rPr>
              <a:t>tìm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từ</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để</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giải</a:t>
            </a:r>
            <a:r>
              <a:rPr lang="en-US" sz="2600" b="1" dirty="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nghĩa</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a:p>
            <a:r>
              <a:rPr lang="en-US" sz="2600" b="1" dirty="0" smtClean="0">
                <a:latin typeface="Times New Roman" pitchFamily="18" charset="0"/>
                <a:cs typeface="Times New Roman" pitchFamily="18" charset="0"/>
              </a:rPr>
              <a:t>3. </a:t>
            </a:r>
            <a:r>
              <a:rPr lang="en-US" sz="2600" b="1" dirty="0" err="1" smtClean="0">
                <a:latin typeface="Times New Roman" pitchFamily="18" charset="0"/>
                <a:cs typeface="Times New Roman" pitchFamily="18" charset="0"/>
              </a:rPr>
              <a:t>Đọc</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nối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đoạn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lần</a:t>
            </a:r>
            <a:r>
              <a:rPr lang="en-US" sz="2600" b="1" dirty="0">
                <a:latin typeface="Times New Roman" pitchFamily="18" charset="0"/>
                <a:cs typeface="Times New Roman" pitchFamily="18" charset="0"/>
              </a:rPr>
              <a:t> </a:t>
            </a:r>
            <a:r>
              <a:rPr lang="en-US" sz="2600" b="1" dirty="0" smtClean="0">
                <a:latin typeface="Times New Roman" pitchFamily="18" charset="0"/>
                <a:cs typeface="Times New Roman" pitchFamily="18" charset="0"/>
              </a:rPr>
              <a:t>3</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tìm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dài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cách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ngắt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nghỉ</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30949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2179320" y="59562"/>
            <a:ext cx="7599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GIAO VIỆC </a:t>
            </a:r>
          </a:p>
        </p:txBody>
      </p:sp>
      <p:sp>
        <p:nvSpPr>
          <p:cNvPr id="7" name="Rectangle: Rounded Corners 16">
            <a:extLst>
              <a:ext uri="{FF2B5EF4-FFF2-40B4-BE49-F238E27FC236}">
                <a16:creationId xmlns="" xmlns:a16="http://schemas.microsoft.com/office/drawing/2014/main" id="{5517E5B0-AFDC-4734-BFB1-BEC1936A1EE1}"/>
              </a:ext>
            </a:extLst>
          </p:cNvPr>
          <p:cNvSpPr/>
          <p:nvPr/>
        </p:nvSpPr>
        <p:spPr>
          <a:xfrm>
            <a:off x="1039656" y="4135897"/>
            <a:ext cx="10740979" cy="2525151"/>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pattFill prst="pct5">
            <a:fgClr>
              <a:schemeClr val="lt1"/>
            </a:fgClr>
            <a:bgClr>
              <a:schemeClr val="bg1"/>
            </a:bgClr>
          </a:pattFill>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r>
              <a:rPr lang="en-US" sz="2600" b="1" u="sng" dirty="0" smtClean="0">
                <a:solidFill>
                  <a:srgbClr val="FF0000"/>
                </a:solidFill>
                <a:latin typeface="Times New Roman" pitchFamily="18" charset="0"/>
                <a:cs typeface="Times New Roman" pitchFamily="18" charset="0"/>
              </a:rPr>
              <a:t>VIỆC 2: </a:t>
            </a:r>
            <a:r>
              <a:rPr lang="en-US" sz="2600" b="1" dirty="0" smtClean="0">
                <a:solidFill>
                  <a:srgbClr val="002060"/>
                </a:solidFill>
                <a:latin typeface="Times New Roman" pitchFamily="18" charset="0"/>
                <a:cs typeface="Times New Roman" pitchFamily="18" charset="0"/>
              </a:rPr>
              <a:t>LUYỆN ĐỌC LẠI TRONG NHÓM</a:t>
            </a:r>
          </a:p>
          <a:p>
            <a:pPr algn="ctr"/>
            <a:r>
              <a:rPr lang="en-US" sz="2600" b="1" dirty="0" err="1" smtClean="0">
                <a:solidFill>
                  <a:srgbClr val="7030A0"/>
                </a:solidFill>
                <a:latin typeface="Times New Roman" pitchFamily="18" charset="0"/>
                <a:cs typeface="Times New Roman" pitchFamily="18" charset="0"/>
              </a:rPr>
              <a:t>Lựa</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chọn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một</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đoạn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mà</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nhóm</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mình</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yêu</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thích</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để</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luyện</a:t>
            </a:r>
            <a:r>
              <a:rPr lang="en-US" sz="2600" b="1" dirty="0" smtClean="0">
                <a:solidFill>
                  <a:srgbClr val="7030A0"/>
                </a:solidFill>
                <a:latin typeface="Times New Roman" pitchFamily="18" charset="0"/>
                <a:cs typeface="Times New Roman" pitchFamily="18" charset="0"/>
              </a:rPr>
              <a:t> </a:t>
            </a:r>
            <a:r>
              <a:rPr lang="en-US" sz="2600" b="1" dirty="0" err="1" smtClean="0">
                <a:solidFill>
                  <a:srgbClr val="7030A0"/>
                </a:solidFill>
                <a:latin typeface="Times New Roman" pitchFamily="18" charset="0"/>
                <a:cs typeface="Times New Roman" pitchFamily="18" charset="0"/>
              </a:rPr>
              <a:t>đọc</a:t>
            </a:r>
            <a:r>
              <a:rPr lang="en-US" sz="2600" b="1" dirty="0" smtClean="0">
                <a:solidFill>
                  <a:srgbClr val="7030A0"/>
                </a:solidFill>
                <a:latin typeface="Times New Roman" pitchFamily="18" charset="0"/>
                <a:cs typeface="Times New Roman" pitchFamily="18" charset="0"/>
              </a:rPr>
              <a:t> hay</a:t>
            </a:r>
          </a:p>
          <a:p>
            <a:r>
              <a:rPr lang="en-US" sz="2600" b="1" u="sng" dirty="0" smtClean="0">
                <a:latin typeface="Times New Roman" pitchFamily="18" charset="0"/>
                <a:cs typeface="Times New Roman" pitchFamily="18" charset="0"/>
              </a:rPr>
              <a:t>* </a:t>
            </a:r>
            <a:r>
              <a:rPr lang="en-US" sz="2600" b="1" u="sng" dirty="0" err="1" smtClean="0">
                <a:latin typeface="Times New Roman" pitchFamily="18" charset="0"/>
                <a:cs typeface="Times New Roman" pitchFamily="18" charset="0"/>
              </a:rPr>
              <a:t>Lưu</a:t>
            </a:r>
            <a:r>
              <a:rPr lang="en-US" sz="2600" b="1" u="sng" dirty="0" smtClean="0">
                <a:latin typeface="Times New Roman" pitchFamily="18" charset="0"/>
                <a:cs typeface="Times New Roman" pitchFamily="18" charset="0"/>
              </a:rPr>
              <a:t> ý:</a:t>
            </a:r>
          </a:p>
          <a:p>
            <a:r>
              <a:rPr lang="en-US" sz="2600" b="1" dirty="0" smtClean="0">
                <a:latin typeface="Times New Roman" pitchFamily="18" charset="0"/>
                <a:cs typeface="Times New Roman" pitchFamily="18" charset="0"/>
              </a:rPr>
              <a:t>1. </a:t>
            </a:r>
            <a:r>
              <a:rPr lang="en-US" sz="2600" b="1" dirty="0" err="1" smtClean="0">
                <a:latin typeface="Times New Roman" pitchFamily="18" charset="0"/>
                <a:cs typeface="Times New Roman" pitchFamily="18" charset="0"/>
              </a:rPr>
              <a:t>Tìm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từ</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ngữ</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cần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nhấn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giọng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trong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đoạn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a:t>
            </a:r>
          </a:p>
          <a:p>
            <a:r>
              <a:rPr lang="en-US" sz="2600" b="1" dirty="0" smtClean="0">
                <a:latin typeface="Times New Roman" pitchFamily="18" charset="0"/>
                <a:cs typeface="Times New Roman" pitchFamily="18" charset="0"/>
              </a:rPr>
              <a:t>2. </a:t>
            </a:r>
            <a:r>
              <a:rPr lang="en-US" sz="2600" b="1" dirty="0" err="1" smtClean="0">
                <a:latin typeface="Times New Roman" pitchFamily="18" charset="0"/>
                <a:cs typeface="Times New Roman" pitchFamily="18" charset="0"/>
              </a:rPr>
              <a:t>Hãy</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cùng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thi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đọc</a:t>
            </a:r>
            <a:r>
              <a:rPr lang="en-US" sz="2600" b="1" dirty="0" smtClean="0">
                <a:latin typeface="Times New Roman" pitchFamily="18" charset="0"/>
                <a:cs typeface="Times New Roman" pitchFamily="18" charset="0"/>
              </a:rPr>
              <a:t> hay </a:t>
            </a:r>
            <a:r>
              <a:rPr lang="en-US" sz="2600" b="1" dirty="0" err="1" smtClean="0">
                <a:latin typeface="Times New Roman" pitchFamily="18" charset="0"/>
                <a:cs typeface="Times New Roman" pitchFamily="18" charset="0"/>
              </a:rPr>
              <a:t>đoạn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bình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chọn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đọc</a:t>
            </a:r>
            <a:r>
              <a:rPr lang="en-US" sz="2600" b="1" dirty="0" smtClean="0">
                <a:latin typeface="Times New Roman" pitchFamily="18" charset="0"/>
                <a:cs typeface="Times New Roman" pitchFamily="18" charset="0"/>
              </a:rPr>
              <a:t> hay </a:t>
            </a:r>
            <a:r>
              <a:rPr lang="en-US" sz="2600" b="1" dirty="0" err="1" smtClean="0">
                <a:latin typeface="Times New Roman" pitchFamily="18" charset="0"/>
                <a:cs typeface="Times New Roman" pitchFamily="18" charset="0"/>
              </a:rPr>
              <a:t>nhất</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2764306321"/>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830980" y="1935081"/>
            <a:ext cx="10740979"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pattFill prst="pct5">
            <a:fgClr>
              <a:schemeClr val="lt1"/>
            </a:fgClr>
            <a:bgClr>
              <a:schemeClr val="bg1"/>
            </a:bgClr>
          </a:pattFill>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r>
              <a:rPr lang="en-US" sz="4000" b="1" u="sng" dirty="0" smtClean="0">
                <a:solidFill>
                  <a:srgbClr val="FF0000"/>
                </a:solidFill>
                <a:latin typeface="Times New Roman" pitchFamily="18" charset="0"/>
                <a:cs typeface="Times New Roman" pitchFamily="18" charset="0"/>
              </a:rPr>
              <a:t>VIỆC 1:</a:t>
            </a:r>
            <a:r>
              <a:rPr lang="en-US" sz="4000" dirty="0" smtClean="0">
                <a:latin typeface="Times New Roman" pitchFamily="18" charset="0"/>
                <a:cs typeface="Times New Roman" pitchFamily="18" charset="0"/>
              </a:rPr>
              <a:t> </a:t>
            </a:r>
            <a:r>
              <a:rPr lang="en-US" sz="4000" b="1" dirty="0" smtClean="0">
                <a:solidFill>
                  <a:srgbClr val="002060"/>
                </a:solidFill>
                <a:latin typeface="Times New Roman" pitchFamily="18" charset="0"/>
                <a:cs typeface="Times New Roman" pitchFamily="18" charset="0"/>
              </a:rPr>
              <a:t>LUYỆN ĐỌC ĐÚNG TRONG NHÓM</a:t>
            </a:r>
          </a:p>
          <a:p>
            <a:pPr algn="ctr"/>
            <a:r>
              <a:rPr lang="en-US" sz="4000" b="1" dirty="0" err="1" smtClean="0">
                <a:solidFill>
                  <a:srgbClr val="7030A0"/>
                </a:solidFill>
                <a:latin typeface="Times New Roman" pitchFamily="18" charset="0"/>
                <a:cs typeface="Times New Roman" pitchFamily="18" charset="0"/>
              </a:rPr>
              <a:t>Mỗi</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bạn</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đọc</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một</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đoạn</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nối</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tiếp</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nhau</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đến</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hết</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bài</a:t>
            </a:r>
            <a:endParaRPr lang="en-US" sz="4000" b="1" dirty="0" smtClean="0">
              <a:solidFill>
                <a:srgbClr val="7030A0"/>
              </a:solidFill>
              <a:latin typeface="Times New Roman" pitchFamily="18" charset="0"/>
              <a:cs typeface="Times New Roman" pitchFamily="18" charset="0"/>
            </a:endParaRPr>
          </a:p>
          <a:p>
            <a:r>
              <a:rPr lang="en-US" sz="4000" b="1" u="sng" dirty="0" smtClean="0">
                <a:solidFill>
                  <a:schemeClr val="tx1"/>
                </a:solidFill>
                <a:latin typeface="Times New Roman" pitchFamily="18" charset="0"/>
                <a:cs typeface="Times New Roman" pitchFamily="18" charset="0"/>
              </a:rPr>
              <a:t>* </a:t>
            </a:r>
            <a:r>
              <a:rPr lang="en-US" sz="4000" b="1" u="sng" dirty="0" err="1" smtClean="0">
                <a:solidFill>
                  <a:schemeClr val="tx1"/>
                </a:solidFill>
                <a:latin typeface="Times New Roman" pitchFamily="18" charset="0"/>
                <a:cs typeface="Times New Roman" pitchFamily="18" charset="0"/>
              </a:rPr>
              <a:t>Lưu</a:t>
            </a:r>
            <a:r>
              <a:rPr lang="en-US" sz="4000" b="1" u="sng" dirty="0" smtClean="0">
                <a:solidFill>
                  <a:schemeClr val="tx1"/>
                </a:solidFill>
                <a:latin typeface="Times New Roman" pitchFamily="18" charset="0"/>
                <a:cs typeface="Times New Roman" pitchFamily="18" charset="0"/>
              </a:rPr>
              <a:t> ý:</a:t>
            </a:r>
          </a:p>
          <a:p>
            <a:r>
              <a:rPr lang="en-US" sz="4000" b="1" dirty="0" smtClean="0">
                <a:latin typeface="Times New Roman" pitchFamily="18" charset="0"/>
                <a:cs typeface="Times New Roman" pitchFamily="18" charset="0"/>
              </a:rPr>
              <a:t>1. </a:t>
            </a:r>
            <a:r>
              <a:rPr lang="en-US" sz="4000" b="1" dirty="0" err="1" smtClean="0">
                <a:latin typeface="Times New Roman" pitchFamily="18" charset="0"/>
                <a:cs typeface="Times New Roman" pitchFamily="18" charset="0"/>
              </a:rPr>
              <a:t>Đọc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nối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tiếp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đoạn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lần</a:t>
            </a:r>
            <a:r>
              <a:rPr lang="en-US" sz="4000" b="1" dirty="0" smtClean="0">
                <a:latin typeface="Times New Roman" pitchFamily="18" charset="0"/>
                <a:cs typeface="Times New Roman" pitchFamily="18" charset="0"/>
              </a:rPr>
              <a:t> 1, </a:t>
            </a:r>
            <a:r>
              <a:rPr lang="en-US" sz="4000" b="1" dirty="0" err="1" smtClean="0">
                <a:latin typeface="Times New Roman" pitchFamily="18" charset="0"/>
                <a:cs typeface="Times New Roman" pitchFamily="18" charset="0"/>
              </a:rPr>
              <a:t>chú</a:t>
            </a:r>
            <a:r>
              <a:rPr lang="en-US" sz="4000" b="1" dirty="0" smtClean="0">
                <a:latin typeface="Times New Roman" pitchFamily="18" charset="0"/>
                <a:cs typeface="Times New Roman" pitchFamily="18" charset="0"/>
              </a:rPr>
              <a:t> ý </a:t>
            </a:r>
            <a:r>
              <a:rPr lang="en-US" sz="4000" b="1" dirty="0" err="1" smtClean="0">
                <a:latin typeface="Times New Roman" pitchFamily="18" charset="0"/>
                <a:cs typeface="Times New Roman" pitchFamily="18" charset="0"/>
              </a:rPr>
              <a:t>sửa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nhau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tiếng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âm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latin typeface="Times New Roman" pitchFamily="18" charset="0"/>
                <a:cs typeface="Times New Roman" pitchFamily="18" charset="0"/>
              </a:rPr>
              <a:t> l/n </a:t>
            </a:r>
            <a:r>
              <a:rPr lang="en-US" sz="4000" b="1" dirty="0" err="1" smtClean="0">
                <a:latin typeface="Times New Roman" pitchFamily="18" charset="0"/>
                <a:cs typeface="Times New Roman" pitchFamily="18" charset="0"/>
              </a:rPr>
              <a:t>và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những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tiếng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âm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vần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dễ</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lẫn</a:t>
            </a:r>
            <a:r>
              <a:rPr lang="en-US" sz="4000" b="1" dirty="0" smtClean="0">
                <a:latin typeface="Times New Roman" pitchFamily="18" charset="0"/>
                <a:cs typeface="Times New Roman" pitchFamily="18" charset="0"/>
              </a:rPr>
              <a:t>.</a:t>
            </a:r>
          </a:p>
          <a:p>
            <a:r>
              <a:rPr lang="en-US" sz="4000" b="1" dirty="0" smtClean="0">
                <a:latin typeface="Times New Roman" pitchFamily="18" charset="0"/>
                <a:cs typeface="Times New Roman" pitchFamily="18" charset="0"/>
              </a:rPr>
              <a:t>2. </a:t>
            </a:r>
            <a:r>
              <a:rPr lang="en-US" sz="4000" b="1" dirty="0" err="1">
                <a:latin typeface="Times New Roman" pitchFamily="18" charset="0"/>
                <a:cs typeface="Times New Roman" pitchFamily="18" charset="0"/>
              </a:rPr>
              <a:t>Đọc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nối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đoạn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lần</a:t>
            </a:r>
            <a:r>
              <a:rPr lang="en-US" sz="4000" b="1" dirty="0">
                <a:latin typeface="Times New Roman" pitchFamily="18" charset="0"/>
                <a:cs typeface="Times New Roman" pitchFamily="18" charset="0"/>
              </a:rPr>
              <a:t> 2, </a:t>
            </a:r>
            <a:r>
              <a:rPr lang="en-US" sz="4000" b="1" dirty="0" err="1">
                <a:latin typeface="Times New Roman" pitchFamily="18" charset="0"/>
                <a:cs typeface="Times New Roman" pitchFamily="18" charset="0"/>
              </a:rPr>
              <a:t>tìm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giải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nghĩa</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r>
              <a:rPr lang="en-US" sz="4000" b="1" dirty="0" smtClean="0">
                <a:latin typeface="Times New Roman" pitchFamily="18" charset="0"/>
                <a:cs typeface="Times New Roman" pitchFamily="18" charset="0"/>
              </a:rPr>
              <a:t>3. </a:t>
            </a:r>
            <a:r>
              <a:rPr lang="en-US" sz="4000" b="1" dirty="0" err="1" smtClean="0">
                <a:latin typeface="Times New Roman" pitchFamily="18" charset="0"/>
                <a:cs typeface="Times New Roman" pitchFamily="18" charset="0"/>
              </a:rPr>
              <a:t>Đọc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nối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đoạn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lần</a:t>
            </a:r>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3</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ngắt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30949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2179320" y="59562"/>
            <a:ext cx="7599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GIAO VIỆC </a:t>
            </a:r>
          </a:p>
        </p:txBody>
      </p:sp>
    </p:spTree>
    <p:extLst>
      <p:ext uri="{BB962C8B-B14F-4D97-AF65-F5344CB8AC3E}">
        <p14:creationId xmlns:p14="http://schemas.microsoft.com/office/powerpoint/2010/main" val="3625749178"/>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30949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Rectangle 1"/>
          <p:cNvSpPr/>
          <p:nvPr/>
        </p:nvSpPr>
        <p:spPr>
          <a:xfrm>
            <a:off x="83388" y="2122423"/>
            <a:ext cx="12025223" cy="2862322"/>
          </a:xfrm>
          <a:prstGeom prst="rect">
            <a:avLst/>
          </a:prstGeom>
        </p:spPr>
        <p:txBody>
          <a:bodyPr wrap="square">
            <a:spAutoFit/>
          </a:bodyPr>
          <a:lstStyle/>
          <a:p>
            <a:r>
              <a:rPr lang="vi-VN" dirty="0">
                <a:solidFill>
                  <a:srgbClr val="002060"/>
                </a:solidFill>
                <a:latin typeface="Times New Roman" pitchFamily="18" charset="0"/>
                <a:ea typeface="Arial-Rounded" panose="020B0500000000000000" pitchFamily="34" charset="0"/>
                <a:cs typeface="Times New Roman" pitchFamily="18" charset="0"/>
              </a:rPr>
              <a:t> </a:t>
            </a:r>
            <a:r>
              <a:rPr lang="en-US" dirty="0" smtClean="0">
                <a:solidFill>
                  <a:srgbClr val="002060"/>
                </a:solidFill>
                <a:latin typeface="Times New Roman" pitchFamily="18" charset="0"/>
                <a:ea typeface="Arial-Rounded" panose="020B0500000000000000" pitchFamily="34" charset="0"/>
                <a:cs typeface="Times New Roman" pitchFamily="18" charset="0"/>
              </a:rPr>
              <a:t>                </a:t>
            </a:r>
            <a:r>
              <a:rPr lang="vi-VN" sz="6000" b="1" dirty="0" smtClean="0">
                <a:solidFill>
                  <a:srgbClr val="002060"/>
                </a:solidFill>
                <a:latin typeface="Times New Roman" pitchFamily="18" charset="0"/>
                <a:ea typeface="Arial-Rounded" panose="020B0500000000000000" pitchFamily="34" charset="0"/>
                <a:cs typeface="Times New Roman" pitchFamily="18" charset="0"/>
              </a:rPr>
              <a:t>Cây </a:t>
            </a:r>
            <a:r>
              <a:rPr lang="vi-VN" sz="6000" b="1" dirty="0">
                <a:solidFill>
                  <a:srgbClr val="002060"/>
                </a:solidFill>
                <a:latin typeface="Times New Roman" pitchFamily="18" charset="0"/>
                <a:ea typeface="Arial-Rounded" panose="020B0500000000000000" pitchFamily="34" charset="0"/>
                <a:cs typeface="Times New Roman" pitchFamily="18" charset="0"/>
              </a:rPr>
              <a:t>gạo già mỗi năm lại trở lại tuổi xuân, cành nặng trĩu những hoa đỏ mọng và đầy tiếng chim hót.</a:t>
            </a:r>
            <a:endParaRPr lang="en-US" sz="6000" b="1" dirty="0"/>
          </a:p>
        </p:txBody>
      </p:sp>
      <p:cxnSp>
        <p:nvCxnSpPr>
          <p:cNvPr id="4" name="Straight Connector 3"/>
          <p:cNvCxnSpPr/>
          <p:nvPr/>
        </p:nvCxnSpPr>
        <p:spPr>
          <a:xfrm flipH="1">
            <a:off x="3467819" y="3191774"/>
            <a:ext cx="103518" cy="70736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4431102" y="4137805"/>
            <a:ext cx="103518" cy="70736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11795186" y="4051540"/>
            <a:ext cx="103518" cy="70736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11691668" y="4051540"/>
            <a:ext cx="103518" cy="70736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85416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4378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c-diem-hinh-thai-cua-cay-hoa-gao.jpg"/>
          <p:cNvPicPr>
            <a:picLocks noChangeAspect="1"/>
          </p:cNvPicPr>
          <p:nvPr/>
        </p:nvPicPr>
        <p:blipFill>
          <a:blip r:embed="rId2"/>
          <a:stretch>
            <a:fillRect/>
          </a:stretch>
        </p:blipFill>
        <p:spPr>
          <a:xfrm>
            <a:off x="-1" y="0"/>
            <a:ext cx="5820229" cy="6858000"/>
          </a:xfrm>
          <a:prstGeom prst="rect">
            <a:avLst/>
          </a:prstGeom>
        </p:spPr>
      </p:pic>
      <p:pic>
        <p:nvPicPr>
          <p:cNvPr id="5" name="Picture 4" descr="hinh-thang-3-2.png"/>
          <p:cNvPicPr>
            <a:picLocks noChangeAspect="1"/>
          </p:cNvPicPr>
          <p:nvPr/>
        </p:nvPicPr>
        <p:blipFill>
          <a:blip r:embed="rId3"/>
          <a:stretch>
            <a:fillRect/>
          </a:stretch>
        </p:blipFill>
        <p:spPr>
          <a:xfrm>
            <a:off x="5943370" y="0"/>
            <a:ext cx="6248629" cy="6858000"/>
          </a:xfrm>
          <a:prstGeom prst="rect">
            <a:avLst/>
          </a:prstGeom>
        </p:spPr>
      </p:pic>
    </p:spTree>
    <p:extLst>
      <p:ext uri="{BB962C8B-B14F-4D97-AF65-F5344CB8AC3E}">
        <p14:creationId xmlns:p14="http://schemas.microsoft.com/office/powerpoint/2010/main" val="214415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y-gao-mua-dong.jp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1364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4057" y="870857"/>
            <a:ext cx="10058400" cy="1569660"/>
          </a:xfrm>
          <a:prstGeom prst="rect">
            <a:avLst/>
          </a:prstGeom>
          <a:noFill/>
        </p:spPr>
        <p:txBody>
          <a:bodyPr wrap="square" rtlCol="0">
            <a:spAutoFit/>
          </a:bodyPr>
          <a:lstStyle/>
          <a:p>
            <a:r>
              <a:rPr lang="vi-VN" sz="4800" dirty="0" smtClean="0">
                <a:solidFill>
                  <a:srgbClr val="FF0000"/>
                </a:solidFill>
                <a:latin typeface="Times New Roman" pitchFamily="18" charset="0"/>
                <a:cs typeface="Times New Roman" pitchFamily="18" charset="0"/>
              </a:rPr>
              <a:t>Tiêu:</a:t>
            </a:r>
            <a:r>
              <a:rPr lang="vi-VN" sz="4800" dirty="0" smtClean="0">
                <a:latin typeface="Times New Roman" pitchFamily="18" charset="0"/>
                <a:cs typeface="Times New Roman" pitchFamily="18" charset="0"/>
              </a:rPr>
              <a:t> là vật cắm làm mốc để từ xa dễ nhìn thấy.</a:t>
            </a:r>
            <a:endParaRPr lang="vi-VN" sz="4800" dirty="0">
              <a:latin typeface="Times New Roman" pitchFamily="18" charset="0"/>
              <a:cs typeface="Times New Roman" pitchFamily="18" charset="0"/>
            </a:endParaRPr>
          </a:p>
        </p:txBody>
      </p:sp>
      <p:pic>
        <p:nvPicPr>
          <p:cNvPr id="5" name="Picture 2" descr="Cọc tiêu phản quang hình trụ">
            <a:extLst>
              <a:ext uri="{FF2B5EF4-FFF2-40B4-BE49-F238E27FC236}">
                <a16:creationId xmlns="" xmlns:a16="http://schemas.microsoft.com/office/drawing/2014/main" id="{19D4EE3C-943D-4D17-B4C7-B07FEDB23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2540000"/>
            <a:ext cx="6191250" cy="378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813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963" y="872192"/>
            <a:ext cx="11507371" cy="4524315"/>
          </a:xfrm>
          <a:prstGeom prst="rect">
            <a:avLst/>
          </a:prstGeom>
          <a:noFill/>
        </p:spPr>
        <p:txBody>
          <a:bodyPr wrap="square" rtlCol="0">
            <a:spAutoFit/>
          </a:bodyPr>
          <a:lstStyle/>
          <a:p>
            <a:r>
              <a:rPr lang="vi-VN" sz="4800" b="1" dirty="0" smtClean="0">
                <a:solidFill>
                  <a:srgbClr val="FF0000"/>
                </a:solidFill>
                <a:latin typeface="Times New Roman" pitchFamily="18" charset="0"/>
                <a:cs typeface="Times New Roman" pitchFamily="18" charset="0"/>
              </a:rPr>
              <a:t>Nội dung: </a:t>
            </a:r>
            <a:r>
              <a:rPr lang="vi-VN" sz="4800" b="1" i="1" dirty="0" smtClean="0">
                <a:latin typeface="Times New Roman" pitchFamily="18" charset="0"/>
                <a:cs typeface="Times New Roman" pitchFamily="18" charset="0"/>
              </a:rPr>
              <a:t>Bài đọc “ Cây gạo” của tác giả Vũ Tú Nam nói về </a:t>
            </a:r>
            <a:r>
              <a:rPr lang="nl-NL" sz="4800" b="1" i="1" dirty="0" smtClean="0">
                <a:latin typeface="Times New Roman" pitchFamily="18" charset="0"/>
                <a:cs typeface="Times New Roman" pitchFamily="18" charset="0"/>
              </a:rPr>
              <a:t>vẻ đẹp rực rỡ của cây gạo, không khí tưng bừng trên cây gạo khi mùa xuân về và vẻ đẹp trầm tư của cây gạo khi hết m</a:t>
            </a:r>
            <a:r>
              <a:rPr lang="vi-VN" sz="4800" b="1" i="1" dirty="0" smtClean="0">
                <a:latin typeface="Times New Roman" pitchFamily="18" charset="0"/>
                <a:cs typeface="Times New Roman" pitchFamily="18" charset="0"/>
              </a:rPr>
              <a:t>ùa</a:t>
            </a:r>
            <a:r>
              <a:rPr lang="nl-NL" sz="4800" b="1" i="1" dirty="0" smtClean="0">
                <a:latin typeface="Times New Roman" pitchFamily="18" charset="0"/>
                <a:cs typeface="Times New Roman" pitchFamily="18" charset="0"/>
              </a:rPr>
              <a:t> hoa. </a:t>
            </a:r>
            <a:r>
              <a:rPr lang="vi-VN" sz="4800" b="1" i="1" dirty="0" smtClean="0">
                <a:latin typeface="Times New Roman" pitchFamily="18" charset="0"/>
                <a:cs typeface="Times New Roman" pitchFamily="18" charset="0"/>
              </a:rPr>
              <a:t>Qua đó </a:t>
            </a:r>
            <a:r>
              <a:rPr lang="nl-NL" sz="4800" b="1" i="1" dirty="0" smtClean="0">
                <a:latin typeface="Times New Roman" pitchFamily="18" charset="0"/>
                <a:cs typeface="Times New Roman" pitchFamily="18" charset="0"/>
              </a:rPr>
              <a:t>tác giả muốn nói: Cây gạo là biểu tượng đẹp của làng quê.</a:t>
            </a:r>
            <a:endParaRPr lang="vi-VN" sz="4800" b="1" i="1" dirty="0">
              <a:latin typeface="Times New Roman" pitchFamily="18" charset="0"/>
              <a:cs typeface="Times New Roman" pitchFamily="18" charset="0"/>
            </a:endParaRPr>
          </a:p>
        </p:txBody>
      </p:sp>
    </p:spTree>
    <p:extLst>
      <p:ext uri="{BB962C8B-B14F-4D97-AF65-F5344CB8AC3E}">
        <p14:creationId xmlns:p14="http://schemas.microsoft.com/office/powerpoint/2010/main" val="704143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 xmlns:a16="http://schemas.microsoft.com/office/drawing/2014/main"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Tree>
    <p:extLst>
      <p:ext uri="{BB962C8B-B14F-4D97-AF65-F5344CB8AC3E}">
        <p14:creationId xmlns:p14="http://schemas.microsoft.com/office/powerpoint/2010/main" val="5626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774" y="203687"/>
            <a:ext cx="7672284" cy="4627515"/>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1" y="2903307"/>
            <a:ext cx="2615497" cy="3751007"/>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1" y="2775857"/>
            <a:ext cx="4861219" cy="4108851"/>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3" y="3673929"/>
            <a:ext cx="2333244" cy="31566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762" y="590633"/>
            <a:ext cx="9848725" cy="3434751"/>
          </a:xfrm>
          <a:prstGeom prst="rect">
            <a:avLst/>
          </a:prstGeom>
        </p:spPr>
      </p:pic>
      <p:pic>
        <p:nvPicPr>
          <p:cNvPr id="9"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779" y="5026303"/>
            <a:ext cx="1000051" cy="1432908"/>
          </a:xfrm>
          <a:prstGeom prst="rect">
            <a:avLst/>
          </a:prstGeom>
        </p:spPr>
      </p:pic>
      <p:pic>
        <p:nvPicPr>
          <p:cNvPr id="10" name="图片 3" descr="cf6a03843171e56c4b8f06e4c8cde8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10189797" y="228225"/>
            <a:ext cx="1832499" cy="1722047"/>
          </a:xfrm>
          <a:prstGeom prst="rect">
            <a:avLst/>
          </a:prstGeom>
        </p:spPr>
      </p:pic>
      <p:pic>
        <p:nvPicPr>
          <p:cNvPr id="11"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29081" y="342494"/>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7667" y="2197366"/>
            <a:ext cx="369636" cy="63235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642" y="2513542"/>
            <a:ext cx="369636" cy="63235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345" y="2829718"/>
            <a:ext cx="369636" cy="632353"/>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709" y="1578164"/>
            <a:ext cx="369636" cy="632353"/>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4433" y="1608384"/>
            <a:ext cx="369636" cy="63235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1359" y="2903084"/>
            <a:ext cx="369636" cy="63235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6178" y="3779976"/>
            <a:ext cx="369636" cy="63235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729" y="3145894"/>
            <a:ext cx="369636" cy="632353"/>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5109" y="4072713"/>
            <a:ext cx="369636" cy="63235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0003" y="2646901"/>
            <a:ext cx="369636" cy="63235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8979" y="5023673"/>
            <a:ext cx="369636" cy="632353"/>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8105" y="4485556"/>
            <a:ext cx="369636" cy="632353"/>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4970" y="4936053"/>
            <a:ext cx="369636" cy="632353"/>
          </a:xfrm>
          <a:prstGeom prst="rect">
            <a:avLst/>
          </a:prstGeom>
        </p:spPr>
      </p:pic>
    </p:spTree>
    <p:extLst>
      <p:ext uri="{BB962C8B-B14F-4D97-AF65-F5344CB8AC3E}">
        <p14:creationId xmlns:p14="http://schemas.microsoft.com/office/powerpoint/2010/main" val="107843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3" name="Group 5"/>
          <p:cNvGrpSpPr/>
          <p:nvPr/>
        </p:nvGrpSpPr>
        <p:grpSpPr>
          <a:xfrm>
            <a:off x="2067953" y="-533026"/>
            <a:ext cx="7104185" cy="2044700"/>
            <a:chOff x="3599" y="-390"/>
            <a:chExt cx="11532" cy="3220"/>
          </a:xfrm>
        </p:grpSpPr>
        <p:grpSp>
          <p:nvGrpSpPr>
            <p:cNvPr id="4"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cstate="print"/>
            <a:stretch>
              <a:fillRect/>
            </a:stretch>
          </p:blipFill>
          <p:spPr>
            <a:xfrm>
              <a:off x="8259" y="-10"/>
              <a:ext cx="2552" cy="1282"/>
            </a:xfrm>
            <a:prstGeom prst="rect">
              <a:avLst/>
            </a:prstGeom>
            <a:noFill/>
            <a:ln w="9525">
              <a:noFill/>
            </a:ln>
          </p:spPr>
        </p:pic>
      </p:grpSp>
      <p:pic>
        <p:nvPicPr>
          <p:cNvPr id="90"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484094" y="227750"/>
            <a:ext cx="12165554" cy="7247965"/>
          </a:xfrm>
          <a:prstGeom prst="rect">
            <a:avLst/>
          </a:prstGeom>
        </p:spPr>
      </p:pic>
      <p:sp>
        <p:nvSpPr>
          <p:cNvPr id="91" name="Text Box 90"/>
          <p:cNvSpPr txBox="1"/>
          <p:nvPr/>
        </p:nvSpPr>
        <p:spPr>
          <a:xfrm>
            <a:off x="829994" y="1886462"/>
            <a:ext cx="10607039" cy="4524315"/>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Luật</a:t>
            </a:r>
            <a:r>
              <a:rPr kumimoji="0" lang="en-US" sz="3600" b="1" i="1"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chơi:</a:t>
            </a:r>
            <a:endParaRPr kumimoji="0" lang="en-US" sz="3600" b="0"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457200" lvl="0" indent="-457200" defTabSz="457200">
              <a:buFont typeface="Wingdings" panose="05000000000000000000" charset="0"/>
              <a:buChar char="Ø"/>
              <a:defRPr/>
            </a:pP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sau</a:t>
            </a:r>
            <a:r>
              <a:rPr lang="en-US" sz="3600" dirty="0" smtClean="0">
                <a:latin typeface="Times New Roman" pitchFamily="18" charset="0"/>
                <a:cs typeface="Times New Roman" pitchFamily="18" charset="0"/>
              </a:rPr>
              <a:t> 4 </a:t>
            </a:r>
            <a:r>
              <a:rPr lang="en-US" sz="3600" dirty="0" err="1" smtClean="0">
                <a:latin typeface="Times New Roman" pitchFamily="18" charset="0"/>
                <a:cs typeface="Times New Roman" pitchFamily="18" charset="0"/>
              </a:rPr>
              <a:t>mảnh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ghép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Nhiệm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bốn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mảnh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ghép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mỗi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mảnh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Nếu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đưa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đáp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mảnh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ghép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nêu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thưởng</a:t>
            </a:r>
            <a:r>
              <a:rPr lang="en-US" sz="3600" dirty="0" smtClean="0">
                <a:latin typeface="Times New Roman" pitchFamily="18" charset="0"/>
                <a:cs typeface="Times New Roman" pitchFamily="18" charset="0"/>
              </a:rPr>
              <a:t>.</a:t>
            </a:r>
            <a:endPar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TextBox 11"/>
          <p:cNvSpPr txBox="1"/>
          <p:nvPr/>
        </p:nvSpPr>
        <p:spPr>
          <a:xfrm>
            <a:off x="2743203" y="376518"/>
            <a:ext cx="5866226" cy="830997"/>
          </a:xfrm>
          <a:prstGeom prst="rect">
            <a:avLst/>
          </a:prstGeom>
          <a:noFill/>
        </p:spPr>
        <p:txBody>
          <a:bodyPr wrap="square" rtlCol="0">
            <a:spAutoFit/>
          </a:bodyPr>
          <a:lstStyle/>
          <a:p>
            <a:r>
              <a:rPr lang="en-US" sz="4800" dirty="0" smtClean="0">
                <a:solidFill>
                  <a:srgbClr val="FF0000"/>
                </a:solidFill>
                <a:latin typeface="Times New Roman" pitchFamily="18" charset="0"/>
                <a:cs typeface="Times New Roman" pitchFamily="18" charset="0"/>
              </a:rPr>
              <a:t>MẢNH GHÉP BÍ ẨN</a:t>
            </a:r>
            <a:endParaRPr lang="vi-VN" sz="4800" dirty="0">
              <a:solidFill>
                <a:srgbClr val="FF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703" y="-503662"/>
            <a:ext cx="609600" cy="457200"/>
          </a:xfrm>
          <a:prstGeom prst="rect">
            <a:avLst/>
          </a:prstGeom>
        </p:spPr>
      </p:pic>
      <p:sp>
        <p:nvSpPr>
          <p:cNvPr id="6" name="Flowchart: Process 5"/>
          <p:cNvSpPr/>
          <p:nvPr/>
        </p:nvSpPr>
        <p:spPr>
          <a:xfrm>
            <a:off x="3387146" y="5528799"/>
            <a:ext cx="2296327" cy="249649"/>
          </a:xfrm>
          <a:prstGeom prst="flowChartProcess">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endParaRPr>
          </a:p>
        </p:txBody>
      </p:sp>
      <p:sp>
        <p:nvSpPr>
          <p:cNvPr id="10" name="Rectangle 9"/>
          <p:cNvSpPr/>
          <p:nvPr/>
        </p:nvSpPr>
        <p:spPr>
          <a:xfrm>
            <a:off x="4323350" y="1392996"/>
            <a:ext cx="7731279" cy="4217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28" name="Picture 2"/>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6897" y="651011"/>
            <a:ext cx="10653274" cy="551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mau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59" y="39188"/>
            <a:ext cx="7059355" cy="3429039"/>
          </a:xfrm>
          <a:prstGeom prst="rect">
            <a:avLst/>
          </a:prstGeom>
        </p:spPr>
      </p:pic>
      <p:pic>
        <p:nvPicPr>
          <p:cNvPr id="30" name="mau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0485" y="535764"/>
            <a:ext cx="7004464" cy="3410218"/>
          </a:xfrm>
          <a:prstGeom prst="rect">
            <a:avLst/>
          </a:prstGeom>
        </p:spPr>
      </p:pic>
      <p:grpSp>
        <p:nvGrpSpPr>
          <p:cNvPr id="32" name="Group 31"/>
          <p:cNvGrpSpPr/>
          <p:nvPr/>
        </p:nvGrpSpPr>
        <p:grpSpPr>
          <a:xfrm>
            <a:off x="-877415" y="3001486"/>
            <a:ext cx="7093707" cy="3445725"/>
            <a:chOff x="4967294" y="3582245"/>
            <a:chExt cx="3275754" cy="3275754"/>
          </a:xfrm>
        </p:grpSpPr>
        <p:pic>
          <p:nvPicPr>
            <p:cNvPr id="37" name="mau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294" y="3582245"/>
              <a:ext cx="3275754" cy="3275754"/>
            </a:xfrm>
            <a:prstGeom prst="rect">
              <a:avLst/>
            </a:prstGeom>
          </p:spPr>
        </p:pic>
        <p:sp>
          <p:nvSpPr>
            <p:cNvPr id="38" name="Rectangle 37"/>
            <p:cNvSpPr/>
            <p:nvPr/>
          </p:nvSpPr>
          <p:spPr>
            <a:xfrm>
              <a:off x="6638899" y="4987689"/>
              <a:ext cx="612458" cy="647151"/>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39" name="TextBox 38"/>
            <p:cNvSpPr txBox="1"/>
            <p:nvPr/>
          </p:nvSpPr>
          <p:spPr>
            <a:xfrm>
              <a:off x="6647511" y="4772253"/>
              <a:ext cx="1075764" cy="1138773"/>
            </a:xfrm>
            <a:prstGeom prst="rect">
              <a:avLst/>
            </a:prstGeom>
            <a:noFill/>
          </p:spPr>
          <p:txBody>
            <a:bodyPr wrap="square" rtlCol="0">
              <a:spAutoFit/>
            </a:bodyPr>
            <a:lstStyle/>
            <a:p>
              <a:pPr defTabSz="685800"/>
              <a:r>
                <a:rPr lang="en-US" sz="4950" b="1" dirty="0">
                  <a:solidFill>
                    <a:prstClr val="white"/>
                  </a:solidFill>
                  <a:latin typeface="Times New Roman" panose="02020603050405020304" pitchFamily="18" charset="0"/>
                  <a:cs typeface="Times New Roman" panose="02020603050405020304" pitchFamily="18" charset="0"/>
                </a:rPr>
                <a:t>3</a:t>
              </a:r>
              <a:endParaRPr lang="vi-VN" sz="4950" b="1" dirty="0">
                <a:solidFill>
                  <a:prstClr val="white"/>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263609" y="3487475"/>
            <a:ext cx="6927707" cy="3372846"/>
            <a:chOff x="7793064" y="4018433"/>
            <a:chExt cx="3199098" cy="3206470"/>
          </a:xfrm>
        </p:grpSpPr>
        <p:pic>
          <p:nvPicPr>
            <p:cNvPr id="41" name="mau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3064" y="4018433"/>
              <a:ext cx="3199098" cy="3206470"/>
            </a:xfrm>
            <a:prstGeom prst="rect">
              <a:avLst/>
            </a:prstGeom>
          </p:spPr>
        </p:pic>
        <p:sp>
          <p:nvSpPr>
            <p:cNvPr id="42" name="Rectangle 41"/>
            <p:cNvSpPr/>
            <p:nvPr/>
          </p:nvSpPr>
          <p:spPr>
            <a:xfrm>
              <a:off x="9493579" y="4992635"/>
              <a:ext cx="612458" cy="6471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43" name="TextBox 42"/>
            <p:cNvSpPr txBox="1"/>
            <p:nvPr/>
          </p:nvSpPr>
          <p:spPr>
            <a:xfrm>
              <a:off x="9472278" y="4760253"/>
              <a:ext cx="1075764" cy="1138773"/>
            </a:xfrm>
            <a:prstGeom prst="rect">
              <a:avLst/>
            </a:prstGeom>
            <a:noFill/>
          </p:spPr>
          <p:txBody>
            <a:bodyPr wrap="square" rtlCol="0">
              <a:spAutoFit/>
            </a:bodyPr>
            <a:lstStyle/>
            <a:p>
              <a:pPr defTabSz="685800"/>
              <a:r>
                <a:rPr lang="en-US" sz="4950" b="1" dirty="0">
                  <a:solidFill>
                    <a:prstClr val="white"/>
                  </a:solidFill>
                  <a:latin typeface="Times New Roman" panose="02020603050405020304" pitchFamily="18" charset="0"/>
                  <a:cs typeface="Times New Roman" panose="02020603050405020304" pitchFamily="18" charset="0"/>
                </a:rPr>
                <a:t>4</a:t>
              </a:r>
              <a:endParaRPr lang="vi-VN" sz="4950" b="1" dirty="0">
                <a:solidFill>
                  <a:prstClr val="white"/>
                </a:solidFill>
                <a:latin typeface="Times New Roman" panose="02020603050405020304" pitchFamily="18" charset="0"/>
                <a:cs typeface="Times New Roman" panose="02020603050405020304" pitchFamily="18" charset="0"/>
              </a:endParaRPr>
            </a:p>
          </p:txBody>
        </p:sp>
      </p:grpSp>
      <p:sp>
        <p:nvSpPr>
          <p:cNvPr id="3" name="Right Arrow 2">
            <a:hlinkClick r:id="rId15" action="ppaction://hlinksldjump"/>
          </p:cNvPr>
          <p:cNvSpPr/>
          <p:nvPr/>
        </p:nvSpPr>
        <p:spPr>
          <a:xfrm>
            <a:off x="10951722" y="6447211"/>
            <a:ext cx="596897" cy="397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6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nodeType="clickEffect">
                                  <p:stCondLst>
                                    <p:cond delay="0"/>
                                  </p:stCondLst>
                                  <p:childTnLst>
                                    <p:animEffect transition="out" filter="box(out)">
                                      <p:cBhvr>
                                        <p:cTn id="12" dur="2000"/>
                                        <p:tgtEl>
                                          <p:spTgt spid="29"/>
                                        </p:tgtEl>
                                      </p:cBhvr>
                                    </p:animEffect>
                                    <p:set>
                                      <p:cBhvr>
                                        <p:cTn id="13"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30"/>
                                        </p:tgtEl>
                                      </p:cBhvr>
                                    </p:animEffect>
                                    <p:set>
                                      <p:cBhvr>
                                        <p:cTn id="19"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32"/>
                                        </p:tgtEl>
                                      </p:cBhvr>
                                    </p:animEffect>
                                    <p:set>
                                      <p:cBhvr>
                                        <p:cTn id="25" dur="1" fill="hold">
                                          <p:stCondLst>
                                            <p:cond delay="1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40"/>
                                        </p:tgtEl>
                                      </p:cBhvr>
                                    </p:animEffect>
                                    <p:set>
                                      <p:cBhvr>
                                        <p:cTn id="31"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40"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57"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42"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73" name="图片 7">
            <a:extLst>
              <a:ext uri="{FF2B5EF4-FFF2-40B4-BE49-F238E27FC236}">
                <a16:creationId xmlns:a16="http://schemas.microsoft.com/office/drawing/2014/main" xmlns="" id="{C80FAB12-D343-42C0-8D7A-4D61791245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8" y="5370286"/>
            <a:ext cx="12192000" cy="1473200"/>
          </a:xfrm>
          <a:prstGeom prst="rect">
            <a:avLst/>
          </a:prstGeom>
        </p:spPr>
      </p:pic>
      <p:pic>
        <p:nvPicPr>
          <p:cNvPr id="74" name="图片 5">
            <a:extLst>
              <a:ext uri="{FF2B5EF4-FFF2-40B4-BE49-F238E27FC236}">
                <a16:creationId xmlns:a16="http://schemas.microsoft.com/office/drawing/2014/main" xmlns="" id="{123CC8EF-78A8-4447-8932-3522ED3BB339}"/>
              </a:ext>
            </a:extLst>
          </p:cNvPr>
          <p:cNvPicPr>
            <a:picLocks noChangeAspect="1"/>
          </p:cNvPicPr>
          <p:nvPr/>
        </p:nvPicPr>
        <p:blipFill rotWithShape="1">
          <a:blip r:embed="rId9">
            <a:extLst>
              <a:ext uri="{28A0092B-C50C-407E-A947-70E740481C1C}">
                <a14:useLocalDpi xmlns:a14="http://schemas.microsoft.com/office/drawing/2010/main" val="0"/>
              </a:ext>
            </a:extLst>
          </a:blip>
          <a:srcRect l="7188" t="34690" r="63130" b="35796"/>
          <a:stretch/>
        </p:blipFill>
        <p:spPr>
          <a:xfrm flipH="1">
            <a:off x="8794491" y="443344"/>
            <a:ext cx="3544388" cy="6612347"/>
          </a:xfrm>
          <a:prstGeom prst="rect">
            <a:avLst/>
          </a:prstGeom>
        </p:spPr>
      </p:pic>
      <p:sp>
        <p:nvSpPr>
          <p:cNvPr id="75" name="Rectangle 74">
            <a:extLst>
              <a:ext uri="{FF2B5EF4-FFF2-40B4-BE49-F238E27FC236}">
                <a16:creationId xmlns:a16="http://schemas.microsoft.com/office/drawing/2014/main" xmlns="" id="{D20B2BF6-830C-4116-B20A-A11D2343221B}"/>
              </a:ext>
            </a:extLst>
          </p:cNvPr>
          <p:cNvSpPr/>
          <p:nvPr/>
        </p:nvSpPr>
        <p:spPr>
          <a:xfrm>
            <a:off x="390132" y="269189"/>
            <a:ext cx="8537071" cy="1518047"/>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vi-VN" sz="4400" dirty="0" smtClean="0">
                <a:solidFill>
                  <a:prstClr val="black"/>
                </a:solidFill>
                <a:latin typeface="Times New Roman" pitchFamily="18" charset="0"/>
                <a:cs typeface="Times New Roman" pitchFamily="18" charset="0"/>
                <a:sym typeface="Arial"/>
              </a:rPr>
              <a:t>Cây </a:t>
            </a:r>
            <a:r>
              <a:rPr lang="vi-VN" sz="4400" dirty="0">
                <a:solidFill>
                  <a:prstClr val="black"/>
                </a:solidFill>
                <a:latin typeface="Times New Roman" pitchFamily="18" charset="0"/>
                <a:cs typeface="Times New Roman" pitchFamily="18" charset="0"/>
                <a:sym typeface="Arial"/>
              </a:rPr>
              <a:t>gì thẳng tắp trước nhà</a:t>
            </a:r>
          </a:p>
          <a:p>
            <a:pPr algn="ctr" defTabSz="914060">
              <a:defRPr/>
            </a:pPr>
            <a:r>
              <a:rPr lang="vi-VN" sz="4400" dirty="0">
                <a:solidFill>
                  <a:prstClr val="black"/>
                </a:solidFill>
                <a:latin typeface="Times New Roman" pitchFamily="18" charset="0"/>
                <a:cs typeface="Times New Roman" pitchFamily="18" charset="0"/>
                <a:sym typeface="Arial"/>
              </a:rPr>
              <a:t>Trái ngon dành tặng riêng bà, bà </a:t>
            </a:r>
            <a:r>
              <a:rPr lang="vi-VN" sz="4400" dirty="0" smtClean="0">
                <a:solidFill>
                  <a:prstClr val="black"/>
                </a:solidFill>
                <a:latin typeface="Times New Roman" pitchFamily="18" charset="0"/>
                <a:cs typeface="Times New Roman" pitchFamily="18" charset="0"/>
                <a:sym typeface="Arial"/>
              </a:rPr>
              <a:t>ơi</a:t>
            </a:r>
            <a:r>
              <a:rPr lang="en-US" sz="4400" dirty="0" smtClean="0">
                <a:solidFill>
                  <a:prstClr val="black"/>
                </a:solidFill>
                <a:latin typeface="Times New Roman" pitchFamily="18" charset="0"/>
                <a:cs typeface="Times New Roman" pitchFamily="18" charset="0"/>
                <a:sym typeface="Arial"/>
              </a:rPr>
              <a:t>!</a:t>
            </a:r>
            <a:endParaRPr lang="en-US" sz="4400" dirty="0">
              <a:solidFill>
                <a:prstClr val="black"/>
              </a:solidFill>
              <a:latin typeface="Times New Roman" pitchFamily="18" charset="0"/>
              <a:cs typeface="Times New Roman" pitchFamily="18" charset="0"/>
              <a:sym typeface="Arial"/>
            </a:endParaRPr>
          </a:p>
        </p:txBody>
      </p:sp>
      <p:sp>
        <p:nvSpPr>
          <p:cNvPr id="76" name="Rectangle: Rounded Corners 2">
            <a:extLst>
              <a:ext uri="{FF2B5EF4-FFF2-40B4-BE49-F238E27FC236}">
                <a16:creationId xmlns:a16="http://schemas.microsoft.com/office/drawing/2014/main" xmlns="" id="{0094D2C1-7CAD-4D15-8C6B-36FCFC71A3AA}"/>
              </a:ext>
            </a:extLst>
          </p:cNvPr>
          <p:cNvSpPr/>
          <p:nvPr/>
        </p:nvSpPr>
        <p:spPr>
          <a:xfrm>
            <a:off x="4041136" y="3059731"/>
            <a:ext cx="4100317" cy="1025461"/>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000" b="1" dirty="0" err="1">
                <a:solidFill>
                  <a:srgbClr val="C00000"/>
                </a:solidFill>
                <a:latin typeface="Times New Roman" pitchFamily="18" charset="0"/>
                <a:cs typeface="Times New Roman" pitchFamily="18" charset="0"/>
                <a:sym typeface="Arial"/>
              </a:rPr>
              <a:t>Đáp</a:t>
            </a:r>
            <a:r>
              <a:rPr lang="en-US" sz="4000" b="1" dirty="0">
                <a:solidFill>
                  <a:srgbClr val="C00000"/>
                </a:solidFill>
                <a:latin typeface="Times New Roman" pitchFamily="18" charset="0"/>
                <a:cs typeface="Times New Roman" pitchFamily="18" charset="0"/>
                <a:sym typeface="Arial"/>
              </a:rPr>
              <a:t> </a:t>
            </a:r>
            <a:r>
              <a:rPr lang="en-US" sz="4000" b="1" dirty="0" err="1">
                <a:solidFill>
                  <a:srgbClr val="C00000"/>
                </a:solidFill>
                <a:latin typeface="Times New Roman" pitchFamily="18" charset="0"/>
                <a:cs typeface="Times New Roman" pitchFamily="18" charset="0"/>
                <a:sym typeface="Arial"/>
              </a:rPr>
              <a:t>án</a:t>
            </a:r>
            <a:r>
              <a:rPr lang="en-US" sz="4000" b="1" dirty="0">
                <a:solidFill>
                  <a:srgbClr val="C00000"/>
                </a:solidFill>
                <a:latin typeface="Times New Roman" pitchFamily="18" charset="0"/>
                <a:cs typeface="Times New Roman" pitchFamily="18" charset="0"/>
                <a:sym typeface="Arial"/>
              </a:rPr>
              <a:t>: </a:t>
            </a:r>
            <a:r>
              <a:rPr lang="en-US" sz="4000" b="1" dirty="0" err="1">
                <a:solidFill>
                  <a:srgbClr val="C00000"/>
                </a:solidFill>
                <a:latin typeface="Times New Roman" pitchFamily="18" charset="0"/>
                <a:cs typeface="Times New Roman" pitchFamily="18" charset="0"/>
                <a:sym typeface="Arial"/>
              </a:rPr>
              <a:t>Cây</a:t>
            </a:r>
            <a:r>
              <a:rPr lang="en-US" sz="4000" b="1" dirty="0">
                <a:solidFill>
                  <a:srgbClr val="C00000"/>
                </a:solidFill>
                <a:latin typeface="Times New Roman" pitchFamily="18" charset="0"/>
                <a:cs typeface="Times New Roman" pitchFamily="18" charset="0"/>
                <a:sym typeface="Arial"/>
              </a:rPr>
              <a:t> </a:t>
            </a:r>
            <a:r>
              <a:rPr lang="en-US" sz="4000" b="1" dirty="0" err="1">
                <a:solidFill>
                  <a:srgbClr val="C00000"/>
                </a:solidFill>
                <a:latin typeface="Times New Roman" pitchFamily="18" charset="0"/>
                <a:cs typeface="Times New Roman" pitchFamily="18" charset="0"/>
                <a:sym typeface="Arial"/>
              </a:rPr>
              <a:t>cau</a:t>
            </a:r>
            <a:endParaRPr lang="en-US" sz="4000" b="1" dirty="0">
              <a:solidFill>
                <a:srgbClr val="C00000"/>
              </a:solidFill>
              <a:latin typeface="Times New Roman" pitchFamily="18" charset="0"/>
              <a:cs typeface="Times New Roman" pitchFamily="18" charset="0"/>
              <a:sym typeface="Arial"/>
            </a:endParaRPr>
          </a:p>
        </p:txBody>
      </p:sp>
      <p:pic>
        <p:nvPicPr>
          <p:cNvPr id="2052"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16907" t="-6982" r="-407" b="6982"/>
          <a:stretch/>
        </p:blipFill>
        <p:spPr bwMode="auto">
          <a:xfrm>
            <a:off x="75766" y="1537463"/>
            <a:ext cx="3675018" cy="528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图片 5">
            <a:hlinkClick r:id="rId11" action="ppaction://hlinksldjump"/>
            <a:extLst>
              <a:ext uri="{FF2B5EF4-FFF2-40B4-BE49-F238E27FC236}">
                <a16:creationId xmlns:a16="http://schemas.microsoft.com/office/drawing/2014/main" xmlns="" id="{DDEE6DC0-5AED-438B-9998-CD029DD6BF5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594711" y="92331"/>
            <a:ext cx="1495821" cy="1226412"/>
          </a:xfrm>
          <a:prstGeom prst="rect">
            <a:avLst/>
          </a:prstGeom>
        </p:spPr>
      </p:pic>
      <p:pic>
        <p:nvPicPr>
          <p:cNvPr id="2" name="Câ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2425804" y="6106886"/>
            <a:ext cx="609600" cy="609600"/>
          </a:xfrm>
          <a:prstGeom prst="rect">
            <a:avLst/>
          </a:prstGeom>
        </p:spPr>
      </p:pic>
      <p:pic>
        <p:nvPicPr>
          <p:cNvPr id="3" name="Đúng r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986554" y="6106886"/>
            <a:ext cx="609600" cy="609600"/>
          </a:xfrm>
          <a:prstGeom prst="rect">
            <a:avLst/>
          </a:prstGeom>
        </p:spPr>
      </p:pic>
      <p:pic>
        <p:nvPicPr>
          <p:cNvPr id="4" name="Sai r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031350" y="5234354"/>
            <a:ext cx="609600" cy="609600"/>
          </a:xfrm>
          <a:prstGeom prst="rect">
            <a:avLst/>
          </a:prstGeom>
        </p:spPr>
      </p:pic>
    </p:spTree>
    <p:extLst>
      <p:ext uri="{BB962C8B-B14F-4D97-AF65-F5344CB8AC3E}">
        <p14:creationId xmlns:p14="http://schemas.microsoft.com/office/powerpoint/2010/main" val="3974956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audio>
              <p:cMediaNode vol="80000">
                <p:cTn id="9" fill="hold" display="0">
                  <p:stCondLst>
                    <p:cond delay="indefinite"/>
                  </p:stCondLst>
                  <p:endCondLst>
                    <p:cond evt="onStopAudio" delay="0">
                      <p:tgtEl>
                        <p:sldTgt/>
                      </p:tgtEl>
                    </p:cond>
                  </p:endCondLst>
                </p:cTn>
                <p:tgtEl>
                  <p:spTgt spid="4"/>
                </p:tgtEl>
              </p:cMediaNode>
            </p:audio>
            <p:seq concurrent="1" nextAc="seek">
              <p:cTn id="10" restart="whenNotActive" fill="hold" evtFilter="cancelBubble" nodeType="interactiveSeq">
                <p:stCondLst>
                  <p:cond evt="onClick" delay="0">
                    <p:tgtEl>
                      <p:spTgt spid="7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20" fill="hold"/>
                                        <p:tgtEl>
                                          <p:spTgt spid="4"/>
                                        </p:tgtEl>
                                      </p:cBhvr>
                                    </p:cmd>
                                  </p:childTnLst>
                                </p:cTn>
                              </p:par>
                            </p:childTnLst>
                          </p:cTn>
                        </p:par>
                      </p:childTnLst>
                    </p:cTn>
                  </p:par>
                </p:childTnLst>
              </p:cTn>
              <p:nextCondLst>
                <p:cond evt="onClick" delay="0">
                  <p:tgtEl>
                    <p:spTgt spid="73"/>
                  </p:tgtEl>
                </p:cond>
              </p:nextCondLst>
            </p:seq>
            <p:seq concurrent="1" nextAc="seek">
              <p:cTn id="15" restart="whenNotActive" fill="hold" evtFilter="cancelBubble" nodeType="interactiveSeq">
                <p:stCondLst>
                  <p:cond evt="onClick" delay="0">
                    <p:tgtEl>
                      <p:spTgt spid="7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00" fill="hold"/>
                                        <p:tgtEl>
                                          <p:spTgt spid="3"/>
                                        </p:tgtEl>
                                      </p:cBhvr>
                                    </p:cmd>
                                  </p:childTnLst>
                                </p:cTn>
                              </p:par>
                              <p:par>
                                <p:cTn id="20" presetID="53"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500" fill="hold"/>
                                        <p:tgtEl>
                                          <p:spTgt spid="76"/>
                                        </p:tgtEl>
                                        <p:attrNameLst>
                                          <p:attrName>ppt_w</p:attrName>
                                        </p:attrNameLst>
                                      </p:cBhvr>
                                      <p:tavLst>
                                        <p:tav tm="0">
                                          <p:val>
                                            <p:fltVal val="0"/>
                                          </p:val>
                                        </p:tav>
                                        <p:tav tm="100000">
                                          <p:val>
                                            <p:strVal val="#ppt_w"/>
                                          </p:val>
                                        </p:tav>
                                      </p:tavLst>
                                    </p:anim>
                                    <p:anim calcmode="lin" valueType="num">
                                      <p:cBhvr>
                                        <p:cTn id="28" dur="500" fill="hold"/>
                                        <p:tgtEl>
                                          <p:spTgt spid="76"/>
                                        </p:tgtEl>
                                        <p:attrNameLst>
                                          <p:attrName>ppt_h</p:attrName>
                                        </p:attrNameLst>
                                      </p:cBhvr>
                                      <p:tavLst>
                                        <p:tav tm="0">
                                          <p:val>
                                            <p:fltVal val="0"/>
                                          </p:val>
                                        </p:tav>
                                        <p:tav tm="100000">
                                          <p:val>
                                            <p:strVal val="#ppt_h"/>
                                          </p:val>
                                        </p:tav>
                                      </p:tavLst>
                                    </p:anim>
                                    <p:animEffect transition="in" filter="fade">
                                      <p:cBhvr>
                                        <p:cTn id="29" dur="500"/>
                                        <p:tgtEl>
                                          <p:spTgt spid="76"/>
                                        </p:tgtEl>
                                      </p:cBhvr>
                                    </p:animEffect>
                                  </p:childTnLst>
                                </p:cTn>
                              </p:par>
                            </p:childTnLst>
                          </p:cTn>
                        </p:par>
                      </p:childTnLst>
                    </p:cTn>
                  </p:par>
                </p:childTnLst>
              </p:cTn>
              <p:nextCondLst>
                <p:cond evt="onClick" delay="0">
                  <p:tgtEl>
                    <p:spTgt spid="74"/>
                  </p:tgtEl>
                </p:cond>
              </p:nextCondLst>
            </p:seq>
          </p:childTnLst>
        </p:cTn>
      </p:par>
    </p:tnLst>
    <p:bldLst>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40"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57"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42"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73" name="图片 7">
            <a:extLst>
              <a:ext uri="{FF2B5EF4-FFF2-40B4-BE49-F238E27FC236}">
                <a16:creationId xmlns:a16="http://schemas.microsoft.com/office/drawing/2014/main" xmlns="" id="{C80FAB12-D343-42C0-8D7A-4D61791245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8" y="5370286"/>
            <a:ext cx="12192000" cy="1473200"/>
          </a:xfrm>
          <a:prstGeom prst="rect">
            <a:avLst/>
          </a:prstGeom>
        </p:spPr>
      </p:pic>
      <p:sp>
        <p:nvSpPr>
          <p:cNvPr id="75" name="Rectangle 74">
            <a:extLst>
              <a:ext uri="{FF2B5EF4-FFF2-40B4-BE49-F238E27FC236}">
                <a16:creationId xmlns:a16="http://schemas.microsoft.com/office/drawing/2014/main" xmlns="" id="{D20B2BF6-830C-4116-B20A-A11D2343221B}"/>
              </a:ext>
            </a:extLst>
          </p:cNvPr>
          <p:cNvSpPr/>
          <p:nvPr/>
        </p:nvSpPr>
        <p:spPr>
          <a:xfrm>
            <a:off x="4494007" y="314756"/>
            <a:ext cx="4902519" cy="261255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defTabSz="914060">
              <a:defRPr/>
            </a:pPr>
            <a:r>
              <a:rPr lang="vi-VN" sz="4000" dirty="0">
                <a:solidFill>
                  <a:prstClr val="black"/>
                </a:solidFill>
                <a:latin typeface="+mj-lt"/>
                <a:cs typeface="Calibri" panose="020F0502020204030204" pitchFamily="34" charset="0"/>
                <a:sym typeface="Arial"/>
              </a:rPr>
              <a:t>Thân nhiều gai nhọn</a:t>
            </a:r>
          </a:p>
          <a:p>
            <a:pPr defTabSz="914060">
              <a:defRPr/>
            </a:pPr>
            <a:r>
              <a:rPr lang="vi-VN" sz="4000" dirty="0">
                <a:solidFill>
                  <a:prstClr val="black"/>
                </a:solidFill>
                <a:latin typeface="+mj-lt"/>
                <a:cs typeface="Calibri" panose="020F0502020204030204" pitchFamily="34" charset="0"/>
                <a:sym typeface="Arial"/>
              </a:rPr>
              <a:t>Hoa trắng ngát thơm</a:t>
            </a:r>
          </a:p>
          <a:p>
            <a:pPr defTabSz="914060">
              <a:defRPr/>
            </a:pPr>
            <a:r>
              <a:rPr lang="vi-VN" sz="4000" dirty="0">
                <a:solidFill>
                  <a:prstClr val="black"/>
                </a:solidFill>
                <a:latin typeface="+mj-lt"/>
                <a:cs typeface="Calibri" panose="020F0502020204030204" pitchFamily="34" charset="0"/>
                <a:sym typeface="Arial"/>
              </a:rPr>
              <a:t>Cành trĩu quả tròn</a:t>
            </a:r>
          </a:p>
          <a:p>
            <a:pPr defTabSz="914060">
              <a:defRPr/>
            </a:pPr>
            <a:r>
              <a:rPr lang="vi-VN" sz="4000" dirty="0">
                <a:solidFill>
                  <a:prstClr val="black"/>
                </a:solidFill>
                <a:latin typeface="+mj-lt"/>
                <a:cs typeface="Calibri" panose="020F0502020204030204" pitchFamily="34" charset="0"/>
                <a:sym typeface="Arial"/>
              </a:rPr>
              <a:t>Mang đầy múi ngọt</a:t>
            </a:r>
            <a:endParaRPr lang="en-US" sz="4000" dirty="0">
              <a:solidFill>
                <a:prstClr val="black"/>
              </a:solidFill>
              <a:latin typeface="+mj-lt"/>
              <a:cs typeface="Calibri" panose="020F0502020204030204" pitchFamily="34" charset="0"/>
              <a:sym typeface="Arial"/>
            </a:endParaRPr>
          </a:p>
        </p:txBody>
      </p:sp>
      <p:sp>
        <p:nvSpPr>
          <p:cNvPr id="76" name="Rectangle: Rounded Corners 2">
            <a:extLst>
              <a:ext uri="{FF2B5EF4-FFF2-40B4-BE49-F238E27FC236}">
                <a16:creationId xmlns:a16="http://schemas.microsoft.com/office/drawing/2014/main" xmlns="" id="{0094D2C1-7CAD-4D15-8C6B-36FCFC71A3AA}"/>
              </a:ext>
            </a:extLst>
          </p:cNvPr>
          <p:cNvSpPr/>
          <p:nvPr/>
        </p:nvSpPr>
        <p:spPr>
          <a:xfrm>
            <a:off x="4879107" y="3545277"/>
            <a:ext cx="4100317" cy="1025461"/>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600" b="1" dirty="0" err="1">
                <a:solidFill>
                  <a:srgbClr val="C00000"/>
                </a:solidFill>
                <a:latin typeface="Times New Roman" pitchFamily="18" charset="0"/>
                <a:cs typeface="Times New Roman" pitchFamily="18" charset="0"/>
                <a:sym typeface="Arial"/>
              </a:rPr>
              <a:t>Đáp</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án</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Cây</a:t>
            </a:r>
            <a:r>
              <a:rPr lang="en-US" sz="3600" b="1" dirty="0">
                <a:solidFill>
                  <a:srgbClr val="C00000"/>
                </a:solidFill>
                <a:latin typeface="Times New Roman" pitchFamily="18" charset="0"/>
                <a:cs typeface="Times New Roman" pitchFamily="18" charset="0"/>
                <a:sym typeface="Arial"/>
              </a:rPr>
              <a:t> </a:t>
            </a:r>
            <a:r>
              <a:rPr lang="en-US" sz="3600" b="1" dirty="0" err="1" smtClean="0">
                <a:solidFill>
                  <a:srgbClr val="C00000"/>
                </a:solidFill>
                <a:latin typeface="Times New Roman" pitchFamily="18" charset="0"/>
                <a:cs typeface="Times New Roman" pitchFamily="18" charset="0"/>
                <a:sym typeface="Arial"/>
              </a:rPr>
              <a:t>bưởi</a:t>
            </a:r>
            <a:endParaRPr lang="en-US" sz="3600" b="1" dirty="0">
              <a:solidFill>
                <a:srgbClr val="C00000"/>
              </a:solidFill>
              <a:latin typeface="Times New Roman" pitchFamily="18" charset="0"/>
              <a:cs typeface="Times New Roman" pitchFamily="18" charset="0"/>
              <a:sym typeface="Arial"/>
            </a:endParaRPr>
          </a:p>
        </p:txBody>
      </p:sp>
      <p:pic>
        <p:nvPicPr>
          <p:cNvPr id="77" name="图片 3">
            <a:extLst>
              <a:ext uri="{FF2B5EF4-FFF2-40B4-BE49-F238E27FC236}">
                <a16:creationId xmlns:a16="http://schemas.microsoft.com/office/drawing/2014/main" xmlns="" id="{C7DD57BC-C417-4C34-B683-4DDD136485B1}"/>
              </a:ext>
            </a:extLst>
          </p:cNvPr>
          <p:cNvPicPr>
            <a:picLocks noChangeAspect="1"/>
          </p:cNvPicPr>
          <p:nvPr/>
        </p:nvPicPr>
        <p:blipFill rotWithShape="1">
          <a:blip r:embed="rId9">
            <a:extLst>
              <a:ext uri="{28A0092B-C50C-407E-A947-70E740481C1C}">
                <a14:useLocalDpi xmlns:a14="http://schemas.microsoft.com/office/drawing/2010/main" val="0"/>
              </a:ext>
            </a:extLst>
          </a:blip>
          <a:srcRect l="6442" t="2921" r="54695" b="67565"/>
          <a:stretch/>
        </p:blipFill>
        <p:spPr>
          <a:xfrm rot="1500544" flipH="1">
            <a:off x="8805214" y="2519199"/>
            <a:ext cx="3412234" cy="3899695"/>
          </a:xfrm>
          <a:prstGeom prst="rect">
            <a:avLst/>
          </a:prstGeom>
        </p:spPr>
      </p:pic>
      <p:pic>
        <p:nvPicPr>
          <p:cNvPr id="4101"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r="20448" b="7539"/>
          <a:stretch/>
        </p:blipFill>
        <p:spPr bwMode="auto">
          <a:xfrm>
            <a:off x="0" y="166255"/>
            <a:ext cx="4450203" cy="628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图片 5">
            <a:hlinkClick r:id="rId11" action="ppaction://hlinksldjump"/>
            <a:extLst>
              <a:ext uri="{FF2B5EF4-FFF2-40B4-BE49-F238E27FC236}">
                <a16:creationId xmlns:a16="http://schemas.microsoft.com/office/drawing/2014/main" xmlns="" id="{DDEE6DC0-5AED-438B-9998-CD029DD6BF5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594711" y="92331"/>
            <a:ext cx="1495821" cy="1226412"/>
          </a:xfrm>
          <a:prstGeom prst="rect">
            <a:avLst/>
          </a:prstGeom>
        </p:spPr>
      </p:pic>
      <p:pic>
        <p:nvPicPr>
          <p:cNvPr id="2" name="Câu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1513567" y="6143941"/>
            <a:ext cx="609600" cy="609600"/>
          </a:xfrm>
          <a:prstGeom prst="rect">
            <a:avLst/>
          </a:prstGeom>
        </p:spPr>
      </p:pic>
      <p:pic>
        <p:nvPicPr>
          <p:cNvPr id="74" name="Đúng r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986554" y="6106886"/>
            <a:ext cx="609600" cy="609600"/>
          </a:xfrm>
          <a:prstGeom prst="rect">
            <a:avLst/>
          </a:prstGeom>
        </p:spPr>
      </p:pic>
      <p:pic>
        <p:nvPicPr>
          <p:cNvPr id="78" name="Sai r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031350" y="5234354"/>
            <a:ext cx="609600" cy="609600"/>
          </a:xfrm>
          <a:prstGeom prst="rect">
            <a:avLst/>
          </a:prstGeom>
        </p:spPr>
      </p:pic>
    </p:spTree>
    <p:extLst>
      <p:ext uri="{BB962C8B-B14F-4D97-AF65-F5344CB8AC3E}">
        <p14:creationId xmlns:p14="http://schemas.microsoft.com/office/powerpoint/2010/main" val="6969482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74"/>
                </p:tgtEl>
              </p:cMediaNode>
            </p:audio>
            <p:seq concurrent="1" nextAc="seek">
              <p:cTn id="9" restart="whenNotActive" fill="hold" evtFilter="cancelBubble" nodeType="interactiveSeq">
                <p:stCondLst>
                  <p:cond evt="onClick" delay="0">
                    <p:tgtEl>
                      <p:spTgt spid="7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200" fill="hold"/>
                                        <p:tgtEl>
                                          <p:spTgt spid="74"/>
                                        </p:tgtEl>
                                      </p:cBhvr>
                                    </p:cmd>
                                  </p:childTnLst>
                                </p:cTn>
                              </p:par>
                              <p:par>
                                <p:cTn id="14" presetID="53" presetClass="entr" presetSubtype="16" fill="hold" nodeType="withEffect">
                                  <p:stCondLst>
                                    <p:cond delay="0"/>
                                  </p:stCondLst>
                                  <p:childTnLst>
                                    <p:set>
                                      <p:cBhvr>
                                        <p:cTn id="15" dur="1" fill="hold">
                                          <p:stCondLst>
                                            <p:cond delay="0"/>
                                          </p:stCondLst>
                                        </p:cTn>
                                        <p:tgtEl>
                                          <p:spTgt spid="4101"/>
                                        </p:tgtEl>
                                        <p:attrNameLst>
                                          <p:attrName>style.visibility</p:attrName>
                                        </p:attrNameLst>
                                      </p:cBhvr>
                                      <p:to>
                                        <p:strVal val="visible"/>
                                      </p:to>
                                    </p:set>
                                    <p:anim calcmode="lin" valueType="num">
                                      <p:cBhvr>
                                        <p:cTn id="16" dur="500" fill="hold"/>
                                        <p:tgtEl>
                                          <p:spTgt spid="4101"/>
                                        </p:tgtEl>
                                        <p:attrNameLst>
                                          <p:attrName>ppt_w</p:attrName>
                                        </p:attrNameLst>
                                      </p:cBhvr>
                                      <p:tavLst>
                                        <p:tav tm="0">
                                          <p:val>
                                            <p:fltVal val="0"/>
                                          </p:val>
                                        </p:tav>
                                        <p:tav tm="100000">
                                          <p:val>
                                            <p:strVal val="#ppt_w"/>
                                          </p:val>
                                        </p:tav>
                                      </p:tavLst>
                                    </p:anim>
                                    <p:anim calcmode="lin" valueType="num">
                                      <p:cBhvr>
                                        <p:cTn id="17" dur="500" fill="hold"/>
                                        <p:tgtEl>
                                          <p:spTgt spid="4101"/>
                                        </p:tgtEl>
                                        <p:attrNameLst>
                                          <p:attrName>ppt_h</p:attrName>
                                        </p:attrNameLst>
                                      </p:cBhvr>
                                      <p:tavLst>
                                        <p:tav tm="0">
                                          <p:val>
                                            <p:fltVal val="0"/>
                                          </p:val>
                                        </p:tav>
                                        <p:tav tm="100000">
                                          <p:val>
                                            <p:strVal val="#ppt_h"/>
                                          </p:val>
                                        </p:tav>
                                      </p:tavLst>
                                    </p:anim>
                                    <p:animEffect transition="in" filter="fade">
                                      <p:cBhvr>
                                        <p:cTn id="18" dur="500"/>
                                        <p:tgtEl>
                                          <p:spTgt spid="410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ppt_w</p:attrName>
                                        </p:attrNameLst>
                                      </p:cBhvr>
                                      <p:tavLst>
                                        <p:tav tm="0">
                                          <p:val>
                                            <p:fltVal val="0"/>
                                          </p:val>
                                        </p:tav>
                                        <p:tav tm="100000">
                                          <p:val>
                                            <p:strVal val="#ppt_w"/>
                                          </p:val>
                                        </p:tav>
                                      </p:tavLst>
                                    </p:anim>
                                    <p:anim calcmode="lin" valueType="num">
                                      <p:cBhvr>
                                        <p:cTn id="22" dur="500" fill="hold"/>
                                        <p:tgtEl>
                                          <p:spTgt spid="76"/>
                                        </p:tgtEl>
                                        <p:attrNameLst>
                                          <p:attrName>ppt_h</p:attrName>
                                        </p:attrNameLst>
                                      </p:cBhvr>
                                      <p:tavLst>
                                        <p:tav tm="0">
                                          <p:val>
                                            <p:fltVal val="0"/>
                                          </p:val>
                                        </p:tav>
                                        <p:tav tm="100000">
                                          <p:val>
                                            <p:strVal val="#ppt_h"/>
                                          </p:val>
                                        </p:tav>
                                      </p:tavLst>
                                    </p:anim>
                                    <p:animEffect transition="in" filter="fade">
                                      <p:cBhvr>
                                        <p:cTn id="23" dur="500"/>
                                        <p:tgtEl>
                                          <p:spTgt spid="76"/>
                                        </p:tgtEl>
                                      </p:cBhvr>
                                    </p:animEffect>
                                  </p:childTnLst>
                                </p:cTn>
                              </p:par>
                            </p:childTnLst>
                          </p:cTn>
                        </p:par>
                      </p:childTnLst>
                    </p:cTn>
                  </p:par>
                </p:childTnLst>
              </p:cTn>
              <p:nextCondLst>
                <p:cond evt="onClick" delay="0">
                  <p:tgtEl>
                    <p:spTgt spid="77"/>
                  </p:tgtEl>
                </p:cond>
              </p:nextCondLst>
            </p:seq>
            <p:audio>
              <p:cMediaNode vol="80000">
                <p:cTn id="24" fill="hold" display="0">
                  <p:stCondLst>
                    <p:cond delay="indefinite"/>
                  </p:stCondLst>
                  <p:endCondLst>
                    <p:cond evt="onStopAudio" delay="0">
                      <p:tgtEl>
                        <p:sldTgt/>
                      </p:tgtEl>
                    </p:cond>
                  </p:endCondLst>
                </p:cTn>
                <p:tgtEl>
                  <p:spTgt spid="78"/>
                </p:tgtEl>
              </p:cMediaNode>
            </p:audio>
            <p:seq concurrent="1" nextAc="seek">
              <p:cTn id="25" restart="whenNotActive" fill="hold" evtFilter="cancelBubble" nodeType="interactiveSeq">
                <p:stCondLst>
                  <p:cond evt="onClick" delay="0">
                    <p:tgtEl>
                      <p:spTgt spid="7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120" fill="hold"/>
                                        <p:tgtEl>
                                          <p:spTgt spid="78"/>
                                        </p:tgtEl>
                                      </p:cBhvr>
                                    </p:cmd>
                                  </p:childTnLst>
                                </p:cTn>
                              </p:par>
                            </p:childTnLst>
                          </p:cTn>
                        </p:par>
                      </p:childTnLst>
                    </p:cTn>
                  </p:par>
                </p:childTnLst>
              </p:cTn>
              <p:nextCondLst>
                <p:cond evt="onClick" delay="0">
                  <p:tgtEl>
                    <p:spTgt spid="73"/>
                  </p:tgtEl>
                </p:cond>
              </p:nextCondLst>
            </p:seq>
          </p:childTnLst>
        </p:cTn>
      </p:par>
    </p:tnLst>
    <p:bldLst>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40"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57"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42"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73" name="图片 7">
            <a:extLst>
              <a:ext uri="{FF2B5EF4-FFF2-40B4-BE49-F238E27FC236}">
                <a16:creationId xmlns:a16="http://schemas.microsoft.com/office/drawing/2014/main" xmlns="" id="{C80FAB12-D343-42C0-8D7A-4D61791245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8" y="5370286"/>
            <a:ext cx="12192000" cy="1473200"/>
          </a:xfrm>
          <a:prstGeom prst="rect">
            <a:avLst/>
          </a:prstGeom>
        </p:spPr>
      </p:pic>
      <p:sp>
        <p:nvSpPr>
          <p:cNvPr id="75" name="Rectangle 74">
            <a:extLst>
              <a:ext uri="{FF2B5EF4-FFF2-40B4-BE49-F238E27FC236}">
                <a16:creationId xmlns:a16="http://schemas.microsoft.com/office/drawing/2014/main" xmlns="" id="{D20B2BF6-830C-4116-B20A-A11D2343221B}"/>
              </a:ext>
            </a:extLst>
          </p:cNvPr>
          <p:cNvSpPr/>
          <p:nvPr/>
        </p:nvSpPr>
        <p:spPr>
          <a:xfrm>
            <a:off x="4560604" y="906571"/>
            <a:ext cx="4902519" cy="261255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defTabSz="914060">
              <a:defRPr/>
            </a:pPr>
            <a:r>
              <a:rPr lang="vi-VN" sz="4000" dirty="0">
                <a:solidFill>
                  <a:prstClr val="black"/>
                </a:solidFill>
                <a:latin typeface="+mj-lt"/>
                <a:cs typeface="Calibri" panose="020F0502020204030204" pitchFamily="34" charset="0"/>
                <a:sym typeface="Arial"/>
              </a:rPr>
              <a:t>Thân </a:t>
            </a:r>
            <a:r>
              <a:rPr lang="en-US" sz="4000" dirty="0" err="1" smtClean="0">
                <a:solidFill>
                  <a:prstClr val="black"/>
                </a:solidFill>
                <a:latin typeface="Times New Roman" pitchFamily="18" charset="0"/>
                <a:cs typeface="Times New Roman" pitchFamily="18" charset="0"/>
                <a:sym typeface="Arial"/>
              </a:rPr>
              <a:t>cao</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nhiều</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đốt</a:t>
            </a:r>
            <a:endParaRPr lang="en-US" sz="4000" dirty="0" smtClean="0">
              <a:solidFill>
                <a:prstClr val="black"/>
              </a:solidFill>
              <a:latin typeface="Times New Roman" pitchFamily="18" charset="0"/>
              <a:cs typeface="Times New Roman" pitchFamily="18" charset="0"/>
              <a:sym typeface="Arial"/>
            </a:endParaRPr>
          </a:p>
          <a:p>
            <a:pPr defTabSz="914060">
              <a:defRPr/>
            </a:pPr>
            <a:r>
              <a:rPr lang="en-US" sz="4000" dirty="0" err="1" smtClean="0">
                <a:solidFill>
                  <a:prstClr val="black"/>
                </a:solidFill>
                <a:latin typeface="Times New Roman" pitchFamily="18" charset="0"/>
                <a:cs typeface="Times New Roman" pitchFamily="18" charset="0"/>
                <a:sym typeface="Arial"/>
              </a:rPr>
              <a:t>Mọc</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chụm</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thành</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bờ</a:t>
            </a:r>
            <a:endParaRPr lang="en-US" sz="4000" dirty="0" smtClean="0">
              <a:solidFill>
                <a:prstClr val="black"/>
              </a:solidFill>
              <a:latin typeface="Times New Roman" pitchFamily="18" charset="0"/>
              <a:cs typeface="Times New Roman" pitchFamily="18" charset="0"/>
              <a:sym typeface="Arial"/>
            </a:endParaRPr>
          </a:p>
          <a:p>
            <a:pPr defTabSz="914060">
              <a:defRPr/>
            </a:pPr>
            <a:r>
              <a:rPr lang="en-US" sz="4000" dirty="0" err="1" smtClean="0">
                <a:solidFill>
                  <a:prstClr val="black"/>
                </a:solidFill>
                <a:latin typeface="Times New Roman" pitchFamily="18" charset="0"/>
                <a:cs typeface="Times New Roman" pitchFamily="18" charset="0"/>
                <a:sym typeface="Arial"/>
              </a:rPr>
              <a:t>Lá</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nhỏ</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cành</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thưa</a:t>
            </a:r>
            <a:endParaRPr lang="en-US" sz="4000" dirty="0" smtClean="0">
              <a:solidFill>
                <a:prstClr val="black"/>
              </a:solidFill>
              <a:latin typeface="Times New Roman" pitchFamily="18" charset="0"/>
              <a:cs typeface="Times New Roman" pitchFamily="18" charset="0"/>
              <a:sym typeface="Arial"/>
            </a:endParaRPr>
          </a:p>
          <a:p>
            <a:pPr defTabSz="914060">
              <a:defRPr/>
            </a:pPr>
            <a:r>
              <a:rPr lang="en-US" sz="4000" dirty="0" err="1" smtClean="0">
                <a:solidFill>
                  <a:prstClr val="black"/>
                </a:solidFill>
                <a:latin typeface="Times New Roman" pitchFamily="18" charset="0"/>
                <a:cs typeface="Times New Roman" pitchFamily="18" charset="0"/>
                <a:sym typeface="Arial"/>
              </a:rPr>
              <a:t>Đu</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đưa</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trong</a:t>
            </a:r>
            <a:r>
              <a:rPr lang="en-US" sz="4000" dirty="0" smtClean="0">
                <a:solidFill>
                  <a:prstClr val="black"/>
                </a:solidFill>
                <a:latin typeface="Times New Roman" pitchFamily="18" charset="0"/>
                <a:cs typeface="Times New Roman" pitchFamily="18" charset="0"/>
                <a:sym typeface="Arial"/>
              </a:rPr>
              <a:t> </a:t>
            </a:r>
            <a:r>
              <a:rPr lang="en-US" sz="4000" dirty="0" err="1" smtClean="0">
                <a:solidFill>
                  <a:prstClr val="black"/>
                </a:solidFill>
                <a:latin typeface="Times New Roman" pitchFamily="18" charset="0"/>
                <a:cs typeface="Times New Roman" pitchFamily="18" charset="0"/>
                <a:sym typeface="Arial"/>
              </a:rPr>
              <a:t>gió</a:t>
            </a:r>
            <a:r>
              <a:rPr lang="en-US" sz="4000" dirty="0" smtClean="0">
                <a:solidFill>
                  <a:prstClr val="black"/>
                </a:solidFill>
                <a:latin typeface="Times New Roman" pitchFamily="18" charset="0"/>
                <a:cs typeface="Times New Roman" pitchFamily="18" charset="0"/>
                <a:sym typeface="Arial"/>
              </a:rPr>
              <a:t>.</a:t>
            </a:r>
            <a:endParaRPr lang="en-US" sz="4000" dirty="0">
              <a:solidFill>
                <a:prstClr val="black"/>
              </a:solidFill>
              <a:latin typeface="Times New Roman" pitchFamily="18" charset="0"/>
              <a:cs typeface="Times New Roman" pitchFamily="18" charset="0"/>
              <a:sym typeface="Arial"/>
            </a:endParaRPr>
          </a:p>
        </p:txBody>
      </p:sp>
      <p:sp>
        <p:nvSpPr>
          <p:cNvPr id="76" name="Rectangle: Rounded Corners 2">
            <a:extLst>
              <a:ext uri="{FF2B5EF4-FFF2-40B4-BE49-F238E27FC236}">
                <a16:creationId xmlns:a16="http://schemas.microsoft.com/office/drawing/2014/main" xmlns="" id="{0094D2C1-7CAD-4D15-8C6B-36FCFC71A3AA}"/>
              </a:ext>
            </a:extLst>
          </p:cNvPr>
          <p:cNvSpPr/>
          <p:nvPr/>
        </p:nvSpPr>
        <p:spPr>
          <a:xfrm>
            <a:off x="4560604" y="4344825"/>
            <a:ext cx="4100317" cy="1025461"/>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600" b="1" dirty="0" err="1">
                <a:solidFill>
                  <a:srgbClr val="C00000"/>
                </a:solidFill>
                <a:latin typeface="Times New Roman" pitchFamily="18" charset="0"/>
                <a:cs typeface="Times New Roman" pitchFamily="18" charset="0"/>
                <a:sym typeface="Arial"/>
              </a:rPr>
              <a:t>Đáp</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án</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Cây</a:t>
            </a:r>
            <a:r>
              <a:rPr lang="en-US" sz="3600" b="1" dirty="0">
                <a:solidFill>
                  <a:srgbClr val="C00000"/>
                </a:solidFill>
                <a:latin typeface="Times New Roman" pitchFamily="18" charset="0"/>
                <a:cs typeface="Times New Roman" pitchFamily="18" charset="0"/>
                <a:sym typeface="Arial"/>
              </a:rPr>
              <a:t> </a:t>
            </a:r>
            <a:r>
              <a:rPr lang="en-US" sz="3600" b="1" dirty="0" err="1" smtClean="0">
                <a:solidFill>
                  <a:srgbClr val="C00000"/>
                </a:solidFill>
                <a:latin typeface="Times New Roman" pitchFamily="18" charset="0"/>
                <a:cs typeface="Times New Roman" pitchFamily="18" charset="0"/>
                <a:sym typeface="Arial"/>
              </a:rPr>
              <a:t>tre</a:t>
            </a:r>
            <a:endParaRPr lang="en-US" sz="3600" b="1" dirty="0">
              <a:solidFill>
                <a:srgbClr val="C00000"/>
              </a:solidFill>
              <a:latin typeface="Times New Roman" pitchFamily="18" charset="0"/>
              <a:cs typeface="Times New Roman" pitchFamily="18" charset="0"/>
              <a:sym typeface="Arial"/>
            </a:endParaRPr>
          </a:p>
        </p:txBody>
      </p:sp>
      <p:sp>
        <p:nvSpPr>
          <p:cNvPr id="2" name="AutoShape 2" descr="Cây tre và những câu chuyện xung quanh hoa t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67" y="160338"/>
            <a:ext cx="4291073" cy="666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图片 3">
            <a:extLst>
              <a:ext uri="{FF2B5EF4-FFF2-40B4-BE49-F238E27FC236}">
                <a16:creationId xmlns:a16="http://schemas.microsoft.com/office/drawing/2014/main" xmlns="" id="{B24F127B-9240-4613-9899-21DEF8D5D7E9}"/>
              </a:ext>
            </a:extLst>
          </p:cNvPr>
          <p:cNvPicPr>
            <a:picLocks noChangeAspect="1"/>
          </p:cNvPicPr>
          <p:nvPr/>
        </p:nvPicPr>
        <p:blipFill rotWithShape="1">
          <a:blip r:embed="rId10">
            <a:extLst>
              <a:ext uri="{28A0092B-C50C-407E-A947-70E740481C1C}">
                <a14:useLocalDpi xmlns:a14="http://schemas.microsoft.com/office/drawing/2010/main" val="0"/>
              </a:ext>
            </a:extLst>
          </a:blip>
          <a:srcRect l="4632" t="71506" r="53189" b="3034"/>
          <a:stretch/>
        </p:blipFill>
        <p:spPr>
          <a:xfrm flipH="1">
            <a:off x="8310929" y="3117270"/>
            <a:ext cx="4364632" cy="3964763"/>
          </a:xfrm>
          <a:prstGeom prst="rect">
            <a:avLst/>
          </a:prstGeom>
        </p:spPr>
      </p:pic>
      <p:pic>
        <p:nvPicPr>
          <p:cNvPr id="78" name="图片 5">
            <a:hlinkClick r:id="rId11" action="ppaction://hlinksldjump"/>
            <a:extLst>
              <a:ext uri="{FF2B5EF4-FFF2-40B4-BE49-F238E27FC236}">
                <a16:creationId xmlns:a16="http://schemas.microsoft.com/office/drawing/2014/main" xmlns="" id="{DDEE6DC0-5AED-438B-9998-CD029DD6BF5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594711" y="92331"/>
            <a:ext cx="1495821" cy="1226412"/>
          </a:xfrm>
          <a:prstGeom prst="rect">
            <a:avLst/>
          </a:prstGeom>
        </p:spPr>
      </p:pic>
      <p:pic>
        <p:nvPicPr>
          <p:cNvPr id="3" name="Câu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1550617" y="6241143"/>
            <a:ext cx="609600" cy="609600"/>
          </a:xfrm>
          <a:prstGeom prst="rect">
            <a:avLst/>
          </a:prstGeom>
        </p:spPr>
      </p:pic>
      <p:pic>
        <p:nvPicPr>
          <p:cNvPr id="77" name="Đúng r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986554" y="6106886"/>
            <a:ext cx="609600" cy="609600"/>
          </a:xfrm>
          <a:prstGeom prst="rect">
            <a:avLst/>
          </a:prstGeom>
        </p:spPr>
      </p:pic>
      <p:pic>
        <p:nvPicPr>
          <p:cNvPr id="79" name="Sai r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031350" y="5234354"/>
            <a:ext cx="609600" cy="609600"/>
          </a:xfrm>
          <a:prstGeom prst="rect">
            <a:avLst/>
          </a:prstGeom>
        </p:spPr>
      </p:pic>
    </p:spTree>
    <p:extLst>
      <p:ext uri="{BB962C8B-B14F-4D97-AF65-F5344CB8AC3E}">
        <p14:creationId xmlns:p14="http://schemas.microsoft.com/office/powerpoint/2010/main" val="5320374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audio>
              <p:cMediaNode vol="80000">
                <p:cTn id="8" fill="hold" display="0">
                  <p:stCondLst>
                    <p:cond delay="indefinite"/>
                  </p:stCondLst>
                  <p:endCondLst>
                    <p:cond evt="onStopAudio" delay="0">
                      <p:tgtEl>
                        <p:sldTgt/>
                      </p:tgtEl>
                    </p:cond>
                  </p:endCondLst>
                </p:cTn>
                <p:tgtEl>
                  <p:spTgt spid="77"/>
                </p:tgtEl>
              </p:cMediaNode>
            </p:audio>
            <p:seq concurrent="1" nextAc="seek">
              <p:cTn id="9" restart="whenNotActive" fill="hold" evtFilter="cancelBubble" nodeType="interactiveSeq">
                <p:stCondLst>
                  <p:cond evt="onClick" delay="0">
                    <p:tgtEl>
                      <p:spTgt spid="7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200" fill="hold"/>
                                        <p:tgtEl>
                                          <p:spTgt spid="77"/>
                                        </p:tgtEl>
                                      </p:cBhvr>
                                    </p:cmd>
                                  </p:childTnLst>
                                </p:cTn>
                              </p:par>
                              <p:par>
                                <p:cTn id="14" presetID="16" presetClass="entr" presetSubtype="21" fill="hold" nodeType="withEffect">
                                  <p:stCondLst>
                                    <p:cond delay="0"/>
                                  </p:stCondLst>
                                  <p:childTnLst>
                                    <p:set>
                                      <p:cBhvr>
                                        <p:cTn id="15" dur="1" fill="hold">
                                          <p:stCondLst>
                                            <p:cond delay="0"/>
                                          </p:stCondLst>
                                        </p:cTn>
                                        <p:tgtEl>
                                          <p:spTgt spid="6151"/>
                                        </p:tgtEl>
                                        <p:attrNameLst>
                                          <p:attrName>style.visibility</p:attrName>
                                        </p:attrNameLst>
                                      </p:cBhvr>
                                      <p:to>
                                        <p:strVal val="visible"/>
                                      </p:to>
                                    </p:set>
                                    <p:animEffect transition="in" filter="barn(inVertical)">
                                      <p:cBhvr>
                                        <p:cTn id="16" dur="500"/>
                                        <p:tgtEl>
                                          <p:spTgt spid="615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barn(inVertical)">
                                      <p:cBhvr>
                                        <p:cTn id="19" dur="500"/>
                                        <p:tgtEl>
                                          <p:spTgt spid="76"/>
                                        </p:tgtEl>
                                      </p:cBhvr>
                                    </p:animEffect>
                                  </p:childTnLst>
                                </p:cTn>
                              </p:par>
                            </p:childTnLst>
                          </p:cTn>
                        </p:par>
                      </p:childTnLst>
                    </p:cTn>
                  </p:par>
                </p:childTnLst>
              </p:cTn>
              <p:nextCondLst>
                <p:cond evt="onClick" delay="0">
                  <p:tgtEl>
                    <p:spTgt spid="74"/>
                  </p:tgtEl>
                </p:cond>
              </p:nextCondLst>
            </p:seq>
            <p:audio>
              <p:cMediaNode vol="80000">
                <p:cTn id="20" fill="hold" display="0">
                  <p:stCondLst>
                    <p:cond delay="indefinite"/>
                  </p:stCondLst>
                  <p:endCondLst>
                    <p:cond evt="onStopAudio" delay="0">
                      <p:tgtEl>
                        <p:sldTgt/>
                      </p:tgtEl>
                    </p:cond>
                  </p:endCondLst>
                </p:cTn>
                <p:tgtEl>
                  <p:spTgt spid="79"/>
                </p:tgtEl>
              </p:cMediaNode>
            </p:audio>
            <p:seq concurrent="1" nextAc="seek">
              <p:cTn id="21" restart="whenNotActive" fill="hold" evtFilter="cancelBubble" nodeType="interactiveSeq">
                <p:stCondLst>
                  <p:cond evt="onClick" delay="0">
                    <p:tgtEl>
                      <p:spTgt spid="7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20" fill="hold"/>
                                        <p:tgtEl>
                                          <p:spTgt spid="79"/>
                                        </p:tgtEl>
                                      </p:cBhvr>
                                    </p:cmd>
                                  </p:childTnLst>
                                </p:cTn>
                              </p:par>
                            </p:childTnLst>
                          </p:cTn>
                        </p:par>
                      </p:childTnLst>
                    </p:cTn>
                  </p:par>
                </p:childTnLst>
              </p:cTn>
              <p:nextCondLst>
                <p:cond evt="onClick" delay="0">
                  <p:tgtEl>
                    <p:spTgt spid="73"/>
                  </p:tgtEl>
                </p:cond>
              </p:nextCondLst>
            </p:seq>
          </p:childTnLst>
        </p:cTn>
      </p:par>
    </p:tnLst>
    <p:bldLst>
      <p:bldP spid="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40"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57"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42"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73" name="图片 7">
            <a:extLst>
              <a:ext uri="{FF2B5EF4-FFF2-40B4-BE49-F238E27FC236}">
                <a16:creationId xmlns:a16="http://schemas.microsoft.com/office/drawing/2014/main" xmlns="" id="{C80FAB12-D343-42C0-8D7A-4D61791245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8" y="5370286"/>
            <a:ext cx="12192000" cy="1473200"/>
          </a:xfrm>
          <a:prstGeom prst="rect">
            <a:avLst/>
          </a:prstGeom>
        </p:spPr>
      </p:pic>
      <p:sp>
        <p:nvSpPr>
          <p:cNvPr id="75" name="Rectangle 74">
            <a:extLst>
              <a:ext uri="{FF2B5EF4-FFF2-40B4-BE49-F238E27FC236}">
                <a16:creationId xmlns:a16="http://schemas.microsoft.com/office/drawing/2014/main" xmlns="" id="{D20B2BF6-830C-4116-B20A-A11D2343221B}"/>
              </a:ext>
            </a:extLst>
          </p:cNvPr>
          <p:cNvSpPr/>
          <p:nvPr/>
        </p:nvSpPr>
        <p:spPr>
          <a:xfrm>
            <a:off x="3750802" y="604949"/>
            <a:ext cx="7095735" cy="233546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200" dirty="0" err="1" smtClean="0">
                <a:solidFill>
                  <a:prstClr val="black"/>
                </a:solidFill>
                <a:latin typeface="Times New Roman" pitchFamily="18" charset="0"/>
                <a:cs typeface="Times New Roman" pitchFamily="18" charset="0"/>
                <a:sym typeface="Arial"/>
              </a:rPr>
              <a:t>Thân</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luôn</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áo</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kép</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áo</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đơn</a:t>
            </a:r>
            <a:endParaRPr lang="en-US" sz="3200" dirty="0" smtClean="0">
              <a:solidFill>
                <a:prstClr val="black"/>
              </a:solidFill>
              <a:latin typeface="Times New Roman" pitchFamily="18" charset="0"/>
              <a:cs typeface="Times New Roman" pitchFamily="18" charset="0"/>
              <a:sym typeface="Arial"/>
            </a:endParaRPr>
          </a:p>
          <a:p>
            <a:pPr algn="ctr" defTabSz="914060">
              <a:defRPr/>
            </a:pPr>
            <a:r>
              <a:rPr lang="en-US" sz="3200" dirty="0" err="1" smtClean="0">
                <a:solidFill>
                  <a:prstClr val="black"/>
                </a:solidFill>
                <a:latin typeface="Times New Roman" pitchFamily="18" charset="0"/>
                <a:cs typeface="Times New Roman" pitchFamily="18" charset="0"/>
                <a:sym typeface="Arial"/>
              </a:rPr>
              <a:t>Áo</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như</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những</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cánh</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buồm</a:t>
            </a:r>
            <a:r>
              <a:rPr lang="en-US" sz="3200" dirty="0" smtClean="0">
                <a:solidFill>
                  <a:prstClr val="black"/>
                </a:solidFill>
                <a:latin typeface="Times New Roman" pitchFamily="18" charset="0"/>
                <a:cs typeface="Times New Roman" pitchFamily="18" charset="0"/>
                <a:sym typeface="Arial"/>
              </a:rPr>
              <a:t> con </a:t>
            </a:r>
            <a:r>
              <a:rPr lang="en-US" sz="3200" dirty="0" err="1" smtClean="0">
                <a:solidFill>
                  <a:prstClr val="black"/>
                </a:solidFill>
                <a:latin typeface="Times New Roman" pitchFamily="18" charset="0"/>
                <a:cs typeface="Times New Roman" pitchFamily="18" charset="0"/>
                <a:sym typeface="Arial"/>
              </a:rPr>
              <a:t>xanh</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rờn</a:t>
            </a:r>
            <a:endParaRPr lang="en-US" sz="3200" dirty="0" smtClean="0">
              <a:solidFill>
                <a:prstClr val="black"/>
              </a:solidFill>
              <a:latin typeface="Times New Roman" pitchFamily="18" charset="0"/>
              <a:cs typeface="Times New Roman" pitchFamily="18" charset="0"/>
              <a:sym typeface="Arial"/>
            </a:endParaRPr>
          </a:p>
          <a:p>
            <a:pPr algn="ctr" defTabSz="914060">
              <a:defRPr/>
            </a:pPr>
            <a:r>
              <a:rPr lang="en-US" sz="3200" dirty="0" err="1" smtClean="0">
                <a:solidFill>
                  <a:prstClr val="black"/>
                </a:solidFill>
                <a:latin typeface="Times New Roman" pitchFamily="18" charset="0"/>
                <a:cs typeface="Times New Roman" pitchFamily="18" charset="0"/>
                <a:sym typeface="Arial"/>
              </a:rPr>
              <a:t>Hoa</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thì</a:t>
            </a:r>
            <a:r>
              <a:rPr lang="en-US" sz="3200" dirty="0" smtClean="0">
                <a:solidFill>
                  <a:prstClr val="black"/>
                </a:solidFill>
                <a:latin typeface="Times New Roman" pitchFamily="18" charset="0"/>
                <a:cs typeface="Times New Roman" pitchFamily="18" charset="0"/>
                <a:sym typeface="Arial"/>
              </a:rPr>
              <a:t> chon </a:t>
            </a:r>
            <a:r>
              <a:rPr lang="en-US" sz="3200" dirty="0" err="1" smtClean="0">
                <a:solidFill>
                  <a:prstClr val="black"/>
                </a:solidFill>
                <a:latin typeface="Times New Roman" pitchFamily="18" charset="0"/>
                <a:cs typeface="Times New Roman" pitchFamily="18" charset="0"/>
                <a:sym typeface="Arial"/>
              </a:rPr>
              <a:t>chót</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màu</a:t>
            </a:r>
            <a:r>
              <a:rPr lang="en-US" sz="3200" dirty="0" smtClean="0">
                <a:solidFill>
                  <a:prstClr val="black"/>
                </a:solidFill>
                <a:latin typeface="Times New Roman" pitchFamily="18" charset="0"/>
                <a:cs typeface="Times New Roman" pitchFamily="18" charset="0"/>
                <a:sym typeface="Arial"/>
              </a:rPr>
              <a:t> son</a:t>
            </a:r>
          </a:p>
          <a:p>
            <a:pPr algn="ctr" defTabSz="914060">
              <a:defRPr/>
            </a:pPr>
            <a:r>
              <a:rPr lang="en-US" sz="3200" dirty="0" err="1" smtClean="0">
                <a:solidFill>
                  <a:prstClr val="black"/>
                </a:solidFill>
                <a:latin typeface="Times New Roman" pitchFamily="18" charset="0"/>
                <a:cs typeface="Times New Roman" pitchFamily="18" charset="0"/>
                <a:sym typeface="Arial"/>
              </a:rPr>
              <a:t>Trái</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thì</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trăm</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ngón</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tay</a:t>
            </a:r>
            <a:r>
              <a:rPr lang="en-US" sz="3200" dirty="0" smtClean="0">
                <a:solidFill>
                  <a:prstClr val="black"/>
                </a:solidFill>
                <a:latin typeface="Times New Roman" pitchFamily="18" charset="0"/>
                <a:cs typeface="Times New Roman" pitchFamily="18" charset="0"/>
                <a:sym typeface="Arial"/>
              </a:rPr>
              <a:t> thon </a:t>
            </a:r>
            <a:r>
              <a:rPr lang="en-US" sz="3200" dirty="0" err="1" smtClean="0">
                <a:solidFill>
                  <a:prstClr val="black"/>
                </a:solidFill>
                <a:latin typeface="Times New Roman" pitchFamily="18" charset="0"/>
                <a:cs typeface="Times New Roman" pitchFamily="18" charset="0"/>
                <a:sym typeface="Arial"/>
              </a:rPr>
              <a:t>xếp</a:t>
            </a:r>
            <a:r>
              <a:rPr lang="en-US" sz="3200" dirty="0" smtClean="0">
                <a:solidFill>
                  <a:prstClr val="black"/>
                </a:solidFill>
                <a:latin typeface="Times New Roman" pitchFamily="18" charset="0"/>
                <a:cs typeface="Times New Roman" pitchFamily="18" charset="0"/>
                <a:sym typeface="Arial"/>
              </a:rPr>
              <a:t> </a:t>
            </a:r>
            <a:r>
              <a:rPr lang="en-US" sz="3200" dirty="0" err="1" smtClean="0">
                <a:solidFill>
                  <a:prstClr val="black"/>
                </a:solidFill>
                <a:latin typeface="Times New Roman" pitchFamily="18" charset="0"/>
                <a:cs typeface="Times New Roman" pitchFamily="18" charset="0"/>
                <a:sym typeface="Arial"/>
              </a:rPr>
              <a:t>hàng</a:t>
            </a:r>
            <a:r>
              <a:rPr lang="en-US" sz="3200" dirty="0" smtClean="0">
                <a:solidFill>
                  <a:prstClr val="black"/>
                </a:solidFill>
                <a:latin typeface="Times New Roman" pitchFamily="18" charset="0"/>
                <a:cs typeface="Times New Roman" pitchFamily="18" charset="0"/>
                <a:sym typeface="Arial"/>
              </a:rPr>
              <a:t>.</a:t>
            </a:r>
            <a:endParaRPr lang="en-US" sz="3200" dirty="0">
              <a:solidFill>
                <a:prstClr val="black"/>
              </a:solidFill>
              <a:latin typeface="Times New Roman" pitchFamily="18" charset="0"/>
              <a:cs typeface="Times New Roman" pitchFamily="18" charset="0"/>
              <a:sym typeface="Arial"/>
            </a:endParaRPr>
          </a:p>
        </p:txBody>
      </p:sp>
      <p:sp>
        <p:nvSpPr>
          <p:cNvPr id="76" name="Rectangle: Rounded Corners 2">
            <a:extLst>
              <a:ext uri="{FF2B5EF4-FFF2-40B4-BE49-F238E27FC236}">
                <a16:creationId xmlns:a16="http://schemas.microsoft.com/office/drawing/2014/main" xmlns="" id="{0094D2C1-7CAD-4D15-8C6B-36FCFC71A3AA}"/>
              </a:ext>
            </a:extLst>
          </p:cNvPr>
          <p:cNvSpPr/>
          <p:nvPr/>
        </p:nvSpPr>
        <p:spPr>
          <a:xfrm>
            <a:off x="4726304" y="3716093"/>
            <a:ext cx="4100317" cy="1025461"/>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600" b="1" dirty="0" err="1">
                <a:solidFill>
                  <a:srgbClr val="C00000"/>
                </a:solidFill>
                <a:latin typeface="Times New Roman" pitchFamily="18" charset="0"/>
                <a:cs typeface="Times New Roman" pitchFamily="18" charset="0"/>
                <a:sym typeface="Arial"/>
              </a:rPr>
              <a:t>Đáp</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án</a:t>
            </a:r>
            <a:r>
              <a:rPr lang="en-US" sz="3600" b="1" dirty="0">
                <a:solidFill>
                  <a:srgbClr val="C00000"/>
                </a:solidFill>
                <a:latin typeface="Times New Roman" pitchFamily="18" charset="0"/>
                <a:cs typeface="Times New Roman" pitchFamily="18" charset="0"/>
                <a:sym typeface="Arial"/>
              </a:rPr>
              <a:t>: </a:t>
            </a:r>
            <a:r>
              <a:rPr lang="en-US" sz="3600" b="1" dirty="0" err="1">
                <a:solidFill>
                  <a:srgbClr val="C00000"/>
                </a:solidFill>
                <a:latin typeface="Times New Roman" pitchFamily="18" charset="0"/>
                <a:cs typeface="Times New Roman" pitchFamily="18" charset="0"/>
                <a:sym typeface="Arial"/>
              </a:rPr>
              <a:t>Cây</a:t>
            </a:r>
            <a:r>
              <a:rPr lang="en-US" sz="3600" b="1" dirty="0">
                <a:solidFill>
                  <a:srgbClr val="C00000"/>
                </a:solidFill>
                <a:latin typeface="Times New Roman" pitchFamily="18" charset="0"/>
                <a:cs typeface="Times New Roman" pitchFamily="18" charset="0"/>
                <a:sym typeface="Arial"/>
              </a:rPr>
              <a:t> </a:t>
            </a:r>
            <a:r>
              <a:rPr lang="en-US" sz="3600" b="1" dirty="0" err="1" smtClean="0">
                <a:solidFill>
                  <a:srgbClr val="C00000"/>
                </a:solidFill>
                <a:latin typeface="Times New Roman" pitchFamily="18" charset="0"/>
                <a:cs typeface="Times New Roman" pitchFamily="18" charset="0"/>
                <a:sym typeface="Arial"/>
              </a:rPr>
              <a:t>chuối</a:t>
            </a:r>
            <a:endParaRPr lang="en-US" sz="3600" b="1" dirty="0">
              <a:solidFill>
                <a:srgbClr val="C00000"/>
              </a:solidFill>
              <a:latin typeface="Times New Roman" pitchFamily="18" charset="0"/>
              <a:cs typeface="Times New Roman" pitchFamily="18" charset="0"/>
              <a:sym typeface="Arial"/>
            </a:endParaRPr>
          </a:p>
        </p:txBody>
      </p:sp>
      <p:pic>
        <p:nvPicPr>
          <p:cNvPr id="77" name="图片 5">
            <a:hlinkClick r:id="rId9" action="ppaction://hlinksldjump"/>
            <a:extLst>
              <a:ext uri="{FF2B5EF4-FFF2-40B4-BE49-F238E27FC236}">
                <a16:creationId xmlns:a16="http://schemas.microsoft.com/office/drawing/2014/main" xmlns="" id="{DDEE6DC0-5AED-438B-9998-CD029DD6BF5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594711" y="92331"/>
            <a:ext cx="1495821" cy="1226412"/>
          </a:xfrm>
          <a:prstGeom prst="rect">
            <a:avLst/>
          </a:prstGeom>
        </p:spPr>
      </p:pic>
      <p:pic>
        <p:nvPicPr>
          <p:cNvPr id="78" name="图片 3">
            <a:extLst>
              <a:ext uri="{FF2B5EF4-FFF2-40B4-BE49-F238E27FC236}">
                <a16:creationId xmlns:a16="http://schemas.microsoft.com/office/drawing/2014/main" xmlns="" id="{00C86FCE-D82F-43F2-87E1-16F51CE0F561}"/>
              </a:ext>
            </a:extLst>
          </p:cNvPr>
          <p:cNvPicPr>
            <a:picLocks noChangeAspect="1"/>
          </p:cNvPicPr>
          <p:nvPr/>
        </p:nvPicPr>
        <p:blipFill rotWithShape="1">
          <a:blip r:embed="rId12">
            <a:extLst>
              <a:ext uri="{28A0092B-C50C-407E-A947-70E740481C1C}">
                <a14:useLocalDpi xmlns:a14="http://schemas.microsoft.com/office/drawing/2010/main" val="0"/>
              </a:ext>
            </a:extLst>
          </a:blip>
          <a:srcRect l="52860" t="33433" r="8277" b="37053"/>
          <a:stretch/>
        </p:blipFill>
        <p:spPr>
          <a:xfrm rot="218490">
            <a:off x="8804452" y="1567409"/>
            <a:ext cx="3263889" cy="5663629"/>
          </a:xfrm>
          <a:prstGeom prst="rect">
            <a:avLst/>
          </a:prstGeom>
        </p:spPr>
      </p:pic>
      <p:pic>
        <p:nvPicPr>
          <p:cNvPr id="3073" name="Picture 1"/>
          <p:cNvPicPr>
            <a:picLocks noChangeAspect="1" noChangeArrowheads="1"/>
          </p:cNvPicPr>
          <p:nvPr/>
        </p:nvPicPr>
        <p:blipFill rotWithShape="1">
          <a:blip r:embed="rId13">
            <a:extLst>
              <a:ext uri="{28A0092B-C50C-407E-A947-70E740481C1C}">
                <a14:useLocalDpi xmlns:a14="http://schemas.microsoft.com/office/drawing/2010/main" val="0"/>
              </a:ext>
            </a:extLst>
          </a:blip>
          <a:srcRect l="17764" r="-1007" b="9636"/>
          <a:stretch/>
        </p:blipFill>
        <p:spPr bwMode="auto">
          <a:xfrm>
            <a:off x="40225" y="207818"/>
            <a:ext cx="3655140" cy="66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â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1483897" y="6164572"/>
            <a:ext cx="609600" cy="609600"/>
          </a:xfrm>
          <a:prstGeom prst="rect">
            <a:avLst/>
          </a:prstGeom>
        </p:spPr>
      </p:pic>
      <p:pic>
        <p:nvPicPr>
          <p:cNvPr id="74" name="Đúng r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986554" y="6106886"/>
            <a:ext cx="609600" cy="609600"/>
          </a:xfrm>
          <a:prstGeom prst="rect">
            <a:avLst/>
          </a:prstGeom>
        </p:spPr>
      </p:pic>
      <p:pic>
        <p:nvPicPr>
          <p:cNvPr id="79" name="Sai r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031350" y="5234354"/>
            <a:ext cx="609600" cy="609600"/>
          </a:xfrm>
          <a:prstGeom prst="rect">
            <a:avLst/>
          </a:prstGeom>
        </p:spPr>
      </p:pic>
    </p:spTree>
    <p:extLst>
      <p:ext uri="{BB962C8B-B14F-4D97-AF65-F5344CB8AC3E}">
        <p14:creationId xmlns:p14="http://schemas.microsoft.com/office/powerpoint/2010/main" val="10560717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74"/>
                </p:tgtEl>
              </p:cMediaNode>
            </p:audio>
            <p:seq concurrent="1" nextAc="seek">
              <p:cTn id="9" restart="whenNotActive" fill="hold" evtFilter="cancelBubble" nodeType="interactiveSeq">
                <p:stCondLst>
                  <p:cond evt="onClick" delay="0">
                    <p:tgtEl>
                      <p:spTgt spid="7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200" fill="hold"/>
                                        <p:tgtEl>
                                          <p:spTgt spid="74"/>
                                        </p:tgtEl>
                                      </p:cBhvr>
                                    </p:cmd>
                                  </p:childTnLst>
                                </p:cTn>
                              </p:par>
                              <p:par>
                                <p:cTn id="14" presetID="53" presetClass="entr" presetSubtype="16" fill="hold" nodeType="withEffect">
                                  <p:stCondLst>
                                    <p:cond delay="0"/>
                                  </p:stCondLst>
                                  <p:childTnLst>
                                    <p:set>
                                      <p:cBhvr>
                                        <p:cTn id="15" dur="1" fill="hold">
                                          <p:stCondLst>
                                            <p:cond delay="0"/>
                                          </p:stCondLst>
                                        </p:cTn>
                                        <p:tgtEl>
                                          <p:spTgt spid="3073"/>
                                        </p:tgtEl>
                                        <p:attrNameLst>
                                          <p:attrName>style.visibility</p:attrName>
                                        </p:attrNameLst>
                                      </p:cBhvr>
                                      <p:to>
                                        <p:strVal val="visible"/>
                                      </p:to>
                                    </p:set>
                                    <p:anim calcmode="lin" valueType="num">
                                      <p:cBhvr>
                                        <p:cTn id="16" dur="500" fill="hold"/>
                                        <p:tgtEl>
                                          <p:spTgt spid="3073"/>
                                        </p:tgtEl>
                                        <p:attrNameLst>
                                          <p:attrName>ppt_w</p:attrName>
                                        </p:attrNameLst>
                                      </p:cBhvr>
                                      <p:tavLst>
                                        <p:tav tm="0">
                                          <p:val>
                                            <p:fltVal val="0"/>
                                          </p:val>
                                        </p:tav>
                                        <p:tav tm="100000">
                                          <p:val>
                                            <p:strVal val="#ppt_w"/>
                                          </p:val>
                                        </p:tav>
                                      </p:tavLst>
                                    </p:anim>
                                    <p:anim calcmode="lin" valueType="num">
                                      <p:cBhvr>
                                        <p:cTn id="17" dur="500" fill="hold"/>
                                        <p:tgtEl>
                                          <p:spTgt spid="3073"/>
                                        </p:tgtEl>
                                        <p:attrNameLst>
                                          <p:attrName>ppt_h</p:attrName>
                                        </p:attrNameLst>
                                      </p:cBhvr>
                                      <p:tavLst>
                                        <p:tav tm="0">
                                          <p:val>
                                            <p:fltVal val="0"/>
                                          </p:val>
                                        </p:tav>
                                        <p:tav tm="100000">
                                          <p:val>
                                            <p:strVal val="#ppt_h"/>
                                          </p:val>
                                        </p:tav>
                                      </p:tavLst>
                                    </p:anim>
                                    <p:animEffect transition="in" filter="fade">
                                      <p:cBhvr>
                                        <p:cTn id="18" dur="500"/>
                                        <p:tgtEl>
                                          <p:spTgt spid="307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ppt_w</p:attrName>
                                        </p:attrNameLst>
                                      </p:cBhvr>
                                      <p:tavLst>
                                        <p:tav tm="0">
                                          <p:val>
                                            <p:fltVal val="0"/>
                                          </p:val>
                                        </p:tav>
                                        <p:tav tm="100000">
                                          <p:val>
                                            <p:strVal val="#ppt_w"/>
                                          </p:val>
                                        </p:tav>
                                      </p:tavLst>
                                    </p:anim>
                                    <p:anim calcmode="lin" valueType="num">
                                      <p:cBhvr>
                                        <p:cTn id="22" dur="500" fill="hold"/>
                                        <p:tgtEl>
                                          <p:spTgt spid="76"/>
                                        </p:tgtEl>
                                        <p:attrNameLst>
                                          <p:attrName>ppt_h</p:attrName>
                                        </p:attrNameLst>
                                      </p:cBhvr>
                                      <p:tavLst>
                                        <p:tav tm="0">
                                          <p:val>
                                            <p:fltVal val="0"/>
                                          </p:val>
                                        </p:tav>
                                        <p:tav tm="100000">
                                          <p:val>
                                            <p:strVal val="#ppt_h"/>
                                          </p:val>
                                        </p:tav>
                                      </p:tavLst>
                                    </p:anim>
                                    <p:animEffect transition="in" filter="fade">
                                      <p:cBhvr>
                                        <p:cTn id="23" dur="500"/>
                                        <p:tgtEl>
                                          <p:spTgt spid="76"/>
                                        </p:tgtEl>
                                      </p:cBhvr>
                                    </p:animEffect>
                                  </p:childTnLst>
                                </p:cTn>
                              </p:par>
                            </p:childTnLst>
                          </p:cTn>
                        </p:par>
                      </p:childTnLst>
                    </p:cTn>
                  </p:par>
                </p:childTnLst>
              </p:cTn>
              <p:nextCondLst>
                <p:cond evt="onClick" delay="0">
                  <p:tgtEl>
                    <p:spTgt spid="78"/>
                  </p:tgtEl>
                </p:cond>
              </p:nextCondLst>
            </p:seq>
            <p:audio>
              <p:cMediaNode vol="80000">
                <p:cTn id="24" fill="hold" display="0">
                  <p:stCondLst>
                    <p:cond delay="indefinite"/>
                  </p:stCondLst>
                  <p:endCondLst>
                    <p:cond evt="onStopAudio" delay="0">
                      <p:tgtEl>
                        <p:sldTgt/>
                      </p:tgtEl>
                    </p:cond>
                  </p:endCondLst>
                </p:cTn>
                <p:tgtEl>
                  <p:spTgt spid="79"/>
                </p:tgtEl>
              </p:cMediaNode>
            </p:audio>
            <p:seq concurrent="1" nextAc="seek">
              <p:cTn id="25" restart="whenNotActive" fill="hold" evtFilter="cancelBubble" nodeType="interactiveSeq">
                <p:stCondLst>
                  <p:cond evt="onClick" delay="0">
                    <p:tgtEl>
                      <p:spTgt spid="7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120" fill="hold"/>
                                        <p:tgtEl>
                                          <p:spTgt spid="79"/>
                                        </p:tgtEl>
                                      </p:cBhvr>
                                    </p:cmd>
                                  </p:childTnLst>
                                </p:cTn>
                              </p:par>
                            </p:childTnLst>
                          </p:cTn>
                        </p:par>
                      </p:childTnLst>
                    </p:cTn>
                  </p:par>
                </p:childTnLst>
              </p:cTn>
              <p:nextCondLst>
                <p:cond evt="onClick" delay="0">
                  <p:tgtEl>
                    <p:spTgt spid="73"/>
                  </p:tgtEl>
                </p:cond>
              </p:nextCondLst>
            </p:seq>
          </p:childTnLst>
        </p:cTn>
      </p:par>
    </p:tnLst>
    <p:bldLst>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vu-tu-nam-top-4131-1599663547.jpg"/>
          <p:cNvPicPr>
            <a:picLocks noChangeAspect="1"/>
          </p:cNvPicPr>
          <p:nvPr/>
        </p:nvPicPr>
        <p:blipFill>
          <a:blip r:embed="rId2"/>
          <a:stretch>
            <a:fillRect/>
          </a:stretch>
        </p:blipFill>
        <p:spPr>
          <a:xfrm>
            <a:off x="4095750" y="257084"/>
            <a:ext cx="4000500" cy="4791075"/>
          </a:xfrm>
          <a:prstGeom prst="rect">
            <a:avLst/>
          </a:prstGeom>
        </p:spPr>
      </p:pic>
      <p:sp>
        <p:nvSpPr>
          <p:cNvPr id="81" name="TextBox 80"/>
          <p:cNvSpPr txBox="1"/>
          <p:nvPr/>
        </p:nvSpPr>
        <p:spPr>
          <a:xfrm>
            <a:off x="2461869" y="5795882"/>
            <a:ext cx="8398411" cy="830997"/>
          </a:xfrm>
          <a:prstGeom prst="rect">
            <a:avLst/>
          </a:prstGeom>
          <a:noFill/>
        </p:spPr>
        <p:txBody>
          <a:bodyPr wrap="square" rtlCol="0">
            <a:spAutoFit/>
          </a:bodyPr>
          <a:lstStyle/>
          <a:p>
            <a:r>
              <a:rPr lang="en-US" sz="4800" dirty="0" err="1" smtClean="0">
                <a:latin typeface="Times New Roman" pitchFamily="18" charset="0"/>
                <a:cs typeface="Times New Roman" pitchFamily="18" charset="0"/>
              </a:rPr>
              <a:t>Vũ</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Tú</a:t>
            </a:r>
            <a:r>
              <a:rPr lang="en-US" sz="4800" dirty="0" smtClean="0">
                <a:latin typeface="Times New Roman" pitchFamily="18" charset="0"/>
                <a:cs typeface="Times New Roman" pitchFamily="18" charset="0"/>
              </a:rPr>
              <a:t> Nam ( 1929 – 2020)</a:t>
            </a:r>
            <a:endParaRPr lang="vi-VN" sz="4800" dirty="0">
              <a:latin typeface="Times New Roman" pitchFamily="18" charset="0"/>
              <a:cs typeface="Times New Roman" pitchFamily="18" charset="0"/>
            </a:endParaRPr>
          </a:p>
        </p:txBody>
      </p:sp>
    </p:spTree>
    <p:extLst>
      <p:ext uri="{BB962C8B-B14F-4D97-AF65-F5344CB8AC3E}">
        <p14:creationId xmlns:p14="http://schemas.microsoft.com/office/powerpoint/2010/main" val="31395813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782</Words>
  <Application>Microsoft Office PowerPoint</Application>
  <PresentationFormat>Custom</PresentationFormat>
  <Paragraphs>60</Paragraphs>
  <Slides>19</Slides>
  <Notes>2</Notes>
  <HiddenSlides>0</HiddenSlides>
  <MMClips>13</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6_Office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LAPTOP68</cp:lastModifiedBy>
  <cp:revision>87</cp:revision>
  <dcterms:created xsi:type="dcterms:W3CDTF">2022-11-01T06:58:25Z</dcterms:created>
  <dcterms:modified xsi:type="dcterms:W3CDTF">2023-03-21T00:54:07Z</dcterms:modified>
</cp:coreProperties>
</file>