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8" r:id="rId4"/>
    <p:sldMasterId id="2147483706" r:id="rId5"/>
    <p:sldMasterId id="2147483718" r:id="rId6"/>
  </p:sldMasterIdLst>
  <p:notesMasterIdLst>
    <p:notesMasterId r:id="rId33"/>
  </p:notesMasterIdLst>
  <p:sldIdLst>
    <p:sldId id="536" r:id="rId7"/>
    <p:sldId id="257" r:id="rId8"/>
    <p:sldId id="258" r:id="rId9"/>
    <p:sldId id="299" r:id="rId10"/>
    <p:sldId id="260" r:id="rId11"/>
    <p:sldId id="261" r:id="rId12"/>
    <p:sldId id="263" r:id="rId13"/>
    <p:sldId id="262" r:id="rId14"/>
    <p:sldId id="266" r:id="rId15"/>
    <p:sldId id="267" r:id="rId16"/>
    <p:sldId id="265" r:id="rId17"/>
    <p:sldId id="269" r:id="rId18"/>
    <p:sldId id="274" r:id="rId19"/>
    <p:sldId id="531" r:id="rId20"/>
    <p:sldId id="532" r:id="rId21"/>
    <p:sldId id="530" r:id="rId22"/>
    <p:sldId id="534" r:id="rId23"/>
    <p:sldId id="533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86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94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7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png"/><Relationship Id="rId18" Type="http://schemas.microsoft.com/office/2007/relationships/hdphoto" Target="../media/hdphoto8.wdp"/><Relationship Id="rId3" Type="http://schemas.openxmlformats.org/officeDocument/2006/relationships/image" Target="../media/image15.png"/><Relationship Id="rId21" Type="http://schemas.openxmlformats.org/officeDocument/2006/relationships/image" Target="../media/image22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23" Type="http://schemas.openxmlformats.org/officeDocument/2006/relationships/image" Target="../media/image23.GIF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1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2" y="6557555"/>
            <a:ext cx="12194508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en-US" sz="14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en-US" sz="14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en-US" sz="14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en-US" sz="14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en-US" sz="146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9" y="3632887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41"/>
            <a:ext cx="5492476" cy="1103504"/>
          </a:xfrm>
          <a:prstGeom prst="rect">
            <a:avLst/>
          </a:prstGeom>
          <a:noFill/>
        </p:spPr>
        <p:txBody>
          <a:bodyPr wrap="square" lIns="76768" tIns="38384" rIns="76768" bIns="38384" rtlCol="0">
            <a:spAutoFit/>
          </a:bodyPr>
          <a:lstStyle/>
          <a:p>
            <a:pPr algn="ctr" defTabSz="768077">
              <a:defRPr/>
            </a:pPr>
            <a:r>
              <a:rPr lang="en-US" sz="66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6667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6" y="51065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endParaRPr lang="zh-CN" altLang="en-US" sz="1733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77">
                <a:defRPr/>
              </a:pPr>
              <a:r>
                <a:rPr lang="en-US" altLang="zh-CN" sz="3733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lang="zh-CN" altLang="en-US" sz="3733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768077">
                <a:defRPr/>
              </a:pPr>
              <a:endParaRPr lang="zh-CN" altLang="en-US" sz="1733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432D47-E6F3-4CED-8609-22B0554F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0"/>
            <a:ext cx="12192000" cy="6768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CDA7E-BBF6-4DD6-BDC8-C32D428C7064}"/>
              </a:ext>
            </a:extLst>
          </p:cNvPr>
          <p:cNvSpPr txBox="1"/>
          <p:nvPr/>
        </p:nvSpPr>
        <p:spPr>
          <a:xfrm>
            <a:off x="957945" y="995528"/>
            <a:ext cx="7373257" cy="611104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467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sz="3467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3467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25 – 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10 </a:t>
            </a:r>
            <a:r>
              <a:rPr lang="en-US" sz="3467" b="1" dirty="0">
                <a:solidFill>
                  <a:schemeClr val="bg1"/>
                </a:solidFill>
                <a:latin typeface="HP001 4 hàng" panose="020B0603050302020204" pitchFamily="34" charset="0"/>
              </a:rPr>
              <a:t>- 2021</a:t>
            </a:r>
            <a:endParaRPr lang="en-US" sz="3467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8811C-876A-45AB-AC76-A9125EED2F2B}"/>
              </a:ext>
            </a:extLst>
          </p:cNvPr>
          <p:cNvSpPr txBox="1"/>
          <p:nvPr/>
        </p:nvSpPr>
        <p:spPr>
          <a:xfrm>
            <a:off x="2967118" y="1671817"/>
            <a:ext cx="5747657" cy="611104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467" b="1">
                <a:solidFill>
                  <a:schemeClr val="bg1"/>
                </a:solidFill>
                <a:latin typeface="HP001 4 hàng" panose="020B0603050302020204" pitchFamily="34" charset="0"/>
              </a:rPr>
              <a:t>Tiếng Việt</a:t>
            </a:r>
            <a:endParaRPr lang="en-US" sz="3467" b="1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E5CB65-0282-4AED-BB06-008BC1EBA5C9}"/>
              </a:ext>
            </a:extLst>
          </p:cNvPr>
          <p:cNvSpPr txBox="1"/>
          <p:nvPr/>
        </p:nvSpPr>
        <p:spPr>
          <a:xfrm>
            <a:off x="2326560" y="2320670"/>
            <a:ext cx="6512640" cy="652013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Cuốn</a:t>
            </a:r>
            <a:r>
              <a:rPr lang="en-US" sz="346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sách</a:t>
            </a:r>
            <a:r>
              <a:rPr lang="en-US" sz="346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của</a:t>
            </a:r>
            <a:r>
              <a:rPr lang="en-US" sz="346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46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em</a:t>
            </a:r>
            <a:r>
              <a:rPr lang="en-US" sz="346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( </a:t>
            </a:r>
            <a:r>
              <a:rPr lang="en-US" sz="3467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467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1 + 2)</a:t>
            </a:r>
            <a:endParaRPr lang="en-US" sz="3467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6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770" y="0"/>
            <a:ext cx="9013825" cy="53276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61915" y="954405"/>
            <a:ext cx="1562100" cy="1186815"/>
          </a:xfrm>
          <a:prstGeom prst="cloudCallout">
            <a:avLst>
              <a:gd name="adj1" fmla="val 76585"/>
              <a:gd name="adj2" fmla="val 73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Tên sách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391650" y="2744470"/>
            <a:ext cx="2738755" cy="1186815"/>
          </a:xfrm>
          <a:prstGeom prst="cloudCallout">
            <a:avLst>
              <a:gd name="adj1" fmla="val -59105"/>
              <a:gd name="adj2" fmla="val 1394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Tên nhà xuất bản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524365" y="1047750"/>
            <a:ext cx="2058035" cy="1186815"/>
          </a:xfrm>
          <a:prstGeom prst="cloudCallout">
            <a:avLst>
              <a:gd name="adj1" fmla="val -55243"/>
              <a:gd name="adj2" fmla="val -905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Tên tác giả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29020" y="577033"/>
            <a:ext cx="573395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  <p:pic>
        <p:nvPicPr>
          <p:cNvPr id="5" name="Content Placeholder 4" descr="Captur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3144" y="1283789"/>
            <a:ext cx="10900772" cy="4797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5518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  <p:pic>
        <p:nvPicPr>
          <p:cNvPr id="5" name="Content Placeholder 4" descr="Captur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2575" y="1143635"/>
            <a:ext cx="9406255" cy="4885055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75438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2174875"/>
            <a:ext cx="5270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3057525"/>
            <a:ext cx="5270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5" y="3909695"/>
            <a:ext cx="527050" cy="15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030605" y="131572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095375" y="250253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095375" y="335788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176655" y="446087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0B5B2-DECC-4266-BA57-90F089B6F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943" y="952997"/>
            <a:ext cx="9983458" cy="1948543"/>
          </a:xfr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047BFF8-1952-482C-9C75-7BFD6D22EBB0}"/>
              </a:ext>
            </a:extLst>
          </p:cNvPr>
          <p:cNvSpPr txBox="1"/>
          <p:nvPr/>
        </p:nvSpPr>
        <p:spPr>
          <a:xfrm>
            <a:off x="3229020" y="577033"/>
            <a:ext cx="573395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0833D7-D4F3-4DA9-B812-6A8E3EDB2E52}"/>
              </a:ext>
            </a:extLst>
          </p:cNvPr>
          <p:cNvCxnSpPr>
            <a:cxnSpLocks/>
          </p:cNvCxnSpPr>
          <p:nvPr/>
        </p:nvCxnSpPr>
        <p:spPr>
          <a:xfrm flipH="1">
            <a:off x="6821714" y="1422447"/>
            <a:ext cx="130629" cy="446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E027A-FF79-4570-A0D3-55BB7473F707}"/>
              </a:ext>
            </a:extLst>
          </p:cNvPr>
          <p:cNvCxnSpPr>
            <a:cxnSpLocks/>
          </p:cNvCxnSpPr>
          <p:nvPr/>
        </p:nvCxnSpPr>
        <p:spPr>
          <a:xfrm flipH="1">
            <a:off x="3092727" y="1927268"/>
            <a:ext cx="130629" cy="446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5B70AD-9C41-4DB1-B357-441D47A1E9BB}"/>
              </a:ext>
            </a:extLst>
          </p:cNvPr>
          <p:cNvCxnSpPr>
            <a:cxnSpLocks/>
          </p:cNvCxnSpPr>
          <p:nvPr/>
        </p:nvCxnSpPr>
        <p:spPr>
          <a:xfrm flipH="1">
            <a:off x="5326742" y="1927267"/>
            <a:ext cx="130629" cy="446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2162C0-5B10-40A7-B3E3-F097CF0FA26F}"/>
              </a:ext>
            </a:extLst>
          </p:cNvPr>
          <p:cNvCxnSpPr>
            <a:cxnSpLocks/>
          </p:cNvCxnSpPr>
          <p:nvPr/>
        </p:nvCxnSpPr>
        <p:spPr>
          <a:xfrm flipH="1">
            <a:off x="7328527" y="1869258"/>
            <a:ext cx="130629" cy="446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5FF858-03AC-466A-9291-548CFAE4135A}"/>
              </a:ext>
            </a:extLst>
          </p:cNvPr>
          <p:cNvCxnSpPr>
            <a:cxnSpLocks/>
          </p:cNvCxnSpPr>
          <p:nvPr/>
        </p:nvCxnSpPr>
        <p:spPr>
          <a:xfrm flipH="1">
            <a:off x="7436198" y="1869258"/>
            <a:ext cx="130629" cy="446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396C9C-ECFD-4BC2-8C72-142CA10F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5" y="1872343"/>
            <a:ext cx="9191985" cy="1988457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F12CEBA-B3D3-40DE-99EE-B8ED82229B96}"/>
              </a:ext>
            </a:extLst>
          </p:cNvPr>
          <p:cNvSpPr txBox="1"/>
          <p:nvPr/>
        </p:nvSpPr>
        <p:spPr>
          <a:xfrm>
            <a:off x="3528612" y="834481"/>
            <a:ext cx="5518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56620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FB0FF202-CDEC-4398-96B1-F115E9060DF1}"/>
              </a:ext>
            </a:extLst>
          </p:cNvPr>
          <p:cNvSpPr/>
          <p:nvPr/>
        </p:nvSpPr>
        <p:spPr>
          <a:xfrm>
            <a:off x="3029196" y="3094158"/>
            <a:ext cx="4157308" cy="1306717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2383161" y="88900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 sách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5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7BBDA-0E1F-4E73-A419-23F3DAD4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83" y="1930400"/>
            <a:ext cx="8424417" cy="194491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FB1895F-0294-47A1-AE3D-225A778D66AB}"/>
              </a:ext>
            </a:extLst>
          </p:cNvPr>
          <p:cNvSpPr txBox="1"/>
          <p:nvPr/>
        </p:nvSpPr>
        <p:spPr>
          <a:xfrm>
            <a:off x="3528612" y="834481"/>
            <a:ext cx="5518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114869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A2CFF2-2F13-4EB7-B7DF-0FD85D29A030}"/>
              </a:ext>
            </a:extLst>
          </p:cNvPr>
          <p:cNvSpPr/>
          <p:nvPr/>
        </p:nvSpPr>
        <p:spPr>
          <a:xfrm>
            <a:off x="3081712" y="78623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lần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7505DD93-72E3-4F42-9F42-589BFB3D2752}"/>
              </a:ext>
            </a:extLst>
          </p:cNvPr>
          <p:cNvSpPr/>
          <p:nvPr/>
        </p:nvSpPr>
        <p:spPr>
          <a:xfrm>
            <a:off x="3124200" y="3701160"/>
            <a:ext cx="4165696" cy="824614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EA74ECD7-3D9B-42D4-8E1B-3DD54542F1FF}"/>
              </a:ext>
            </a:extLst>
          </p:cNvPr>
          <p:cNvSpPr/>
          <p:nvPr/>
        </p:nvSpPr>
        <p:spPr>
          <a:xfrm>
            <a:off x="3124200" y="2243695"/>
            <a:ext cx="3979449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4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5138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  <p:pic>
        <p:nvPicPr>
          <p:cNvPr id="5" name="Content Placeholder 4" descr="Captur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3429" y="1143635"/>
            <a:ext cx="10668000" cy="488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lang="en-US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430" y="791845"/>
            <a:ext cx="10726056" cy="54347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858520" y="2850423"/>
            <a:ext cx="527685" cy="8318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801870" y="3547610"/>
            <a:ext cx="640987" cy="798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801870" y="3013891"/>
            <a:ext cx="640987" cy="157652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858520" y="5114337"/>
            <a:ext cx="527685" cy="29949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Qua tên sách, em có thể biết được điều gì?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223645" y="2637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Biết được nhiều ý nghĩa, biết sơ qua về nội dung câu chuyện.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2720"/>
            <a:ext cx="11580495" cy="1325880"/>
          </a:xfrm>
        </p:spPr>
        <p:txBody>
          <a:bodyPr>
            <a:normAutofit/>
          </a:bodyPr>
          <a:lstStyle/>
          <a:p>
            <a:r>
              <a:rPr lang="en-US" sz="3110">
                <a:latin typeface="Arial-Rounded" panose="020B0500000000000000" pitchFamily="34" charset="0"/>
                <a:cs typeface="Arial-Rounded" panose="020B0500000000000000" pitchFamily="34" charset="0"/>
              </a:rPr>
              <a:t>3. Sắp xếp các thông tin theo đúng trình tự bài đọc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11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9615" y="1825625"/>
            <a:ext cx="2079625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0">
                <a:latin typeface="Arial-Rounded" panose="020B0500000000000000" pitchFamily="34" charset="0"/>
                <a:cs typeface="Arial-Rounded" panose="020B0500000000000000" pitchFamily="34" charset="0"/>
              </a:rPr>
              <a:t>a. Tác giả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0090" y="3083560"/>
            <a:ext cx="2079625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0">
                <a:latin typeface="Arial-Rounded" panose="020B0500000000000000" pitchFamily="34" charset="0"/>
                <a:cs typeface="Arial-Rounded" panose="020B0500000000000000" pitchFamily="34" charset="0"/>
              </a:rPr>
              <a:t>b. Mục lục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73215" y="1825625"/>
            <a:ext cx="2606040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83375" y="3007995"/>
            <a:ext cx="2727960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0">
                <a:latin typeface="Arial-Rounded" panose="020B0500000000000000" pitchFamily="34" charset="0"/>
                <a:cs typeface="Arial-Rounded" panose="020B0500000000000000" pitchFamily="34" charset="0"/>
              </a:rPr>
              <a:t>d. Nhà xuất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2839 -0.00756978 L -0.000832839 0.00951376 C -0.000832839 0.0171672 -0.144223 0.0265973 -0.260599 0.0265973 L -0.520364 0.0265973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625e-06 3.72932e-05 L -6.3625e-06 -0.00584233 C -6.3625e-06 -0.00847641 0.142249 -0.011722 0.257702 -0.011722 L 0.51541 -0.011722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bldLvl="0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685" y="466090"/>
            <a:ext cx="8597265" cy="3937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33725" y="4655820"/>
            <a:ext cx="6906260" cy="112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a. Phần 2 có 3 mục: Xương rồng, Thông, đước</a:t>
            </a:r>
          </a:p>
          <a:p>
            <a:pPr algn="just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b. Để tìm hiểu về cây xương rồng, em đọc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" y="365125"/>
            <a:ext cx="662940" cy="6553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06500" y="375285"/>
            <a:ext cx="9138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1. Sắp xếp các từ ngữ sau vào nhóm thích hợp?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80" y="1339215"/>
            <a:ext cx="8881745" cy="39262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00045" y="2312670"/>
            <a:ext cx="629285" cy="2038985"/>
          </a:xfrm>
          <a:prstGeom prst="straightConnector1">
            <a:avLst/>
          </a:prstGeom>
          <a:ln w="3492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89655" y="2434590"/>
            <a:ext cx="1947545" cy="1946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11575" y="2616835"/>
            <a:ext cx="5031105" cy="168402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0545" y="3793490"/>
            <a:ext cx="4149090" cy="58801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70190" y="3630930"/>
            <a:ext cx="699770" cy="720725"/>
          </a:xfrm>
          <a:prstGeom prst="straightConnector1">
            <a:avLst/>
          </a:prstGeom>
          <a:ln w="3492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2. Nói tiếp để hoàn thành câu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a. Tên sách được đặt ở (.....)</a:t>
            </a:r>
          </a:p>
          <a:p>
            <a:pPr marL="0" indent="0">
              <a:buNone/>
            </a:pP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b. Tên tác giả được đặt ở (.......)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381840" y="1785859"/>
            <a:ext cx="5243195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khoảng giữa bìa sách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653076" y="2452847"/>
            <a:ext cx="5243195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phía trên của bìa sách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Em học vẽ, bạn nhỏ ngồi vẽ ở đâu?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lớp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 Em học vẽ gồm mấy khổ thơ?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4 khổ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chữ nhật, Chữ nghĩa đầy mình, Ai mà muốn giỏi, Sẽ phải nhìn tôi -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</p:spTree>
  </p:cSld>
  <p:clrMapOvr>
    <a:masterClrMapping/>
  </p:clrMapOvr>
  <p:transition advClick="0">
    <p:wedg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372</Words>
  <Application>Microsoft Office PowerPoint</Application>
  <PresentationFormat>Màn hình rộng</PresentationFormat>
  <Paragraphs>73</Paragraphs>
  <Slides>26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26</vt:i4>
      </vt:variant>
    </vt:vector>
  </HeadingPairs>
  <TitlesOfParts>
    <vt:vector size="44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黑体</vt:lpstr>
      <vt:lpstr>Times New Roman</vt:lpstr>
      <vt:lpstr>1_Office Theme</vt:lpstr>
      <vt:lpstr>2_Office Theme</vt:lpstr>
      <vt:lpstr>2_Office 主题​​</vt:lpstr>
      <vt:lpstr>3_Office Theme</vt:lpstr>
      <vt:lpstr>6_Office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Qua tên sách, em có thể biết được điều gì?</vt:lpstr>
      <vt:lpstr>3. Sắp xếp các thông tin theo đúng trình tự bài đọc</vt:lpstr>
      <vt:lpstr>Bản trình bày PowerPoint</vt:lpstr>
      <vt:lpstr> </vt:lpstr>
      <vt:lpstr>2. Nói tiếp để hoàn thành câu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10</cp:revision>
  <dcterms:created xsi:type="dcterms:W3CDTF">2021-05-25T09:40:38Z</dcterms:created>
  <dcterms:modified xsi:type="dcterms:W3CDTF">2021-10-22T12:04:55Z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