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6" r:id="rId4"/>
    <p:sldMasterId id="2147483698" r:id="rId5"/>
    <p:sldMasterId id="2147483714" r:id="rId6"/>
    <p:sldMasterId id="2147483726" r:id="rId7"/>
    <p:sldMasterId id="2147483738" r:id="rId8"/>
    <p:sldMasterId id="2147483751" r:id="rId9"/>
    <p:sldMasterId id="2147483769" r:id="rId10"/>
    <p:sldMasterId id="2147483781" r:id="rId11"/>
  </p:sldMasterIdLst>
  <p:notesMasterIdLst>
    <p:notesMasterId r:id="rId30"/>
  </p:notesMasterIdLst>
  <p:sldIdLst>
    <p:sldId id="257" r:id="rId12"/>
    <p:sldId id="258" r:id="rId13"/>
    <p:sldId id="259" r:id="rId14"/>
    <p:sldId id="260" r:id="rId15"/>
    <p:sldId id="482" r:id="rId16"/>
    <p:sldId id="261" r:id="rId17"/>
    <p:sldId id="290" r:id="rId18"/>
    <p:sldId id="291" r:id="rId19"/>
    <p:sldId id="264" r:id="rId20"/>
    <p:sldId id="563" r:id="rId21"/>
    <p:sldId id="558" r:id="rId22"/>
    <p:sldId id="565" r:id="rId23"/>
    <p:sldId id="566" r:id="rId24"/>
    <p:sldId id="269" r:id="rId25"/>
    <p:sldId id="293" r:id="rId26"/>
    <p:sldId id="271" r:id="rId27"/>
    <p:sldId id="272" r:id="rId28"/>
    <p:sldId id="28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59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982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432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852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79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5" Type="http://schemas.microsoft.com/office/2007/relationships/hdphoto" Target="../media/hdphoto1.wdp"/><Relationship Id="rId10" Type="http://schemas.openxmlformats.org/officeDocument/2006/relationships/audio" Target="../media/audio1.wav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0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0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4.png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0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0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0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488B35B-6F77-4346-AAEF-25D92344B5E1}"/>
              </a:ext>
            </a:extLst>
          </p:cNvPr>
          <p:cNvSpPr txBox="1"/>
          <p:nvPr/>
        </p:nvSpPr>
        <p:spPr>
          <a:xfrm>
            <a:off x="2567835" y="1431422"/>
            <a:ext cx="3045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latin typeface="Times New Roman" panose="02020603050405020304" pitchFamily="18" charset="0"/>
              </a:rPr>
              <a:t>sáng nào</a:t>
            </a:r>
            <a:endParaRPr lang="en-US" sz="4000" b="1"/>
          </a:p>
        </p:txBody>
      </p:sp>
      <p:pic>
        <p:nvPicPr>
          <p:cNvPr id="23" name="Picture 2" descr="Happy Cute Kids Boy And Girl Study Together Stock Vector - Illustration of  character, female: 167741328">
            <a:extLst>
              <a:ext uri="{FF2B5EF4-FFF2-40B4-BE49-F238E27FC236}">
                <a16:creationId xmlns:a16="http://schemas.microsoft.com/office/drawing/2014/main" id="{B24CBAF2-D2D7-4A45-BA2D-FD5A1044D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750" y1="51340" x2="48750" y2="51340"/>
                        <a14:foregroundMark x1="48750" y1="51340" x2="48250" y2="52764"/>
                        <a14:foregroundMark x1="40625" y1="54439" x2="40625" y2="54439"/>
                        <a14:foregroundMark x1="44125" y1="56198" x2="44000" y2="51759"/>
                        <a14:foregroundMark x1="44625" y1="51005" x2="44625" y2="51005"/>
                        <a14:foregroundMark x1="45625" y1="52094" x2="45625" y2="52094"/>
                        <a14:foregroundMark x1="34688" y1="56784" x2="29500" y2="52931"/>
                        <a14:foregroundMark x1="28938" y1="52848" x2="28563" y2="54690"/>
                        <a14:foregroundMark x1="27750" y1="52094" x2="27750" y2="52094"/>
                        <a14:foregroundMark x1="27313" y1="53601" x2="27313" y2="53601"/>
                        <a14:foregroundMark x1="29750" y1="58375" x2="30125" y2="61725"/>
                        <a14:foregroundMark x1="30813" y1="61139" x2="38500" y2="60134"/>
                        <a14:foregroundMark x1="38500" y1="60134" x2="38500" y2="60134"/>
                        <a14:backgroundMark x1="61000" y1="74791" x2="61563" y2="7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23704" r="23246" b="14519"/>
          <a:stretch/>
        </p:blipFill>
        <p:spPr bwMode="auto">
          <a:xfrm>
            <a:off x="9594067" y="4889504"/>
            <a:ext cx="2446774" cy="179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C08AF0-4EE7-4817-9A18-30F0AAA070B3}"/>
              </a:ext>
            </a:extLst>
          </p:cNvPr>
          <p:cNvCxnSpPr>
            <a:cxnSpLocks/>
          </p:cNvCxnSpPr>
          <p:nvPr/>
        </p:nvCxnSpPr>
        <p:spPr>
          <a:xfrm>
            <a:off x="1042515" y="915019"/>
            <a:ext cx="5517473" cy="1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E8165DE-D85B-4BE5-9B63-7ABF0DA25185}"/>
              </a:ext>
            </a:extLst>
          </p:cNvPr>
          <p:cNvSpPr txBox="1"/>
          <p:nvPr/>
        </p:nvSpPr>
        <p:spPr>
          <a:xfrm>
            <a:off x="1571136" y="146171"/>
            <a:ext cx="5794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>
                <a:latin typeface="Cambria" panose="02040503050406030204" pitchFamily="18" charset="0"/>
                <a:ea typeface="Cambria" panose="02040503050406030204" pitchFamily="18" charset="0"/>
              </a:rPr>
              <a:t>Luyện đọc từ</a:t>
            </a:r>
            <a:endParaRPr lang="en-US" sz="44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5C4223-3C0D-491D-8A28-9B68930525FB}"/>
              </a:ext>
            </a:extLst>
          </p:cNvPr>
          <p:cNvSpPr txBox="1"/>
          <p:nvPr/>
        </p:nvSpPr>
        <p:spPr>
          <a:xfrm>
            <a:off x="2567834" y="2371175"/>
            <a:ext cx="3045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latin typeface="Times New Roman" panose="02020603050405020304" pitchFamily="18" charset="0"/>
              </a:rPr>
              <a:t>cửa lớp</a:t>
            </a:r>
            <a:endParaRPr lang="en-US" sz="40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BD9EC4-E24D-4CAC-A201-D6EE08B38C04}"/>
              </a:ext>
            </a:extLst>
          </p:cNvPr>
          <p:cNvSpPr txBox="1"/>
          <p:nvPr/>
        </p:nvSpPr>
        <p:spPr>
          <a:xfrm>
            <a:off x="2567834" y="3310928"/>
            <a:ext cx="3045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latin typeface="Times New Roman" panose="02020603050405020304" pitchFamily="18" charset="0"/>
              </a:rPr>
              <a:t>đưa thoảng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28420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hammer.wav"/>
          </p:stSnd>
        </p:sndAc>
      </p:transition>
    </mc:Choice>
    <mc:Fallback xmlns="">
      <p:transition spd="slow">
        <p:dissolve/>
        <p:sndAc>
          <p:stSnd>
            <p:snd r:embed="rId7" name="hamm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" descr="Happy Cute Kids Boy And Girl Study Together Stock Vector - Illustration of  character, female: 167741328">
            <a:extLst>
              <a:ext uri="{FF2B5EF4-FFF2-40B4-BE49-F238E27FC236}">
                <a16:creationId xmlns:a16="http://schemas.microsoft.com/office/drawing/2014/main" id="{B24CBAF2-D2D7-4A45-BA2D-FD5A1044D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750" y1="51340" x2="48750" y2="51340"/>
                        <a14:foregroundMark x1="48750" y1="51340" x2="48250" y2="52764"/>
                        <a14:foregroundMark x1="40625" y1="54439" x2="40625" y2="54439"/>
                        <a14:foregroundMark x1="44125" y1="56198" x2="44000" y2="51759"/>
                        <a14:foregroundMark x1="44625" y1="51005" x2="44625" y2="51005"/>
                        <a14:foregroundMark x1="45625" y1="52094" x2="45625" y2="52094"/>
                        <a14:foregroundMark x1="34688" y1="56784" x2="29500" y2="52931"/>
                        <a14:foregroundMark x1="28938" y1="52848" x2="28563" y2="54690"/>
                        <a14:foregroundMark x1="27750" y1="52094" x2="27750" y2="52094"/>
                        <a14:foregroundMark x1="27313" y1="53601" x2="27313" y2="53601"/>
                        <a14:foregroundMark x1="29750" y1="58375" x2="30125" y2="61725"/>
                        <a14:foregroundMark x1="30813" y1="61139" x2="38500" y2="60134"/>
                        <a14:foregroundMark x1="38500" y1="60134" x2="38500" y2="60134"/>
                        <a14:backgroundMark x1="61000" y1="74791" x2="61563" y2="7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23704" r="23246" b="14519"/>
          <a:stretch/>
        </p:blipFill>
        <p:spPr bwMode="auto">
          <a:xfrm>
            <a:off x="9594067" y="4889504"/>
            <a:ext cx="2446774" cy="179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C08AF0-4EE7-4817-9A18-30F0AAA070B3}"/>
              </a:ext>
            </a:extLst>
          </p:cNvPr>
          <p:cNvCxnSpPr>
            <a:cxnSpLocks/>
          </p:cNvCxnSpPr>
          <p:nvPr/>
        </p:nvCxnSpPr>
        <p:spPr>
          <a:xfrm>
            <a:off x="1042515" y="915019"/>
            <a:ext cx="5517473" cy="1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E8165DE-D85B-4BE5-9B63-7ABF0DA25185}"/>
              </a:ext>
            </a:extLst>
          </p:cNvPr>
          <p:cNvSpPr txBox="1"/>
          <p:nvPr/>
        </p:nvSpPr>
        <p:spPr>
          <a:xfrm>
            <a:off x="1571136" y="146171"/>
            <a:ext cx="5794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>
                <a:latin typeface="Cambria" panose="02040503050406030204" pitchFamily="18" charset="0"/>
                <a:ea typeface="Cambria" panose="02040503050406030204" pitchFamily="18" charset="0"/>
              </a:rPr>
              <a:t>Giải nghĩa từ</a:t>
            </a:r>
            <a:endParaRPr lang="en-US" sz="44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719CB1-753C-43BB-84BD-DC19162EA629}"/>
              </a:ext>
            </a:extLst>
          </p:cNvPr>
          <p:cNvSpPr txBox="1"/>
          <p:nvPr/>
        </p:nvSpPr>
        <p:spPr>
          <a:xfrm>
            <a:off x="1668900" y="1199516"/>
            <a:ext cx="5794375" cy="738599"/>
          </a:xfrm>
          <a:prstGeom prst="rect">
            <a:avLst/>
          </a:prstGeom>
          <a:noFill/>
        </p:spPr>
        <p:txBody>
          <a:bodyPr wrap="square" lIns="121858" tIns="60928" rIns="121858" bIns="60928" rtlCol="0">
            <a:spAutoFit/>
          </a:bodyPr>
          <a:lstStyle/>
          <a:p>
            <a:pPr defTabSz="913209"/>
            <a:r>
              <a:rPr lang="nl-NL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</a:t>
            </a:r>
            <a:r>
              <a:rPr lang="nl-NL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nhìn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4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hammer.wav"/>
          </p:stSnd>
        </p:sndAc>
      </p:transition>
    </mc:Choice>
    <mc:Fallback xmlns="">
      <p:transition spd="slow">
        <p:dissolve/>
        <p:sndAc>
          <p:stSnd>
            <p:snd r:embed="rId10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Cô giáo lớp em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546860" y="835025"/>
            <a:ext cx="629729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Sáng nào em đến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Cũng thấy cô đến rồi.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Đáp lời “Chào cô ạ!”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mỉm cười thật tươi.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dạy em tập viết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Gió đưa thoảng hương nhài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Nắng ghé vào cửa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Xem chúng em học bài.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lời cô giáo giảng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Ấm trang vở thơm tho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Yêu thương em ngắm mãi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điểm mười cô cho.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5843270" y="2155825"/>
            <a:ext cx="5947410" cy="3382010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52832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245491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445897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775970" y="91249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849630" y="289814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849630" y="476440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843270" y="5759450"/>
            <a:ext cx="5423535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đoạn nối tiếp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835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2" grpId="0" bldLvl="0" animBg="1"/>
      <p:bldP spid="6" grpId="0" bldLvl="0" animBg="1"/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Cô giáo lớp em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546860" y="835025"/>
            <a:ext cx="629729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Sáng nào em đến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Cũng thấy cô đến rồi.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Đáp lời “Chào cô ạ!”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mỉm cười thật tươi.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dạy em tập viết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Gió đưa thoảng hương nhài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Nắng ghé vào cửa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Xem chúng em học bài.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lời cô giáo giảng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Ấm trang vở thơm tho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Yêu thương em ngắm mãi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điểm mười cô cho.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5843270" y="2155825"/>
            <a:ext cx="5947410" cy="3382010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52832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245491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445897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775970" y="91249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849630" y="289814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849630" y="476440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843270" y="5759450"/>
            <a:ext cx="5423535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toàn bài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069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2" grpId="0" bldLvl="0" animBg="1"/>
      <p:bldP spid="6" grpId="0" bldLvl="0" animBg="1"/>
      <p:bldP spid="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135086" y="1194559"/>
            <a:ext cx="8983615" cy="737235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1. Cô giáo đáp lại lời chào của học sinh như thế nào?</a:t>
            </a:r>
            <a:endParaRPr lang="en-US" altLang="zh-CN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913522" y="1726921"/>
            <a:ext cx="6861278" cy="658867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Cô mỉm cười thật tươi.</a:t>
            </a:r>
            <a:endParaRPr lang="en-US" altLang="zh-CN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89943" y="2465153"/>
            <a:ext cx="9128760" cy="79924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2. Tìm những câu thơ tả cảnh vật khi cô dạy em học bài.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51467" y="3051370"/>
            <a:ext cx="6861278" cy="129159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Gió đưa thoảng hương nhài</a:t>
            </a:r>
          </a:p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Nắng ghé vào cửa lớp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4460" y="240030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3646170" y="4283292"/>
            <a:ext cx="842137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3. Bạn nhỏ đã kể những gì về cô giáo của mình?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851467" y="4641454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Kể cô dạy tập viết, giảng bài... 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467429" y="5343400"/>
            <a:ext cx="9462316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4. Qua bài thơ, em thấy tình cảm của bạn nhỏ dành cho cô giáo thế nào?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330" y="6067053"/>
            <a:ext cx="6861278" cy="618407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 nhỏ rất yêu quý cô giáo của mình.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723640" y="81280"/>
            <a:ext cx="8206105" cy="663311"/>
            <a:chOff x="708943" y="6110866"/>
            <a:chExt cx="5825836" cy="663166"/>
          </a:xfrm>
        </p:grpSpPr>
        <p:sp>
          <p:nvSpPr>
            <p:cNvPr id="16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5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Học thuộc 2 khổ thơ em yêu thích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  <p:bldP spid="11" grpId="0" animBg="1"/>
      <p:bldP spid="11" grpId="1" animBg="1"/>
      <p:bldP spid="12" grpId="0"/>
      <p:bldP spid="12" grpId="1"/>
      <p:bldP spid="2" grpId="0" animBg="1"/>
      <p:bldP spid="5" grpId="0"/>
      <p:bldP spid="5" grpId="1"/>
      <p:bldP spid="14" grpId="0" animBg="1"/>
      <p:bldP spid="14" grpId="1" animBg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67335" y="450850"/>
            <a:ext cx="11007090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</a:t>
            </a:r>
            <a:r>
              <a:rPr lang="en-US" sz="4400" b="1" dirty="0" smtClean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.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Nói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sự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ngạc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nhiên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:</a:t>
            </a:r>
            <a:endParaRPr lang="en-US" sz="44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550795" y="3357245"/>
            <a:ext cx="7272655" cy="286004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a. Ôi! Bạn hát hay quá!</a:t>
            </a:r>
          </a:p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b. Oa! Con rất thích món quà này! Cảm ơn bố mẹ!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67335" y="5012055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2" name="Text Box 1"/>
          <p:cNvSpPr txBox="1"/>
          <p:nvPr/>
        </p:nvSpPr>
        <p:spPr>
          <a:xfrm>
            <a:off x="419100" y="1576705"/>
            <a:ext cx="1100709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a. Lần đầu thấy bạn hát rất hay</a:t>
            </a:r>
          </a:p>
          <a:p>
            <a:r>
              <a:rPr lang="en-US" sz="440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b. Được bố mẹ tặng một món quà bất ngờ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5610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Nói câu thể hiện tình cảm của em với thầy cô giáo của mình.</a:t>
            </a: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230" y="2135505"/>
            <a:ext cx="7116445" cy="3693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ideo-bai 9">
            <a:hlinkClick r:id="" action="ppaction://media"/>
            <a:extLst>
              <a:ext uri="{FF2B5EF4-FFF2-40B4-BE49-F238E27FC236}">
                <a16:creationId xmlns:a16="http://schemas.microsoft.com/office/drawing/2014/main" id="{55F741BF-E306-4467-81DC-DAD5A2114839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6" end="207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714" y="4884"/>
            <a:ext cx="11974286" cy="612128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713220" y="0"/>
            <a:ext cx="9478780" cy="6635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F432D47-E6F3-4CED-8609-22B0554F3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48"/>
            <a:ext cx="12192000" cy="6768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DCDA7E-BBF6-4DD6-BDC8-C32D428C7064}"/>
              </a:ext>
            </a:extLst>
          </p:cNvPr>
          <p:cNvSpPr txBox="1"/>
          <p:nvPr/>
        </p:nvSpPr>
        <p:spPr>
          <a:xfrm>
            <a:off x="957943" y="1041262"/>
            <a:ext cx="5747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hai ngày 4 – 10 - 2021</a:t>
            </a:r>
            <a:endParaRPr lang="en-US" sz="3200" b="1"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18811C-876A-45AB-AC76-A9125EED2F2B}"/>
              </a:ext>
            </a:extLst>
          </p:cNvPr>
          <p:cNvSpPr txBox="1"/>
          <p:nvPr/>
        </p:nvSpPr>
        <p:spPr>
          <a:xfrm>
            <a:off x="2967115" y="1703697"/>
            <a:ext cx="5747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Tiếng Việt</a:t>
            </a:r>
            <a:endParaRPr lang="en-US" sz="3200" b="1">
              <a:latin typeface="HP001 4 hàng" panose="020B06030503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E5CB65-0282-4AED-BB06-008BC1EBA5C9}"/>
              </a:ext>
            </a:extLst>
          </p:cNvPr>
          <p:cNvSpPr txBox="1"/>
          <p:nvPr/>
        </p:nvSpPr>
        <p:spPr>
          <a:xfrm>
            <a:off x="2326557" y="2381094"/>
            <a:ext cx="5747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Bài 9: Cô giáo lớp em</a:t>
            </a:r>
          </a:p>
        </p:txBody>
      </p: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Cô giáo lớp em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511965" y="582612"/>
            <a:ext cx="629729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Sáng nào em đến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Cũng thấy cô đến rồi.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Đáp lời “Chào cô ạ!”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mỉm cười thật tươi.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dạy em tập viết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Gió đưa thoảng hương nhài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Nắng ghé vào cửa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Xem chúng em học bài.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lời cô giáo giảng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Ấm trang vở thơm tho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Yêu thương em ngắm mãi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điểm mười cô cho.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5776686" y="2155825"/>
            <a:ext cx="6013994" cy="33820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16A020-86F1-4C4C-8A18-F3CBF475D8EA}"/>
              </a:ext>
            </a:extLst>
          </p:cNvPr>
          <p:cNvSpPr txBox="1"/>
          <p:nvPr/>
        </p:nvSpPr>
        <p:spPr>
          <a:xfrm>
            <a:off x="3772144" y="6191312"/>
            <a:ext cx="2902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>
                <a:latin typeface="Arial-Rounded" panose="020B0500000000000000" charset="0"/>
                <a:cs typeface="Arial-Rounded" panose="020B0500000000000000" charset="0"/>
              </a:rPr>
              <a:t>(Nguyễn Xuân Sanh)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Cô giáo lớp em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546860" y="835025"/>
            <a:ext cx="629729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Sáng nào em đến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Cũng thấy cô đến rồi.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Đáp lời “Chào cô ạ!”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mỉm cười thật tươi.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dạy em tập viết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Gió đưa thoảng hương nhài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Nắng ghé vào cửa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Xem chúng em học bài.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lời cô giáo giảng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Ấm trang vở thơm tho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Yêu thương em ngắm mãi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điểm mười cô cho.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5843270" y="2155825"/>
            <a:ext cx="5947410" cy="3382010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52832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245491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445897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775970" y="91249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849630" y="289814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849630" y="476440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843270" y="5759450"/>
            <a:ext cx="5423535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đoạn nối tiếp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12" grpId="0" bldLvl="0" animBg="1"/>
      <p:bldP spid="6" grpId="0" bldLvl="0" animBg="1"/>
      <p:bldP spid="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Cô giáo lớp em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546860" y="835025"/>
            <a:ext cx="6297295" cy="6092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Sáng nào em đến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Cũng thấy cô đến rồi.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Đáp lời “Chào cô ạ!”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mỉm cười thật tươi.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dạy em tập viết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Gió đưa thoảng hương nhài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Nắng ghé vào cửa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Xem chúng em học bài.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lời cô giáo giảng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Ấm trang vở thơm tho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Yêu thương em ngắm mãi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điểm mười cô cho.</a:t>
            </a:r>
          </a:p>
          <a:p>
            <a:pPr algn="r"/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(Nguyễn Xuân Sanh)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5825378" y="1595120"/>
            <a:ext cx="5910057" cy="338201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flipH="1">
            <a:off x="4785785" y="84700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798094" y="124602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618780" y="16861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914791" y="20243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540043" y="28835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787278" y="32547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984177" y="362397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239903" y="404065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165860" y="483411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946077" y="522358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55838" y="553770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508071" y="599293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1C474C5-A49E-4736-A672-B15974458330}"/>
              </a:ext>
            </a:extLst>
          </p:cNvPr>
          <p:cNvCxnSpPr/>
          <p:nvPr/>
        </p:nvCxnSpPr>
        <p:spPr>
          <a:xfrm flipH="1">
            <a:off x="5044440" y="20243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B149F2-7F13-4E6B-A8DD-DFA76DE5FE8B}"/>
              </a:ext>
            </a:extLst>
          </p:cNvPr>
          <p:cNvCxnSpPr/>
          <p:nvPr/>
        </p:nvCxnSpPr>
        <p:spPr>
          <a:xfrm flipH="1">
            <a:off x="5096289" y="404065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24CCB46-C5B9-49BB-A1AD-9DAFA54CD81D}"/>
              </a:ext>
            </a:extLst>
          </p:cNvPr>
          <p:cNvCxnSpPr/>
          <p:nvPr/>
        </p:nvCxnSpPr>
        <p:spPr>
          <a:xfrm flipH="1">
            <a:off x="5649101" y="599293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631</Words>
  <Application>Microsoft Office PowerPoint</Application>
  <PresentationFormat>Màn hình rộng</PresentationFormat>
  <Paragraphs>131</Paragraphs>
  <Slides>18</Slides>
  <Notes>10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20</vt:i4>
      </vt:variant>
      <vt:variant>
        <vt:lpstr>Chủ đề</vt:lpstr>
      </vt:variant>
      <vt:variant>
        <vt:i4>11</vt:i4>
      </vt:variant>
      <vt:variant>
        <vt:lpstr>Tiêu đề Bản chiếu</vt:lpstr>
      </vt:variant>
      <vt:variant>
        <vt:i4>18</vt:i4>
      </vt:variant>
    </vt:vector>
  </HeadingPairs>
  <TitlesOfParts>
    <vt:vector size="49" baseType="lpstr">
      <vt:lpstr>微软雅黑</vt:lpstr>
      <vt:lpstr>微软雅黑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Cambria</vt:lpstr>
      <vt:lpstr>等线</vt:lpstr>
      <vt:lpstr>Franklin Gothic Book</vt:lpstr>
      <vt:lpstr>Franklin Gothic Medium</vt:lpstr>
      <vt:lpstr>HP001 4 hàng</vt:lpstr>
      <vt:lpstr>黑体</vt:lpstr>
      <vt:lpstr>华文楷体</vt:lpstr>
      <vt:lpstr>Tahoma</vt:lpstr>
      <vt:lpstr>Times New Roman</vt:lpstr>
      <vt:lpstr>Wingdings 2</vt:lpstr>
      <vt:lpstr>汉仪黑荔枝体简</vt:lpstr>
      <vt:lpstr>1_Office Theme</vt:lpstr>
      <vt:lpstr>1_Office 主题​​</vt:lpstr>
      <vt:lpstr>Default Design</vt:lpstr>
      <vt:lpstr>3_Office Theme</vt:lpstr>
      <vt:lpstr>6_Office Theme</vt:lpstr>
      <vt:lpstr>2_Office 主题​​</vt:lpstr>
      <vt:lpstr>1_Office Theme</vt:lpstr>
      <vt:lpstr>1_Default Design</vt:lpstr>
      <vt:lpstr>7_Office Theme</vt:lpstr>
      <vt:lpstr>Trek</vt:lpstr>
      <vt:lpstr>2_Office Theme</vt:lpstr>
      <vt:lpstr>Chào mừng các em đến với tiết Tiếng Việt - Lớp 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2. Nói câu thể hiện tình cảm của em với thầy cô giáo của mình.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Dell</cp:lastModifiedBy>
  <cp:revision>10</cp:revision>
  <dcterms:created xsi:type="dcterms:W3CDTF">2021-05-24T04:43:32Z</dcterms:created>
  <dcterms:modified xsi:type="dcterms:W3CDTF">2021-10-04T03:35:50Z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