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Lst>
  <p:notesMasterIdLst>
    <p:notesMasterId r:id="rId33"/>
  </p:notesMasterIdLst>
  <p:sldIdLst>
    <p:sldId id="322" r:id="rId3"/>
    <p:sldId id="320" r:id="rId4"/>
    <p:sldId id="340" r:id="rId5"/>
    <p:sldId id="349" r:id="rId6"/>
    <p:sldId id="356" r:id="rId7"/>
    <p:sldId id="325" r:id="rId8"/>
    <p:sldId id="323" r:id="rId9"/>
    <p:sldId id="357" r:id="rId10"/>
    <p:sldId id="327" r:id="rId11"/>
    <p:sldId id="328" r:id="rId12"/>
    <p:sldId id="359" r:id="rId13"/>
    <p:sldId id="358" r:id="rId14"/>
    <p:sldId id="330" r:id="rId15"/>
    <p:sldId id="341" r:id="rId16"/>
    <p:sldId id="333" r:id="rId17"/>
    <p:sldId id="334" r:id="rId18"/>
    <p:sldId id="335" r:id="rId19"/>
    <p:sldId id="336" r:id="rId20"/>
    <p:sldId id="360" r:id="rId21"/>
    <p:sldId id="353" r:id="rId22"/>
    <p:sldId id="342" r:id="rId23"/>
    <p:sldId id="344" r:id="rId24"/>
    <p:sldId id="354" r:id="rId25"/>
    <p:sldId id="316" r:id="rId26"/>
    <p:sldId id="343" r:id="rId27"/>
    <p:sldId id="317" r:id="rId28"/>
    <p:sldId id="361" r:id="rId29"/>
    <p:sldId id="362" r:id="rId30"/>
    <p:sldId id="355" r:id="rId31"/>
    <p:sldId id="332" r:id="rId32"/>
  </p:sldIdLst>
  <p:sldSz cx="6858000" cy="5143500"/>
  <p:notesSz cx="6858000" cy="9144000"/>
  <p:embeddedFontLst>
    <p:embeddedFont>
      <p:font typeface="Kalam"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Montserrat" panose="020B0604020202020204" charset="0"/>
      <p:regular r:id="rId40"/>
      <p:bold r:id="rId41"/>
      <p:italic r:id="rId42"/>
      <p:boldItalic r:id="rId43"/>
    </p:embeddedFont>
    <p:embeddedFont>
      <p:font typeface="HP001 4 hàng" panose="020B060305030202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3D6C"/>
    <a:srgbClr val="DF3C7E"/>
    <a:srgbClr val="000000"/>
    <a:srgbClr val="E6F7F9"/>
    <a:srgbClr val="BEE7FB"/>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66"/>
    <p:restoredTop sz="95846"/>
  </p:normalViewPr>
  <p:slideViewPr>
    <p:cSldViewPr snapToGrid="0">
      <p:cViewPr varScale="1">
        <p:scale>
          <a:sx n="98" d="100"/>
          <a:sy n="98" d="100"/>
        </p:scale>
        <p:origin x="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9145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7757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113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9588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7845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151453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65687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37021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168401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205261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x-none"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4.xml"/><Relationship Id="rId5" Type="http://schemas.microsoft.com/office/2007/relationships/hdphoto" Target="../media/hdphoto9.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12.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8.png"/><Relationship Id="rId3" Type="http://schemas.microsoft.com/office/2007/relationships/hdphoto" Target="../media/hdphoto16.wdp"/><Relationship Id="rId7" Type="http://schemas.openxmlformats.org/officeDocument/2006/relationships/image" Target="../media/image44.png"/><Relationship Id="rId12" Type="http://schemas.openxmlformats.org/officeDocument/2006/relationships/image" Target="../media/image47.jpeg"/><Relationship Id="rId17" Type="http://schemas.openxmlformats.org/officeDocument/2006/relationships/image" Target="../media/image50.png"/><Relationship Id="rId2" Type="http://schemas.openxmlformats.org/officeDocument/2006/relationships/image" Target="../media/image41.png"/><Relationship Id="rId16" Type="http://schemas.microsoft.com/office/2007/relationships/hdphoto" Target="../media/hdphoto21.wdp"/><Relationship Id="rId1" Type="http://schemas.openxmlformats.org/officeDocument/2006/relationships/slideLayout" Target="../slideLayouts/slideLayout3.xml"/><Relationship Id="rId6" Type="http://schemas.microsoft.com/office/2007/relationships/hdphoto" Target="../media/hdphoto17.wdp"/><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9.jpeg"/><Relationship Id="rId10" Type="http://schemas.openxmlformats.org/officeDocument/2006/relationships/image" Target="../media/image45.jpeg"/><Relationship Id="rId4" Type="http://schemas.openxmlformats.org/officeDocument/2006/relationships/image" Target="../media/image42.jpeg"/><Relationship Id="rId9" Type="http://schemas.microsoft.com/office/2007/relationships/hdphoto" Target="../media/hdphoto19.wdp"/><Relationship Id="rId14" Type="http://schemas.microsoft.com/office/2007/relationships/hdphoto" Target="../media/hdphoto20.wdp"/></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42.jpeg"/><Relationship Id="rId1" Type="http://schemas.openxmlformats.org/officeDocument/2006/relationships/slideLayout" Target="../slideLayouts/slideLayout3.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22.wdp"/><Relationship Id="rId9"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4.wdp"/><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1.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C23B6DA8-2FB3-3345-8961-C821C42C0327}"/>
              </a:ext>
            </a:extLst>
          </p:cNvPr>
          <p:cNvSpPr txBox="1"/>
          <p:nvPr/>
        </p:nvSpPr>
        <p:spPr>
          <a:xfrm>
            <a:off x="369481" y="1794029"/>
            <a:ext cx="170854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QUANH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5" name="Picture 4">
            <a:extLst>
              <a:ext uri="{FF2B5EF4-FFF2-40B4-BE49-F238E27FC236}">
                <a16:creationId xmlns="" xmlns:a16="http://schemas.microsoft.com/office/drawing/2014/main" id="{C83487BF-D82D-3341-96DD-F8C157F107F3}"/>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882932C-C682-1944-A126-1AAC4927D4E7}"/>
              </a:ext>
            </a:extLst>
          </p:cNvPr>
          <p:cNvSpPr txBox="1"/>
          <p:nvPr/>
        </p:nvSpPr>
        <p:spPr>
          <a:xfrm>
            <a:off x="548690" y="587309"/>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2. </a:t>
            </a:r>
            <a:r>
              <a:rPr lang="vi-VN" sz="1600" dirty="0">
                <a:latin typeface="UTM Avo" panose="02040603050506020204" pitchFamily="18" charset="0"/>
              </a:rPr>
              <a:t>Người ta dùng những gì để làm bánh chưng, bánh tét?</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 xmlns:a16="http://schemas.microsoft.com/office/drawing/2014/main" id="{29E6DC67-9AFD-9F44-AE16-92B28C235C95}"/>
              </a:ext>
            </a:extLst>
          </p:cNvPr>
          <p:cNvSpPr txBox="1"/>
          <p:nvPr/>
        </p:nvSpPr>
        <p:spPr>
          <a:xfrm>
            <a:off x="548690" y="1303082"/>
            <a:ext cx="5692347"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Bánh chưng, bánh tét được làm từ gạo nếp, đỗ xanh, thịt lợn và được gói bằng lá dong hoặc lá chuối.</a:t>
            </a:r>
          </a:p>
        </p:txBody>
      </p:sp>
      <p:sp>
        <p:nvSpPr>
          <p:cNvPr id="15" name="TextBox 14">
            <a:extLst>
              <a:ext uri="{FF2B5EF4-FFF2-40B4-BE49-F238E27FC236}">
                <a16:creationId xmlns="" xmlns:a16="http://schemas.microsoft.com/office/drawing/2014/main" id="{430725AA-0FFC-FB42-8EAC-E521DF0083DF}"/>
              </a:ext>
            </a:extLst>
          </p:cNvPr>
          <p:cNvSpPr txBox="1"/>
          <p:nvPr/>
        </p:nvSpPr>
        <p:spPr>
          <a:xfrm>
            <a:off x="548690" y="2691026"/>
            <a:ext cx="5760620" cy="784125"/>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3. </a:t>
            </a:r>
            <a:r>
              <a:rPr lang="vi-VN" sz="1600" dirty="0">
                <a:latin typeface="UTM Avo" panose="02040603050506020204" pitchFamily="18" charset="0"/>
                <a:ea typeface="Calibri" panose="020F0502020204030204" pitchFamily="34" charset="0"/>
                <a:cs typeface="Times New Roman" panose="02020603050405020304" pitchFamily="18" charset="0"/>
              </a:rPr>
              <a:t>Người lớn mong ước điều gì khi tặng bao lì xì cho trẻ em?</a:t>
            </a:r>
            <a:r>
              <a:rPr lang="x-none" sz="1600" dirty="0"/>
              <a:t> </a:t>
            </a:r>
            <a:endParaRPr lang="vi-VN" sz="1600" dirty="0">
              <a:latin typeface="UTM Avo" panose="02040603050506020204" pitchFamily="18" charset="0"/>
            </a:endParaRPr>
          </a:p>
        </p:txBody>
      </p:sp>
      <p:sp>
        <p:nvSpPr>
          <p:cNvPr id="16" name="TextBox 15">
            <a:extLst>
              <a:ext uri="{FF2B5EF4-FFF2-40B4-BE49-F238E27FC236}">
                <a16:creationId xmlns="" xmlns:a16="http://schemas.microsoft.com/office/drawing/2014/main" id="{4731BFB4-6F71-6E48-B2D8-BD28FA690A02}"/>
              </a:ext>
            </a:extLst>
          </p:cNvPr>
          <p:cNvSpPr txBox="1"/>
          <p:nvPr/>
        </p:nvSpPr>
        <p:spPr>
          <a:xfrm>
            <a:off x="582826" y="3355534"/>
            <a:ext cx="56923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3951D501-F11C-9442-A1F1-2A0133DDCBF7}"/>
              </a:ext>
            </a:extLst>
          </p:cNvPr>
          <p:cNvGrpSpPr/>
          <p:nvPr/>
        </p:nvGrpSpPr>
        <p:grpSpPr>
          <a:xfrm>
            <a:off x="2289207" y="3188104"/>
            <a:ext cx="2493247" cy="1738575"/>
            <a:chOff x="2289207" y="3404925"/>
            <a:chExt cx="2493247" cy="1738575"/>
          </a:xfrm>
        </p:grpSpPr>
        <p:pic>
          <p:nvPicPr>
            <p:cNvPr id="22" name="Picture 21">
              <a:extLst>
                <a:ext uri="{FF2B5EF4-FFF2-40B4-BE49-F238E27FC236}">
                  <a16:creationId xmlns="" xmlns:a16="http://schemas.microsoft.com/office/drawing/2014/main" id="{2A4A4663-5F4A-5049-B7F3-140DFC3D1D55}"/>
                </a:ext>
              </a:extLst>
            </p:cNvPr>
            <p:cNvPicPr>
              <a:picLocks noChangeAspect="1"/>
            </p:cNvPicPr>
            <p:nvPr/>
          </p:nvPicPr>
          <p:blipFill>
            <a:blip r:embed="rId2"/>
            <a:stretch>
              <a:fillRect/>
            </a:stretch>
          </p:blipFill>
          <p:spPr>
            <a:xfrm>
              <a:off x="2289207" y="3404925"/>
              <a:ext cx="2493247" cy="1435800"/>
            </a:xfrm>
            <a:prstGeom prst="rect">
              <a:avLst/>
            </a:prstGeom>
          </p:spPr>
        </p:pic>
        <p:sp>
          <p:nvSpPr>
            <p:cNvPr id="23" name="Rectangle: Rounded Corners 5">
              <a:extLst>
                <a:ext uri="{FF2B5EF4-FFF2-40B4-BE49-F238E27FC236}">
                  <a16:creationId xmlns="" xmlns:a16="http://schemas.microsoft.com/office/drawing/2014/main" id="{DE11291D-5E09-F948-89F9-C1A609853B51}"/>
                </a:ext>
              </a:extLst>
            </p:cNvPr>
            <p:cNvSpPr/>
            <p:nvPr/>
          </p:nvSpPr>
          <p:spPr>
            <a:xfrm>
              <a:off x="2693403" y="4732077"/>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 chưng</a:t>
              </a:r>
            </a:p>
          </p:txBody>
        </p:sp>
      </p:grpSp>
      <p:sp>
        <p:nvSpPr>
          <p:cNvPr id="7" name="TextBox 6">
            <a:extLst>
              <a:ext uri="{FF2B5EF4-FFF2-40B4-BE49-F238E27FC236}">
                <a16:creationId xmlns="" xmlns:a16="http://schemas.microsoft.com/office/drawing/2014/main" id="{D882932C-C682-1944-A126-1AAC4927D4E7}"/>
              </a:ext>
            </a:extLst>
          </p:cNvPr>
          <p:cNvSpPr txBox="1"/>
          <p:nvPr/>
        </p:nvSpPr>
        <p:spPr>
          <a:xfrm>
            <a:off x="548690" y="370488"/>
            <a:ext cx="5760620" cy="1148007"/>
          </a:xfrm>
          <a:prstGeom prst="rect">
            <a:avLst/>
          </a:prstGeom>
          <a:noFill/>
        </p:spPr>
        <p:txBody>
          <a:bodyPr wrap="square" rtlCol="0">
            <a:spAutoFit/>
          </a:bodyPr>
          <a:lstStyle/>
          <a:p>
            <a:pPr marL="7938" indent="38100" algn="just">
              <a:lnSpc>
                <a:spcPct val="150000"/>
              </a:lnSpc>
            </a:pPr>
            <a:r>
              <a:rPr lang="vi-VN" sz="1600" b="1" dirty="0">
                <a:solidFill>
                  <a:srgbClr val="FF0000"/>
                </a:solidFill>
                <a:latin typeface="UTM Avo" panose="02040603050506020204" pitchFamily="18" charset="0"/>
              </a:rPr>
              <a:t>4. </a:t>
            </a:r>
            <a:r>
              <a:rPr lang="vi-VN" sz="1600" dirty="0">
                <a:latin typeface="UTM Avo" panose="02040603050506020204" pitchFamily="18" charset="0"/>
              </a:rPr>
              <a:t>Em thích những hoạt động nào của gia đình em trong dịp Tết? </a:t>
            </a:r>
          </a:p>
          <a:p>
            <a:pPr marL="7938" indent="38100" algn="just">
              <a:lnSpc>
                <a:spcPct val="150000"/>
              </a:lnSpc>
            </a:pPr>
            <a:endParaRPr lang="vi-VN" sz="1600" dirty="0">
              <a:latin typeface="UTM Avo" panose="02040603050506020204" pitchFamily="18" charset="0"/>
            </a:endParaRPr>
          </a:p>
        </p:txBody>
      </p:sp>
      <p:sp>
        <p:nvSpPr>
          <p:cNvPr id="14" name="TextBox 13">
            <a:extLst>
              <a:ext uri="{FF2B5EF4-FFF2-40B4-BE49-F238E27FC236}">
                <a16:creationId xmlns="" xmlns:a16="http://schemas.microsoft.com/office/drawing/2014/main" id="{29E6DC67-9AFD-9F44-AE16-92B28C235C95}"/>
              </a:ext>
            </a:extLst>
          </p:cNvPr>
          <p:cNvSpPr txBox="1"/>
          <p:nvPr/>
        </p:nvSpPr>
        <p:spPr>
          <a:xfrm>
            <a:off x="548690" y="1086261"/>
            <a:ext cx="5692347" cy="414857"/>
          </a:xfrm>
          <a:prstGeom prst="rect">
            <a:avLst/>
          </a:prstGeom>
          <a:noFill/>
        </p:spPr>
        <p:txBody>
          <a:bodyPr wrap="square" rtlCol="0">
            <a:spAutoFit/>
          </a:bodyPr>
          <a:lstStyle/>
          <a:p>
            <a:pPr algn="just">
              <a:lnSpc>
                <a:spcPct val="150000"/>
              </a:lnSpc>
            </a:pPr>
            <a:r>
              <a:rPr lang="vi-VN" sz="16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chemeClr val="accent6">
                    <a:lumMod val="75000"/>
                  </a:schemeClr>
                </a:solidFill>
                <a:latin typeface="UTM Avo" panose="02040603050506020204" pitchFamily="18" charset="0"/>
              </a:rPr>
              <a:t>Em thích hoạt động….</a:t>
            </a:r>
          </a:p>
        </p:txBody>
      </p:sp>
      <p:grpSp>
        <p:nvGrpSpPr>
          <p:cNvPr id="2" name="Group 1">
            <a:extLst>
              <a:ext uri="{FF2B5EF4-FFF2-40B4-BE49-F238E27FC236}">
                <a16:creationId xmlns="" xmlns:a16="http://schemas.microsoft.com/office/drawing/2014/main" id="{ABB89C37-AA33-6445-9C81-59BAA2EFACA4}"/>
              </a:ext>
            </a:extLst>
          </p:cNvPr>
          <p:cNvGrpSpPr/>
          <p:nvPr/>
        </p:nvGrpSpPr>
        <p:grpSpPr>
          <a:xfrm>
            <a:off x="-19676" y="1290379"/>
            <a:ext cx="2590529" cy="2053470"/>
            <a:chOff x="-41124" y="1617261"/>
            <a:chExt cx="2590529" cy="2053470"/>
          </a:xfrm>
        </p:grpSpPr>
        <p:pic>
          <p:nvPicPr>
            <p:cNvPr id="18" name="Picture 2" descr="Dọn dẹp nhà cửa">
              <a:extLst>
                <a:ext uri="{FF2B5EF4-FFF2-40B4-BE49-F238E27FC236}">
                  <a16:creationId xmlns="" xmlns:a16="http://schemas.microsoft.com/office/drawing/2014/main" id="{23FB8284-67F3-8D48-A744-9D66627B8321}"/>
                </a:ext>
              </a:extLst>
            </p:cNvPr>
            <p:cNvPicPr>
              <a:picLocks noChangeAspect="1" noChangeArrowheads="1"/>
            </p:cNvPicPr>
            <p:nvPr/>
          </p:nvPicPr>
          <p:blipFill>
            <a:blip r:embed="rId3">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 xmlns:a16="http://schemas.microsoft.com/office/drawing/2014/main" id="{F14D8277-6DA1-F34D-8D46-11A1B46D43C5}"/>
                </a:ext>
              </a:extLst>
            </p:cNvPr>
            <p:cNvSpPr/>
            <p:nvPr/>
          </p:nvSpPr>
          <p:spPr>
            <a:xfrm>
              <a:off x="563229" y="3259308"/>
              <a:ext cx="1684854"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Dọn dẹp nhà cửa</a:t>
              </a:r>
            </a:p>
          </p:txBody>
        </p:sp>
      </p:grpSp>
      <p:grpSp>
        <p:nvGrpSpPr>
          <p:cNvPr id="3" name="Group 2">
            <a:extLst>
              <a:ext uri="{FF2B5EF4-FFF2-40B4-BE49-F238E27FC236}">
                <a16:creationId xmlns="" xmlns:a16="http://schemas.microsoft.com/office/drawing/2014/main" id="{EFA9114D-237B-5141-9CB6-ED29B7D4EAF9}"/>
              </a:ext>
            </a:extLst>
          </p:cNvPr>
          <p:cNvGrpSpPr/>
          <p:nvPr/>
        </p:nvGrpSpPr>
        <p:grpSpPr>
          <a:xfrm>
            <a:off x="4267473" y="1337545"/>
            <a:ext cx="2274077" cy="2034768"/>
            <a:chOff x="2682196" y="1716018"/>
            <a:chExt cx="2274077" cy="2034768"/>
          </a:xfrm>
        </p:grpSpPr>
        <p:pic>
          <p:nvPicPr>
            <p:cNvPr id="19" name="Picture 6" descr="Nguyễn Hồng Nhung và con đi chợ Tết - VnExpress Giải trí">
              <a:extLst>
                <a:ext uri="{FF2B5EF4-FFF2-40B4-BE49-F238E27FC236}">
                  <a16:creationId xmlns="" xmlns:a16="http://schemas.microsoft.com/office/drawing/2014/main" id="{F5494FBC-EA6A-9B4A-9A12-6B00B525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 xmlns:a16="http://schemas.microsoft.com/office/drawing/2014/main" id="{C4036CC5-1B54-A64D-9B48-5BE8C2E2511D}"/>
                </a:ext>
              </a:extLst>
            </p:cNvPr>
            <p:cNvSpPr/>
            <p:nvPr/>
          </p:nvSpPr>
          <p:spPr>
            <a:xfrm>
              <a:off x="3272384" y="3376765"/>
              <a:ext cx="109369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Đi chợ Tết</a:t>
              </a:r>
            </a:p>
          </p:txBody>
        </p:sp>
      </p:grpSp>
    </p:spTree>
    <p:extLst>
      <p:ext uri="{BB962C8B-B14F-4D97-AF65-F5344CB8AC3E}">
        <p14:creationId xmlns:p14="http://schemas.microsoft.com/office/powerpoint/2010/main" val="39283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2538849" cy="555217"/>
            <a:chOff x="635794" y="386605"/>
            <a:chExt cx="2538849"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1956541" cy="45390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17479D"/>
                  </a:solidFill>
                  <a:latin typeface="UTM Avo" panose="02040603050506020204" pitchFamily="18" charset="0"/>
                </a:rPr>
                <a:t>LUYỆN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 LẠI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655919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1072C0-7CDA-3B41-9683-C01B2BFCAA3D}"/>
              </a:ext>
            </a:extLst>
          </p:cNvPr>
          <p:cNvSpPr txBox="1"/>
          <p:nvPr/>
        </p:nvSpPr>
        <p:spPr>
          <a:xfrm>
            <a:off x="418293" y="1057693"/>
            <a:ext cx="6327981" cy="169546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Tìm trong bài những từ miêu tả:</a:t>
            </a:r>
          </a:p>
          <a:p>
            <a:pPr marL="342900" indent="-342900" algn="just">
              <a:lnSpc>
                <a:spcPct val="150000"/>
              </a:lnSpc>
              <a:buAutoNum type="alphaLcPeriod"/>
            </a:pPr>
            <a:r>
              <a:rPr lang="vi-VN" sz="1800" dirty="0">
                <a:latin typeface="UTM Avo" panose="02040603050506020204" pitchFamily="18" charset="0"/>
              </a:rPr>
              <a:t>Hoa đào:</a:t>
            </a:r>
          </a:p>
          <a:p>
            <a:pPr marL="342900" indent="-342900" algn="just">
              <a:lnSpc>
                <a:spcPct val="150000"/>
              </a:lnSpc>
              <a:buAutoNum type="alphaLcPeriod"/>
            </a:pPr>
            <a:endParaRPr lang="vi-VN" sz="1800" dirty="0">
              <a:latin typeface="UTM Avo" panose="02040603050506020204" pitchFamily="18" charset="0"/>
            </a:endParaRPr>
          </a:p>
          <a:p>
            <a:pPr marL="342900" indent="-342900" algn="just">
              <a:lnSpc>
                <a:spcPct val="150000"/>
              </a:lnSpc>
              <a:buAutoNum type="alphaLcPeriod"/>
            </a:pPr>
            <a:r>
              <a:rPr lang="vi-VN" sz="1800" dirty="0">
                <a:latin typeface="UTM Avo" panose="02040603050506020204" pitchFamily="18" charset="0"/>
              </a:rPr>
              <a:t>Hoa mai:</a:t>
            </a:r>
          </a:p>
        </p:txBody>
      </p:sp>
      <p:pic>
        <p:nvPicPr>
          <p:cNvPr id="9" name="Picture 8">
            <a:extLst>
              <a:ext uri="{FF2B5EF4-FFF2-40B4-BE49-F238E27FC236}">
                <a16:creationId xmlns=""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1" name="TextBox 10">
            <a:extLst>
              <a:ext uri="{FF2B5EF4-FFF2-40B4-BE49-F238E27FC236}">
                <a16:creationId xmlns="" xmlns:a16="http://schemas.microsoft.com/office/drawing/2014/main" id="{555B0BEB-2CEA-4DEB-A3FC-80A1DD339C62}"/>
              </a:ext>
            </a:extLst>
          </p:cNvPr>
          <p:cNvSpPr txBox="1"/>
          <p:nvPr/>
        </p:nvSpPr>
        <p:spPr>
          <a:xfrm>
            <a:off x="418292" y="2801926"/>
            <a:ext cx="6327981" cy="1106841"/>
          </a:xfrm>
          <a:prstGeom prst="rect">
            <a:avLst/>
          </a:prstGeom>
          <a:noFill/>
        </p:spPr>
        <p:txBody>
          <a:bodyPr wrap="square" rtlCol="0">
            <a:spAutoFit/>
          </a:bodyPr>
          <a:lstStyle/>
          <a:p>
            <a:pPr algn="just">
              <a:lnSpc>
                <a:spcPct val="20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Đặt một câu giới thiệu về loài hoa em thích.</a:t>
            </a:r>
          </a:p>
          <a:p>
            <a:pPr algn="just">
              <a:lnSpc>
                <a:spcPct val="200000"/>
              </a:lnSpc>
            </a:pPr>
            <a:r>
              <a:rPr lang="vi-VN" sz="1800" dirty="0">
                <a:solidFill>
                  <a:srgbClr val="FF0000"/>
                </a:solidFill>
                <a:latin typeface="UTM Avo" panose="02040603050506020204" pitchFamily="18" charset="0"/>
              </a:rPr>
              <a:t>M: </a:t>
            </a:r>
            <a:r>
              <a:rPr lang="vi-VN" sz="1800" dirty="0">
                <a:latin typeface="UTM Avo" panose="02040603050506020204" pitchFamily="18" charset="0"/>
              </a:rPr>
              <a:t>Đào là loài hoa đặc trưng cho Tết ở miền Bắc.</a:t>
            </a:r>
          </a:p>
        </p:txBody>
      </p:sp>
      <p:sp>
        <p:nvSpPr>
          <p:cNvPr id="3" name="TextBox 2">
            <a:extLst>
              <a:ext uri="{FF2B5EF4-FFF2-40B4-BE49-F238E27FC236}">
                <a16:creationId xmlns="" xmlns:a16="http://schemas.microsoft.com/office/drawing/2014/main" id="{319846F8-3186-1C49-B632-E5A04C39200A}"/>
              </a:ext>
            </a:extLst>
          </p:cNvPr>
          <p:cNvSpPr txBox="1"/>
          <p:nvPr/>
        </p:nvSpPr>
        <p:spPr>
          <a:xfrm>
            <a:off x="1903901" y="1536093"/>
            <a:ext cx="1960793" cy="369332"/>
          </a:xfrm>
          <a:prstGeom prst="rect">
            <a:avLst/>
          </a:prstGeom>
          <a:noFill/>
        </p:spPr>
        <p:txBody>
          <a:bodyPr wrap="none" rtlCol="0">
            <a:spAutoFit/>
          </a:bodyPr>
          <a:lstStyle/>
          <a:p>
            <a:r>
              <a:rPr lang="en-US" sz="1800" dirty="0">
                <a:solidFill>
                  <a:srgbClr val="FF0000"/>
                </a:solidFill>
                <a:latin typeface="UTM Avo" panose="02040603050506020204" pitchFamily="18" charset="0"/>
              </a:rPr>
              <a:t>m</a:t>
            </a:r>
            <a:r>
              <a:rPr lang="x-none" sz="1800" dirty="0">
                <a:solidFill>
                  <a:srgbClr val="FF0000"/>
                </a:solidFill>
                <a:latin typeface="UTM Avo" panose="02040603050506020204" pitchFamily="18" charset="0"/>
              </a:rPr>
              <a:t>àu hồng tươi, </a:t>
            </a:r>
          </a:p>
        </p:txBody>
      </p:sp>
      <p:sp>
        <p:nvSpPr>
          <p:cNvPr id="17" name="TextBox 16">
            <a:extLst>
              <a:ext uri="{FF2B5EF4-FFF2-40B4-BE49-F238E27FC236}">
                <a16:creationId xmlns="" xmlns:a16="http://schemas.microsoft.com/office/drawing/2014/main" id="{11288B10-912F-D04A-B3EF-04E686680248}"/>
              </a:ext>
            </a:extLst>
          </p:cNvPr>
          <p:cNvSpPr txBox="1"/>
          <p:nvPr/>
        </p:nvSpPr>
        <p:spPr>
          <a:xfrm>
            <a:off x="3695106" y="1536093"/>
            <a:ext cx="1130438"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lá xanh, </a:t>
            </a:r>
            <a:endParaRPr lang="x-none" sz="1800" dirty="0">
              <a:solidFill>
                <a:srgbClr val="FF0000"/>
              </a:solidFill>
              <a:latin typeface="UTM Avo" panose="02040603050506020204" pitchFamily="18" charset="0"/>
            </a:endParaRPr>
          </a:p>
        </p:txBody>
      </p:sp>
      <p:sp>
        <p:nvSpPr>
          <p:cNvPr id="18" name="TextBox 17">
            <a:extLst>
              <a:ext uri="{FF2B5EF4-FFF2-40B4-BE49-F238E27FC236}">
                <a16:creationId xmlns="" xmlns:a16="http://schemas.microsoft.com/office/drawing/2014/main" id="{5AE9EE38-3356-344F-A640-499967990F11}"/>
              </a:ext>
            </a:extLst>
          </p:cNvPr>
          <p:cNvSpPr txBox="1"/>
          <p:nvPr/>
        </p:nvSpPr>
        <p:spPr>
          <a:xfrm>
            <a:off x="4655471" y="1536093"/>
            <a:ext cx="1830950" cy="369332"/>
          </a:xfrm>
          <a:prstGeom prst="rect">
            <a:avLst/>
          </a:prstGeom>
          <a:noFill/>
        </p:spPr>
        <p:txBody>
          <a:bodyPr wrap="none" rtlCol="0">
            <a:spAutoFit/>
          </a:bodyPr>
          <a:lstStyle/>
          <a:p>
            <a:r>
              <a:rPr lang="vi-VN" sz="1800" dirty="0">
                <a:solidFill>
                  <a:srgbClr val="FF0000"/>
                </a:solidFill>
                <a:latin typeface="UTM Avo" panose="02040603050506020204" pitchFamily="18" charset="0"/>
              </a:rPr>
              <a:t>nụ hồng chúm</a:t>
            </a:r>
            <a:endParaRPr lang="x-none" sz="1800" dirty="0">
              <a:solidFill>
                <a:srgbClr val="FF0000"/>
              </a:solidFill>
              <a:latin typeface="UTM Avo" panose="02040603050506020204" pitchFamily="18" charset="0"/>
            </a:endParaRPr>
          </a:p>
        </p:txBody>
      </p:sp>
      <p:sp>
        <p:nvSpPr>
          <p:cNvPr id="4" name="Rectangle 3">
            <a:extLst>
              <a:ext uri="{FF2B5EF4-FFF2-40B4-BE49-F238E27FC236}">
                <a16:creationId xmlns="" xmlns:a16="http://schemas.microsoft.com/office/drawing/2014/main" id="{DD45BC04-AC4C-9F44-B445-08B12364632F}"/>
              </a:ext>
            </a:extLst>
          </p:cNvPr>
          <p:cNvSpPr/>
          <p:nvPr/>
        </p:nvSpPr>
        <p:spPr>
          <a:xfrm>
            <a:off x="741429" y="1905425"/>
            <a:ext cx="865943" cy="369332"/>
          </a:xfrm>
          <a:prstGeom prst="rect">
            <a:avLst/>
          </a:prstGeom>
        </p:spPr>
        <p:txBody>
          <a:bodyPr wrap="none">
            <a:spAutoFit/>
          </a:bodyPr>
          <a:lstStyle/>
          <a:p>
            <a:r>
              <a:rPr lang="vi-VN" sz="1800" dirty="0">
                <a:solidFill>
                  <a:srgbClr val="FF0000"/>
                </a:solidFill>
                <a:latin typeface="UTM Avo" panose="02040603050506020204" pitchFamily="18" charset="0"/>
              </a:rPr>
              <a:t>chím. </a:t>
            </a:r>
            <a:endParaRPr lang="x-none" dirty="0"/>
          </a:p>
        </p:txBody>
      </p:sp>
      <p:sp>
        <p:nvSpPr>
          <p:cNvPr id="19" name="Rectangle 18">
            <a:extLst>
              <a:ext uri="{FF2B5EF4-FFF2-40B4-BE49-F238E27FC236}">
                <a16:creationId xmlns="" xmlns:a16="http://schemas.microsoft.com/office/drawing/2014/main" id="{137014EC-2EC1-2E44-866C-40F0E27206C4}"/>
              </a:ext>
            </a:extLst>
          </p:cNvPr>
          <p:cNvSpPr/>
          <p:nvPr/>
        </p:nvSpPr>
        <p:spPr>
          <a:xfrm>
            <a:off x="1903901" y="2392465"/>
            <a:ext cx="1997663" cy="369332"/>
          </a:xfrm>
          <a:prstGeom prst="rect">
            <a:avLst/>
          </a:prstGeom>
        </p:spPr>
        <p:txBody>
          <a:bodyPr wrap="none">
            <a:spAutoFit/>
          </a:bodyPr>
          <a:lstStyle/>
          <a:p>
            <a:r>
              <a:rPr lang="vi-VN" sz="1800" dirty="0">
                <a:solidFill>
                  <a:srgbClr val="FF0000"/>
                </a:solidFill>
                <a:latin typeface="UTM Avo" panose="02040603050506020204" pitchFamily="18" charset="0"/>
              </a:rPr>
              <a:t>rực rỡ sắc vàng.</a:t>
            </a:r>
            <a:endParaRPr lang="x-none" dirty="0"/>
          </a:p>
        </p:txBody>
      </p:sp>
      <p:pic>
        <p:nvPicPr>
          <p:cNvPr id="20" name="Picture 2" descr="Hoa đào nở vào mùa nào ? Đọc bài Làm việc thật là vui Quanh">
            <a:extLst>
              <a:ext uri="{FF2B5EF4-FFF2-40B4-BE49-F238E27FC236}">
                <a16:creationId xmlns=""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74" y="3849716"/>
            <a:ext cx="2743688" cy="166658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47" y="0"/>
            <a:ext cx="2000953" cy="1565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left)">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Effect transition="in" filter="wipe(left)">
                                      <p:cBhvr>
                                        <p:cTn id="5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 xmlns:a16="http://schemas.microsoft.com/office/drawing/2014/main" id="{4DE99D2B-CA8F-844F-95D0-5686E8FA1BB9}"/>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5" name="Group 24">
            <a:extLst>
              <a:ext uri="{FF2B5EF4-FFF2-40B4-BE49-F238E27FC236}">
                <a16:creationId xmlns="" xmlns:a16="http://schemas.microsoft.com/office/drawing/2014/main" id="{1836BB27-D671-1347-BA32-D22D5B140710}"/>
              </a:ext>
            </a:extLst>
          </p:cNvPr>
          <p:cNvGrpSpPr/>
          <p:nvPr/>
        </p:nvGrpSpPr>
        <p:grpSpPr>
          <a:xfrm>
            <a:off x="395070" y="578414"/>
            <a:ext cx="1623075" cy="751495"/>
            <a:chOff x="369342" y="617893"/>
            <a:chExt cx="1623075" cy="751495"/>
          </a:xfrm>
        </p:grpSpPr>
        <p:sp>
          <p:nvSpPr>
            <p:cNvPr id="26" name="TextBox 25">
              <a:extLst>
                <a:ext uri="{FF2B5EF4-FFF2-40B4-BE49-F238E27FC236}">
                  <a16:creationId xmlns="" xmlns:a16="http://schemas.microsoft.com/office/drawing/2014/main" id="{A93BC527-FCC1-264F-BD80-4A2E7E05E3E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7" name="TextBox 26">
              <a:extLst>
                <a:ext uri="{FF2B5EF4-FFF2-40B4-BE49-F238E27FC236}">
                  <a16:creationId xmlns="" xmlns:a16="http://schemas.microsoft.com/office/drawing/2014/main" id="{1D4E427B-6D61-2149-91D5-BC054A1BD746}"/>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839322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x-none"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3" name="Picture 12">
            <a:extLst>
              <a:ext uri="{FF2B5EF4-FFF2-40B4-BE49-F238E27FC236}">
                <a16:creationId xmlns="" xmlns:a16="http://schemas.microsoft.com/office/drawing/2014/main" id="{FD379354-498C-844A-86F1-DD9EE483B19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Tết đến rồi</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427017" y="1376616"/>
            <a:ext cx="5999771" cy="3323987"/>
          </a:xfrm>
          <a:prstGeom prst="rect">
            <a:avLst/>
          </a:prstGeom>
          <a:noFill/>
        </p:spPr>
        <p:txBody>
          <a:bodyPr wrap="square" rtlCol="0">
            <a:spAutoFit/>
          </a:bodyPr>
          <a:lstStyle/>
          <a:p>
            <a:pPr marL="7938" algn="just">
              <a:lnSpc>
                <a:spcPct val="150000"/>
              </a:lnSpc>
            </a:pPr>
            <a:r>
              <a:rPr lang="vi-VN" sz="2000" dirty="0">
                <a:latin typeface="HP001 4 hàng" panose="020B0603050302020204" pitchFamily="34" charset="0"/>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a:t>
            </a:r>
          </a:p>
          <a:p>
            <a:pPr marL="266700" algn="just">
              <a:lnSpc>
                <a:spcPct val="150000"/>
              </a:lnSpc>
            </a:pPr>
            <a:r>
              <a:rPr lang="vi-VN" sz="2000" dirty="0">
                <a:latin typeface="HP001 4 hàng" panose="020B0603050302020204" pitchFamily="34" charset="0"/>
              </a:rPr>
              <a:t>			    </a:t>
            </a:r>
            <a:endParaRPr lang="en-US" sz="2000" dirty="0">
              <a:latin typeface="HP001 4 hàng" panose="020B0603050302020204" pitchFamily="34" charset="0"/>
            </a:endParaRPr>
          </a:p>
        </p:txBody>
      </p:sp>
      <p:cxnSp>
        <p:nvCxnSpPr>
          <p:cNvPr id="4" name="Straight Connector 3">
            <a:extLst>
              <a:ext uri="{FF2B5EF4-FFF2-40B4-BE49-F238E27FC236}">
                <a16:creationId xmlns="" xmlns:a16="http://schemas.microsoft.com/office/drawing/2014/main" id="{1F4C6444-6C93-BF45-B1C3-D4A014078C78}"/>
              </a:ext>
            </a:extLst>
          </p:cNvPr>
          <p:cNvCxnSpPr>
            <a:cxnSpLocks/>
          </p:cNvCxnSpPr>
          <p:nvPr/>
        </p:nvCxnSpPr>
        <p:spPr>
          <a:xfrm>
            <a:off x="3158444" y="1841116"/>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1202C3C9-A326-274C-8CA8-74D8353AD7BB}"/>
              </a:ext>
            </a:extLst>
          </p:cNvPr>
          <p:cNvCxnSpPr>
            <a:cxnSpLocks/>
          </p:cNvCxnSpPr>
          <p:nvPr/>
        </p:nvCxnSpPr>
        <p:spPr>
          <a:xfrm>
            <a:off x="537152" y="2313163"/>
            <a:ext cx="572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 xmlns:a16="http://schemas.microsoft.com/office/drawing/2014/main" id="{B778746E-20C0-B74C-8556-5A9A1ECA4885}"/>
              </a:ext>
            </a:extLst>
          </p:cNvPr>
          <p:cNvCxnSpPr>
            <a:cxnSpLocks/>
          </p:cNvCxnSpPr>
          <p:nvPr/>
        </p:nvCxnSpPr>
        <p:spPr>
          <a:xfrm>
            <a:off x="1829903" y="2750908"/>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0F3943F-2941-5E4E-B96B-8055ECAD4CA0}"/>
              </a:ext>
            </a:extLst>
          </p:cNvPr>
          <p:cNvCxnSpPr>
            <a:cxnSpLocks/>
          </p:cNvCxnSpPr>
          <p:nvPr/>
        </p:nvCxnSpPr>
        <p:spPr>
          <a:xfrm>
            <a:off x="5894750" y="3200554"/>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bánh chưng</a:t>
            </a:r>
            <a:endParaRPr lang="vi-VN" sz="2400" dirty="0"/>
          </a:p>
        </p:txBody>
      </p:sp>
      <p:sp>
        <p:nvSpPr>
          <p:cNvPr id="4" name="Oval 3">
            <a:extLst>
              <a:ext uri="{FF2B5EF4-FFF2-40B4-BE49-F238E27FC236}">
                <a16:creationId xmlns=""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mạnh khoẻ</a:t>
            </a:r>
            <a:endParaRPr lang="vi-VN" sz="2400" dirty="0"/>
          </a:p>
        </p:txBody>
      </p:sp>
      <p:sp>
        <p:nvSpPr>
          <p:cNvPr id="6" name="Oval 5">
            <a:extLst>
              <a:ext uri="{FF2B5EF4-FFF2-40B4-BE49-F238E27FC236}">
                <a16:creationId xmlns=""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quây quần</a:t>
            </a:r>
            <a:endParaRPr lang="vi-VN" sz="2400" dirty="0"/>
          </a:p>
        </p:txBody>
      </p:sp>
      <p:sp>
        <p:nvSpPr>
          <p:cNvPr id="8" name="Oval 7">
            <a:extLst>
              <a:ext uri="{FF2B5EF4-FFF2-40B4-BE49-F238E27FC236}">
                <a16:creationId xmlns=""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giỏi giang</a:t>
            </a:r>
            <a:endParaRPr lang="vi-VN" sz="2400" dirty="0"/>
          </a:p>
        </p:txBody>
      </p:sp>
      <p:sp>
        <p:nvSpPr>
          <p:cNvPr id="14" name="Oval 13">
            <a:extLst>
              <a:ext uri="{FF2B5EF4-FFF2-40B4-BE49-F238E27FC236}">
                <a16:creationId xmlns=""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4481" y="237602"/>
            <a:ext cx="352093" cy="352093"/>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723993" y="174370"/>
            <a:ext cx="5311568" cy="45390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 </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18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308648" y="3006401"/>
            <a:ext cx="6084784" cy="1835118"/>
            <a:chOff x="-619978" y="1272734"/>
            <a:chExt cx="6084784" cy="1835118"/>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619978" y="1272734"/>
              <a:ext cx="6084784" cy="1835118"/>
            </a:xfrm>
            <a:prstGeom prst="rect">
              <a:avLst/>
            </a:prstGeom>
            <a:grpFill/>
            <a:ln w="19050">
              <a:noFill/>
              <a:extLst>
                <a:ext uri="{C807C97D-BFC1-408E-A445-0C87EB9F89A2}">
                  <ask:lineSketchStyleProps xmlns="" xmlns:ask="http://schemas.microsoft.com/office/drawing/2018/sketchyshapes" sd="86837363">
                    <a:custGeom>
                      <a:avLst/>
                      <a:gdLst>
                        <a:gd name="connsiteX0" fmla="*/ 0 w 6084784"/>
                        <a:gd name="connsiteY0" fmla="*/ 0 h 1835118"/>
                        <a:gd name="connsiteX1" fmla="*/ 6084784 w 6084784"/>
                        <a:gd name="connsiteY1" fmla="*/ 0 h 1835118"/>
                        <a:gd name="connsiteX2" fmla="*/ 6084784 w 6084784"/>
                        <a:gd name="connsiteY2" fmla="*/ 1835118 h 1835118"/>
                        <a:gd name="connsiteX3" fmla="*/ 0 w 6084784"/>
                        <a:gd name="connsiteY3" fmla="*/ 1835118 h 1835118"/>
                        <a:gd name="connsiteX4" fmla="*/ 0 w 6084784"/>
                        <a:gd name="connsiteY4" fmla="*/ 0 h 183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784" h="1835118" fill="none" extrusionOk="0">
                          <a:moveTo>
                            <a:pt x="0" y="0"/>
                          </a:moveTo>
                          <a:cubicBezTo>
                            <a:pt x="2207130" y="106216"/>
                            <a:pt x="4799048" y="-142119"/>
                            <a:pt x="6084784" y="0"/>
                          </a:cubicBezTo>
                          <a:cubicBezTo>
                            <a:pt x="6132447" y="571215"/>
                            <a:pt x="5937822" y="1292305"/>
                            <a:pt x="6084784" y="1835118"/>
                          </a:cubicBezTo>
                          <a:cubicBezTo>
                            <a:pt x="5396047" y="1805890"/>
                            <a:pt x="1024774" y="1819424"/>
                            <a:pt x="0" y="1835118"/>
                          </a:cubicBezTo>
                          <a:cubicBezTo>
                            <a:pt x="-164962" y="1330646"/>
                            <a:pt x="14472" y="351695"/>
                            <a:pt x="0" y="0"/>
                          </a:cubicBezTo>
                          <a:close/>
                        </a:path>
                        <a:path w="6084784" h="1835118" stroke="0" extrusionOk="0">
                          <a:moveTo>
                            <a:pt x="0" y="0"/>
                          </a:moveTo>
                          <a:cubicBezTo>
                            <a:pt x="2686118" y="-71603"/>
                            <a:pt x="3872221" y="126493"/>
                            <a:pt x="6084784" y="0"/>
                          </a:cubicBezTo>
                          <a:cubicBezTo>
                            <a:pt x="6030911" y="659806"/>
                            <a:pt x="6174293" y="1289343"/>
                            <a:pt x="6084784" y="1835118"/>
                          </a:cubicBezTo>
                          <a:cubicBezTo>
                            <a:pt x="5144353" y="1879962"/>
                            <a:pt x="2819533" y="1678231"/>
                            <a:pt x="0" y="1835118"/>
                          </a:cubicBezTo>
                          <a:cubicBezTo>
                            <a:pt x="148008" y="924691"/>
                            <a:pt x="94600" y="366559"/>
                            <a:pt x="0" y="0"/>
                          </a:cubicBezTo>
                          <a:close/>
                        </a:path>
                      </a:pathLst>
                    </a:custGeom>
                    <ask:type>
                      <ask:lineSketchCurved/>
                    </ask:type>
                  </ask:lineSketchStyleProps>
                </a:ext>
              </a:extLst>
            </a:ln>
          </p:spPr>
          <p:txBody>
            <a:bodyPr wrap="square" anchor="b">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lang="en-US" sz="2000" dirty="0" err="1">
                  <a:latin typeface="UTM Avo" panose="02040603050506020204" pitchFamily="18" charset="0"/>
                  <a:ea typeface="Calibri" panose="020F0502020204030204" pitchFamily="34" charset="0"/>
                  <a:cs typeface="Times New Roman" panose="02020603050405020304" pitchFamily="18" charset="0"/>
                </a:rPr>
                <a:t>Chị</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tre</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chải</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tóc</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bên</a:t>
              </a:r>
              <a:r>
                <a:rPr lang="en-US" sz="2000" dirty="0">
                  <a:latin typeface="UTM Avo" panose="02040603050506020204" pitchFamily="18" charset="0"/>
                  <a:ea typeface="Calibri" panose="020F0502020204030204" pitchFamily="34" charset="0"/>
                  <a:cs typeface="Times New Roman" panose="02020603050405020304" pitchFamily="18" charset="0"/>
                </a:rPr>
                <a:t> </a:t>
              </a:r>
              <a:r>
                <a:rPr lang="en-US" sz="2000" dirty="0" err="1">
                  <a:latin typeface="UTM Avo" panose="02040603050506020204" pitchFamily="18" charset="0"/>
                  <a:ea typeface="Calibri" panose="020F0502020204030204" pitchFamily="34" charset="0"/>
                  <a:cs typeface="Times New Roman" panose="02020603050405020304" pitchFamily="18" charset="0"/>
                </a:rPr>
                <a:t>ao</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Nàng mây áo trắng          é vào soi          ương.</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x-none" sz="2000" dirty="0">
                  <a:latin typeface="UTM Avo" panose="02040603050506020204" pitchFamily="18" charset="0"/>
                  <a:ea typeface="Calibri" panose="020F0502020204030204" pitchFamily="34" charset="0"/>
                </a:rPr>
                <a:t>(Trần Đăng Khoa)</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2161647" y="2067268"/>
              <a:ext cx="451041"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3705703" y="2085875"/>
              <a:ext cx="421028"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x-none"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3090274" y="3693128"/>
            <a:ext cx="57900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gh</a:t>
            </a:r>
            <a:endParaRPr kumimoji="0" lang="x-none"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 xmlns:a16="http://schemas.microsoft.com/office/drawing/2014/main" id="{F0764737-0A8E-7740-B92E-A5CA1D85AC22}"/>
              </a:ext>
            </a:extLst>
          </p:cNvPr>
          <p:cNvSpPr/>
          <p:nvPr/>
        </p:nvSpPr>
        <p:spPr>
          <a:xfrm>
            <a:off x="4762294" y="3721771"/>
            <a:ext cx="3914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x-none"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g</a:t>
            </a:r>
          </a:p>
        </p:txBody>
      </p:sp>
      <p:pic>
        <p:nvPicPr>
          <p:cNvPr id="11" name="Picture 10">
            <a:extLst>
              <a:ext uri="{FF2B5EF4-FFF2-40B4-BE49-F238E27FC236}">
                <a16:creationId xmlns=""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1809485" y="714473"/>
            <a:ext cx="3140582" cy="2400733"/>
          </a:xfrm>
          <a:prstGeom prst="rect">
            <a:avLst/>
          </a:prstGeom>
        </p:spPr>
      </p:pic>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reworks vector. Fireworks illustration for new year festival , #spon, # vector, #Fireworks, #illustration, #festival… | Fireworks, Firework tattoo,  Rainbow cartoon">
            <a:extLst>
              <a:ext uri="{FF2B5EF4-FFF2-40B4-BE49-F238E27FC236}">
                <a16:creationId xmlns="" xmlns:a16="http://schemas.microsoft.com/office/drawing/2014/main" id="{876E07D5-1383-3245-993A-330068654B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680" y="1769684"/>
            <a:ext cx="1433031" cy="1491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533047" y="1409737"/>
            <a:ext cx="4620268"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Nói những điều em biết về ngày Tết.</a:t>
            </a:r>
          </a:p>
        </p:txBody>
      </p:sp>
      <p:sp>
        <p:nvSpPr>
          <p:cNvPr id="9" name="TextBox 8">
            <a:extLst>
              <a:ext uri="{FF2B5EF4-FFF2-40B4-BE49-F238E27FC236}">
                <a16:creationId xmlns="" xmlns:a16="http://schemas.microsoft.com/office/drawing/2014/main" id="{7B5B728C-6E08-431C-95CB-497657ACF5B5}"/>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10" name="Group 9">
            <a:extLst>
              <a:ext uri="{FF2B5EF4-FFF2-40B4-BE49-F238E27FC236}">
                <a16:creationId xmlns="" xmlns:a16="http://schemas.microsoft.com/office/drawing/2014/main" id="{2CD3229D-B8A8-1B45-ABCD-A8DD88F52D58}"/>
              </a:ext>
            </a:extLst>
          </p:cNvPr>
          <p:cNvGrpSpPr/>
          <p:nvPr/>
        </p:nvGrpSpPr>
        <p:grpSpPr>
          <a:xfrm>
            <a:off x="395070" y="578414"/>
            <a:ext cx="1623075" cy="751495"/>
            <a:chOff x="369342" y="617893"/>
            <a:chExt cx="1623075" cy="751495"/>
          </a:xfrm>
        </p:grpSpPr>
        <p:sp>
          <p:nvSpPr>
            <p:cNvPr id="11" name="TextBox 10">
              <a:extLst>
                <a:ext uri="{FF2B5EF4-FFF2-40B4-BE49-F238E27FC236}">
                  <a16:creationId xmlns="" xmlns:a16="http://schemas.microsoft.com/office/drawing/2014/main" id="{B4C743F2-9ED5-F541-B86C-E3E9166118B2}"/>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12" name="TextBox 11">
              <a:extLst>
                <a:ext uri="{FF2B5EF4-FFF2-40B4-BE49-F238E27FC236}">
                  <a16:creationId xmlns="" xmlns:a16="http://schemas.microsoft.com/office/drawing/2014/main" id="{558E45CD-0985-5947-ADFD-12760D42073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pic>
        <p:nvPicPr>
          <p:cNvPr id="17" name="Picture 16">
            <a:extLst>
              <a:ext uri="{FF2B5EF4-FFF2-40B4-BE49-F238E27FC236}">
                <a16:creationId xmlns="" xmlns:a16="http://schemas.microsoft.com/office/drawing/2014/main" id="{0B8F536A-2007-5F40-B7DA-6B5A79D1AB6A}"/>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Lst>
          </a:blip>
          <a:stretch>
            <a:fillRect/>
          </a:stretch>
        </p:blipFill>
        <p:spPr>
          <a:xfrm>
            <a:off x="529888" y="1879860"/>
            <a:ext cx="2006318" cy="1364875"/>
          </a:xfrm>
          <a:prstGeom prst="roundRect">
            <a:avLst>
              <a:gd name="adj" fmla="val 29724"/>
            </a:avLst>
          </a:prstGeom>
        </p:spPr>
      </p:pic>
      <p:pic>
        <p:nvPicPr>
          <p:cNvPr id="19" name="Picture 18">
            <a:extLst>
              <a:ext uri="{FF2B5EF4-FFF2-40B4-BE49-F238E27FC236}">
                <a16:creationId xmlns="" xmlns:a16="http://schemas.microsoft.com/office/drawing/2014/main" id="{0DA4476C-D92A-0142-9685-2403C5C1F8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487494" y="3609801"/>
            <a:ext cx="1521223" cy="1105564"/>
          </a:xfrm>
          <a:prstGeom prst="rect">
            <a:avLst/>
          </a:prstGeom>
        </p:spPr>
      </p:pic>
      <p:pic>
        <p:nvPicPr>
          <p:cNvPr id="21" name="Picture 20">
            <a:extLst>
              <a:ext uri="{FF2B5EF4-FFF2-40B4-BE49-F238E27FC236}">
                <a16:creationId xmlns="" xmlns:a16="http://schemas.microsoft.com/office/drawing/2014/main" id="{B022B6BD-0015-2F45-82A2-147A8A77F6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4069050" y="2440518"/>
            <a:ext cx="2513944" cy="2440004"/>
          </a:xfrm>
          <a:prstGeom prst="roundRect">
            <a:avLst/>
          </a:prstGeom>
        </p:spPr>
      </p:pic>
      <p:pic>
        <p:nvPicPr>
          <p:cNvPr id="23" name="Picture 22">
            <a:extLst>
              <a:ext uri="{FF2B5EF4-FFF2-40B4-BE49-F238E27FC236}">
                <a16:creationId xmlns="" xmlns:a16="http://schemas.microsoft.com/office/drawing/2014/main" id="{D8936DDF-318B-254C-BCAA-8679284E7993}"/>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73937" y="2744173"/>
            <a:ext cx="2478375" cy="2136349"/>
          </a:xfrm>
          <a:prstGeom prst="rect">
            <a:avLst/>
          </a:prstGeom>
        </p:spPr>
      </p:pic>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684737" y="745599"/>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Tìm tiếng ghép được với </a:t>
            </a:r>
            <a:r>
              <a:rPr lang="vi-VN" sz="1800" b="1" dirty="0">
                <a:solidFill>
                  <a:srgbClr val="FF0000"/>
                </a:solidFill>
                <a:latin typeface="UTM Avo" panose="02040603050506020204" pitchFamily="18" charset="0"/>
              </a:rPr>
              <a:t>sinh</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xinh</a:t>
            </a:r>
          </a:p>
        </p:txBody>
      </p:sp>
      <p:graphicFrame>
        <p:nvGraphicFramePr>
          <p:cNvPr id="41" name="Table 40">
            <a:extLst>
              <a:ext uri="{FF2B5EF4-FFF2-40B4-BE49-F238E27FC236}">
                <a16:creationId xmlns="" xmlns:a16="http://schemas.microsoft.com/office/drawing/2014/main" id="{038106F6-31C4-9840-A0A9-663273ED371D}"/>
              </a:ext>
            </a:extLst>
          </p:cNvPr>
          <p:cNvGraphicFramePr>
            <a:graphicFrameLocks noGrp="1"/>
          </p:cNvGraphicFramePr>
          <p:nvPr>
            <p:extLst>
              <p:ext uri="{D42A27DB-BD31-4B8C-83A1-F6EECF244321}">
                <p14:modId xmlns:p14="http://schemas.microsoft.com/office/powerpoint/2010/main" val="2500194492"/>
              </p:ext>
            </p:extLst>
          </p:nvPr>
        </p:nvGraphicFramePr>
        <p:xfrm>
          <a:off x="1053210" y="1272796"/>
          <a:ext cx="5181336" cy="1599703"/>
        </p:xfrm>
        <a:graphic>
          <a:graphicData uri="http://schemas.openxmlformats.org/drawingml/2006/table">
            <a:tbl>
              <a:tblPr firstRow="1" firstCol="1" bandRow="1">
                <a:tableStyleId>{98A10E9E-05DE-497A-B104-E80DA98F5660}</a:tableStyleId>
              </a:tblPr>
              <a:tblGrid>
                <a:gridCol w="1010808">
                  <a:extLst>
                    <a:ext uri="{9D8B030D-6E8A-4147-A177-3AD203B41FA5}">
                      <a16:colId xmlns="" xmlns:a16="http://schemas.microsoft.com/office/drawing/2014/main" val="1162369807"/>
                    </a:ext>
                  </a:extLst>
                </a:gridCol>
                <a:gridCol w="4170528">
                  <a:extLst>
                    <a:ext uri="{9D8B030D-6E8A-4147-A177-3AD203B41FA5}">
                      <a16:colId xmlns="" xmlns:a16="http://schemas.microsoft.com/office/drawing/2014/main" val="1509586747"/>
                    </a:ext>
                  </a:extLst>
                </a:gridCol>
              </a:tblGrid>
              <a:tr h="782246">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sinh</a:t>
                      </a:r>
                      <a:r>
                        <a:rPr lang="en-US" sz="1800" dirty="0">
                          <a:effectLst/>
                          <a:latin typeface="UTM Avo" panose="02040603050506020204" pitchFamily="18" charset="0"/>
                        </a:rPr>
                        <a:t> </a:t>
                      </a:r>
                      <a:r>
                        <a:rPr lang="en-US" sz="1800" dirty="0" err="1">
                          <a:effectLst/>
                          <a:latin typeface="UTM Avo" panose="02040603050506020204" pitchFamily="18" charset="0"/>
                        </a:rPr>
                        <a:t>sống</a:t>
                      </a:r>
                      <a:r>
                        <a:rPr lang="en-US" sz="1800" dirty="0">
                          <a:effectLst/>
                          <a:latin typeface="UTM Avo" panose="02040603050506020204" pitchFamily="18" charset="0"/>
                        </a:rPr>
                        <a:t>, </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53857809"/>
                  </a:ext>
                </a:extLst>
              </a:tr>
              <a:tr h="817457">
                <a:tc>
                  <a:txBody>
                    <a:bodyPr/>
                    <a:lstStyle/>
                    <a:p>
                      <a:pPr marL="7938" indent="0" algn="ctr">
                        <a:lnSpc>
                          <a:spcPct val="107000"/>
                        </a:lnSpc>
                        <a:tabLst/>
                      </a:pPr>
                      <a:r>
                        <a:rPr lang="en-US" sz="18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xinh</a:t>
                      </a:r>
                      <a:r>
                        <a:rPr lang="en-US" sz="1800" dirty="0">
                          <a:effectLst/>
                          <a:latin typeface="UTM Avo" panose="02040603050506020204" pitchFamily="18" charset="0"/>
                        </a:rPr>
                        <a:t> </a:t>
                      </a:r>
                      <a:r>
                        <a:rPr lang="en-US" sz="1800" dirty="0" err="1">
                          <a:effectLst/>
                          <a:latin typeface="UTM Avo" panose="02040603050506020204" pitchFamily="18" charset="0"/>
                        </a:rPr>
                        <a:t>đẹp</a:t>
                      </a:r>
                      <a:r>
                        <a:rPr lang="en-US" sz="1800" dirty="0">
                          <a:effectLst/>
                          <a:latin typeface="UTM Avo" panose="02040603050506020204" pitchFamily="18" charset="0"/>
                        </a:rPr>
                        <a:t>, </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485440108"/>
                  </a:ext>
                </a:extLst>
              </a:tr>
            </a:tbl>
          </a:graphicData>
        </a:graphic>
      </p:graphicFrame>
      <p:sp>
        <p:nvSpPr>
          <p:cNvPr id="45" name="TextBox 44">
            <a:extLst>
              <a:ext uri="{FF2B5EF4-FFF2-40B4-BE49-F238E27FC236}">
                <a16:creationId xmlns="" xmlns:a16="http://schemas.microsoft.com/office/drawing/2014/main" id="{616B818E-28AC-B849-BE2A-D4C17484C953}"/>
              </a:ext>
            </a:extLst>
          </p:cNvPr>
          <p:cNvSpPr txBox="1"/>
          <p:nvPr/>
        </p:nvSpPr>
        <p:spPr>
          <a:xfrm>
            <a:off x="3202470" y="1483530"/>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sinh nhật</a:t>
            </a:r>
            <a:r>
              <a:rPr lang="x-none" sz="1800" dirty="0">
                <a:solidFill>
                  <a:srgbClr val="FF0000"/>
                </a:solidFill>
                <a:latin typeface="UTM Avo" panose="02040603050506020204" pitchFamily="18" charset="0"/>
              </a:rPr>
              <a:t>,</a:t>
            </a:r>
          </a:p>
        </p:txBody>
      </p:sp>
      <p:sp>
        <p:nvSpPr>
          <p:cNvPr id="46" name="TextBox 45">
            <a:extLst>
              <a:ext uri="{FF2B5EF4-FFF2-40B4-BE49-F238E27FC236}">
                <a16:creationId xmlns="" xmlns:a16="http://schemas.microsoft.com/office/drawing/2014/main" id="{02FFA2C4-1497-AB40-AE0F-BC317C0CB4DC}"/>
              </a:ext>
            </a:extLst>
          </p:cNvPr>
          <p:cNvSpPr txBox="1"/>
          <p:nvPr/>
        </p:nvSpPr>
        <p:spPr>
          <a:xfrm>
            <a:off x="1949380" y="1763484"/>
            <a:ext cx="5258816"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học sinh </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giáng</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sinh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sinh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tồn</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sinh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con,sinh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học</a:t>
            </a:r>
            <a:r>
              <a:rPr lang="en-US" sz="1800" dirty="0" smtClean="0">
                <a:solidFill>
                  <a:srgbClr val="FF0000"/>
                </a:solidFill>
                <a:latin typeface="UTM Avo" panose="02040603050506020204" pitchFamily="18" charset="0"/>
              </a:rPr>
              <a:t>, </a:t>
            </a:r>
            <a:endParaRPr lang="x-none" sz="1800" dirty="0">
              <a:solidFill>
                <a:srgbClr val="FF0000"/>
              </a:solidFill>
              <a:latin typeface="UTM Avo" panose="02040603050506020204" pitchFamily="18" charset="0"/>
            </a:endParaRPr>
          </a:p>
        </p:txBody>
      </p:sp>
      <p:sp>
        <p:nvSpPr>
          <p:cNvPr id="47" name="TextBox 46">
            <a:extLst>
              <a:ext uri="{FF2B5EF4-FFF2-40B4-BE49-F238E27FC236}">
                <a16:creationId xmlns="" xmlns:a16="http://schemas.microsoft.com/office/drawing/2014/main" id="{9F4A5155-115B-F347-8D3B-32D46E0631AF}"/>
              </a:ext>
            </a:extLst>
          </p:cNvPr>
          <p:cNvSpPr txBox="1"/>
          <p:nvPr/>
        </p:nvSpPr>
        <p:spPr>
          <a:xfrm>
            <a:off x="1951399" y="2535402"/>
            <a:ext cx="4640319"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xinh xắn</a:t>
            </a:r>
            <a:r>
              <a:rPr lang="x-none" sz="1800" dirty="0" smtClean="0">
                <a:solidFill>
                  <a:srgbClr val="FF0000"/>
                </a:solidFill>
                <a:latin typeface="UTM Avo" panose="02040603050506020204" pitchFamily="18" charset="0"/>
              </a:rPr>
              <a:t>,</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xinh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gái</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xinh</a:t>
            </a:r>
            <a:r>
              <a:rPr lang="en-US" sz="1800" dirty="0" smtClean="0">
                <a:solidFill>
                  <a:srgbClr val="FF0000"/>
                </a:solidFill>
                <a:latin typeface="UTM Avo" panose="02040603050506020204" pitchFamily="18" charset="0"/>
              </a:rPr>
              <a:t> </a:t>
            </a:r>
            <a:r>
              <a:rPr lang="en-US" sz="1800" dirty="0" err="1" smtClean="0">
                <a:solidFill>
                  <a:srgbClr val="FF0000"/>
                </a:solidFill>
                <a:latin typeface="UTM Avo" panose="02040603050506020204" pitchFamily="18" charset="0"/>
              </a:rPr>
              <a:t>tươi</a:t>
            </a:r>
            <a:r>
              <a:rPr lang="en-US" sz="1800" dirty="0" smtClean="0">
                <a:solidFill>
                  <a:srgbClr val="FF0000"/>
                </a:solidFill>
                <a:latin typeface="UTM Avo" panose="02040603050506020204" pitchFamily="18" charset="0"/>
              </a:rPr>
              <a:t>, </a:t>
            </a:r>
            <a:endParaRPr lang="x-none" sz="1800" dirty="0">
              <a:solidFill>
                <a:srgbClr val="FF0000"/>
              </a:solidFill>
              <a:latin typeface="UTM Avo" panose="02040603050506020204" pitchFamily="18" charset="0"/>
            </a:endParaRPr>
          </a:p>
        </p:txBody>
      </p:sp>
      <p:sp>
        <p:nvSpPr>
          <p:cNvPr id="48" name="TextBox 47">
            <a:extLst>
              <a:ext uri="{FF2B5EF4-FFF2-40B4-BE49-F238E27FC236}">
                <a16:creationId xmlns="" xmlns:a16="http://schemas.microsoft.com/office/drawing/2014/main" id="{A8B8BFA0-2F90-AA42-9C9D-A13EE371B5A5}"/>
              </a:ext>
            </a:extLst>
          </p:cNvPr>
          <p:cNvSpPr txBox="1"/>
          <p:nvPr/>
        </p:nvSpPr>
        <p:spPr>
          <a:xfrm>
            <a:off x="684737" y="2828977"/>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Tìm từ có tiếng chứa </a:t>
            </a:r>
            <a:r>
              <a:rPr lang="vi-VN" sz="1800" b="1" dirty="0">
                <a:solidFill>
                  <a:srgbClr val="FF0000"/>
                </a:solidFill>
                <a:latin typeface="UTM Avo" panose="02040603050506020204" pitchFamily="18" charset="0"/>
              </a:rPr>
              <a:t>uc</a:t>
            </a:r>
            <a:r>
              <a:rPr lang="vi-VN" sz="1800" dirty="0">
                <a:latin typeface="UTM Avo" panose="02040603050506020204" pitchFamily="18" charset="0"/>
              </a:rPr>
              <a:t> hoặc </a:t>
            </a:r>
            <a:r>
              <a:rPr lang="vi-VN" sz="1800" b="1" dirty="0">
                <a:solidFill>
                  <a:srgbClr val="FF0000"/>
                </a:solidFill>
                <a:latin typeface="UTM Avo" panose="02040603050506020204" pitchFamily="18" charset="0"/>
              </a:rPr>
              <a:t>ut</a:t>
            </a:r>
          </a:p>
        </p:txBody>
      </p:sp>
      <p:graphicFrame>
        <p:nvGraphicFramePr>
          <p:cNvPr id="49" name="Table 48">
            <a:extLst>
              <a:ext uri="{FF2B5EF4-FFF2-40B4-BE49-F238E27FC236}">
                <a16:creationId xmlns="" xmlns:a16="http://schemas.microsoft.com/office/drawing/2014/main" id="{D4961AD0-E996-6B4C-8B8C-AF9EF1405BE8}"/>
              </a:ext>
            </a:extLst>
          </p:cNvPr>
          <p:cNvGraphicFramePr>
            <a:graphicFrameLocks noGrp="1"/>
          </p:cNvGraphicFramePr>
          <p:nvPr>
            <p:extLst>
              <p:ext uri="{D42A27DB-BD31-4B8C-83A1-F6EECF244321}">
                <p14:modId xmlns:p14="http://schemas.microsoft.com/office/powerpoint/2010/main" val="1302866129"/>
              </p:ext>
            </p:extLst>
          </p:nvPr>
        </p:nvGraphicFramePr>
        <p:xfrm>
          <a:off x="1053210" y="3356174"/>
          <a:ext cx="5181336" cy="1464401"/>
        </p:xfrm>
        <a:graphic>
          <a:graphicData uri="http://schemas.openxmlformats.org/drawingml/2006/table">
            <a:tbl>
              <a:tblPr firstRow="1" firstCol="1" bandRow="1">
                <a:tableStyleId>{98A10E9E-05DE-497A-B104-E80DA98F5660}</a:tableStyleId>
              </a:tblPr>
              <a:tblGrid>
                <a:gridCol w="1010808">
                  <a:extLst>
                    <a:ext uri="{9D8B030D-6E8A-4147-A177-3AD203B41FA5}">
                      <a16:colId xmlns="" xmlns:a16="http://schemas.microsoft.com/office/drawing/2014/main" val="1162369807"/>
                    </a:ext>
                  </a:extLst>
                </a:gridCol>
                <a:gridCol w="4170528">
                  <a:extLst>
                    <a:ext uri="{9D8B030D-6E8A-4147-A177-3AD203B41FA5}">
                      <a16:colId xmlns="" xmlns:a16="http://schemas.microsoft.com/office/drawing/2014/main" val="1509586747"/>
                    </a:ext>
                  </a:extLst>
                </a:gridCol>
              </a:tblGrid>
              <a:tr h="782246">
                <a:tc>
                  <a:txBody>
                    <a:bodyPr/>
                    <a:lstStyle/>
                    <a:p>
                      <a:pPr marL="7938" indent="0" algn="ctr">
                        <a:lnSpc>
                          <a:spcPct val="107000"/>
                        </a:lnSpc>
                        <a:tabLst/>
                      </a:pPr>
                      <a:r>
                        <a:rPr lang="x-none" sz="1800" dirty="0">
                          <a:effectLst/>
                          <a:latin typeface="UTM Avo" panose="02040603050506020204" pitchFamily="18" charset="0"/>
                          <a:ea typeface="Calibri" panose="020F0502020204030204" pitchFamily="34" charset="0"/>
                          <a:cs typeface="Times New Roman" panose="02020603050405020304" pitchFamily="18" charset="0"/>
                        </a:rPr>
                        <a:t>uc</a:t>
                      </a:r>
                    </a:p>
                  </a:txBody>
                  <a:tcPr marL="68580" marR="68580" marT="0" marB="0" anchor="ctr"/>
                </a:tc>
                <a:tc>
                  <a:txBody>
                    <a:bodyPr/>
                    <a:lstStyle/>
                    <a:p>
                      <a:pPr marL="49213" indent="0" algn="l">
                        <a:lnSpc>
                          <a:spcPct val="107000"/>
                        </a:lnSpc>
                        <a:spcAft>
                          <a:spcPts val="800"/>
                        </a:spcAft>
                        <a:tabLst/>
                      </a:pPr>
                      <a:r>
                        <a:rPr lang="en-US" sz="1800" dirty="0" err="1">
                          <a:effectLst/>
                          <a:latin typeface="UTM Avo" panose="02040603050506020204" pitchFamily="18" charset="0"/>
                        </a:rPr>
                        <a:t>chúc</a:t>
                      </a:r>
                      <a:r>
                        <a:rPr lang="en-US" sz="1800" dirty="0">
                          <a:effectLst/>
                          <a:latin typeface="UTM Avo" panose="02040603050506020204" pitchFamily="18" charset="0"/>
                        </a:rPr>
                        <a:t> </a:t>
                      </a:r>
                      <a:r>
                        <a:rPr lang="en-US" sz="1800" dirty="0" err="1">
                          <a:effectLst/>
                          <a:latin typeface="UTM Avo" panose="02040603050506020204" pitchFamily="18" charset="0"/>
                        </a:rPr>
                        <a:t>mừng</a:t>
                      </a:r>
                      <a:r>
                        <a:rPr lang="en-US" sz="1800" dirty="0">
                          <a:effectLst/>
                          <a:latin typeface="UTM Avo" panose="02040603050506020204" pitchFamily="18" charset="0"/>
                        </a:rPr>
                        <a:t>, </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53857809"/>
                  </a:ext>
                </a:extLst>
              </a:tr>
              <a:tr h="682155">
                <a:tc>
                  <a:txBody>
                    <a:bodyPr/>
                    <a:lstStyle/>
                    <a:p>
                      <a:pPr marL="7938" indent="0" algn="ctr">
                        <a:lnSpc>
                          <a:spcPct val="107000"/>
                        </a:lnSpc>
                        <a:tabLst/>
                      </a:pPr>
                      <a:r>
                        <a:rPr lang="x-none" sz="1800" dirty="0">
                          <a:effectLst/>
                          <a:latin typeface="UTM Avo" panose="02040603050506020204" pitchFamily="18" charset="0"/>
                          <a:ea typeface="Calibri" panose="020F0502020204030204" pitchFamily="34" charset="0"/>
                          <a:cs typeface="Times New Roman" panose="02020603050405020304" pitchFamily="18" charset="0"/>
                        </a:rPr>
                        <a:t>ut</a:t>
                      </a:r>
                    </a:p>
                  </a:txBody>
                  <a:tcPr marL="68580" marR="68580" marT="0" marB="0" anchor="ctr"/>
                </a:tc>
                <a:tc>
                  <a:txBody>
                    <a:bodyPr/>
                    <a:lstStyle/>
                    <a:p>
                      <a:pPr marL="7938" indent="0" algn="l">
                        <a:lnSpc>
                          <a:spcPct val="107000"/>
                        </a:lnSpc>
                        <a:spcAft>
                          <a:spcPts val="800"/>
                        </a:spcAft>
                        <a:tabLst/>
                      </a:pPr>
                      <a:r>
                        <a:rPr lang="en-US" sz="1800" dirty="0">
                          <a:effectLst/>
                          <a:latin typeface="UTM Avo" panose="02040603050506020204" pitchFamily="18" charset="0"/>
                        </a:rPr>
                        <a:t> </a:t>
                      </a:r>
                      <a:r>
                        <a:rPr lang="en-US" sz="1800" dirty="0" err="1">
                          <a:effectLst/>
                          <a:latin typeface="UTM Avo" panose="02040603050506020204" pitchFamily="18" charset="0"/>
                        </a:rPr>
                        <a:t>sút</a:t>
                      </a:r>
                      <a:r>
                        <a:rPr lang="en-US" sz="1800" dirty="0">
                          <a:effectLst/>
                          <a:latin typeface="UTM Avo" panose="02040603050506020204" pitchFamily="18" charset="0"/>
                        </a:rPr>
                        <a:t> </a:t>
                      </a:r>
                      <a:r>
                        <a:rPr lang="en-US" sz="1800" dirty="0" err="1">
                          <a:effectLst/>
                          <a:latin typeface="UTM Avo" panose="02040603050506020204" pitchFamily="18" charset="0"/>
                        </a:rPr>
                        <a:t>bóng</a:t>
                      </a:r>
                      <a:r>
                        <a:rPr lang="en-US" sz="1800" dirty="0">
                          <a:effectLst/>
                          <a:latin typeface="UTM Avo" panose="02040603050506020204" pitchFamily="18" charset="0"/>
                        </a:rPr>
                        <a:t>, </a:t>
                      </a:r>
                      <a:endParaRPr lang="x-none" sz="1800" dirty="0">
                        <a:effectLst/>
                        <a:latin typeface="UTM Avo" panose="020406030505060202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485440108"/>
                  </a:ext>
                </a:extLst>
              </a:tr>
            </a:tbl>
          </a:graphicData>
        </a:graphic>
      </p:graphicFrame>
      <p:sp>
        <p:nvSpPr>
          <p:cNvPr id="50" name="TextBox 49">
            <a:extLst>
              <a:ext uri="{FF2B5EF4-FFF2-40B4-BE49-F238E27FC236}">
                <a16:creationId xmlns="" xmlns:a16="http://schemas.microsoft.com/office/drawing/2014/main" id="{F02494C1-01BA-D247-9E04-15A69F1AE482}"/>
              </a:ext>
            </a:extLst>
          </p:cNvPr>
          <p:cNvSpPr txBox="1"/>
          <p:nvPr/>
        </p:nvSpPr>
        <p:spPr>
          <a:xfrm>
            <a:off x="3522061" y="3566908"/>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súc miệng</a:t>
            </a:r>
            <a:r>
              <a:rPr lang="x-none" sz="1800" dirty="0">
                <a:solidFill>
                  <a:srgbClr val="FF0000"/>
                </a:solidFill>
                <a:latin typeface="UTM Avo" panose="02040603050506020204" pitchFamily="18" charset="0"/>
              </a:rPr>
              <a:t>,</a:t>
            </a:r>
          </a:p>
        </p:txBody>
      </p:sp>
      <p:sp>
        <p:nvSpPr>
          <p:cNvPr id="51" name="TextBox 50">
            <a:extLst>
              <a:ext uri="{FF2B5EF4-FFF2-40B4-BE49-F238E27FC236}">
                <a16:creationId xmlns="" xmlns:a16="http://schemas.microsoft.com/office/drawing/2014/main" id="{7FAAD921-770B-F946-B8A6-EA426D5210A5}"/>
              </a:ext>
            </a:extLst>
          </p:cNvPr>
          <p:cNvSpPr txBox="1"/>
          <p:nvPr/>
        </p:nvSpPr>
        <p:spPr>
          <a:xfrm>
            <a:off x="4829832" y="3575561"/>
            <a:ext cx="169103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khúc nhạc</a:t>
            </a:r>
            <a:endParaRPr lang="x-none" sz="1800" dirty="0">
              <a:solidFill>
                <a:srgbClr val="FF0000"/>
              </a:solidFill>
              <a:latin typeface="UTM Avo" panose="02040603050506020204" pitchFamily="18" charset="0"/>
            </a:endParaRPr>
          </a:p>
        </p:txBody>
      </p:sp>
      <p:sp>
        <p:nvSpPr>
          <p:cNvPr id="52" name="TextBox 51">
            <a:extLst>
              <a:ext uri="{FF2B5EF4-FFF2-40B4-BE49-F238E27FC236}">
                <a16:creationId xmlns="" xmlns:a16="http://schemas.microsoft.com/office/drawing/2014/main" id="{F4AAC67A-6142-F64F-B864-0F5AB2FEC1D5}"/>
              </a:ext>
            </a:extLst>
          </p:cNvPr>
          <p:cNvSpPr txBox="1"/>
          <p:nvPr/>
        </p:nvSpPr>
        <p:spPr>
          <a:xfrm>
            <a:off x="3202470" y="4315779"/>
            <a:ext cx="1627362" cy="369332"/>
          </a:xfrm>
          <a:prstGeom prst="rect">
            <a:avLst/>
          </a:prstGeom>
          <a:noFill/>
        </p:spPr>
        <p:txBody>
          <a:bodyPr wrap="square" rtlCol="0">
            <a:spAutoFit/>
          </a:bodyPr>
          <a:lstStyle/>
          <a:p>
            <a:r>
              <a:rPr lang="vi-VN" sz="1800" dirty="0">
                <a:solidFill>
                  <a:srgbClr val="FF0000"/>
                </a:solidFill>
                <a:latin typeface="UTM Avo" panose="02040603050506020204" pitchFamily="18" charset="0"/>
              </a:rPr>
              <a:t>bút chì</a:t>
            </a:r>
            <a:r>
              <a:rPr lang="x-none" sz="1800" dirty="0">
                <a:solidFill>
                  <a:srgbClr val="FF0000"/>
                </a:solidFill>
                <a:latin typeface="UTM Avo" panose="02040603050506020204" pitchFamily="18" charset="0"/>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 xmlns:a16="http://schemas.microsoft.com/office/drawing/2014/main" id="{5A127188-003D-CD4A-BD58-C90154B7027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4" name="Group 23">
            <a:extLst>
              <a:ext uri="{FF2B5EF4-FFF2-40B4-BE49-F238E27FC236}">
                <a16:creationId xmlns="" xmlns:a16="http://schemas.microsoft.com/office/drawing/2014/main" id="{646E7932-7B94-9C42-862D-E7B8ABEC3456}"/>
              </a:ext>
            </a:extLst>
          </p:cNvPr>
          <p:cNvGrpSpPr/>
          <p:nvPr/>
        </p:nvGrpSpPr>
        <p:grpSpPr>
          <a:xfrm>
            <a:off x="395070" y="578414"/>
            <a:ext cx="1623075" cy="751495"/>
            <a:chOff x="369342" y="617893"/>
            <a:chExt cx="1623075" cy="751495"/>
          </a:xfrm>
        </p:grpSpPr>
        <p:sp>
          <p:nvSpPr>
            <p:cNvPr id="25" name="TextBox 24">
              <a:extLst>
                <a:ext uri="{FF2B5EF4-FFF2-40B4-BE49-F238E27FC236}">
                  <a16:creationId xmlns="" xmlns:a16="http://schemas.microsoft.com/office/drawing/2014/main" id="{EEB372E6-A13D-6E45-BAF6-41DE495DA9F3}"/>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6" name="TextBox 25">
              <a:extLst>
                <a:ext uri="{FF2B5EF4-FFF2-40B4-BE49-F238E27FC236}">
                  <a16:creationId xmlns="" xmlns:a16="http://schemas.microsoft.com/office/drawing/2014/main" id="{0F48B80D-DB49-9647-9B7F-F96C26D59414}"/>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1488333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39579" y="26634"/>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Quan </a:t>
            </a:r>
            <a:r>
              <a:rPr lang="en-US" sz="1800" b="1" dirty="0" err="1">
                <a:solidFill>
                  <a:schemeClr val="accent4">
                    <a:lumMod val="50000"/>
                  </a:schemeClr>
                </a:solidFill>
                <a:latin typeface="UTM Avo" panose="02040603050506020204" pitchFamily="18" charset="0"/>
              </a:rPr>
              <a:t>sát</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tranh</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và</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thực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hiện</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các</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yêu</a:t>
            </a:r>
            <a:r>
              <a:rPr lang="en-US" sz="1800" b="1" dirty="0">
                <a:solidFill>
                  <a:schemeClr val="accent4">
                    <a:lumMod val="50000"/>
                  </a:schemeClr>
                </a:solidFill>
                <a:latin typeface="UTM Avo" panose="02040603050506020204" pitchFamily="18" charset="0"/>
              </a:rPr>
              <a:t> </a:t>
            </a:r>
            <a:r>
              <a:rPr lang="en-US" sz="1800" b="1" dirty="0" err="1">
                <a:solidFill>
                  <a:schemeClr val="accent4">
                    <a:lumMod val="50000"/>
                  </a:schemeClr>
                </a:solidFill>
                <a:latin typeface="UTM Avo" panose="02040603050506020204" pitchFamily="18" charset="0"/>
              </a:rPr>
              <a:t>cầu</a:t>
            </a:r>
            <a:r>
              <a:rPr lang="en-US" sz="1800" b="1" dirty="0">
                <a:solidFill>
                  <a:schemeClr val="accent4">
                    <a:lumMod val="50000"/>
                  </a:schemeClr>
                </a:solidFill>
                <a:latin typeface="UTM Avo" panose="02040603050506020204" pitchFamily="18" charset="0"/>
              </a:rPr>
              <a:t>: </a:t>
            </a:r>
          </a:p>
        </p:txBody>
      </p:sp>
      <p:pic>
        <p:nvPicPr>
          <p:cNvPr id="13" name="Picture 12">
            <a:extLst>
              <a:ext uri="{FF2B5EF4-FFF2-40B4-BE49-F238E27FC236}">
                <a16:creationId xmlns="" xmlns:a16="http://schemas.microsoft.com/office/drawing/2014/main" id="{F6C1445E-70E7-0E44-9BD8-35D8298A830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8000"/>
                    </a14:imgEffect>
                    <a14:imgEffect>
                      <a14:colorTemperature colorTemp="7200"/>
                    </a14:imgEffect>
                    <a14:imgEffect>
                      <a14:saturation sat="200000"/>
                    </a14:imgEffect>
                  </a14:imgLayer>
                </a14:imgProps>
              </a:ext>
            </a:extLst>
          </a:blip>
          <a:srcRect l="5955" t="4288"/>
          <a:stretch/>
        </p:blipFill>
        <p:spPr>
          <a:xfrm>
            <a:off x="674704" y="480541"/>
            <a:ext cx="5015882" cy="2413436"/>
          </a:xfrm>
          <a:prstGeom prst="rect">
            <a:avLst/>
          </a:prstGeom>
        </p:spPr>
      </p:pic>
      <p:sp>
        <p:nvSpPr>
          <p:cNvPr id="14" name="TextBox 13">
            <a:extLst>
              <a:ext uri="{FF2B5EF4-FFF2-40B4-BE49-F238E27FC236}">
                <a16:creationId xmlns="" xmlns:a16="http://schemas.microsoft.com/office/drawing/2014/main" id="{9F3FC9CB-4E87-B846-88A1-228EF63BDFAE}"/>
              </a:ext>
            </a:extLst>
          </p:cNvPr>
          <p:cNvSpPr txBox="1"/>
          <p:nvPr/>
        </p:nvSpPr>
        <p:spPr>
          <a:xfrm>
            <a:off x="339579" y="3009530"/>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Tìm từ ngữ chỉ sự vật:</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lá dong</a:t>
            </a:r>
            <a:endParaRPr lang="x-none" sz="1600" dirty="0">
              <a:solidFill>
                <a:srgbClr val="FF0000"/>
              </a:solidFill>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 xmlns:a16="http://schemas.microsoft.com/office/drawing/2014/main" id="{4C7829C1-5A8C-3C40-B84E-E3EDABBA614A}"/>
              </a:ext>
            </a:extLst>
          </p:cNvPr>
          <p:cNvSpPr/>
          <p:nvPr/>
        </p:nvSpPr>
        <p:spPr>
          <a:xfrm>
            <a:off x="1415123" y="3369984"/>
            <a:ext cx="747320"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mẹt,</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39" name="Rectangle 38">
            <a:extLst>
              <a:ext uri="{FF2B5EF4-FFF2-40B4-BE49-F238E27FC236}">
                <a16:creationId xmlns="" xmlns:a16="http://schemas.microsoft.com/office/drawing/2014/main" id="{CDBE3FFA-0E9A-0247-A55C-FEA7A2026515}"/>
              </a:ext>
            </a:extLst>
          </p:cNvPr>
          <p:cNvSpPr/>
          <p:nvPr/>
        </p:nvSpPr>
        <p:spPr>
          <a:xfrm>
            <a:off x="2073552" y="3361106"/>
            <a:ext cx="54213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nồi,</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0" name="Rectangle 39">
            <a:extLst>
              <a:ext uri="{FF2B5EF4-FFF2-40B4-BE49-F238E27FC236}">
                <a16:creationId xmlns="" xmlns:a16="http://schemas.microsoft.com/office/drawing/2014/main" id="{4D38AD6A-D026-1142-AFDA-338E5EF43B5D}"/>
              </a:ext>
            </a:extLst>
          </p:cNvPr>
          <p:cNvSpPr/>
          <p:nvPr/>
        </p:nvSpPr>
        <p:spPr>
          <a:xfrm>
            <a:off x="2496536" y="3361106"/>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bếp,</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1" name="Rectangle 40">
            <a:extLst>
              <a:ext uri="{FF2B5EF4-FFF2-40B4-BE49-F238E27FC236}">
                <a16:creationId xmlns="" xmlns:a16="http://schemas.microsoft.com/office/drawing/2014/main" id="{4EDBEBCC-E02A-5B44-9B4E-7F2569459188}"/>
              </a:ext>
            </a:extLst>
          </p:cNvPr>
          <p:cNvSpPr/>
          <p:nvPr/>
        </p:nvSpPr>
        <p:spPr>
          <a:xfrm>
            <a:off x="3038672" y="3343350"/>
            <a:ext cx="63671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ghế,</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2" name="Rectangle 41">
            <a:extLst>
              <a:ext uri="{FF2B5EF4-FFF2-40B4-BE49-F238E27FC236}">
                <a16:creationId xmlns="" xmlns:a16="http://schemas.microsoft.com/office/drawing/2014/main" id="{8FD8A442-921C-D446-9717-D1BAFED36C8A}"/>
              </a:ext>
            </a:extLst>
          </p:cNvPr>
          <p:cNvSpPr/>
          <p:nvPr/>
        </p:nvSpPr>
        <p:spPr>
          <a:xfrm>
            <a:off x="3563385" y="3343349"/>
            <a:ext cx="54053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củi,</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3" name="Rectangle 42">
            <a:extLst>
              <a:ext uri="{FF2B5EF4-FFF2-40B4-BE49-F238E27FC236}">
                <a16:creationId xmlns="" xmlns:a16="http://schemas.microsoft.com/office/drawing/2014/main" id="{CEB06EAC-93A8-7548-B126-78D0BDF2909A}"/>
              </a:ext>
            </a:extLst>
          </p:cNvPr>
          <p:cNvSpPr/>
          <p:nvPr/>
        </p:nvSpPr>
        <p:spPr>
          <a:xfrm>
            <a:off x="3979926" y="3343348"/>
            <a:ext cx="546945"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lửa,</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4" name="Rectangle 43">
            <a:extLst>
              <a:ext uri="{FF2B5EF4-FFF2-40B4-BE49-F238E27FC236}">
                <a16:creationId xmlns="" xmlns:a16="http://schemas.microsoft.com/office/drawing/2014/main" id="{1847800D-81FB-BD4D-B48F-27BB15F16951}"/>
              </a:ext>
            </a:extLst>
          </p:cNvPr>
          <p:cNvSpPr/>
          <p:nvPr/>
        </p:nvSpPr>
        <p:spPr>
          <a:xfrm>
            <a:off x="4396129" y="3343348"/>
            <a:ext cx="652743"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gạo,</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5" name="Rectangle 44">
            <a:extLst>
              <a:ext uri="{FF2B5EF4-FFF2-40B4-BE49-F238E27FC236}">
                <a16:creationId xmlns="" xmlns:a16="http://schemas.microsoft.com/office/drawing/2014/main" id="{BFC3B3BB-9D84-2E4E-8F4E-976B2662B671}"/>
              </a:ext>
            </a:extLst>
          </p:cNvPr>
          <p:cNvSpPr/>
          <p:nvPr/>
        </p:nvSpPr>
        <p:spPr>
          <a:xfrm>
            <a:off x="4901450" y="3343347"/>
            <a:ext cx="76335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chậu,</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6" name="Rectangle 45">
            <a:extLst>
              <a:ext uri="{FF2B5EF4-FFF2-40B4-BE49-F238E27FC236}">
                <a16:creationId xmlns="" xmlns:a16="http://schemas.microsoft.com/office/drawing/2014/main" id="{FF510C8A-C657-2042-80E9-8F5EEFA072E3}"/>
              </a:ext>
            </a:extLst>
          </p:cNvPr>
          <p:cNvSpPr/>
          <p:nvPr/>
        </p:nvSpPr>
        <p:spPr>
          <a:xfrm>
            <a:off x="5537667" y="3343347"/>
            <a:ext cx="805029"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người,</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7" name="Rectangle 46">
            <a:extLst>
              <a:ext uri="{FF2B5EF4-FFF2-40B4-BE49-F238E27FC236}">
                <a16:creationId xmlns="" xmlns:a16="http://schemas.microsoft.com/office/drawing/2014/main" id="{260D4033-8CBA-824C-A497-210F3AFB7BC9}"/>
              </a:ext>
            </a:extLst>
          </p:cNvPr>
          <p:cNvSpPr/>
          <p:nvPr/>
        </p:nvSpPr>
        <p:spPr>
          <a:xfrm>
            <a:off x="6238295" y="3343346"/>
            <a:ext cx="79541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đũa…</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48" name="TextBox 47">
            <a:extLst>
              <a:ext uri="{FF2B5EF4-FFF2-40B4-BE49-F238E27FC236}">
                <a16:creationId xmlns="" xmlns:a16="http://schemas.microsoft.com/office/drawing/2014/main" id="{1FB3AE35-BFD6-1949-9FAF-A45E545D65A3}"/>
              </a:ext>
            </a:extLst>
          </p:cNvPr>
          <p:cNvSpPr txBox="1"/>
          <p:nvPr/>
        </p:nvSpPr>
        <p:spPr>
          <a:xfrm>
            <a:off x="339579" y="3812501"/>
            <a:ext cx="5901423" cy="785215"/>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b. Tìm từ ngữ chỉ hoạt động:</a:t>
            </a: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solidFill>
                  <a:srgbClr val="FF0000"/>
                </a:solidFill>
                <a:latin typeface="UTM Avo" panose="02040603050506020204" pitchFamily="18" charset="0"/>
                <a:ea typeface="Calibri" panose="020F0502020204030204" pitchFamily="34" charset="0"/>
              </a:rPr>
              <a:t>M: lau lá dong</a:t>
            </a:r>
            <a:endParaRPr lang="x-none" sz="1600" dirty="0">
              <a:solidFill>
                <a:srgbClr val="FF0000"/>
              </a:solidFill>
              <a:latin typeface="Times New Roman" panose="02020603050405020304" pitchFamily="18" charset="0"/>
              <a:ea typeface="Calibri" panose="020F0502020204030204" pitchFamily="34" charset="0"/>
            </a:endParaRPr>
          </a:p>
        </p:txBody>
      </p:sp>
      <p:sp>
        <p:nvSpPr>
          <p:cNvPr id="49" name="Rectangle 48">
            <a:extLst>
              <a:ext uri="{FF2B5EF4-FFF2-40B4-BE49-F238E27FC236}">
                <a16:creationId xmlns="" xmlns:a16="http://schemas.microsoft.com/office/drawing/2014/main" id="{2F11A129-469E-EE49-B924-39A9D478ABC6}"/>
              </a:ext>
            </a:extLst>
          </p:cNvPr>
          <p:cNvSpPr/>
          <p:nvPr/>
        </p:nvSpPr>
        <p:spPr>
          <a:xfrm>
            <a:off x="1790011" y="4199589"/>
            <a:ext cx="125226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 gói bánh,</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0" name="Rectangle 49">
            <a:extLst>
              <a:ext uri="{FF2B5EF4-FFF2-40B4-BE49-F238E27FC236}">
                <a16:creationId xmlns="" xmlns:a16="http://schemas.microsoft.com/office/drawing/2014/main" id="{9A154AE7-98E1-424F-9836-47CFDB060AC6}"/>
              </a:ext>
            </a:extLst>
          </p:cNvPr>
          <p:cNvSpPr/>
          <p:nvPr/>
        </p:nvSpPr>
        <p:spPr>
          <a:xfrm>
            <a:off x="2911577" y="4199588"/>
            <a:ext cx="131638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luộc bánh, </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1" name="Rectangle 50">
            <a:extLst>
              <a:ext uri="{FF2B5EF4-FFF2-40B4-BE49-F238E27FC236}">
                <a16:creationId xmlns="" xmlns:a16="http://schemas.microsoft.com/office/drawing/2014/main" id="{C0D51C8D-D639-D24A-B3D3-33863C25E36F}"/>
              </a:ext>
            </a:extLst>
          </p:cNvPr>
          <p:cNvSpPr/>
          <p:nvPr/>
        </p:nvSpPr>
        <p:spPr>
          <a:xfrm>
            <a:off x="4033143" y="4199588"/>
            <a:ext cx="1099981"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đun bếp,</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
        <p:nvSpPr>
          <p:cNvPr id="52" name="Rectangle 51">
            <a:extLst>
              <a:ext uri="{FF2B5EF4-FFF2-40B4-BE49-F238E27FC236}">
                <a16:creationId xmlns="" xmlns:a16="http://schemas.microsoft.com/office/drawing/2014/main" id="{69D19DD2-6F90-D442-8056-17B478CDF424}"/>
              </a:ext>
            </a:extLst>
          </p:cNvPr>
          <p:cNvSpPr/>
          <p:nvPr/>
        </p:nvSpPr>
        <p:spPr>
          <a:xfrm>
            <a:off x="5024009" y="4199588"/>
            <a:ext cx="1348446" cy="415883"/>
          </a:xfrm>
          <a:prstGeom prst="rect">
            <a:avLst/>
          </a:prstGeom>
        </p:spPr>
        <p:txBody>
          <a:bodyPr wrap="none">
            <a:spAutoFit/>
          </a:bodyPr>
          <a:lstStyle/>
          <a:p>
            <a:pPr lvl="0">
              <a:lnSpc>
                <a:spcPct val="150000"/>
              </a:lnSpc>
            </a:pPr>
            <a:r>
              <a:rPr lang="vi-VN" sz="1600" dirty="0">
                <a:solidFill>
                  <a:schemeClr val="accent3">
                    <a:lumMod val="50000"/>
                  </a:schemeClr>
                </a:solidFill>
                <a:latin typeface="UTM Avo" panose="02040603050506020204" pitchFamily="18" charset="0"/>
                <a:ea typeface="Calibri" panose="020F0502020204030204" pitchFamily="34" charset="0"/>
              </a:rPr>
              <a:t>vớt bánh,…</a:t>
            </a:r>
            <a:endParaRPr lang="x-none" sz="1600" dirty="0">
              <a:solidFill>
                <a:schemeClr val="accent3">
                  <a:lumMod val="50000"/>
                </a:schemeClr>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 xmlns:a16="http://schemas.microsoft.com/office/drawing/2014/main" id="{950C902B-43A1-4FFF-8147-8E8C5CEBAFB1}"/>
              </a:ext>
            </a:extLst>
          </p:cNvPr>
          <p:cNvSpPr txBox="1"/>
          <p:nvPr/>
        </p:nvSpPr>
        <p:spPr>
          <a:xfrm>
            <a:off x="331196" y="-10773"/>
            <a:ext cx="6424711" cy="871777"/>
          </a:xfrm>
          <a:prstGeom prst="rect">
            <a:avLst/>
          </a:prstGeom>
          <a:noFill/>
        </p:spPr>
        <p:txBody>
          <a:bodyPr wrap="square" rtlCol="0">
            <a:spAutoFit/>
          </a:bodyPr>
          <a:lstStyle/>
          <a:p>
            <a:pPr>
              <a:lnSpc>
                <a:spcPct val="150000"/>
              </a:lnSpc>
            </a:pPr>
            <a:r>
              <a:rPr lang="vi-VN" sz="1800" dirty="0">
                <a:latin typeface="UTM Avo" panose="02040603050506020204" pitchFamily="18" charset="0"/>
                <a:ea typeface="Calibri" panose="020F0502020204030204" pitchFamily="34" charset="0"/>
              </a:rPr>
              <a:t>c. Sắp xếp các hoạt động theo trình tự của việc làm bánh chưng.</a:t>
            </a:r>
            <a:endParaRPr lang="x-none" sz="1800" dirty="0">
              <a:latin typeface="Times New Roman" panose="02020603050405020304" pitchFamily="18" charset="0"/>
              <a:ea typeface="Calibri" panose="020F0502020204030204" pitchFamily="34" charset="0"/>
            </a:endParaRPr>
          </a:p>
        </p:txBody>
      </p:sp>
      <p:pic>
        <p:nvPicPr>
          <p:cNvPr id="12" name="Picture 11">
            <a:extLst>
              <a:ext uri="{FF2B5EF4-FFF2-40B4-BE49-F238E27FC236}">
                <a16:creationId xmlns="" xmlns:a16="http://schemas.microsoft.com/office/drawing/2014/main" id="{AA143B5D-E056-4945-9B2D-1082B71F9B0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5000"/>
                    </a14:imgEffect>
                    <a14:imgEffect>
                      <a14:saturation sat="200000"/>
                    </a14:imgEffect>
                  </a14:imgLayer>
                </a14:imgProps>
              </a:ext>
            </a:extLst>
          </a:blip>
          <a:stretch>
            <a:fillRect/>
          </a:stretch>
        </p:blipFill>
        <p:spPr>
          <a:xfrm>
            <a:off x="343598" y="821038"/>
            <a:ext cx="1858818" cy="1368136"/>
          </a:xfrm>
          <a:prstGeom prst="rect">
            <a:avLst/>
          </a:prstGeom>
        </p:spPr>
      </p:pic>
      <p:pic>
        <p:nvPicPr>
          <p:cNvPr id="14" name="Picture 13">
            <a:extLst>
              <a:ext uri="{FF2B5EF4-FFF2-40B4-BE49-F238E27FC236}">
                <a16:creationId xmlns="" xmlns:a16="http://schemas.microsoft.com/office/drawing/2014/main" id="{7186A156-FB11-5F48-8DEA-1646841EFBD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2000"/>
                    </a14:imgEffect>
                    <a14:imgEffect>
                      <a14:saturation sat="200000"/>
                    </a14:imgEffect>
                  </a14:imgLayer>
                </a14:imgProps>
              </a:ext>
            </a:extLst>
          </a:blip>
          <a:srcRect l="8343" b="1221"/>
          <a:stretch/>
        </p:blipFill>
        <p:spPr>
          <a:xfrm>
            <a:off x="2653915" y="809398"/>
            <a:ext cx="1791675" cy="1557542"/>
          </a:xfrm>
          <a:prstGeom prst="roundRect">
            <a:avLst>
              <a:gd name="adj" fmla="val 19583"/>
            </a:avLst>
          </a:prstGeom>
        </p:spPr>
      </p:pic>
      <p:pic>
        <p:nvPicPr>
          <p:cNvPr id="20" name="Picture 19">
            <a:extLst>
              <a:ext uri="{FF2B5EF4-FFF2-40B4-BE49-F238E27FC236}">
                <a16:creationId xmlns="" xmlns:a16="http://schemas.microsoft.com/office/drawing/2014/main" id="{7CADDE6F-2624-A040-AEA2-D58E1296354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2000"/>
                    </a14:imgEffect>
                    <a14:imgEffect>
                      <a14:saturation sat="200000"/>
                    </a14:imgEffect>
                  </a14:imgLayer>
                </a14:imgProps>
              </a:ext>
            </a:extLst>
          </a:blip>
          <a:stretch>
            <a:fillRect/>
          </a:stretch>
        </p:blipFill>
        <p:spPr>
          <a:xfrm>
            <a:off x="4492760" y="918255"/>
            <a:ext cx="2034044" cy="1368136"/>
          </a:xfrm>
          <a:prstGeom prst="rect">
            <a:avLst/>
          </a:prstGeom>
        </p:spPr>
      </p:pic>
      <p:grpSp>
        <p:nvGrpSpPr>
          <p:cNvPr id="30" name="Group 29">
            <a:extLst>
              <a:ext uri="{FF2B5EF4-FFF2-40B4-BE49-F238E27FC236}">
                <a16:creationId xmlns="" xmlns:a16="http://schemas.microsoft.com/office/drawing/2014/main" id="{4E991CAA-DC67-A04B-84EB-E430FF9B7566}"/>
              </a:ext>
            </a:extLst>
          </p:cNvPr>
          <p:cNvGrpSpPr/>
          <p:nvPr/>
        </p:nvGrpSpPr>
        <p:grpSpPr>
          <a:xfrm>
            <a:off x="1724942" y="2726199"/>
            <a:ext cx="2041864" cy="1151131"/>
            <a:chOff x="800100" y="1098550"/>
            <a:chExt cx="5257800" cy="2946400"/>
          </a:xfrm>
        </p:grpSpPr>
        <p:pic>
          <p:nvPicPr>
            <p:cNvPr id="28" name="Picture 27">
              <a:extLst>
                <a:ext uri="{FF2B5EF4-FFF2-40B4-BE49-F238E27FC236}">
                  <a16:creationId xmlns="" xmlns:a16="http://schemas.microsoft.com/office/drawing/2014/main" id="{4BCAB6BF-CA92-F144-ADDB-10ADA4D7138E}"/>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4000"/>
                      </a14:imgEffect>
                      <a14:imgEffect>
                        <a14:saturation sat="200000"/>
                      </a14:imgEffect>
                    </a14:imgLayer>
                  </a14:imgProps>
                </a:ext>
              </a:extLst>
            </a:blip>
            <a:stretch>
              <a:fillRect/>
            </a:stretch>
          </p:blipFill>
          <p:spPr>
            <a:xfrm>
              <a:off x="800100" y="1098550"/>
              <a:ext cx="5257800" cy="2946400"/>
            </a:xfrm>
            <a:prstGeom prst="rect">
              <a:avLst/>
            </a:prstGeom>
          </p:spPr>
        </p:pic>
        <p:sp>
          <p:nvSpPr>
            <p:cNvPr id="29" name="Rectangle 28">
              <a:extLst>
                <a:ext uri="{FF2B5EF4-FFF2-40B4-BE49-F238E27FC236}">
                  <a16:creationId xmlns="" xmlns:a16="http://schemas.microsoft.com/office/drawing/2014/main" id="{85C51E72-F0CB-E346-9B6D-EF4A45952A40}"/>
                </a:ext>
              </a:extLst>
            </p:cNvPr>
            <p:cNvSpPr/>
            <p:nvPr/>
          </p:nvSpPr>
          <p:spPr>
            <a:xfrm>
              <a:off x="2968471" y="1098550"/>
              <a:ext cx="3089429" cy="684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pic>
        <p:nvPicPr>
          <p:cNvPr id="35" name="Picture 34">
            <a:extLst>
              <a:ext uri="{FF2B5EF4-FFF2-40B4-BE49-F238E27FC236}">
                <a16:creationId xmlns="" xmlns:a16="http://schemas.microsoft.com/office/drawing/2014/main" id="{1FBB4245-D4D2-A44B-89DE-27FEC4BAD26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5000"/>
                    </a14:imgEffect>
                    <a14:imgEffect>
                      <a14:saturation sat="200000"/>
                    </a14:imgEffect>
                  </a14:imgLayer>
                </a14:imgProps>
              </a:ext>
            </a:extLst>
          </a:blip>
          <a:stretch>
            <a:fillRect/>
          </a:stretch>
        </p:blipFill>
        <p:spPr>
          <a:xfrm>
            <a:off x="3766806" y="2612045"/>
            <a:ext cx="1581782" cy="1239775"/>
          </a:xfrm>
          <a:prstGeom prst="rect">
            <a:avLst/>
          </a:prstGeom>
        </p:spPr>
      </p:pic>
      <p:sp>
        <p:nvSpPr>
          <p:cNvPr id="37" name="Rectangle: Rounded Corners 5">
            <a:extLst>
              <a:ext uri="{FF2B5EF4-FFF2-40B4-BE49-F238E27FC236}">
                <a16:creationId xmlns="" xmlns:a16="http://schemas.microsoft.com/office/drawing/2014/main" id="{2D0BB735-1A20-E147-94DE-A7ED55422422}"/>
              </a:ext>
            </a:extLst>
          </p:cNvPr>
          <p:cNvSpPr/>
          <p:nvPr/>
        </p:nvSpPr>
        <p:spPr>
          <a:xfrm>
            <a:off x="813340" y="2287145"/>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Gói bánh</a:t>
            </a:r>
          </a:p>
        </p:txBody>
      </p:sp>
      <p:sp>
        <p:nvSpPr>
          <p:cNvPr id="39" name="Rectangle: Rounded Corners 5">
            <a:extLst>
              <a:ext uri="{FF2B5EF4-FFF2-40B4-BE49-F238E27FC236}">
                <a16:creationId xmlns="" xmlns:a16="http://schemas.microsoft.com/office/drawing/2014/main" id="{5C530CB9-A3D9-8045-B4DE-E9DC8248BD18}"/>
              </a:ext>
            </a:extLst>
          </p:cNvPr>
          <p:cNvSpPr/>
          <p:nvPr/>
        </p:nvSpPr>
        <p:spPr>
          <a:xfrm>
            <a:off x="2845517" y="2315423"/>
            <a:ext cx="1046161"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Vớt</a:t>
            </a: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 bánh</a:t>
            </a:r>
          </a:p>
        </p:txBody>
      </p:sp>
      <p:sp>
        <p:nvSpPr>
          <p:cNvPr id="40" name="Rectangle: Rounded Corners 5">
            <a:extLst>
              <a:ext uri="{FF2B5EF4-FFF2-40B4-BE49-F238E27FC236}">
                <a16:creationId xmlns="" xmlns:a16="http://schemas.microsoft.com/office/drawing/2014/main" id="{71E9200C-1450-4B4E-AF66-F4CB39C6E54E}"/>
              </a:ext>
            </a:extLst>
          </p:cNvPr>
          <p:cNvSpPr/>
          <p:nvPr/>
        </p:nvSpPr>
        <p:spPr>
          <a:xfrm>
            <a:off x="4956362" y="2321243"/>
            <a:ext cx="1265855"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300" b="1" dirty="0">
                <a:solidFill>
                  <a:srgbClr val="0070C0"/>
                </a:solidFill>
                <a:latin typeface="Arial" panose="020B0604020202020204" pitchFamily="34" charset="0"/>
                <a:ea typeface="+mn-ea"/>
                <a:cs typeface="+mn-cs"/>
              </a:rPr>
              <a:t>Rửa lá dong</a:t>
            </a:r>
            <a:endPar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41" name="Rectangle: Rounded Corners 5">
            <a:extLst>
              <a:ext uri="{FF2B5EF4-FFF2-40B4-BE49-F238E27FC236}">
                <a16:creationId xmlns="" xmlns:a16="http://schemas.microsoft.com/office/drawing/2014/main" id="{F97D9089-3136-8046-A5D3-5CE85ACAE2EA}"/>
              </a:ext>
            </a:extLst>
          </p:cNvPr>
          <p:cNvSpPr/>
          <p:nvPr/>
        </p:nvSpPr>
        <p:spPr>
          <a:xfrm>
            <a:off x="2170486" y="3853641"/>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Lau lá dong</a:t>
            </a:r>
          </a:p>
        </p:txBody>
      </p:sp>
      <p:sp>
        <p:nvSpPr>
          <p:cNvPr id="42" name="Rectangle: Rounded Corners 5">
            <a:extLst>
              <a:ext uri="{FF2B5EF4-FFF2-40B4-BE49-F238E27FC236}">
                <a16:creationId xmlns="" xmlns:a16="http://schemas.microsoft.com/office/drawing/2014/main" id="{C38F210C-7B38-7D4A-B085-242C9094DD01}"/>
              </a:ext>
            </a:extLst>
          </p:cNvPr>
          <p:cNvSpPr/>
          <p:nvPr/>
        </p:nvSpPr>
        <p:spPr>
          <a:xfrm>
            <a:off x="4202663" y="3855285"/>
            <a:ext cx="1150777" cy="309108"/>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300" b="1" i="0" u="none" strike="noStrike" kern="0" cap="none" spc="0" normalizeH="0" baseline="0" noProof="0" dirty="0">
                <a:ln>
                  <a:noFill/>
                </a:ln>
                <a:solidFill>
                  <a:srgbClr val="0070C0"/>
                </a:solidFill>
                <a:effectLst/>
                <a:uLnTx/>
                <a:uFillTx/>
                <a:latin typeface="Arial" panose="020B0604020202020204" pitchFamily="34" charset="0"/>
                <a:ea typeface="+mn-ea"/>
                <a:cs typeface="+mn-cs"/>
              </a:rPr>
              <a:t>Luộc bánh</a:t>
            </a:r>
          </a:p>
        </p:txBody>
      </p:sp>
      <p:sp>
        <p:nvSpPr>
          <p:cNvPr id="36" name="Oval 35">
            <a:extLst>
              <a:ext uri="{FF2B5EF4-FFF2-40B4-BE49-F238E27FC236}">
                <a16:creationId xmlns="" xmlns:a16="http://schemas.microsoft.com/office/drawing/2014/main" id="{6A389273-9D23-D14F-B024-33A72B81B887}"/>
              </a:ext>
            </a:extLst>
          </p:cNvPr>
          <p:cNvSpPr/>
          <p:nvPr/>
        </p:nvSpPr>
        <p:spPr>
          <a:xfrm>
            <a:off x="789350"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chemeClr val="accent2"/>
                </a:solidFill>
              </a:rPr>
              <a:t>3</a:t>
            </a:r>
          </a:p>
        </p:txBody>
      </p:sp>
      <p:sp>
        <p:nvSpPr>
          <p:cNvPr id="43" name="Oval 42">
            <a:extLst>
              <a:ext uri="{FF2B5EF4-FFF2-40B4-BE49-F238E27FC236}">
                <a16:creationId xmlns="" xmlns:a16="http://schemas.microsoft.com/office/drawing/2014/main" id="{F546E8C3-A6E8-9D46-8C6C-320D4E84B806}"/>
              </a:ext>
            </a:extLst>
          </p:cNvPr>
          <p:cNvSpPr/>
          <p:nvPr/>
        </p:nvSpPr>
        <p:spPr>
          <a:xfrm>
            <a:off x="2170486"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chemeClr val="accent2"/>
                </a:solidFill>
              </a:rPr>
              <a:t>4</a:t>
            </a:r>
          </a:p>
        </p:txBody>
      </p:sp>
      <p:sp>
        <p:nvSpPr>
          <p:cNvPr id="44" name="Oval 43">
            <a:extLst>
              <a:ext uri="{FF2B5EF4-FFF2-40B4-BE49-F238E27FC236}">
                <a16:creationId xmlns="" xmlns:a16="http://schemas.microsoft.com/office/drawing/2014/main" id="{2A95DDB6-9803-4D4F-B406-DC2DEAB36046}"/>
              </a:ext>
            </a:extLst>
          </p:cNvPr>
          <p:cNvSpPr/>
          <p:nvPr/>
        </p:nvSpPr>
        <p:spPr>
          <a:xfrm>
            <a:off x="3429794"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chemeClr val="accent2"/>
                </a:solidFill>
              </a:rPr>
              <a:t>1</a:t>
            </a:r>
          </a:p>
        </p:txBody>
      </p:sp>
      <p:sp>
        <p:nvSpPr>
          <p:cNvPr id="45" name="Oval 44">
            <a:extLst>
              <a:ext uri="{FF2B5EF4-FFF2-40B4-BE49-F238E27FC236}">
                <a16:creationId xmlns="" xmlns:a16="http://schemas.microsoft.com/office/drawing/2014/main" id="{C0DB1C6C-79B5-D541-8CD7-4033B7DF0782}"/>
              </a:ext>
            </a:extLst>
          </p:cNvPr>
          <p:cNvSpPr/>
          <p:nvPr/>
        </p:nvSpPr>
        <p:spPr>
          <a:xfrm>
            <a:off x="4677558"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chemeClr val="accent2"/>
                </a:solidFill>
              </a:rPr>
              <a:t>5</a:t>
            </a:r>
          </a:p>
        </p:txBody>
      </p:sp>
      <p:sp>
        <p:nvSpPr>
          <p:cNvPr id="46" name="Oval 45">
            <a:extLst>
              <a:ext uri="{FF2B5EF4-FFF2-40B4-BE49-F238E27FC236}">
                <a16:creationId xmlns="" xmlns:a16="http://schemas.microsoft.com/office/drawing/2014/main" id="{143C9A1F-4CA2-6D44-9046-8C1BA3F4A49F}"/>
              </a:ext>
            </a:extLst>
          </p:cNvPr>
          <p:cNvSpPr/>
          <p:nvPr/>
        </p:nvSpPr>
        <p:spPr>
          <a:xfrm>
            <a:off x="5925322" y="4749282"/>
            <a:ext cx="278804" cy="2788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chemeClr val="accent2"/>
                </a:solidFill>
              </a:rPr>
              <a:t>2</a:t>
            </a: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3.7037E-6 -2.83951E-6 L -0.67385 0.40247 " pathEditMode="relative" rAng="0" ptsTypes="AA">
                                      <p:cBhvr>
                                        <p:cTn id="52" dur="2000" fill="hold"/>
                                        <p:tgtEl>
                                          <p:spTgt spid="40"/>
                                        </p:tgtEl>
                                        <p:attrNameLst>
                                          <p:attrName>ppt_x</p:attrName>
                                          <p:attrName>ppt_y</p:attrName>
                                        </p:attrNameLst>
                                      </p:cBhvr>
                                      <p:rCtr x="-33704" y="20123"/>
                                    </p:animMotion>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1.48148E-6 -2.34568E-6 L -0.05972 0.10463 " pathEditMode="relative" rAng="0" ptsTypes="AA">
                                      <p:cBhvr>
                                        <p:cTn id="60" dur="2000" fill="hold"/>
                                        <p:tgtEl>
                                          <p:spTgt spid="41"/>
                                        </p:tgtEl>
                                        <p:attrNameLst>
                                          <p:attrName>ppt_x</p:attrName>
                                          <p:attrName>ppt_y</p:attrName>
                                        </p:attrNameLst>
                                      </p:cBhvr>
                                      <p:rCtr x="-2986" y="5216"/>
                                    </p:animMotion>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4.07407E-6 -1.35802E-6 L 0.32824 0.40926 " pathEditMode="relative" rAng="0" ptsTypes="AA">
                                      <p:cBhvr>
                                        <p:cTn id="68" dur="2000" fill="hold"/>
                                        <p:tgtEl>
                                          <p:spTgt spid="37"/>
                                        </p:tgtEl>
                                        <p:attrNameLst>
                                          <p:attrName>ppt_x</p:attrName>
                                          <p:attrName>ppt_y</p:attrName>
                                        </p:attrNameLst>
                                      </p:cBhvr>
                                      <p:rCtr x="16412" y="20463"/>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2.22222E-6 3.7037E-7 L 0.00648 0.10432 " pathEditMode="relative" rAng="0" ptsTypes="AA">
                                      <p:cBhvr>
                                        <p:cTn id="76" dur="2000" fill="hold"/>
                                        <p:tgtEl>
                                          <p:spTgt spid="42"/>
                                        </p:tgtEl>
                                        <p:attrNameLst>
                                          <p:attrName>ppt_x</p:attrName>
                                          <p:attrName>ppt_y</p:attrName>
                                        </p:attrNameLst>
                                      </p:cBhvr>
                                      <p:rCtr x="324" y="5216"/>
                                    </p:animMotion>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2.22222E-6 3.08642E-6 L 0.39051 0.4037 " pathEditMode="relative" rAng="0" ptsTypes="AA">
                                      <p:cBhvr>
                                        <p:cTn id="84" dur="2000" fill="hold"/>
                                        <p:tgtEl>
                                          <p:spTgt spid="39"/>
                                        </p:tgtEl>
                                        <p:attrNameLst>
                                          <p:attrName>ppt_x</p:attrName>
                                          <p:attrName>ppt_y</p:attrName>
                                        </p:attrNameLst>
                                      </p:cBhvr>
                                      <p:rCtr x="19514" y="20185"/>
                                    </p:animMotion>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36" grpId="0" animBg="1"/>
      <p:bldP spid="43" grpId="0" animBg="1"/>
      <p:bldP spid="44"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742" y="745406"/>
            <a:ext cx="5876569" cy="821122"/>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Hỏi - đáp về việc thường làm trong dịp Tết. Viết vào vở một câu hỏi và một câu trả lời. </a:t>
            </a:r>
            <a:endParaRPr lang="en-US" sz="1800" b="1" dirty="0">
              <a:solidFill>
                <a:schemeClr val="accent4">
                  <a:lumMod val="50000"/>
                </a:schemeClr>
              </a:solidFill>
              <a:latin typeface="UTM Avo" panose="02040603050506020204" pitchFamily="18" charset="0"/>
            </a:endParaRPr>
          </a:p>
        </p:txBody>
      </p:sp>
      <p:sp>
        <p:nvSpPr>
          <p:cNvPr id="6" name="TextBox 5">
            <a:extLst>
              <a:ext uri="{FF2B5EF4-FFF2-40B4-BE49-F238E27FC236}">
                <a16:creationId xmlns="" xmlns:a16="http://schemas.microsoft.com/office/drawing/2014/main" id="{AB215958-7015-5345-ADC2-6A24F2772628}"/>
              </a:ext>
            </a:extLst>
          </p:cNvPr>
          <p:cNvSpPr txBox="1"/>
          <p:nvPr/>
        </p:nvSpPr>
        <p:spPr>
          <a:xfrm>
            <a:off x="525742" y="1812606"/>
            <a:ext cx="5484194" cy="871777"/>
          </a:xfrm>
          <a:prstGeom prst="rect">
            <a:avLst/>
          </a:prstGeom>
          <a:noFill/>
        </p:spPr>
        <p:txBody>
          <a:bodyPr wrap="none" rtlCol="0">
            <a:spAutoFit/>
          </a:bodyPr>
          <a:lstStyle/>
          <a:p>
            <a:pPr>
              <a:lnSpc>
                <a:spcPct val="150000"/>
              </a:lnSpc>
            </a:pPr>
            <a:r>
              <a:rPr lang="vi-VN" sz="1800" dirty="0">
                <a:solidFill>
                  <a:srgbClr val="FF0000"/>
                </a:solidFill>
                <a:latin typeface="UTM Avo" panose="02040603050506020204" pitchFamily="18" charset="0"/>
                <a:ea typeface="Calibri" panose="020F0502020204030204" pitchFamily="34" charset="0"/>
              </a:rPr>
              <a:t>M: </a:t>
            </a:r>
            <a:r>
              <a:rPr lang="vi-VN" sz="1800" dirty="0">
                <a:latin typeface="UTM Avo" panose="02040603050506020204" pitchFamily="18" charset="0"/>
                <a:ea typeface="Calibri" panose="020F0502020204030204" pitchFamily="34" charset="0"/>
              </a:rPr>
              <a:t>- Bạn thường làm gì vào dịp Tết?</a:t>
            </a:r>
            <a:endParaRPr lang="x-none"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 Vào dịp Tết, mình thường đi thăm họ hàng.</a:t>
            </a:r>
            <a:endParaRPr lang="x-none" sz="1800" dirty="0">
              <a:latin typeface="Times New Roman" panose="02020603050405020304" pitchFamily="18" charset="0"/>
              <a:ea typeface="Calibri" panose="020F0502020204030204" pitchFamily="34" charset="0"/>
            </a:endParaRPr>
          </a:p>
        </p:txBody>
      </p:sp>
      <p:pic>
        <p:nvPicPr>
          <p:cNvPr id="18434" name="Picture 2" descr="25,258 Child Speech Illustrations &amp;amp; Clip Art - iStock">
            <a:extLst>
              <a:ext uri="{FF2B5EF4-FFF2-40B4-BE49-F238E27FC236}">
                <a16:creationId xmlns="" xmlns:a16="http://schemas.microsoft.com/office/drawing/2014/main" id="{DB6BA53B-82F0-B44C-823E-22E6044CB80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2190" y="2441823"/>
            <a:ext cx="2467746" cy="237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6B375F27-E48A-0242-A639-774A2E790DFE}"/>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pic>
        <p:nvPicPr>
          <p:cNvPr id="20" name="Picture 19">
            <a:extLst>
              <a:ext uri="{FF2B5EF4-FFF2-40B4-BE49-F238E27FC236}">
                <a16:creationId xmlns="" xmlns:a16="http://schemas.microsoft.com/office/drawing/2014/main" id="{C647D732-B75E-2545-A404-983E72669E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2084" y="408748"/>
            <a:ext cx="1398978" cy="1205914"/>
          </a:xfrm>
          <a:prstGeom prst="ellipse">
            <a:avLst/>
          </a:prstGeom>
        </p:spPr>
      </p:pic>
    </p:spTree>
    <p:extLst>
      <p:ext uri="{BB962C8B-B14F-4D97-AF65-F5344CB8AC3E}">
        <p14:creationId xmlns:p14="http://schemas.microsoft.com/office/powerpoint/2010/main" val="3989008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Đọc các tấm thiệp dưới đây và trả lời câu hỏi </a:t>
            </a:r>
            <a:endParaRPr lang="en-US" sz="1600" b="1" dirty="0">
              <a:solidFill>
                <a:schemeClr val="accent4">
                  <a:lumMod val="50000"/>
                </a:schemeClr>
              </a:solidFill>
              <a:latin typeface="UTM Avo" panose="02040603050506020204" pitchFamily="18" charset="0"/>
            </a:endParaRPr>
          </a:p>
        </p:txBody>
      </p:sp>
      <p:grpSp>
        <p:nvGrpSpPr>
          <p:cNvPr id="29" name="Group 28">
            <a:extLst>
              <a:ext uri="{FF2B5EF4-FFF2-40B4-BE49-F238E27FC236}">
                <a16:creationId xmlns="" xmlns:a16="http://schemas.microsoft.com/office/drawing/2014/main" id="{2AEF1E86-AC86-5241-A433-5DF5FCCAE24E}"/>
              </a:ext>
            </a:extLst>
          </p:cNvPr>
          <p:cNvGrpSpPr/>
          <p:nvPr/>
        </p:nvGrpSpPr>
        <p:grpSpPr>
          <a:xfrm>
            <a:off x="898201" y="1011341"/>
            <a:ext cx="2274601" cy="3224784"/>
            <a:chOff x="1169642" y="844295"/>
            <a:chExt cx="2274601" cy="3224784"/>
          </a:xfrm>
        </p:grpSpPr>
        <p:sp>
          <p:nvSpPr>
            <p:cNvPr id="11" name="Rectangle 10">
              <a:extLst>
                <a:ext uri="{FF2B5EF4-FFF2-40B4-BE49-F238E27FC236}">
                  <a16:creationId xmlns="" xmlns:a16="http://schemas.microsoft.com/office/drawing/2014/main" id="{5B4ACBB0-E07D-B047-BC29-0A0A89267AAB}"/>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9466" name="Picture 10" descr="Decal trang trí cành đào xuân 7 PK608 - Đỏ - Shop VnExpress">
              <a:extLst>
                <a:ext uri="{FF2B5EF4-FFF2-40B4-BE49-F238E27FC236}">
                  <a16:creationId xmlns="" xmlns:a16="http://schemas.microsoft.com/office/drawing/2014/main" id="{A720F7BE-6529-8C47-A3F6-965B5EE59C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ình ảnh Đèn Lồng Màu đỏ Xinh Đèn, Xinh, đỏ, Màu đỏ miễn phí tải tập tin  PNG PSDComment và Vector">
              <a:extLst>
                <a:ext uri="{FF2B5EF4-FFF2-40B4-BE49-F238E27FC236}">
                  <a16:creationId xmlns="" xmlns:a16="http://schemas.microsoft.com/office/drawing/2014/main" id="{8E72915F-9E0F-274B-A1E2-D228734F2B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Lantern PNG Images | Vector and PSD Files | Free Download on Pngtree">
              <a:extLst>
                <a:ext uri="{FF2B5EF4-FFF2-40B4-BE49-F238E27FC236}">
                  <a16:creationId xmlns="" xmlns:a16="http://schemas.microsoft.com/office/drawing/2014/main" id="{AB7DF7F8-6B74-F34B-867E-6E11C3CF29D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Lantern PNG Images | Vector and PSD Files | Free Download on Pngtree">
              <a:extLst>
                <a:ext uri="{FF2B5EF4-FFF2-40B4-BE49-F238E27FC236}">
                  <a16:creationId xmlns="" xmlns:a16="http://schemas.microsoft.com/office/drawing/2014/main" id="{6E77C917-C9A3-0C42-A99A-431C5EEFCDF0}"/>
                </a:ext>
              </a:extLst>
            </p:cNvPr>
            <p:cNvPicPr>
              <a:picLocks noChangeAspect="1" noChangeArrowheads="1"/>
            </p:cNvPicPr>
            <p:nvPr/>
          </p:nvPicPr>
          <p:blipFill rotWithShape="1">
            <a:blip r:embed="rId7">
              <a:extLst>
                <a:ext uri="{BEBA8EAE-BF5A-486C-A8C5-ECC9F3942E4B}">
                  <a14:imgProps xmlns:a14="http://schemas.microsoft.com/office/drawing/2010/main">
                    <a14:imgLayer r:embed="rId9">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Fireworks Vector Illustration Royalty Free Cliparts, Vectors, And Stock  Illustration. Image 40818577.">
              <a:extLst>
                <a:ext uri="{FF2B5EF4-FFF2-40B4-BE49-F238E27FC236}">
                  <a16:creationId xmlns="" xmlns:a16="http://schemas.microsoft.com/office/drawing/2014/main" id="{A187BB3B-5D7D-DC4C-B12A-40FF42924ED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19474" name="Picture 18" descr="Hình ảnh Pháo Bông Pháo Hoa, Pháo Hoa Vector, Sáng, Bắn Pháo Hoa miễn phí  tải tập tin PNG PSDComment và Vector">
              <a:extLst>
                <a:ext uri="{FF2B5EF4-FFF2-40B4-BE49-F238E27FC236}">
                  <a16:creationId xmlns="" xmlns:a16="http://schemas.microsoft.com/office/drawing/2014/main" id="{CC9B5D72-7E33-CD49-A575-32BCD5E0636B}"/>
                </a:ext>
              </a:extLst>
            </p:cNvPr>
            <p:cNvPicPr>
              <a:picLocks noChangeAspect="1" noChangeArrowheads="1"/>
            </p:cNvPicPr>
            <p:nvPr/>
          </p:nvPicPr>
          <p:blipFill rotWithShape="1">
            <a:blip r:embed="rId11">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9476" name="Picture 20" descr="Vector Bánh Chưng, Dưa Hấu Đỏ, Cành Đào, Cành Mai Ngày Tết">
              <a:extLst>
                <a:ext uri="{FF2B5EF4-FFF2-40B4-BE49-F238E27FC236}">
                  <a16:creationId xmlns="" xmlns:a16="http://schemas.microsoft.com/office/drawing/2014/main" id="{23A9FE6E-60B0-E74B-A8C1-5E0C8FADFA9E}"/>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 xmlns:a16="http://schemas.microsoft.com/office/drawing/2014/main" id="{2FC4F0A8-CC68-E445-B9F2-B2EFAEFD76DF}"/>
                </a:ext>
              </a:extLst>
            </p:cNvPr>
            <p:cNvSpPr txBox="1"/>
            <p:nvPr/>
          </p:nvSpPr>
          <p:spPr>
            <a:xfrm>
              <a:off x="1192277" y="2092215"/>
              <a:ext cx="2251966" cy="1477328"/>
            </a:xfrm>
            <a:prstGeom prst="rect">
              <a:avLst/>
            </a:prstGeom>
            <a:noFill/>
          </p:spPr>
          <p:txBody>
            <a:bodyPr wrap="square" rtlCol="0">
              <a:spAutoFit/>
            </a:bodyPr>
            <a:lstStyle/>
            <a:p>
              <a:pPr>
                <a:lnSpc>
                  <a:spcPct val="150000"/>
                </a:lnSpc>
              </a:pPr>
              <a:r>
                <a:rPr lang="x-none" sz="1200"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sz="1200" b="1" dirty="0">
                  <a:solidFill>
                    <a:srgbClr val="DF3C7E"/>
                  </a:solidFill>
                  <a:latin typeface="HP001 4H" panose="020B0603050302020204" pitchFamily="34" charset="77"/>
                </a:rPr>
                <a:t>Cháu của ông bà</a:t>
              </a:r>
            </a:p>
            <a:p>
              <a:pPr algn="r">
                <a:lnSpc>
                  <a:spcPct val="150000"/>
                </a:lnSpc>
              </a:pPr>
              <a:r>
                <a:rPr lang="x-none" sz="1200" b="1" dirty="0">
                  <a:solidFill>
                    <a:srgbClr val="DF3C7E"/>
                  </a:solidFill>
                  <a:latin typeface="HP001 4H" panose="020B0603050302020204" pitchFamily="34" charset="77"/>
                </a:rPr>
                <a:t>Lê Hiếu</a:t>
              </a:r>
            </a:p>
          </p:txBody>
        </p:sp>
      </p:grpSp>
      <p:grpSp>
        <p:nvGrpSpPr>
          <p:cNvPr id="30" name="Group 29">
            <a:extLst>
              <a:ext uri="{FF2B5EF4-FFF2-40B4-BE49-F238E27FC236}">
                <a16:creationId xmlns="" xmlns:a16="http://schemas.microsoft.com/office/drawing/2014/main" id="{3EAD9442-3B9A-9341-B804-D3C7206B4685}"/>
              </a:ext>
            </a:extLst>
          </p:cNvPr>
          <p:cNvGrpSpPr/>
          <p:nvPr/>
        </p:nvGrpSpPr>
        <p:grpSpPr>
          <a:xfrm>
            <a:off x="3927522" y="1094650"/>
            <a:ext cx="2355666" cy="3141475"/>
            <a:chOff x="4194222" y="1080229"/>
            <a:chExt cx="2355666" cy="3141475"/>
          </a:xfrm>
        </p:grpSpPr>
        <p:sp>
          <p:nvSpPr>
            <p:cNvPr id="37" name="Rectangle 36">
              <a:extLst>
                <a:ext uri="{FF2B5EF4-FFF2-40B4-BE49-F238E27FC236}">
                  <a16:creationId xmlns="" xmlns:a16="http://schemas.microsoft.com/office/drawing/2014/main" id="{8CCB8503-ECB7-D241-B2C4-F190B44C653D}"/>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9480" name="Picture 24" descr="Hình ảnh Vàng Thỏi Vàng Fortune, Màu Vàng., Nguyên Bảo, Tài Sản miễn phí  tải tập tin PNG PSDComment và Vector">
              <a:extLst>
                <a:ext uri="{FF2B5EF4-FFF2-40B4-BE49-F238E27FC236}">
                  <a16:creationId xmlns="" xmlns:a16="http://schemas.microsoft.com/office/drawing/2014/main" id="{37340985-A0EC-1F4A-9B1C-1D892E145D3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19478" name="Picture 22" descr="Vector bánh chưng hình vẻ đẹp">
              <a:extLst>
                <a:ext uri="{FF2B5EF4-FFF2-40B4-BE49-F238E27FC236}">
                  <a16:creationId xmlns="" xmlns:a16="http://schemas.microsoft.com/office/drawing/2014/main" id="{1F1A987C-0629-D044-ADD5-A7ABBB15FF4E}"/>
                </a:ext>
              </a:extLst>
            </p:cNvPr>
            <p:cNvPicPr>
              <a:picLocks noChangeAspect="1" noChangeArrowheads="1"/>
            </p:cNvPicPr>
            <p:nvPr/>
          </p:nvPicPr>
          <p:blipFill rotWithShape="1">
            <a:blip r:embed="rId15">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Hình ảnh Vàng Thỏi Vàng Fortune, Màu Vàng., Nguyên Bảo, Tài Sản miễn phí  tải tập tin PNG PSDComment và Vector">
              <a:extLst>
                <a:ext uri="{FF2B5EF4-FFF2-40B4-BE49-F238E27FC236}">
                  <a16:creationId xmlns="" xmlns:a16="http://schemas.microsoft.com/office/drawing/2014/main" id="{D7C417D8-1A59-6446-BEA7-4839A600255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6">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19482" name="Picture 26" descr="Tổng hợp ảnh Hoa Đào PNG">
              <a:extLst>
                <a:ext uri="{FF2B5EF4-FFF2-40B4-BE49-F238E27FC236}">
                  <a16:creationId xmlns="" xmlns:a16="http://schemas.microsoft.com/office/drawing/2014/main" id="{29EEAB3F-45B1-4D46-8363-C4C4D1D96C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 xmlns:a16="http://schemas.microsoft.com/office/drawing/2014/main" id="{E980F856-F59D-4C4F-B3CB-01BC102F761F}"/>
                </a:ext>
              </a:extLst>
            </p:cNvPr>
            <p:cNvSpPr txBox="1"/>
            <p:nvPr/>
          </p:nvSpPr>
          <p:spPr>
            <a:xfrm>
              <a:off x="4298086" y="2106323"/>
              <a:ext cx="1999663" cy="1708160"/>
            </a:xfrm>
            <a:prstGeom prst="rect">
              <a:avLst/>
            </a:prstGeom>
            <a:noFill/>
          </p:spPr>
          <p:txBody>
            <a:bodyPr wrap="square" rtlCol="0">
              <a:spAutoFit/>
            </a:bodyPr>
            <a:lstStyle/>
            <a:p>
              <a:pPr algn="just">
                <a:lnSpc>
                  <a:spcPct val="150000"/>
                </a:lnSpc>
              </a:pPr>
              <a:r>
                <a:rPr lang="x-none" b="1" dirty="0">
                  <a:solidFill>
                    <a:schemeClr val="accent2"/>
                  </a:solidFill>
                  <a:latin typeface="HP001 4H" panose="020B0603050302020204" pitchFamily="34" charset="77"/>
                </a:rPr>
                <a:t> Nhân dịp năm mới con chúc bố mẹ mọi điều tốt đẹp.</a:t>
              </a:r>
            </a:p>
            <a:p>
              <a:pPr algn="r">
                <a:lnSpc>
                  <a:spcPct val="150000"/>
                </a:lnSpc>
              </a:pPr>
              <a:r>
                <a:rPr lang="x-none" b="1" dirty="0">
                  <a:solidFill>
                    <a:schemeClr val="accent2"/>
                  </a:solidFill>
                  <a:latin typeface="HP001 4H" panose="020B0603050302020204" pitchFamily="34" charset="77"/>
                </a:rPr>
                <a:t>Con của bố mẹ</a:t>
              </a:r>
            </a:p>
            <a:p>
              <a:pPr algn="r">
                <a:lnSpc>
                  <a:spcPct val="150000"/>
                </a:lnSpc>
              </a:pPr>
              <a:r>
                <a:rPr lang="x-none" b="1" dirty="0">
                  <a:solidFill>
                    <a:schemeClr val="accent2"/>
                  </a:solidFill>
                  <a:latin typeface="HP001 4H" panose="020B0603050302020204" pitchFamily="34" charset="77"/>
                </a:rPr>
                <a:t>Phương Mai</a:t>
              </a:r>
            </a:p>
          </p:txBody>
        </p:sp>
      </p:grpSp>
    </p:spTree>
    <p:extLst>
      <p:ext uri="{BB962C8B-B14F-4D97-AF65-F5344CB8AC3E}">
        <p14:creationId xmlns:p14="http://schemas.microsoft.com/office/powerpoint/2010/main" val="386182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7BFADBFA-BDF0-3846-BE73-BDCDC874A722}"/>
              </a:ext>
            </a:extLst>
          </p:cNvPr>
          <p:cNvGrpSpPr/>
          <p:nvPr/>
        </p:nvGrpSpPr>
        <p:grpSpPr>
          <a:xfrm>
            <a:off x="447041" y="406400"/>
            <a:ext cx="2781713" cy="3993996"/>
            <a:chOff x="1169642" y="844295"/>
            <a:chExt cx="2221257" cy="3224784"/>
          </a:xfrm>
        </p:grpSpPr>
        <p:sp>
          <p:nvSpPr>
            <p:cNvPr id="3" name="Rectangle 2">
              <a:extLst>
                <a:ext uri="{FF2B5EF4-FFF2-40B4-BE49-F238E27FC236}">
                  <a16:creationId xmlns="" xmlns:a16="http://schemas.microsoft.com/office/drawing/2014/main" id="{4E806A52-B8E8-D24C-8E99-52289BC215D1}"/>
                </a:ext>
              </a:extLst>
            </p:cNvPr>
            <p:cNvSpPr/>
            <p:nvPr/>
          </p:nvSpPr>
          <p:spPr>
            <a:xfrm>
              <a:off x="1200886" y="1011990"/>
              <a:ext cx="2190013" cy="3057089"/>
            </a:xfrm>
            <a:prstGeom prst="rect">
              <a:avLst/>
            </a:prstGeom>
            <a:solidFill>
              <a:schemeClr val="accent2"/>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4" name="Picture 10" descr="Decal trang trí cành đào xuân 7 PK608 - Đỏ - Shop VnExpress">
              <a:extLst>
                <a:ext uri="{FF2B5EF4-FFF2-40B4-BE49-F238E27FC236}">
                  <a16:creationId xmlns="" xmlns:a16="http://schemas.microsoft.com/office/drawing/2014/main" id="{7B367737-D000-164B-953E-DBE469F0B0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1420" y="844295"/>
              <a:ext cx="1051931" cy="1051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ình ảnh Đèn Lồng Màu đỏ Xinh Đèn, Xinh, đỏ, Màu đỏ miễn phí tải tập tin  PNG PSDComment và Vector">
              <a:extLst>
                <a:ext uri="{FF2B5EF4-FFF2-40B4-BE49-F238E27FC236}">
                  <a16:creationId xmlns="" xmlns:a16="http://schemas.microsoft.com/office/drawing/2014/main" id="{7AC69A96-4C37-0F49-98AC-72C9674003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000" y1="81506" x2="60000" y2="81506"/>
                        </a14:backgroundRemoval>
                      </a14:imgEffect>
                    </a14:imgLayer>
                  </a14:imgProps>
                </a:ext>
                <a:ext uri="{28A0092B-C50C-407E-A947-70E740481C1C}">
                  <a14:useLocalDpi xmlns:a14="http://schemas.microsoft.com/office/drawing/2010/main" val="0"/>
                </a:ext>
              </a:extLst>
            </a:blip>
            <a:srcRect/>
            <a:stretch>
              <a:fillRect/>
            </a:stretch>
          </p:blipFill>
          <p:spPr bwMode="auto">
            <a:xfrm>
              <a:off x="1434858" y="1535666"/>
              <a:ext cx="452255" cy="405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Lantern PNG Images | Vector and PSD Files | Free Download on Pngtree">
              <a:extLst>
                <a:ext uri="{FF2B5EF4-FFF2-40B4-BE49-F238E27FC236}">
                  <a16:creationId xmlns="" xmlns:a16="http://schemas.microsoft.com/office/drawing/2014/main" id="{5AE47FF5-14F4-A84E-9367-2B9A73192F4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a:off x="1844462" y="1401361"/>
              <a:ext cx="237323" cy="4519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Lantern PNG Images | Vector and PSD Files | Free Download on Pngtree">
              <a:extLst>
                <a:ext uri="{FF2B5EF4-FFF2-40B4-BE49-F238E27FC236}">
                  <a16:creationId xmlns="" xmlns:a16="http://schemas.microsoft.com/office/drawing/2014/main" id="{045E0EF2-8F39-934C-9ECF-187D861E68C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389" b="90000" l="10000" r="90000">
                          <a14:foregroundMark x1="49167" y1="1389" x2="49167" y2="10556"/>
                        </a14:backgroundRemoval>
                      </a14:imgEffect>
                    </a14:imgLayer>
                  </a14:imgProps>
                </a:ext>
                <a:ext uri="{28A0092B-C50C-407E-A947-70E740481C1C}">
                  <a14:useLocalDpi xmlns:a14="http://schemas.microsoft.com/office/drawing/2010/main" val="0"/>
                </a:ext>
              </a:extLst>
            </a:blip>
            <a:srcRect l="25132" r="28388" b="11492"/>
            <a:stretch/>
          </p:blipFill>
          <p:spPr bwMode="auto">
            <a:xfrm rot="20962763">
              <a:off x="2121419" y="1140795"/>
              <a:ext cx="162095" cy="308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ireworks Vector Illustration Royalty Free Cliparts, Vectors, And Stock  Illustration. Image 40818577.">
              <a:extLst>
                <a:ext uri="{FF2B5EF4-FFF2-40B4-BE49-F238E27FC236}">
                  <a16:creationId xmlns="" xmlns:a16="http://schemas.microsoft.com/office/drawing/2014/main" id="{FE2662A9-0F84-2140-8953-5E1DA468E2F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948" y="1401361"/>
              <a:ext cx="437529" cy="492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Hình ảnh Pháo Bông Pháo Hoa, Pháo Hoa Vector, Sáng, Bắn Pháo Hoa miễn phí  tải tập tin PNG PSDComment và Vector">
              <a:extLst>
                <a:ext uri="{FF2B5EF4-FFF2-40B4-BE49-F238E27FC236}">
                  <a16:creationId xmlns="" xmlns:a16="http://schemas.microsoft.com/office/drawing/2014/main" id="{BBE66398-38E3-CF4D-B676-965A7369CCF5}"/>
                </a:ext>
              </a:extLst>
            </p:cNvPr>
            <p:cNvPicPr>
              <a:picLocks noChangeAspect="1" noChangeArrowheads="1"/>
            </p:cNvPicPr>
            <p:nvPr/>
          </p:nvPicPr>
          <p:blipFill rotWithShape="1">
            <a:blip r:embed="rId8">
              <a:clrChange>
                <a:clrFrom>
                  <a:srgbClr val="F5F5F5"/>
                </a:clrFrom>
                <a:clrTo>
                  <a:srgbClr val="F5F5F5">
                    <a:alpha val="0"/>
                  </a:srgbClr>
                </a:clrTo>
              </a:clrChange>
              <a:extLst>
                <a:ext uri="{28A0092B-C50C-407E-A947-70E740481C1C}">
                  <a14:useLocalDpi xmlns:a14="http://schemas.microsoft.com/office/drawing/2010/main" val="0"/>
                </a:ext>
              </a:extLst>
            </a:blip>
            <a:srcRect b="6026"/>
            <a:stretch/>
          </p:blipFill>
          <p:spPr bwMode="auto">
            <a:xfrm>
              <a:off x="1169642" y="1698131"/>
              <a:ext cx="431568" cy="405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Vector Bánh Chưng, Dưa Hấu Đỏ, Cành Đào, Cành Mai Ngày Tết">
              <a:extLst>
                <a:ext uri="{FF2B5EF4-FFF2-40B4-BE49-F238E27FC236}">
                  <a16:creationId xmlns="" xmlns:a16="http://schemas.microsoft.com/office/drawing/2014/main" id="{A32EED56-DCEC-C24C-9F31-3B48057BB68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 r="4838" b="8739"/>
            <a:stretch/>
          </p:blipFill>
          <p:spPr bwMode="auto">
            <a:xfrm>
              <a:off x="2579478" y="3476628"/>
              <a:ext cx="798576" cy="5766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94D1AABB-D79E-C845-9780-0D82BB29828D}"/>
                </a:ext>
              </a:extLst>
            </p:cNvPr>
            <p:cNvSpPr txBox="1"/>
            <p:nvPr/>
          </p:nvSpPr>
          <p:spPr>
            <a:xfrm>
              <a:off x="1192277" y="2092215"/>
              <a:ext cx="2185777" cy="1379182"/>
            </a:xfrm>
            <a:prstGeom prst="rect">
              <a:avLst/>
            </a:prstGeom>
            <a:noFill/>
          </p:spPr>
          <p:txBody>
            <a:bodyPr wrap="square" rtlCol="0">
              <a:spAutoFit/>
            </a:bodyPr>
            <a:lstStyle/>
            <a:p>
              <a:pPr algn="just">
                <a:lnSpc>
                  <a:spcPct val="150000"/>
                </a:lnSpc>
              </a:pPr>
              <a:r>
                <a:rPr lang="x-none" b="1" dirty="0">
                  <a:solidFill>
                    <a:srgbClr val="DF3C7E"/>
                  </a:solidFill>
                  <a:latin typeface="HP001 4H" panose="020B0603050302020204" pitchFamily="34" charset="77"/>
                </a:rPr>
                <a:t> Nhân dịp Tết Nguyên đán, cháu kính chúc ông bà luôn mạnh khoẻ và vui vẻ.</a:t>
              </a:r>
            </a:p>
            <a:p>
              <a:pPr algn="r">
                <a:lnSpc>
                  <a:spcPct val="150000"/>
                </a:lnSpc>
              </a:pPr>
              <a:r>
                <a:rPr lang="x-none" b="1" dirty="0">
                  <a:solidFill>
                    <a:srgbClr val="DF3C7E"/>
                  </a:solidFill>
                  <a:latin typeface="HP001 4H" panose="020B0603050302020204" pitchFamily="34" charset="77"/>
                </a:rPr>
                <a:t>Cháu của ông bà</a:t>
              </a:r>
            </a:p>
            <a:p>
              <a:pPr algn="r">
                <a:lnSpc>
                  <a:spcPct val="150000"/>
                </a:lnSpc>
              </a:pPr>
              <a:r>
                <a:rPr lang="x-none" b="1" dirty="0">
                  <a:solidFill>
                    <a:srgbClr val="DF3C7E"/>
                  </a:solidFill>
                  <a:latin typeface="HP001 4H" panose="020B0603050302020204" pitchFamily="34" charset="77"/>
                </a:rPr>
                <a:t>Lê Hiếu</a:t>
              </a:r>
            </a:p>
          </p:txBody>
        </p:sp>
      </p:grpSp>
      <p:sp>
        <p:nvSpPr>
          <p:cNvPr id="12" name="TextBox 11">
            <a:extLst>
              <a:ext uri="{FF2B5EF4-FFF2-40B4-BE49-F238E27FC236}">
                <a16:creationId xmlns="" xmlns:a16="http://schemas.microsoft.com/office/drawing/2014/main" id="{7548C345-A8D9-BE45-96F8-EB523D05489A}"/>
              </a:ext>
            </a:extLst>
          </p:cNvPr>
          <p:cNvSpPr txBox="1"/>
          <p:nvPr/>
        </p:nvSpPr>
        <p:spPr>
          <a:xfrm>
            <a:off x="334891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x-none" sz="1600" dirty="0">
              <a:latin typeface="Times New Roman" panose="02020603050405020304" pitchFamily="18" charset="0"/>
              <a:ea typeface="Calibri" panose="020F0502020204030204" pitchFamily="34" charset="0"/>
            </a:endParaRPr>
          </a:p>
          <a:p>
            <a:pPr>
              <a:lnSpc>
                <a:spcPct val="150000"/>
              </a:lnSpc>
            </a:pPr>
            <a:endParaRPr lang="x-none" sz="1600" dirty="0"/>
          </a:p>
        </p:txBody>
      </p:sp>
      <p:sp>
        <p:nvSpPr>
          <p:cNvPr id="13" name="TextBox 12">
            <a:extLst>
              <a:ext uri="{FF2B5EF4-FFF2-40B4-BE49-F238E27FC236}">
                <a16:creationId xmlns="" xmlns:a16="http://schemas.microsoft.com/office/drawing/2014/main" id="{B02E543E-2FCD-CF46-8C0F-C01D4EDEB1E0}"/>
              </a:ext>
            </a:extLst>
          </p:cNvPr>
          <p:cNvSpPr txBox="1"/>
          <p:nvPr/>
        </p:nvSpPr>
        <p:spPr>
          <a:xfrm>
            <a:off x="3348914" y="1253716"/>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Thiệp của bạn Lê Hiếu viết cho ông bà.</a:t>
            </a:r>
            <a:endParaRPr lang="x-none" sz="1600" dirty="0">
              <a:solidFill>
                <a:srgbClr val="FF0000"/>
              </a:solidFill>
              <a:latin typeface="UTM Avo" panose="02040603050506020204" pitchFamily="18" charset="0"/>
            </a:endParaRPr>
          </a:p>
        </p:txBody>
      </p:sp>
      <p:sp>
        <p:nvSpPr>
          <p:cNvPr id="14" name="TextBox 13">
            <a:extLst>
              <a:ext uri="{FF2B5EF4-FFF2-40B4-BE49-F238E27FC236}">
                <a16:creationId xmlns="" xmlns:a16="http://schemas.microsoft.com/office/drawing/2014/main" id="{A4196A06-EDB1-CF45-ADD4-713887D6FF96}"/>
              </a:ext>
            </a:extLst>
          </p:cNvPr>
          <p:cNvSpPr txBox="1"/>
          <p:nvPr/>
        </p:nvSpPr>
        <p:spPr>
          <a:xfrm>
            <a:off x="3359695" y="2721772"/>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Thiệp được viết trong dịp Tết.</a:t>
            </a:r>
            <a:endParaRPr lang="x-none" sz="1600" dirty="0">
              <a:solidFill>
                <a:srgbClr val="FF0000"/>
              </a:solidFill>
              <a:latin typeface="UTM Avo" panose="02040603050506020204" pitchFamily="18" charset="0"/>
            </a:endParaRPr>
          </a:p>
        </p:txBody>
      </p:sp>
      <p:sp>
        <p:nvSpPr>
          <p:cNvPr id="15" name="TextBox 14">
            <a:extLst>
              <a:ext uri="{FF2B5EF4-FFF2-40B4-BE49-F238E27FC236}">
                <a16:creationId xmlns="" xmlns:a16="http://schemas.microsoft.com/office/drawing/2014/main" id="{47575FC4-0353-5F48-8604-574A092BBAD5}"/>
              </a:ext>
            </a:extLst>
          </p:cNvPr>
          <p:cNvSpPr txBox="1"/>
          <p:nvPr/>
        </p:nvSpPr>
        <p:spPr>
          <a:xfrm>
            <a:off x="3359695" y="3816187"/>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Người viết chúc ông bà mạnh khoẻ, vui vẻ.</a:t>
            </a:r>
            <a:endParaRPr lang="x-none"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Effect transition="in" filter="fade">
                                      <p:cBhvr>
                                        <p:cTn id="27" dur="500"/>
                                        <p:tgtEl>
                                          <p:spTgt spid="1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1E7AF98-DC58-9C40-BA2D-572FCA43FC52}"/>
              </a:ext>
            </a:extLst>
          </p:cNvPr>
          <p:cNvGrpSpPr/>
          <p:nvPr/>
        </p:nvGrpSpPr>
        <p:grpSpPr>
          <a:xfrm>
            <a:off x="469850" y="477520"/>
            <a:ext cx="3004870" cy="3992285"/>
            <a:chOff x="4194222" y="1080229"/>
            <a:chExt cx="2355666" cy="3141475"/>
          </a:xfrm>
        </p:grpSpPr>
        <p:sp>
          <p:nvSpPr>
            <p:cNvPr id="3" name="Rectangle 2">
              <a:extLst>
                <a:ext uri="{FF2B5EF4-FFF2-40B4-BE49-F238E27FC236}">
                  <a16:creationId xmlns="" xmlns:a16="http://schemas.microsoft.com/office/drawing/2014/main" id="{9C04CA0C-2753-964E-B33E-EB280EB77FA8}"/>
                </a:ext>
              </a:extLst>
            </p:cNvPr>
            <p:cNvSpPr/>
            <p:nvPr/>
          </p:nvSpPr>
          <p:spPr>
            <a:xfrm>
              <a:off x="4194222" y="1163228"/>
              <a:ext cx="2190013" cy="3057089"/>
            </a:xfrm>
            <a:prstGeom prst="rect">
              <a:avLst/>
            </a:prstGeom>
            <a:solidFill>
              <a:srgbClr val="ED3D6C"/>
            </a:solidFill>
            <a:ln w="127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4" name="Picture 24" descr="Hình ảnh Vàng Thỏi Vàng Fortune, Màu Vàng., Nguyên Bảo, Tài Sản miễn phí  tải tập tin PNG PSDComment và Vector">
              <a:extLst>
                <a:ext uri="{FF2B5EF4-FFF2-40B4-BE49-F238E27FC236}">
                  <a16:creationId xmlns="" xmlns:a16="http://schemas.microsoft.com/office/drawing/2014/main" id="{A021B1E1-DC84-7544-8575-B4B17EF981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0752269" flipH="1">
              <a:off x="4290019" y="3484131"/>
              <a:ext cx="497328" cy="547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Vector bánh chưng hình vẻ đẹp">
              <a:extLst>
                <a:ext uri="{FF2B5EF4-FFF2-40B4-BE49-F238E27FC236}">
                  <a16:creationId xmlns="" xmlns:a16="http://schemas.microsoft.com/office/drawing/2014/main" id="{34CEDC87-186F-F34B-BEB7-65C7FC5A1360}"/>
                </a:ext>
              </a:extLst>
            </p:cNvPr>
            <p:cNvPicPr>
              <a:picLocks noChangeAspect="1" noChangeArrowheads="1"/>
            </p:cNvPicPr>
            <p:nvPr/>
          </p:nvPicPr>
          <p:blipFill rotWithShape="1">
            <a:blip r:embed="rId4">
              <a:clrChange>
                <a:clrFrom>
                  <a:srgbClr val="FAFAFA"/>
                </a:clrFrom>
                <a:clrTo>
                  <a:srgbClr val="FAFAFA">
                    <a:alpha val="0"/>
                  </a:srgbClr>
                </a:clrTo>
              </a:clrChange>
              <a:extLst>
                <a:ext uri="{28A0092B-C50C-407E-A947-70E740481C1C}">
                  <a14:useLocalDpi xmlns:a14="http://schemas.microsoft.com/office/drawing/2010/main" val="0"/>
                </a:ext>
              </a:extLst>
            </a:blip>
            <a:srcRect t="21684" b="21766"/>
            <a:stretch/>
          </p:blipFill>
          <p:spPr bwMode="auto">
            <a:xfrm>
              <a:off x="4194222" y="3841431"/>
              <a:ext cx="672456" cy="3802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Hình ảnh Vàng Thỏi Vàng Fortune, Màu Vàng., Nguyên Bảo, Tài Sản miễn phí  tải tập tin PNG PSDComment và Vector">
              <a:extLst>
                <a:ext uri="{FF2B5EF4-FFF2-40B4-BE49-F238E27FC236}">
                  <a16:creationId xmlns="" xmlns:a16="http://schemas.microsoft.com/office/drawing/2014/main" id="{B0EA5F56-5CF1-5641-8654-444ECF8F34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5">
                      <a14:imgEffect>
                        <a14:backgroundRemoval t="23583" b="76250" l="50417" r="98417">
                          <a14:foregroundMark x1="55750" y1="63417" x2="55750" y2="63417"/>
                          <a14:foregroundMark x1="53833" y1="66833" x2="74583" y2="63083"/>
                          <a14:foregroundMark x1="70583" y1="75250" x2="80750" y2="73583"/>
                          <a14:foregroundMark x1="80750" y1="73583" x2="89667" y2="67000"/>
                          <a14:foregroundMark x1="89667" y1="67000" x2="91333" y2="61667"/>
                          <a14:foregroundMark x1="91333" y1="61500" x2="82083" y2="56417"/>
                          <a14:foregroundMark x1="82083" y1="56417" x2="61417" y2="54833"/>
                          <a14:foregroundMark x1="61417" y1="54833" x2="53667" y2="55667"/>
                          <a14:foregroundMark x1="52500" y1="55583" x2="53000" y2="49167"/>
                          <a14:foregroundMark x1="52667" y1="48167" x2="50417" y2="55417"/>
                          <a14:foregroundMark x1="75500" y1="51583" x2="85000" y2="51667"/>
                          <a14:foregroundMark x1="85000" y1="51667" x2="94750" y2="57667"/>
                          <a14:foregroundMark x1="81583" y1="48750" x2="78000" y2="48917"/>
                          <a14:foregroundMark x1="71333" y1="76333" x2="71333" y2="76333"/>
                          <a14:foregroundMark x1="93833" y1="35083" x2="87167" y2="27167"/>
                          <a14:foregroundMark x1="87167" y1="27167" x2="82000" y2="26500"/>
                          <a14:foregroundMark x1="82000" y1="26333" x2="98417" y2="25917"/>
                          <a14:foregroundMark x1="95333" y1="24333" x2="93833" y2="23583"/>
                        </a14:backgroundRemoval>
                      </a14:imgEffect>
                    </a14:imgLayer>
                  </a14:imgProps>
                </a:ext>
                <a:ext uri="{28A0092B-C50C-407E-A947-70E740481C1C}">
                  <a14:useLocalDpi xmlns:a14="http://schemas.microsoft.com/office/drawing/2010/main" val="0"/>
                </a:ext>
              </a:extLst>
            </a:blip>
            <a:srcRect l="48183" t="21766" b="21196"/>
            <a:stretch/>
          </p:blipFill>
          <p:spPr bwMode="auto">
            <a:xfrm rot="21214890">
              <a:off x="5988089" y="3813754"/>
              <a:ext cx="355532" cy="3913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Tổng hợp ảnh Hoa Đào PNG">
              <a:extLst>
                <a:ext uri="{FF2B5EF4-FFF2-40B4-BE49-F238E27FC236}">
                  <a16:creationId xmlns="" xmlns:a16="http://schemas.microsoft.com/office/drawing/2014/main" id="{71EF4806-1B5C-0241-80C3-D494D2DA0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719" y="1080229"/>
              <a:ext cx="2185169" cy="1097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ABF6E0DF-A217-E049-AFBF-DC86CA9C209F}"/>
                </a:ext>
              </a:extLst>
            </p:cNvPr>
            <p:cNvSpPr txBox="1"/>
            <p:nvPr/>
          </p:nvSpPr>
          <p:spPr>
            <a:xfrm>
              <a:off x="4289397" y="2050443"/>
              <a:ext cx="1999663" cy="1707406"/>
            </a:xfrm>
            <a:prstGeom prst="rect">
              <a:avLst/>
            </a:prstGeom>
            <a:noFill/>
          </p:spPr>
          <p:txBody>
            <a:bodyPr wrap="square" rtlCol="0">
              <a:spAutoFit/>
            </a:bodyPr>
            <a:lstStyle/>
            <a:p>
              <a:pPr algn="just">
                <a:lnSpc>
                  <a:spcPct val="150000"/>
                </a:lnSpc>
              </a:pPr>
              <a:r>
                <a:rPr lang="x-none" sz="1800" b="1" dirty="0">
                  <a:solidFill>
                    <a:schemeClr val="accent2"/>
                  </a:solidFill>
                  <a:latin typeface="HP001 4H" panose="020B0603050302020204" pitchFamily="34" charset="77"/>
                </a:rPr>
                <a:t> Nhân dịp năm mới con chúc bố mẹ mọi điều tốt đẹp.</a:t>
              </a:r>
            </a:p>
            <a:p>
              <a:pPr algn="r">
                <a:lnSpc>
                  <a:spcPct val="150000"/>
                </a:lnSpc>
              </a:pPr>
              <a:r>
                <a:rPr lang="x-none" sz="1800" b="1" dirty="0">
                  <a:solidFill>
                    <a:schemeClr val="accent2"/>
                  </a:solidFill>
                  <a:latin typeface="HP001 4H" panose="020B0603050302020204" pitchFamily="34" charset="77"/>
                </a:rPr>
                <a:t>Con của bố mẹ</a:t>
              </a:r>
            </a:p>
            <a:p>
              <a:pPr algn="r">
                <a:lnSpc>
                  <a:spcPct val="150000"/>
                </a:lnSpc>
              </a:pPr>
              <a:r>
                <a:rPr lang="x-none" sz="1800" b="1" dirty="0">
                  <a:solidFill>
                    <a:schemeClr val="accent2"/>
                  </a:solidFill>
                  <a:latin typeface="HP001 4H" panose="020B0603050302020204" pitchFamily="34" charset="77"/>
                </a:rPr>
                <a:t>Phương Mai</a:t>
              </a:r>
            </a:p>
          </p:txBody>
        </p:sp>
      </p:grpSp>
      <p:sp>
        <p:nvSpPr>
          <p:cNvPr id="9" name="TextBox 8">
            <a:extLst>
              <a:ext uri="{FF2B5EF4-FFF2-40B4-BE49-F238E27FC236}">
                <a16:creationId xmlns="" xmlns:a16="http://schemas.microsoft.com/office/drawing/2014/main" id="{2482E249-2B13-244D-9D9F-2D5C01548D84}"/>
              </a:ext>
            </a:extLst>
          </p:cNvPr>
          <p:cNvSpPr txBox="1"/>
          <p:nvPr/>
        </p:nvSpPr>
        <p:spPr>
          <a:xfrm>
            <a:off x="3480994" y="548638"/>
            <a:ext cx="3067690" cy="3739998"/>
          </a:xfrm>
          <a:prstGeom prst="rect">
            <a:avLst/>
          </a:prstGeom>
          <a:noFill/>
        </p:spPr>
        <p:txBody>
          <a:bodyPr wrap="square" rtlCol="0">
            <a:spAutoFit/>
          </a:bodyPr>
          <a:lstStyle/>
          <a:p>
            <a:pPr>
              <a:lnSpc>
                <a:spcPct val="150000"/>
              </a:lnSpc>
            </a:pPr>
            <a:r>
              <a:rPr lang="vi-VN" sz="1600" dirty="0">
                <a:latin typeface="UTM Avo" panose="02040603050506020204" pitchFamily="18" charset="0"/>
                <a:ea typeface="Calibri" panose="020F0502020204030204" pitchFamily="34" charset="0"/>
              </a:rPr>
              <a:t>a. Mỗi tấm thiệp trên là của ai viết gửi đến ai?</a:t>
            </a: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b. Mỗi tấm thiệp đó được viết trong dịp nào?</a:t>
            </a:r>
          </a:p>
          <a:p>
            <a:pPr>
              <a:lnSpc>
                <a:spcPct val="150000"/>
              </a:lnSpc>
            </a:pPr>
            <a:endParaRPr lang="vi-VN" sz="1600" dirty="0">
              <a:latin typeface="Times New Roman" panose="02020603050405020304" pitchFamily="18" charset="0"/>
              <a:ea typeface="Calibri" panose="020F0502020204030204" pitchFamily="34" charset="0"/>
            </a:endParaRPr>
          </a:p>
          <a:p>
            <a:pPr>
              <a:lnSpc>
                <a:spcPct val="150000"/>
              </a:lnSpc>
            </a:pPr>
            <a:endParaRPr lang="x-none"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c. Người viết chúc điều gì?</a:t>
            </a:r>
            <a:endParaRPr lang="x-none" sz="1600" dirty="0">
              <a:latin typeface="Times New Roman" panose="02020603050405020304" pitchFamily="18" charset="0"/>
              <a:ea typeface="Calibri" panose="020F0502020204030204" pitchFamily="34" charset="0"/>
            </a:endParaRPr>
          </a:p>
          <a:p>
            <a:pPr>
              <a:lnSpc>
                <a:spcPct val="150000"/>
              </a:lnSpc>
            </a:pPr>
            <a:endParaRPr lang="x-none" sz="1600" dirty="0"/>
          </a:p>
        </p:txBody>
      </p:sp>
      <p:sp>
        <p:nvSpPr>
          <p:cNvPr id="10" name="TextBox 9">
            <a:extLst>
              <a:ext uri="{FF2B5EF4-FFF2-40B4-BE49-F238E27FC236}">
                <a16:creationId xmlns="" xmlns:a16="http://schemas.microsoft.com/office/drawing/2014/main" id="{62F52EA1-CE00-214E-910F-836CAC3DBB1A}"/>
              </a:ext>
            </a:extLst>
          </p:cNvPr>
          <p:cNvSpPr txBox="1"/>
          <p:nvPr/>
        </p:nvSpPr>
        <p:spPr>
          <a:xfrm>
            <a:off x="3480994" y="1253716"/>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Thiệp của bạn Phương Mai viết cho bố mẹ.</a:t>
            </a:r>
            <a:endParaRPr lang="x-none" sz="1600" dirty="0">
              <a:solidFill>
                <a:srgbClr val="FF0000"/>
              </a:solidFill>
              <a:latin typeface="UTM Avo" panose="02040603050506020204" pitchFamily="18" charset="0"/>
            </a:endParaRPr>
          </a:p>
        </p:txBody>
      </p:sp>
      <p:sp>
        <p:nvSpPr>
          <p:cNvPr id="11" name="TextBox 10">
            <a:extLst>
              <a:ext uri="{FF2B5EF4-FFF2-40B4-BE49-F238E27FC236}">
                <a16:creationId xmlns="" xmlns:a16="http://schemas.microsoft.com/office/drawing/2014/main" id="{92C176D1-8121-CB45-AC13-7B273D3ABD5E}"/>
              </a:ext>
            </a:extLst>
          </p:cNvPr>
          <p:cNvSpPr txBox="1"/>
          <p:nvPr/>
        </p:nvSpPr>
        <p:spPr>
          <a:xfrm>
            <a:off x="3491775" y="2721772"/>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Thiệp được viết trong dịp Tết.</a:t>
            </a:r>
            <a:endParaRPr lang="x-none" sz="1600" dirty="0">
              <a:solidFill>
                <a:srgbClr val="FF0000"/>
              </a:solidFill>
              <a:latin typeface="UTM Avo" panose="02040603050506020204" pitchFamily="18" charset="0"/>
            </a:endParaRPr>
          </a:p>
        </p:txBody>
      </p:sp>
      <p:sp>
        <p:nvSpPr>
          <p:cNvPr id="12" name="TextBox 11">
            <a:extLst>
              <a:ext uri="{FF2B5EF4-FFF2-40B4-BE49-F238E27FC236}">
                <a16:creationId xmlns="" xmlns:a16="http://schemas.microsoft.com/office/drawing/2014/main" id="{987BCDF5-FFEA-9841-9A67-2D2FBF1A04BD}"/>
              </a:ext>
            </a:extLst>
          </p:cNvPr>
          <p:cNvSpPr txBox="1"/>
          <p:nvPr/>
        </p:nvSpPr>
        <p:spPr>
          <a:xfrm>
            <a:off x="3491775" y="3816187"/>
            <a:ext cx="2961958" cy="778675"/>
          </a:xfrm>
          <a:prstGeom prst="rect">
            <a:avLst/>
          </a:prstGeom>
          <a:noFill/>
        </p:spPr>
        <p:txBody>
          <a:bodyPr wrap="square" rtlCol="0">
            <a:spAutoFit/>
          </a:bodyPr>
          <a:lstStyle/>
          <a:p>
            <a:pPr>
              <a:lnSpc>
                <a:spcPct val="150000"/>
              </a:lnSpc>
            </a:pPr>
            <a:r>
              <a:rPr lang="x-none" sz="1600" dirty="0">
                <a:solidFill>
                  <a:srgbClr val="FF0000"/>
                </a:solidFill>
                <a:latin typeface="UTM Avo" panose="02040603050506020204" pitchFamily="18" charset="0"/>
                <a:sym typeface="Wingdings" pitchFamily="2" charset="2"/>
              </a:rPr>
              <a:t> Người viết chúc bố mẹ mọi điều tốt đẹp.</a:t>
            </a:r>
            <a:endParaRPr lang="x-none" sz="1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Em hãy viết một tấm thiệp chúc Tết gửi cho một người bạn hoặc người thân ở xa.</a:t>
            </a:r>
          </a:p>
        </p:txBody>
      </p:sp>
      <p:pic>
        <p:nvPicPr>
          <p:cNvPr id="20482" name="Picture 2" descr="Thiệp Tết, Thiệp chúc mừng năm mới, thiep chuc mung nam moi">
            <a:extLst>
              <a:ext uri="{FF2B5EF4-FFF2-40B4-BE49-F238E27FC236}">
                <a16:creationId xmlns="" xmlns:a16="http://schemas.microsoft.com/office/drawing/2014/main" id="{97B991DA-F46C-BC4B-B1F4-4D64204F12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385" y="890270"/>
            <a:ext cx="4253230" cy="425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90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 xmlns:a16="http://schemas.microsoft.com/office/drawing/2014/main" id="{F5AF933B-B9AE-8F4B-AFA7-2B9F449B113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TẾT ĐẾN RỒI</a:t>
            </a:r>
            <a:endParaRPr lang="en-US" sz="4400" dirty="0">
              <a:solidFill>
                <a:schemeClr val="accent2"/>
              </a:solidFill>
              <a:latin typeface="UTM Cookies" panose="02040603050506020204" pitchFamily="18" charset="0"/>
            </a:endParaRPr>
          </a:p>
        </p:txBody>
      </p:sp>
      <p:grpSp>
        <p:nvGrpSpPr>
          <p:cNvPr id="20" name="Group 19">
            <a:extLst>
              <a:ext uri="{FF2B5EF4-FFF2-40B4-BE49-F238E27FC236}">
                <a16:creationId xmlns="" xmlns:a16="http://schemas.microsoft.com/office/drawing/2014/main" id="{33B68D63-4D57-5B41-A303-E3B0D11F656A}"/>
              </a:ext>
            </a:extLst>
          </p:cNvPr>
          <p:cNvGrpSpPr/>
          <p:nvPr/>
        </p:nvGrpSpPr>
        <p:grpSpPr>
          <a:xfrm>
            <a:off x="395070" y="578414"/>
            <a:ext cx="1623075" cy="751495"/>
            <a:chOff x="369342" y="617893"/>
            <a:chExt cx="1623075" cy="751495"/>
          </a:xfrm>
        </p:grpSpPr>
        <p:sp>
          <p:nvSpPr>
            <p:cNvPr id="21" name="TextBox 20">
              <a:extLst>
                <a:ext uri="{FF2B5EF4-FFF2-40B4-BE49-F238E27FC236}">
                  <a16:creationId xmlns="" xmlns:a16="http://schemas.microsoft.com/office/drawing/2014/main" id="{7194F0C3-9512-DC43-9E90-7C3269A9EB0B}"/>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4</a:t>
              </a:r>
            </a:p>
          </p:txBody>
        </p:sp>
        <p:sp>
          <p:nvSpPr>
            <p:cNvPr id="22" name="TextBox 21">
              <a:extLst>
                <a:ext uri="{FF2B5EF4-FFF2-40B4-BE49-F238E27FC236}">
                  <a16:creationId xmlns="" xmlns:a16="http://schemas.microsoft.com/office/drawing/2014/main" id="{B5CB1CEF-83A6-2F4D-B69C-5813AF964C6D}"/>
                </a:ext>
              </a:extLst>
            </p:cNvPr>
            <p:cNvSpPr txBox="1"/>
            <p:nvPr/>
          </p:nvSpPr>
          <p:spPr>
            <a:xfrm>
              <a:off x="369342" y="661502"/>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4</a:t>
              </a:r>
            </a:p>
          </p:txBody>
        </p:sp>
      </p:grpSp>
    </p:spTree>
    <p:extLst>
      <p:ext uri="{BB962C8B-B14F-4D97-AF65-F5344CB8AC3E}">
        <p14:creationId xmlns:p14="http://schemas.microsoft.com/office/powerpoint/2010/main" val="334848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993AD1E2-BAA4-614B-8AA8-95EF8A805123}"/>
              </a:ext>
            </a:extLst>
          </p:cNvPr>
          <p:cNvSpPr txBox="1"/>
          <p:nvPr/>
        </p:nvSpPr>
        <p:spPr>
          <a:xfrm>
            <a:off x="361731" y="2286066"/>
            <a:ext cx="6255885" cy="735779"/>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câu thơ hay trong bài thơ hoặc điều em thích trong câu chuyện.</a:t>
            </a:r>
          </a:p>
        </p:txBody>
      </p:sp>
      <p:sp>
        <p:nvSpPr>
          <p:cNvPr id="14" name="TextBox 13">
            <a:extLst>
              <a:ext uri="{FF2B5EF4-FFF2-40B4-BE49-F238E27FC236}">
                <a16:creationId xmlns=""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Tìm đọc một bài thơ hoặc một câu chuyện về ngày Tết.</a:t>
            </a:r>
          </a:p>
        </p:txBody>
      </p:sp>
      <p:pic>
        <p:nvPicPr>
          <p:cNvPr id="10" name="Picture 9">
            <a:extLst>
              <a:ext uri="{FF2B5EF4-FFF2-40B4-BE49-F238E27FC236}">
                <a16:creationId xmlns="" xmlns:a16="http://schemas.microsoft.com/office/drawing/2014/main" id="{60A5C813-C8CF-064E-BAE2-E6EBDB4AD1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2084" y="408748"/>
            <a:ext cx="1398978" cy="1205914"/>
          </a:xfrm>
          <a:prstGeom prst="ellipse">
            <a:avLst/>
          </a:prstGeom>
        </p:spPr>
      </p:pic>
      <p:grpSp>
        <p:nvGrpSpPr>
          <p:cNvPr id="11" name="Group 10">
            <a:extLst>
              <a:ext uri="{FF2B5EF4-FFF2-40B4-BE49-F238E27FC236}">
                <a16:creationId xmlns="" xmlns:a16="http://schemas.microsoft.com/office/drawing/2014/main" id="{A9D733B2-6E9A-9345-9104-EE03C0751A56}"/>
              </a:ext>
            </a:extLst>
          </p:cNvPr>
          <p:cNvGrpSpPr/>
          <p:nvPr/>
        </p:nvGrpSpPr>
        <p:grpSpPr>
          <a:xfrm>
            <a:off x="2631440" y="2714915"/>
            <a:ext cx="3210560" cy="2103751"/>
            <a:chOff x="2631440" y="2714915"/>
            <a:chExt cx="3210560" cy="2103751"/>
          </a:xfrm>
        </p:grpSpPr>
        <p:pic>
          <p:nvPicPr>
            <p:cNvPr id="3" name="Picture 2">
              <a:extLst>
                <a:ext uri="{FF2B5EF4-FFF2-40B4-BE49-F238E27FC236}">
                  <a16:creationId xmlns="" xmlns:a16="http://schemas.microsoft.com/office/drawing/2014/main" id="{0209620B-999B-364D-902A-F8F12D5FF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3000"/>
                      </a14:imgEffect>
                      <a14:imgEffect>
                        <a14:saturation sat="200000"/>
                      </a14:imgEffect>
                    </a14:imgLayer>
                  </a14:imgProps>
                </a:ext>
              </a:extLst>
            </a:blip>
            <a:stretch>
              <a:fillRect/>
            </a:stretch>
          </p:blipFill>
          <p:spPr>
            <a:xfrm>
              <a:off x="3050583" y="2714915"/>
              <a:ext cx="2791417" cy="2103751"/>
            </a:xfrm>
            <a:prstGeom prst="rect">
              <a:avLst/>
            </a:prstGeom>
          </p:spPr>
        </p:pic>
        <p:sp>
          <p:nvSpPr>
            <p:cNvPr id="4" name="Rectangle 3">
              <a:extLst>
                <a:ext uri="{FF2B5EF4-FFF2-40B4-BE49-F238E27FC236}">
                  <a16:creationId xmlns="" xmlns:a16="http://schemas.microsoft.com/office/drawing/2014/main" id="{5B14254E-2BC6-8347-AC09-5E321548D307}"/>
                </a:ext>
              </a:extLst>
            </p:cNvPr>
            <p:cNvSpPr/>
            <p:nvPr/>
          </p:nvSpPr>
          <p:spPr>
            <a:xfrm>
              <a:off x="2631440" y="3252523"/>
              <a:ext cx="528320" cy="11975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57" y="693474"/>
            <a:ext cx="304770" cy="288000"/>
          </a:xfrm>
          <a:prstGeom prst="rect">
            <a:avLst/>
          </a:prstGeom>
        </p:spPr>
      </p:pic>
      <p:pic>
        <p:nvPicPr>
          <p:cNvPr id="9" name="Picture 8">
            <a:extLst>
              <a:ext uri="{FF2B5EF4-FFF2-40B4-BE49-F238E27FC236}">
                <a16:creationId xmlns=""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1827" y="1378680"/>
            <a:ext cx="288000" cy="288000"/>
          </a:xfrm>
          <a:prstGeom prst="rect">
            <a:avLst/>
          </a:prstGeom>
        </p:spPr>
      </p:pic>
      <p:pic>
        <p:nvPicPr>
          <p:cNvPr id="10" name="Picture 9">
            <a:extLst>
              <a:ext uri="{FF2B5EF4-FFF2-40B4-BE49-F238E27FC236}">
                <a16:creationId xmlns=""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84" y="2421779"/>
            <a:ext cx="288000" cy="288000"/>
          </a:xfrm>
          <a:prstGeom prst="rect">
            <a:avLst/>
          </a:prstGeom>
        </p:spPr>
      </p:pic>
      <p:pic>
        <p:nvPicPr>
          <p:cNvPr id="14" name="Picture 13">
            <a:extLst>
              <a:ext uri="{FF2B5EF4-FFF2-40B4-BE49-F238E27FC236}">
                <a16:creationId xmlns=""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39287" y="3463733"/>
            <a:ext cx="342793" cy="377072"/>
          </a:xfrm>
          <a:prstGeom prst="rect">
            <a:avLst/>
          </a:prstGeom>
        </p:spPr>
      </p:pic>
    </p:spTree>
    <p:extLst>
      <p:ext uri="{BB962C8B-B14F-4D97-AF65-F5344CB8AC3E}">
        <p14:creationId xmlns:p14="http://schemas.microsoft.com/office/powerpoint/2010/main" val="8813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a:t>
            </a:r>
            <a:r>
              <a:rPr lang="vi-VN" sz="1500" b="1" dirty="0">
                <a:solidFill>
                  <a:srgbClr val="FF0000"/>
                </a:solidFill>
                <a:latin typeface="UTM Avo" panose="02040603050506020204" pitchFamily="18" charset="0"/>
              </a:rPr>
              <a:t>lá dong</a:t>
            </a:r>
            <a:r>
              <a:rPr lang="vi-VN" sz="1500" dirty="0">
                <a:latin typeface="UTM Avo" panose="02040603050506020204" pitchFamily="18" charset="0"/>
              </a:rPr>
              <a:t>.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a:t>
            </a:r>
            <a:r>
              <a:rPr lang="vi-VN" sz="1500" b="1" dirty="0">
                <a:solidFill>
                  <a:srgbClr val="FF0000"/>
                </a:solidFill>
                <a:latin typeface="UTM Avo" panose="02040603050506020204" pitchFamily="18" charset="0"/>
              </a:rPr>
              <a:t>đặc trưng </a:t>
            </a:r>
            <a:r>
              <a:rPr lang="vi-VN" sz="1500" dirty="0">
                <a:latin typeface="UTM Avo" panose="02040603050506020204" pitchFamily="18" charset="0"/>
              </a:rPr>
              <a:t>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a:t>
            </a:r>
            <a:r>
              <a:rPr lang="vi-VN" sz="1500" b="1" dirty="0">
                <a:solidFill>
                  <a:srgbClr val="FF0000"/>
                </a:solidFill>
                <a:latin typeface="UTM Avo" panose="02040603050506020204" pitchFamily="18" charset="0"/>
              </a:rPr>
              <a:t>xinh xắn</a:t>
            </a:r>
            <a:r>
              <a:rPr lang="vi-VN" sz="1500" dirty="0">
                <a:latin typeface="UTM Avo" panose="02040603050506020204" pitchFamily="18" charset="0"/>
              </a:rPr>
              <a:t>, với mong ước các em mạnh khoẻ, </a:t>
            </a:r>
            <a:r>
              <a:rPr lang="vi-VN" sz="1500" b="1" dirty="0">
                <a:solidFill>
                  <a:srgbClr val="FF0000"/>
                </a:solidFill>
                <a:latin typeface="UTM Avo" panose="02040603050506020204" pitchFamily="18" charset="0"/>
              </a:rPr>
              <a:t>giỏi giang</a:t>
            </a:r>
            <a:r>
              <a:rPr lang="vi-VN" sz="1500" dirty="0">
                <a:latin typeface="UTM Avo" panose="02040603050506020204" pitchFamily="18" charset="0"/>
              </a:rPr>
              <a:t>. Tết là dịp mọi người </a:t>
            </a:r>
            <a:r>
              <a:rPr lang="vi-VN" sz="1500" b="1" dirty="0">
                <a:solidFill>
                  <a:srgbClr val="FF0000"/>
                </a:solidFill>
                <a:latin typeface="UTM Avo" panose="02040603050506020204" pitchFamily="18" charset="0"/>
              </a:rPr>
              <a:t>quây quần </a:t>
            </a:r>
            <a:r>
              <a:rPr lang="vi-VN" sz="1500" dirty="0">
                <a:latin typeface="UTM Avo" panose="02040603050506020204" pitchFamily="18" charset="0"/>
              </a:rPr>
              <a:t>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045" y="716609"/>
            <a:ext cx="304770" cy="288000"/>
          </a:xfrm>
          <a:prstGeom prst="rect">
            <a:avLst/>
          </a:prstGeom>
        </p:spPr>
      </p:pic>
      <p:pic>
        <p:nvPicPr>
          <p:cNvPr id="9" name="Picture 8">
            <a:extLst>
              <a:ext uri="{FF2B5EF4-FFF2-40B4-BE49-F238E27FC236}">
                <a16:creationId xmlns=""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4430" y="1392168"/>
            <a:ext cx="288000" cy="288000"/>
          </a:xfrm>
          <a:prstGeom prst="rect">
            <a:avLst/>
          </a:prstGeom>
        </p:spPr>
      </p:pic>
      <p:pic>
        <p:nvPicPr>
          <p:cNvPr id="10" name="Picture 9">
            <a:extLst>
              <a:ext uri="{FF2B5EF4-FFF2-40B4-BE49-F238E27FC236}">
                <a16:creationId xmlns=""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92" y="2759195"/>
            <a:ext cx="288000" cy="288000"/>
          </a:xfrm>
          <a:prstGeom prst="rect">
            <a:avLst/>
          </a:prstGeom>
        </p:spPr>
      </p:pic>
      <p:pic>
        <p:nvPicPr>
          <p:cNvPr id="14" name="Picture 13">
            <a:extLst>
              <a:ext uri="{FF2B5EF4-FFF2-40B4-BE49-F238E27FC236}">
                <a16:creationId xmlns=""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396045" y="3768004"/>
            <a:ext cx="342793" cy="377072"/>
          </a:xfrm>
          <a:prstGeom prst="rect">
            <a:avLst/>
          </a:prstGeom>
        </p:spPr>
      </p:pic>
    </p:spTree>
    <p:extLst>
      <p:ext uri="{BB962C8B-B14F-4D97-AF65-F5344CB8AC3E}">
        <p14:creationId xmlns:p14="http://schemas.microsoft.com/office/powerpoint/2010/main" val="35755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đặc trưng </a:t>
            </a:r>
            <a:endParaRPr lang="vi-VN" sz="1800" b="1" dirty="0"/>
          </a:p>
        </p:txBody>
      </p:sp>
      <p:sp>
        <p:nvSpPr>
          <p:cNvPr id="8" name="Oval 7">
            <a:extLst>
              <a:ext uri="{FF2B5EF4-FFF2-40B4-BE49-F238E27FC236}">
                <a16:creationId xmlns=""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 xmlns:a16="http://schemas.microsoft.com/office/drawing/2014/main" id="{3BCDD889-B037-48BC-924C-9A4CE9368C89}"/>
              </a:ext>
            </a:extLst>
          </p:cNvPr>
          <p:cNvSpPr txBox="1"/>
          <p:nvPr/>
        </p:nvSpPr>
        <p:spPr>
          <a:xfrm>
            <a:off x="1951816" y="1179003"/>
            <a:ext cx="365713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đặc điểm riêng, tiêu biểu. </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 xmlns:a16="http://schemas.microsoft.com/office/drawing/2014/main" id="{751247C1-6F34-FC4D-B310-4530610AC21F}"/>
              </a:ext>
            </a:extLst>
          </p:cNvPr>
          <p:cNvSpPr/>
          <p:nvPr/>
        </p:nvSpPr>
        <p:spPr>
          <a:xfrm>
            <a:off x="1838694" y="1954557"/>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vỏ làm bằng gạo nếp, nhân đậu xanh,</a:t>
            </a:r>
            <a:endParaRPr lang="x-none" dirty="0"/>
          </a:p>
        </p:txBody>
      </p:sp>
      <p:sp>
        <p:nvSpPr>
          <p:cNvPr id="12" name="Rectangle 11">
            <a:extLst>
              <a:ext uri="{FF2B5EF4-FFF2-40B4-BE49-F238E27FC236}">
                <a16:creationId xmlns="" xmlns:a16="http://schemas.microsoft.com/office/drawing/2014/main" id="{EF00572A-79BD-EC42-8362-0265447F1B81}"/>
              </a:ext>
            </a:extLst>
          </p:cNvPr>
          <p:cNvSpPr/>
          <p:nvPr/>
        </p:nvSpPr>
        <p:spPr>
          <a:xfrm>
            <a:off x="708707" y="1872648"/>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bánh tét</a:t>
            </a:r>
            <a:endParaRPr lang="vi-VN" sz="1800" b="1" dirty="0"/>
          </a:p>
        </p:txBody>
      </p:sp>
      <p:sp>
        <p:nvSpPr>
          <p:cNvPr id="13" name="Oval 12">
            <a:extLst>
              <a:ext uri="{FF2B5EF4-FFF2-40B4-BE49-F238E27FC236}">
                <a16:creationId xmlns="" xmlns:a16="http://schemas.microsoft.com/office/drawing/2014/main" id="{049D240A-30EF-4945-90DE-20683E4CD139}"/>
              </a:ext>
            </a:extLst>
          </p:cNvPr>
          <p:cNvSpPr/>
          <p:nvPr/>
        </p:nvSpPr>
        <p:spPr>
          <a:xfrm>
            <a:off x="540685" y="201302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 xmlns:a16="http://schemas.microsoft.com/office/drawing/2014/main" id="{7833CD90-EE5A-E64B-8734-0CBE9B50CCA2}"/>
              </a:ext>
            </a:extLst>
          </p:cNvPr>
          <p:cNvSpPr/>
          <p:nvPr/>
        </p:nvSpPr>
        <p:spPr>
          <a:xfrm>
            <a:off x="774601" y="2309943"/>
            <a:ext cx="3530134"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thịt mỡ. Bánh có hình trụ dài.</a:t>
            </a:r>
          </a:p>
        </p:txBody>
      </p:sp>
      <p:pic>
        <p:nvPicPr>
          <p:cNvPr id="2056" name="Picture 8" descr="Bánh tét">
            <a:extLst>
              <a:ext uri="{FF2B5EF4-FFF2-40B4-BE49-F238E27FC236}">
                <a16:creationId xmlns="" xmlns:a16="http://schemas.microsoft.com/office/drawing/2014/main" id="{F42BBC97-7D90-5949-A0BC-227AF6F06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96625" y="2758912"/>
            <a:ext cx="2097026" cy="20970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ạm Hoài Nhân: Cái lon sữa bò">
            <a:extLst>
              <a:ext uri="{FF2B5EF4-FFF2-40B4-BE49-F238E27FC236}">
                <a16:creationId xmlns="" xmlns:a16="http://schemas.microsoft.com/office/drawing/2014/main" id="{112F549F-6594-1B45-91D5-46D4995F9A2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8038" y="2908645"/>
            <a:ext cx="2596391" cy="194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1"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6"/>
                                        </p:tgtEl>
                                        <p:attrNameLst>
                                          <p:attrName>style.visibility</p:attrName>
                                        </p:attrNameLst>
                                      </p:cBhvr>
                                      <p:to>
                                        <p:strVal val="visible"/>
                                      </p:to>
                                    </p:set>
                                    <p:animEffect transition="in" filter="fade">
                                      <p:cBhvr>
                                        <p:cTn id="41" dur="500"/>
                                        <p:tgtEl>
                                          <p:spTgt spid="2056"/>
                                        </p:tgtEl>
                                      </p:cBhvr>
                                    </p:animEffect>
                                  </p:childTnLst>
                                </p:cTn>
                              </p:par>
                              <p:par>
                                <p:cTn id="42" presetID="10" presetClass="entr" presetSubtype="0" fill="hold" nodeType="withEffect">
                                  <p:stCondLst>
                                    <p:cond delay="0"/>
                                  </p:stCondLst>
                                  <p:childTnLst>
                                    <p:set>
                                      <p:cBhvr>
                                        <p:cTn id="43" dur="1" fill="hold">
                                          <p:stCondLst>
                                            <p:cond delay="0"/>
                                          </p:stCondLst>
                                        </p:cTn>
                                        <p:tgtEl>
                                          <p:spTgt spid="2058"/>
                                        </p:tgtEl>
                                        <p:attrNameLst>
                                          <p:attrName>style.visibility</p:attrName>
                                        </p:attrNameLst>
                                      </p:cBhvr>
                                      <p:to>
                                        <p:strVal val="visible"/>
                                      </p:to>
                                    </p:set>
                                    <p:animEffect transition="in" filter="fade">
                                      <p:cBhvr>
                                        <p:cTn id="4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P spid="12" grpId="0"/>
      <p:bldP spid="13" grpId="0" animBg="1"/>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Hoa đào thường có màu hồng tươi, xen lẫn lá xanh và nụ hồng chúm chím.</a:t>
            </a:r>
          </a:p>
        </p:txBody>
      </p:sp>
      <p:cxnSp>
        <p:nvCxnSpPr>
          <p:cNvPr id="8" name="Straight Connector 7">
            <a:extLst>
              <a:ext uri="{FF2B5EF4-FFF2-40B4-BE49-F238E27FC236}">
                <a16:creationId xmlns="" xmlns:a16="http://schemas.microsoft.com/office/drawing/2014/main" id="{19BA808F-D37E-46DF-8F52-B75EBB68AA23}"/>
              </a:ext>
            </a:extLst>
          </p:cNvPr>
          <p:cNvCxnSpPr/>
          <p:nvPr/>
        </p:nvCxnSpPr>
        <p:spPr>
          <a:xfrm flipH="1">
            <a:off x="4567684" y="1268938"/>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 xmlns:a16="http://schemas.microsoft.com/office/drawing/2014/main" id="{F87EC95D-EAA1-8345-856B-572EAE6BA639}"/>
              </a:ext>
            </a:extLst>
          </p:cNvPr>
          <p:cNvGrpSpPr/>
          <p:nvPr/>
        </p:nvGrpSpPr>
        <p:grpSpPr>
          <a:xfrm>
            <a:off x="3044781" y="1764468"/>
            <a:ext cx="230207" cy="470813"/>
            <a:chOff x="4944388" y="3399410"/>
            <a:chExt cx="230207" cy="470813"/>
          </a:xfrm>
        </p:grpSpPr>
        <p:cxnSp>
          <p:nvCxnSpPr>
            <p:cNvPr id="17" name="Straight Connector 16">
              <a:extLst>
                <a:ext uri="{FF2B5EF4-FFF2-40B4-BE49-F238E27FC236}">
                  <a16:creationId xmlns=""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 xmlns:a16="http://schemas.microsoft.com/office/drawing/2014/main" id="{C793B5F5-9E89-3347-9FAE-DEE49D9EE6AC}"/>
              </a:ext>
            </a:extLst>
          </p:cNvPr>
          <p:cNvCxnSpPr/>
          <p:nvPr/>
        </p:nvCxnSpPr>
        <p:spPr>
          <a:xfrm flipH="1">
            <a:off x="6345637" y="128502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CFB3E53-A51D-404F-9D91-23E8F892E1FD}"/>
              </a:ext>
            </a:extLst>
          </p:cNvPr>
          <p:cNvSpPr/>
          <p:nvPr/>
        </p:nvSpPr>
        <p:spPr>
          <a:xfrm>
            <a:off x="466701" y="2732991"/>
            <a:ext cx="5996762" cy="1411925"/>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Ngày Tết, người lớn thường tặng trẻ em những bao lì xì xinh xắn, với mong ước các em mạnh khoẻ, giỏi giang.</a:t>
            </a:r>
          </a:p>
        </p:txBody>
      </p:sp>
      <p:sp>
        <p:nvSpPr>
          <p:cNvPr id="28" name="Oval 27">
            <a:extLst>
              <a:ext uri="{FF2B5EF4-FFF2-40B4-BE49-F238E27FC236}">
                <a16:creationId xmlns=""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 xmlns:a16="http://schemas.microsoft.com/office/drawing/2014/main" id="{41972CF3-BCE2-154F-B369-0C389398F5A3}"/>
              </a:ext>
            </a:extLst>
          </p:cNvPr>
          <p:cNvCxnSpPr/>
          <p:nvPr/>
        </p:nvCxnSpPr>
        <p:spPr>
          <a:xfrm flipH="1">
            <a:off x="3708778" y="320354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19C7958A-ADED-7B4B-BF04-3F99A223E621}"/>
              </a:ext>
            </a:extLst>
          </p:cNvPr>
          <p:cNvCxnSpPr/>
          <p:nvPr/>
        </p:nvCxnSpPr>
        <p:spPr>
          <a:xfrm flipH="1">
            <a:off x="2030283" y="3278655"/>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BE17A43B-BCD6-554A-8CB7-2ECFA5E6282A}"/>
              </a:ext>
            </a:extLst>
          </p:cNvPr>
          <p:cNvGrpSpPr/>
          <p:nvPr/>
        </p:nvGrpSpPr>
        <p:grpSpPr>
          <a:xfrm>
            <a:off x="1149583" y="3749468"/>
            <a:ext cx="230207" cy="470813"/>
            <a:chOff x="4944388" y="3399410"/>
            <a:chExt cx="230207" cy="470813"/>
          </a:xfrm>
        </p:grpSpPr>
        <p:cxnSp>
          <p:nvCxnSpPr>
            <p:cNvPr id="32" name="Straight Connector 31">
              <a:extLst>
                <a:ext uri="{FF2B5EF4-FFF2-40B4-BE49-F238E27FC236}">
                  <a16:creationId xmlns=""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 xmlns:a16="http://schemas.microsoft.com/office/drawing/2014/main" id="{69E608FD-E818-5F4F-A242-4CD90E526DCC}"/>
              </a:ext>
            </a:extLst>
          </p:cNvPr>
          <p:cNvCxnSpPr/>
          <p:nvPr/>
        </p:nvCxnSpPr>
        <p:spPr>
          <a:xfrm flipH="1">
            <a:off x="1788659" y="2802753"/>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0AD7121-92BD-5E4D-9AF0-05001C5DDB40}"/>
              </a:ext>
            </a:extLst>
          </p:cNvPr>
          <p:cNvCxnSpPr/>
          <p:nvPr/>
        </p:nvCxnSpPr>
        <p:spPr>
          <a:xfrm flipH="1">
            <a:off x="5863174" y="320354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 xmlns:a16="http://schemas.microsoft.com/office/drawing/2014/main" id="{83C8FAFC-C1D0-49BB-A45E-D744951A028F}"/>
              </a:ext>
            </a:extLst>
          </p:cNvPr>
          <p:cNvSpPr txBox="1"/>
          <p:nvPr/>
        </p:nvSpPr>
        <p:spPr>
          <a:xfrm>
            <a:off x="2394620" y="148452"/>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Tết đến rồi</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 xmlns:a16="http://schemas.microsoft.com/office/drawing/2014/main" id="{7BF6BCDF-9F5D-43EF-8D2F-74DA0EBB0C5C}"/>
              </a:ext>
            </a:extLst>
          </p:cNvPr>
          <p:cNvSpPr txBox="1"/>
          <p:nvPr/>
        </p:nvSpPr>
        <p:spPr>
          <a:xfrm>
            <a:off x="184730" y="624726"/>
            <a:ext cx="6456219" cy="4890762"/>
          </a:xfrm>
          <a:prstGeom prst="rect">
            <a:avLst/>
          </a:prstGeom>
          <a:noFill/>
        </p:spPr>
        <p:txBody>
          <a:bodyPr wrap="square" rtlCol="0">
            <a:spAutoFit/>
          </a:bodyPr>
          <a:lstStyle/>
          <a:p>
            <a:pPr marL="44450" algn="just">
              <a:lnSpc>
                <a:spcPct val="150000"/>
              </a:lnSpc>
              <a:defRPr/>
            </a:pPr>
            <a:r>
              <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500" dirty="0">
                <a:latin typeface="UTM Avo" panose="02040603050506020204" pitchFamily="18" charset="0"/>
              </a:rPr>
              <a:t>Tết là khởi đầu cho một năm mới, là dịp lễ được mong chờ nhất trong năm.</a:t>
            </a:r>
          </a:p>
          <a:p>
            <a:pPr marL="44450" algn="just">
              <a:lnSpc>
                <a:spcPct val="150000"/>
              </a:lnSpc>
              <a:defRPr/>
            </a:pPr>
            <a:r>
              <a:rPr lang="vi-VN" sz="1500" dirty="0">
                <a:latin typeface="UTM Avo" panose="02040603050506020204" pitchFamily="18" charset="0"/>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44450" algn="just">
              <a:lnSpc>
                <a:spcPct val="150000"/>
              </a:lnSpc>
              <a:defRPr/>
            </a:pPr>
            <a:r>
              <a:rPr lang="vi-VN" sz="1500" dirty="0">
                <a:latin typeface="UTM Avo" panose="02040603050506020204" pitchFamily="18" charset="0"/>
              </a:rPr>
              <a:t>        Mai và đào là hai loài hoa đặc trưng cho Tết ở hai miền Nam, Bắc. Hoa mai rực rỡ sắc vàng. Hoa đào thường có màu hồng tươi, xen lẫn lá xanh và nụ hồng chúm chím.</a:t>
            </a:r>
          </a:p>
          <a:p>
            <a:pPr marL="44450" algn="just">
              <a:lnSpc>
                <a:spcPct val="150000"/>
              </a:lnSpc>
              <a:defRPr/>
            </a:pPr>
            <a:r>
              <a:rPr lang="vi-VN" sz="1500" dirty="0">
                <a:latin typeface="UTM Avo" panose="02040603050506020204" pitchFamily="18" charset="0"/>
              </a:rPr>
              <a:t>        Ngày Tết, người lớn thường tặng trẻ em những bao lì xì xinh xắn, với mong ước các em mạnh khoẻ, giỏi giang. Tết là dịp mọi người quây quần bên nhau và dành cho nhau những lời chúc tốt đẹp.</a:t>
            </a:r>
          </a:p>
          <a:p>
            <a:pPr marL="44450" algn="just">
              <a:lnSpc>
                <a:spcPct val="150000"/>
              </a:lnSpc>
              <a:defRPr/>
            </a:pPr>
            <a:endParaRPr kumimoji="0" lang="vi-VN" sz="1500" b="0" i="0" u="none" strike="noStrike" kern="0" cap="none" spc="0" normalizeH="0" baseline="0" noProof="0" dirty="0">
              <a:ln>
                <a:noFill/>
              </a:ln>
              <a:solidFill>
                <a:srgbClr val="000000"/>
              </a:solidFill>
              <a:effectLst/>
              <a:uLnTx/>
              <a:uFillTx/>
              <a:latin typeface="UTM Avo" panose="02040603050506020204" pitchFamily="18" charset="0"/>
              <a:sym typeface="Arial"/>
            </a:endParaRPr>
          </a:p>
        </p:txBody>
      </p:sp>
      <p:pic>
        <p:nvPicPr>
          <p:cNvPr id="8" name="Picture 7">
            <a:extLst>
              <a:ext uri="{FF2B5EF4-FFF2-40B4-BE49-F238E27FC236}">
                <a16:creationId xmlns=""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671" y="687408"/>
            <a:ext cx="304770" cy="288000"/>
          </a:xfrm>
          <a:prstGeom prst="rect">
            <a:avLst/>
          </a:prstGeom>
        </p:spPr>
      </p:pic>
      <p:pic>
        <p:nvPicPr>
          <p:cNvPr id="9" name="Picture 8">
            <a:extLst>
              <a:ext uri="{FF2B5EF4-FFF2-40B4-BE49-F238E27FC236}">
                <a16:creationId xmlns=""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9441" y="1372614"/>
            <a:ext cx="288000" cy="288000"/>
          </a:xfrm>
          <a:prstGeom prst="rect">
            <a:avLst/>
          </a:prstGeom>
        </p:spPr>
      </p:pic>
      <p:pic>
        <p:nvPicPr>
          <p:cNvPr id="10" name="Picture 9">
            <a:extLst>
              <a:ext uri="{FF2B5EF4-FFF2-40B4-BE49-F238E27FC236}">
                <a16:creationId xmlns="" xmlns:a16="http://schemas.microsoft.com/office/drawing/2014/main" id="{47842D01-2E06-8946-A357-A62E51EBFF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084" y="2470845"/>
            <a:ext cx="288000" cy="288000"/>
          </a:xfrm>
          <a:prstGeom prst="rect">
            <a:avLst/>
          </a:prstGeom>
        </p:spPr>
      </p:pic>
      <p:pic>
        <p:nvPicPr>
          <p:cNvPr id="14" name="Picture 13">
            <a:extLst>
              <a:ext uri="{FF2B5EF4-FFF2-40B4-BE49-F238E27FC236}">
                <a16:creationId xmlns="" xmlns:a16="http://schemas.microsoft.com/office/drawing/2014/main" id="{90DD7CD7-AD83-3846-9598-3D1394BBBD22}"/>
              </a:ext>
            </a:extLst>
          </p:cNvPr>
          <p:cNvPicPr>
            <a:picLocks noChangeAspect="1"/>
          </p:cNvPicPr>
          <p:nvPr/>
        </p:nvPicPr>
        <p:blipFill rotWithShape="1">
          <a:blip r:embed="rId9"/>
          <a:srcRect l="26090" t="28446" r="16812" b="22809"/>
          <a:stretch/>
        </p:blipFill>
        <p:spPr>
          <a:xfrm>
            <a:off x="243461" y="3504116"/>
            <a:ext cx="342793" cy="377072"/>
          </a:xfrm>
          <a:prstGeom prst="rect">
            <a:avLst/>
          </a:prstGeom>
        </p:spPr>
      </p:pic>
    </p:spTree>
    <p:extLst>
      <p:ext uri="{BB962C8B-B14F-4D97-AF65-F5344CB8AC3E}">
        <p14:creationId xmlns:p14="http://schemas.microsoft.com/office/powerpoint/2010/main" val="35518171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B600F577-F819-4602-BCEB-985221633540}"/>
              </a:ext>
            </a:extLst>
          </p:cNvPr>
          <p:cNvSpPr txBox="1"/>
          <p:nvPr/>
        </p:nvSpPr>
        <p:spPr>
          <a:xfrm>
            <a:off x="197963" y="1601303"/>
            <a:ext cx="6660037"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rPr>
              <a:t>1. </a:t>
            </a:r>
            <a:r>
              <a:rPr lang="vi-VN" sz="1600" dirty="0">
                <a:latin typeface="UTM Avo" panose="02040603050506020204" pitchFamily="18" charset="0"/>
              </a:rPr>
              <a:t>Sắp xếp các ý dưới đây theo trình tự các đoạn trong bài đọc. </a:t>
            </a:r>
          </a:p>
        </p:txBody>
      </p:sp>
      <p:sp>
        <p:nvSpPr>
          <p:cNvPr id="15" name="TextBox 14">
            <a:extLst>
              <a:ext uri="{FF2B5EF4-FFF2-40B4-BE49-F238E27FC236}">
                <a16:creationId xmlns=""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0" name="Picture 19">
            <a:extLst>
              <a:ext uri="{FF2B5EF4-FFF2-40B4-BE49-F238E27FC236}">
                <a16:creationId xmlns="" xmlns:a16="http://schemas.microsoft.com/office/drawing/2014/main" id="{03999C35-5A95-C44D-8472-5DCBD89EB9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2084" y="408748"/>
            <a:ext cx="1398978" cy="1205914"/>
          </a:xfrm>
          <a:prstGeom prst="ellipse">
            <a:avLst/>
          </a:prstGeom>
        </p:spPr>
      </p:pic>
      <p:sp>
        <p:nvSpPr>
          <p:cNvPr id="2" name="Rounded Rectangle 1">
            <a:extLst>
              <a:ext uri="{FF2B5EF4-FFF2-40B4-BE49-F238E27FC236}">
                <a16:creationId xmlns="" xmlns:a16="http://schemas.microsoft.com/office/drawing/2014/main" id="{CD1B5006-F322-9248-A061-5D5A58E298CB}"/>
              </a:ext>
            </a:extLst>
          </p:cNvPr>
          <p:cNvSpPr/>
          <p:nvPr/>
        </p:nvSpPr>
        <p:spPr>
          <a:xfrm>
            <a:off x="856373" y="2120172"/>
            <a:ext cx="5061156" cy="548469"/>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1. </a:t>
            </a:r>
            <a:r>
              <a:rPr lang="en-US" sz="1600" dirty="0" err="1">
                <a:solidFill>
                  <a:srgbClr val="000000"/>
                </a:solidFill>
                <a:latin typeface="UTM Avo" panose="02040603050506020204" pitchFamily="18" charset="0"/>
              </a:rPr>
              <a:t>Nói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mai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hoa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đào</a:t>
            </a:r>
            <a:r>
              <a:rPr lang="en-US" sz="1600" dirty="0">
                <a:solidFill>
                  <a:srgbClr val="000000"/>
                </a:solidFill>
                <a:latin typeface="UTM Avo" panose="02040603050506020204" pitchFamily="18" charset="0"/>
              </a:rPr>
              <a:t>.</a:t>
            </a:r>
          </a:p>
        </p:txBody>
      </p:sp>
      <p:sp>
        <p:nvSpPr>
          <p:cNvPr id="21" name="Rounded Rectangle 20">
            <a:extLst>
              <a:ext uri="{FF2B5EF4-FFF2-40B4-BE49-F238E27FC236}">
                <a16:creationId xmlns="" xmlns:a16="http://schemas.microsoft.com/office/drawing/2014/main" id="{99531C73-D2F3-6046-A3F3-352C6669C5B6}"/>
              </a:ext>
            </a:extLst>
          </p:cNvPr>
          <p:cNvSpPr/>
          <p:nvPr/>
        </p:nvSpPr>
        <p:spPr>
          <a:xfrm>
            <a:off x="856373" y="2767055"/>
            <a:ext cx="5061156" cy="548469"/>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00"/>
                </a:solidFill>
                <a:latin typeface="UTM Avo" panose="02040603050506020204" pitchFamily="18" charset="0"/>
              </a:rPr>
              <a:t>2. </a:t>
            </a:r>
            <a:r>
              <a:rPr lang="en-US" sz="1600" dirty="0" err="1">
                <a:solidFill>
                  <a:srgbClr val="000000"/>
                </a:solidFill>
                <a:latin typeface="UTM Avo" panose="02040603050506020204" pitchFamily="18" charset="0"/>
              </a:rPr>
              <a:t>Giới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thiệu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chung</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về</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Tết</a:t>
            </a:r>
            <a:r>
              <a:rPr lang="en-US" sz="1600" dirty="0">
                <a:solidFill>
                  <a:srgbClr val="000000"/>
                </a:solidFill>
                <a:latin typeface="UTM Avo" panose="02040603050506020204" pitchFamily="18" charset="0"/>
              </a:rPr>
              <a:t>.</a:t>
            </a:r>
          </a:p>
        </p:txBody>
      </p:sp>
      <p:sp>
        <p:nvSpPr>
          <p:cNvPr id="22" name="Rounded Rectangle 21">
            <a:extLst>
              <a:ext uri="{FF2B5EF4-FFF2-40B4-BE49-F238E27FC236}">
                <a16:creationId xmlns="" xmlns:a16="http://schemas.microsoft.com/office/drawing/2014/main" id="{0426D265-6AF4-C949-A55E-23A607E25725}"/>
              </a:ext>
            </a:extLst>
          </p:cNvPr>
          <p:cNvSpPr/>
          <p:nvPr/>
        </p:nvSpPr>
        <p:spPr>
          <a:xfrm>
            <a:off x="856373" y="3413938"/>
            <a:ext cx="5061156" cy="54846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3. Nói về hoạt </a:t>
            </a:r>
            <a:r>
              <a:rPr lang="en-US" sz="1600" dirty="0">
                <a:solidFill>
                  <a:srgbClr val="000000"/>
                </a:solidFill>
                <a:latin typeface="UTM Avo" panose="02040603050506020204" pitchFamily="18" charset="0"/>
              </a:rPr>
              <a:t>đ</a:t>
            </a:r>
            <a:r>
              <a:rPr lang="vi-VN" sz="1600" dirty="0" smtClean="0">
                <a:solidFill>
                  <a:srgbClr val="000000"/>
                </a:solidFill>
                <a:latin typeface="UTM Avo" panose="02040603050506020204" pitchFamily="18" charset="0"/>
              </a:rPr>
              <a:t>ộng </a:t>
            </a:r>
            <a:r>
              <a:rPr lang="vi-VN" sz="1600" dirty="0">
                <a:solidFill>
                  <a:srgbClr val="000000"/>
                </a:solidFill>
                <a:latin typeface="UTM Avo" panose="02040603050506020204" pitchFamily="18" charset="0"/>
              </a:rPr>
              <a:t>của mọi người trong dịp Tết.</a:t>
            </a:r>
          </a:p>
        </p:txBody>
      </p:sp>
      <p:sp>
        <p:nvSpPr>
          <p:cNvPr id="23" name="Rounded Rectangle 22">
            <a:extLst>
              <a:ext uri="{FF2B5EF4-FFF2-40B4-BE49-F238E27FC236}">
                <a16:creationId xmlns="" xmlns:a16="http://schemas.microsoft.com/office/drawing/2014/main" id="{B9F36AD6-6775-AF41-88E0-F5EB5247BDB9}"/>
              </a:ext>
            </a:extLst>
          </p:cNvPr>
          <p:cNvSpPr/>
          <p:nvPr/>
        </p:nvSpPr>
        <p:spPr>
          <a:xfrm>
            <a:off x="856373" y="4060821"/>
            <a:ext cx="5061156" cy="548469"/>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solidFill>
                  <a:srgbClr val="000000"/>
                </a:solidFill>
                <a:latin typeface="UTM Avo" panose="02040603050506020204" pitchFamily="18" charset="0"/>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0 1.97531E-6 L 0 -0.12562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0 -2.09877E-6 L 0 0.12562 " pathEditMode="relative" rAng="0" ptsTypes="AA" p14:bounceEnd="50000">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0 0.12561 L 0 0.25 " pathEditMode="relative" rAng="0" ptsTypes="AA" p14:bounceEnd="50000">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14:presetBounceEnd="50000">
                                      <p:stCondLst>
                                        <p:cond delay="0"/>
                                      </p:stCondLst>
                                      <p:childTnLst>
                                        <p:animMotion origin="layout" path="M 0 4.69136E-6 L 0 0.12561 " pathEditMode="relative" rAng="0" ptsTypes="AA" p14:bounceEnd="50000">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14:presetBounceEnd="50000">
                                      <p:stCondLst>
                                        <p:cond delay="0"/>
                                      </p:stCondLst>
                                      <p:childTnLst>
                                        <p:animMotion origin="layout" path="M 0 1.23457E-7 L 0 -0.25 " pathEditMode="relative" rAng="0" ptsTypes="AA" p14:bounceEnd="50000">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2250</TotalTime>
  <Words>1730</Words>
  <Application>Microsoft Office PowerPoint</Application>
  <PresentationFormat>Custom</PresentationFormat>
  <Paragraphs>196</Paragraphs>
  <Slides>30</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Kalam</vt:lpstr>
      <vt:lpstr>Calibri</vt:lpstr>
      <vt:lpstr>Montserrat</vt:lpstr>
      <vt:lpstr>UTM Avo</vt:lpstr>
      <vt:lpstr>HP001 4 hàng</vt:lpstr>
      <vt:lpstr>Times New Roman</vt:lpstr>
      <vt:lpstr>Wingdings</vt:lpstr>
      <vt:lpstr>UTM Cookies</vt:lpstr>
      <vt:lpstr>HP001 4H</vt:lpstr>
      <vt:lpstr>Arial</vt:lpstr>
      <vt:lpstr>Doodle Sketchbook by Slidesgo</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Techsi.vn</cp:lastModifiedBy>
  <cp:revision>174</cp:revision>
  <dcterms:modified xsi:type="dcterms:W3CDTF">2023-02-02T02:20:24Z</dcterms:modified>
</cp:coreProperties>
</file>