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Lst>
  <p:notesMasterIdLst>
    <p:notesMasterId r:id="rId35"/>
  </p:notesMasterIdLst>
  <p:sldIdLst>
    <p:sldId id="322" r:id="rId3"/>
    <p:sldId id="320" r:id="rId4"/>
    <p:sldId id="340" r:id="rId5"/>
    <p:sldId id="364" r:id="rId6"/>
    <p:sldId id="365" r:id="rId7"/>
    <p:sldId id="325" r:id="rId8"/>
    <p:sldId id="323" r:id="rId9"/>
    <p:sldId id="366" r:id="rId10"/>
    <p:sldId id="327" r:id="rId11"/>
    <p:sldId id="328" r:id="rId12"/>
    <p:sldId id="367" r:id="rId13"/>
    <p:sldId id="330" r:id="rId14"/>
    <p:sldId id="341" r:id="rId15"/>
    <p:sldId id="333" r:id="rId16"/>
    <p:sldId id="334" r:id="rId17"/>
    <p:sldId id="335" r:id="rId18"/>
    <p:sldId id="336" r:id="rId19"/>
    <p:sldId id="360" r:id="rId20"/>
    <p:sldId id="353" r:id="rId21"/>
    <p:sldId id="368" r:id="rId22"/>
    <p:sldId id="342" r:id="rId23"/>
    <p:sldId id="344" r:id="rId24"/>
    <p:sldId id="354" r:id="rId25"/>
    <p:sldId id="316" r:id="rId26"/>
    <p:sldId id="343" r:id="rId27"/>
    <p:sldId id="317" r:id="rId28"/>
    <p:sldId id="361" r:id="rId29"/>
    <p:sldId id="362" r:id="rId30"/>
    <p:sldId id="369" r:id="rId31"/>
    <p:sldId id="370" r:id="rId32"/>
    <p:sldId id="355" r:id="rId33"/>
    <p:sldId id="332" r:id="rId34"/>
  </p:sldIdLst>
  <p:sldSz cx="6858000" cy="5143500"/>
  <p:notesSz cx="6858000" cy="9144000"/>
  <p:embeddedFontLst>
    <p:embeddedFont>
      <p:font typeface="Kalam" panose="020B0604020202020204" charset="0"/>
      <p:regular r:id="rId36"/>
      <p:bold r:id="rId37"/>
    </p:embeddedFont>
    <p:embeddedFont>
      <p:font typeface="Montserrat"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8"/>
    <p:restoredTop sz="95846"/>
  </p:normalViewPr>
  <p:slideViewPr>
    <p:cSldViewPr snapToGrid="0">
      <p:cViewPr varScale="1">
        <p:scale>
          <a:sx n="98" d="100"/>
          <a:sy n="98" d="100"/>
        </p:scale>
        <p:origin x="2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181785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775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36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68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7845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5687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54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168401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205261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8.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32.png"/><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3.xml"/><Relationship Id="rId5" Type="http://schemas.microsoft.com/office/2007/relationships/hdphoto" Target="../media/hdphoto14.wdp"/><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3.xml"/><Relationship Id="rId7" Type="http://schemas.microsoft.com/office/2007/relationships/hdphoto" Target="../media/hdphoto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C23B6DA8-2FB3-3345-8961-C821C42C0327}"/>
              </a:ext>
            </a:extLst>
          </p:cNvPr>
          <p:cNvSpPr txBox="1"/>
          <p:nvPr/>
        </p:nvSpPr>
        <p:spPr>
          <a:xfrm>
            <a:off x="369481" y="1794029"/>
            <a:ext cx="170854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5" name="Picture 4">
            <a:extLst>
              <a:ext uri="{FF2B5EF4-FFF2-40B4-BE49-F238E27FC236}">
                <a16:creationId xmlns="" xmlns:a16="http://schemas.microsoft.com/office/drawing/2014/main" id="{C83487BF-D82D-3341-96DD-F8C157F107F3}"/>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D882932C-C682-1944-A126-1AAC4927D4E7}"/>
              </a:ext>
            </a:extLst>
          </p:cNvPr>
          <p:cNvSpPr txBox="1"/>
          <p:nvPr/>
        </p:nvSpPr>
        <p:spPr>
          <a:xfrm>
            <a:off x="548690" y="587309"/>
            <a:ext cx="5760620" cy="864467"/>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3. </a:t>
            </a:r>
            <a:r>
              <a:rPr lang="vi-VN" sz="1800" dirty="0">
                <a:latin typeface="UTM Avo" panose="02040603050506020204" pitchFamily="18" charset="0"/>
              </a:rPr>
              <a:t>Kể tên những công việc người nông dân phải làm để có mùa thu hoạch. </a:t>
            </a:r>
          </a:p>
        </p:txBody>
      </p:sp>
      <p:sp>
        <p:nvSpPr>
          <p:cNvPr id="14" name="TextBox 13">
            <a:extLst>
              <a:ext uri="{FF2B5EF4-FFF2-40B4-BE49-F238E27FC236}">
                <a16:creationId xmlns="" xmlns:a16="http://schemas.microsoft.com/office/drawing/2014/main" id="{29E6DC67-9AFD-9F44-AE16-92B28C235C95}"/>
              </a:ext>
            </a:extLst>
          </p:cNvPr>
          <p:cNvSpPr txBox="1"/>
          <p:nvPr/>
        </p:nvSpPr>
        <p:spPr>
          <a:xfrm>
            <a:off x="548690" y="145177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Cày bừa, gieo hạt, ươm mầm, chăm sóc.</a:t>
            </a:r>
          </a:p>
        </p:txBody>
      </p:sp>
      <p:sp>
        <p:nvSpPr>
          <p:cNvPr id="15" name="TextBox 14">
            <a:extLst>
              <a:ext uri="{FF2B5EF4-FFF2-40B4-BE49-F238E27FC236}">
                <a16:creationId xmlns="" xmlns:a16="http://schemas.microsoft.com/office/drawing/2014/main" id="{430725AA-0FFC-FB42-8EAC-E521DF0083DF}"/>
              </a:ext>
            </a:extLst>
          </p:cNvPr>
          <p:cNvSpPr txBox="1"/>
          <p:nvPr/>
        </p:nvSpPr>
        <p:spPr>
          <a:xfrm>
            <a:off x="548689" y="2178240"/>
            <a:ext cx="5760620" cy="453009"/>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4. </a:t>
            </a:r>
            <a:r>
              <a:rPr lang="vi-VN" sz="1800" dirty="0">
                <a:latin typeface="UTM Avo" panose="02040603050506020204" pitchFamily="18" charset="0"/>
                <a:ea typeface="Calibri" panose="020F0502020204030204" pitchFamily="34" charset="0"/>
                <a:cs typeface="Times New Roman" panose="02020603050405020304" pitchFamily="18" charset="0"/>
              </a:rPr>
              <a:t>Bài đọc giúp em hiểu điều gì?</a:t>
            </a:r>
          </a:p>
        </p:txBody>
      </p:sp>
      <p:sp>
        <p:nvSpPr>
          <p:cNvPr id="16" name="TextBox 15">
            <a:extLst>
              <a:ext uri="{FF2B5EF4-FFF2-40B4-BE49-F238E27FC236}">
                <a16:creationId xmlns="" xmlns:a16="http://schemas.microsoft.com/office/drawing/2014/main" id="{4731BFB4-6F71-6E48-B2D8-BD28FA690A02}"/>
              </a:ext>
            </a:extLst>
          </p:cNvPr>
          <p:cNvSpPr txBox="1"/>
          <p:nvPr/>
        </p:nvSpPr>
        <p:spPr>
          <a:xfrm>
            <a:off x="548689" y="263124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 xmlns:a16="http://schemas.microsoft.com/office/drawing/2014/main"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38510" y="2913675"/>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 xmlns:a16="http://schemas.microsoft.com/office/drawing/2014/main"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44604" y="3243259"/>
            <a:ext cx="1294794" cy="195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23478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Kết hợp từ ngữ ở cột A với từ ngữ ở cột B để tạo câu nêu đặc điểm.</a:t>
            </a:r>
          </a:p>
        </p:txBody>
      </p:sp>
      <p:pic>
        <p:nvPicPr>
          <p:cNvPr id="9" name="Picture 8">
            <a:extLst>
              <a:ext uri="{FF2B5EF4-FFF2-40B4-BE49-F238E27FC236}">
                <a16:creationId xmlns=""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3" name="Rounded Rectangle 12">
            <a:extLst>
              <a:ext uri="{FF2B5EF4-FFF2-40B4-BE49-F238E27FC236}">
                <a16:creationId xmlns="" xmlns:a16="http://schemas.microsoft.com/office/drawing/2014/main" id="{45AD0344-D15B-734F-AE0C-22123E614C82}"/>
              </a:ext>
            </a:extLst>
          </p:cNvPr>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hồng</a:t>
            </a:r>
            <a:endParaRPr lang="en-US" sz="1800" dirty="0">
              <a:solidFill>
                <a:srgbClr val="000000"/>
              </a:solidFill>
              <a:latin typeface="UTM Avo" panose="02040603050506020204" pitchFamily="18" charset="0"/>
            </a:endParaRPr>
          </a:p>
        </p:txBody>
      </p:sp>
      <p:sp>
        <p:nvSpPr>
          <p:cNvPr id="14" name="Rounded Rectangle 13">
            <a:extLst>
              <a:ext uri="{FF2B5EF4-FFF2-40B4-BE49-F238E27FC236}">
                <a16:creationId xmlns="" xmlns:a16="http://schemas.microsoft.com/office/drawing/2014/main" id="{71262DD0-2D99-B444-8B14-F4B9727E7C0B}"/>
              </a:ext>
            </a:extLst>
          </p:cNvPr>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Hạt</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dẻ</a:t>
            </a:r>
            <a:endParaRPr lang="en-US" sz="1800" dirty="0">
              <a:solidFill>
                <a:srgbClr val="000000"/>
              </a:solidFill>
              <a:latin typeface="UTM Avo" panose="02040603050506020204" pitchFamily="18" charset="0"/>
            </a:endParaRPr>
          </a:p>
        </p:txBody>
      </p:sp>
      <p:sp>
        <p:nvSpPr>
          <p:cNvPr id="15" name="Rounded Rectangle 14">
            <a:extLst>
              <a:ext uri="{FF2B5EF4-FFF2-40B4-BE49-F238E27FC236}">
                <a16:creationId xmlns="" xmlns:a16="http://schemas.microsoft.com/office/drawing/2014/main" id="{9294A276-0AA1-1746-AE79-AB9521556071}"/>
              </a:ext>
            </a:extLst>
          </p:cNvPr>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na</a:t>
            </a:r>
            <a:endParaRPr lang="en-US" sz="1800" dirty="0">
              <a:solidFill>
                <a:srgbClr val="000000"/>
              </a:solidFill>
              <a:latin typeface="UTM Avo" panose="02040603050506020204" pitchFamily="18" charset="0"/>
            </a:endParaRPr>
          </a:p>
        </p:txBody>
      </p:sp>
      <p:sp>
        <p:nvSpPr>
          <p:cNvPr id="16" name="Rounded Rectangle 15">
            <a:extLst>
              <a:ext uri="{FF2B5EF4-FFF2-40B4-BE49-F238E27FC236}">
                <a16:creationId xmlns="" xmlns:a16="http://schemas.microsoft.com/office/drawing/2014/main" id="{D643137F-1943-D048-9DB1-32FEECA1139E}"/>
              </a:ext>
            </a:extLst>
          </p:cNvPr>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vàng</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ươm</a:t>
            </a:r>
            <a:r>
              <a:rPr lang="en-US" sz="1800" dirty="0">
                <a:solidFill>
                  <a:srgbClr val="000000"/>
                </a:solidFill>
                <a:latin typeface="UTM Avo" panose="02040603050506020204" pitchFamily="18" charset="0"/>
              </a:rPr>
              <a:t>.</a:t>
            </a:r>
          </a:p>
        </p:txBody>
      </p:sp>
      <p:sp>
        <p:nvSpPr>
          <p:cNvPr id="21" name="Rounded Rectangle 20">
            <a:extLst>
              <a:ext uri="{FF2B5EF4-FFF2-40B4-BE49-F238E27FC236}">
                <a16:creationId xmlns="" xmlns:a16="http://schemas.microsoft.com/office/drawing/2014/main" id="{ECC2E5B2-5EBA-2045-AB89-2CACCEF514D7}"/>
              </a:ext>
            </a:extLst>
          </p:cNvPr>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latin typeface="UTM Avo" panose="02040603050506020204" pitchFamily="18" charset="0"/>
              </a:rPr>
              <a:t>thơm dìu dịu.</a:t>
            </a:r>
            <a:endParaRPr lang="en-US" sz="1800" dirty="0">
              <a:solidFill>
                <a:srgbClr val="000000"/>
              </a:solidFill>
              <a:latin typeface="UTM Avo" panose="02040603050506020204" pitchFamily="18" charset="0"/>
            </a:endParaRPr>
          </a:p>
        </p:txBody>
      </p:sp>
      <p:sp>
        <p:nvSpPr>
          <p:cNvPr id="22" name="Rounded Rectangle 21">
            <a:extLst>
              <a:ext uri="{FF2B5EF4-FFF2-40B4-BE49-F238E27FC236}">
                <a16:creationId xmlns="" xmlns:a16="http://schemas.microsoft.com/office/drawing/2014/main" id="{C19DE42C-FCDF-DB41-8586-607E5D546448}"/>
              </a:ext>
            </a:extLst>
          </p:cNvPr>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đỏ</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mọng</a:t>
            </a:r>
            <a:r>
              <a:rPr lang="en-US" sz="1800" dirty="0">
                <a:solidFill>
                  <a:srgbClr val="000000"/>
                </a:solidFill>
                <a:latin typeface="UTM Avo" panose="02040603050506020204" pitchFamily="18" charset="0"/>
              </a:rPr>
              <a:t>.</a:t>
            </a:r>
          </a:p>
        </p:txBody>
      </p:sp>
      <p:sp>
        <p:nvSpPr>
          <p:cNvPr id="23" name="TextBox 22">
            <a:extLst>
              <a:ext uri="{FF2B5EF4-FFF2-40B4-BE49-F238E27FC236}">
                <a16:creationId xmlns="" xmlns:a16="http://schemas.microsoft.com/office/drawing/2014/main" id="{4E78AD0A-2BBF-264A-A9F4-1EDD1CE46092}"/>
              </a:ext>
            </a:extLst>
          </p:cNvPr>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24" name="Group 23">
            <a:extLst>
              <a:ext uri="{FF2B5EF4-FFF2-40B4-BE49-F238E27FC236}">
                <a16:creationId xmlns="" xmlns:a16="http://schemas.microsoft.com/office/drawing/2014/main" id="{F63E4E6A-2709-E949-AB6C-E0D49835233E}"/>
              </a:ext>
            </a:extLst>
          </p:cNvPr>
          <p:cNvGrpSpPr/>
          <p:nvPr/>
        </p:nvGrpSpPr>
        <p:grpSpPr>
          <a:xfrm>
            <a:off x="2365982" y="2498362"/>
            <a:ext cx="1490638" cy="1362082"/>
            <a:chOff x="2016413" y="2423935"/>
            <a:chExt cx="674827" cy="1313858"/>
          </a:xfrm>
        </p:grpSpPr>
        <p:sp>
          <p:nvSpPr>
            <p:cNvPr id="25" name="Oval 24">
              <a:extLst>
                <a:ext uri="{FF2B5EF4-FFF2-40B4-BE49-F238E27FC236}">
                  <a16:creationId xmlns=""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 xmlns:a16="http://schemas.microsoft.com/office/drawing/2014/main"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 xmlns:a16="http://schemas.microsoft.com/office/drawing/2014/main" id="{3EBA6AB4-986F-2348-8650-698833E7D26A}"/>
              </a:ext>
            </a:extLst>
          </p:cNvPr>
          <p:cNvGrpSpPr/>
          <p:nvPr/>
        </p:nvGrpSpPr>
        <p:grpSpPr>
          <a:xfrm flipV="1">
            <a:off x="2378404" y="3203588"/>
            <a:ext cx="1482413" cy="1329581"/>
            <a:chOff x="2022098" y="1794108"/>
            <a:chExt cx="678514" cy="669861"/>
          </a:xfrm>
        </p:grpSpPr>
        <p:sp>
          <p:nvSpPr>
            <p:cNvPr id="29" name="Oval 28">
              <a:extLst>
                <a:ext uri="{FF2B5EF4-FFF2-40B4-BE49-F238E27FC236}">
                  <a16:creationId xmlns=""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 xmlns:a16="http://schemas.microsoft.com/office/drawing/2014/main"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 xmlns:a16="http://schemas.microsoft.com/office/drawing/2014/main" id="{D18993C9-42A1-5048-A845-B6CFD42BD627}"/>
              </a:ext>
            </a:extLst>
          </p:cNvPr>
          <p:cNvGrpSpPr/>
          <p:nvPr/>
        </p:nvGrpSpPr>
        <p:grpSpPr>
          <a:xfrm>
            <a:off x="2348790" y="3220296"/>
            <a:ext cx="1516121" cy="624285"/>
            <a:chOff x="2013423" y="1777814"/>
            <a:chExt cx="689078" cy="631707"/>
          </a:xfrm>
        </p:grpSpPr>
        <p:sp>
          <p:nvSpPr>
            <p:cNvPr id="33" name="Oval 32">
              <a:extLst>
                <a:ext uri="{FF2B5EF4-FFF2-40B4-BE49-F238E27FC236}">
                  <a16:creationId xmlns=""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 xmlns:a16="http://schemas.microsoft.com/office/drawing/2014/main"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 xmlns:a16="http://schemas.microsoft.com/office/drawing/2014/main" id="{D963AF30-1F28-9D4E-82B3-F13BC788DBCF}"/>
              </a:ext>
            </a:extLst>
          </p:cNvPr>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Biển</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lúa</a:t>
            </a:r>
            <a:endParaRPr lang="en-US" sz="1800" dirty="0">
              <a:solidFill>
                <a:srgbClr val="000000"/>
              </a:solidFill>
              <a:latin typeface="UTM Avo" panose="02040603050506020204" pitchFamily="18" charset="0"/>
            </a:endParaRPr>
          </a:p>
        </p:txBody>
      </p:sp>
      <p:sp>
        <p:nvSpPr>
          <p:cNvPr id="37" name="Rounded Rectangle 36">
            <a:extLst>
              <a:ext uri="{FF2B5EF4-FFF2-40B4-BE49-F238E27FC236}">
                <a16:creationId xmlns="" xmlns:a16="http://schemas.microsoft.com/office/drawing/2014/main" id="{E8AF8E4F-F8D2-B747-B1C1-F75A01898B6C}"/>
              </a:ext>
            </a:extLst>
          </p:cNvPr>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nấu</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bóng</a:t>
            </a:r>
            <a:r>
              <a:rPr lang="en-US" sz="1800" dirty="0">
                <a:solidFill>
                  <a:srgbClr val="000000"/>
                </a:solidFill>
                <a:latin typeface="UTM Avo" panose="02040603050506020204" pitchFamily="18" charset="0"/>
              </a:rPr>
              <a:t>.</a:t>
            </a:r>
          </a:p>
        </p:txBody>
      </p:sp>
      <p:grpSp>
        <p:nvGrpSpPr>
          <p:cNvPr id="38" name="Group 37">
            <a:extLst>
              <a:ext uri="{FF2B5EF4-FFF2-40B4-BE49-F238E27FC236}">
                <a16:creationId xmlns="" xmlns:a16="http://schemas.microsoft.com/office/drawing/2014/main" id="{A0D188DD-DC6A-9F4E-8B2D-F249A30837E3}"/>
              </a:ext>
            </a:extLst>
          </p:cNvPr>
          <p:cNvGrpSpPr/>
          <p:nvPr/>
        </p:nvGrpSpPr>
        <p:grpSpPr>
          <a:xfrm>
            <a:off x="2421441" y="2524111"/>
            <a:ext cx="1429566" cy="1973417"/>
            <a:chOff x="2025078" y="1797087"/>
            <a:chExt cx="670834" cy="663901"/>
          </a:xfrm>
        </p:grpSpPr>
        <p:sp>
          <p:nvSpPr>
            <p:cNvPr id="39" name="Oval 38">
              <a:extLst>
                <a:ext uri="{FF2B5EF4-FFF2-40B4-BE49-F238E27FC236}">
                  <a16:creationId xmlns=""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 xmlns:a16="http://schemas.microsoft.com/office/drawing/2014/main"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37F87520-44C6-BE4D-B355-631AF2C2AC8A}"/>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7" name="Group 16">
            <a:extLst>
              <a:ext uri="{FF2B5EF4-FFF2-40B4-BE49-F238E27FC236}">
                <a16:creationId xmlns="" xmlns:a16="http://schemas.microsoft.com/office/drawing/2014/main" id="{C791C43A-7491-304D-A903-87C45875E014}"/>
              </a:ext>
            </a:extLst>
          </p:cNvPr>
          <p:cNvGrpSpPr/>
          <p:nvPr/>
        </p:nvGrpSpPr>
        <p:grpSpPr>
          <a:xfrm>
            <a:off x="386192" y="578414"/>
            <a:ext cx="1631953" cy="733740"/>
            <a:chOff x="360464" y="617893"/>
            <a:chExt cx="1631953" cy="733740"/>
          </a:xfrm>
        </p:grpSpPr>
        <p:sp>
          <p:nvSpPr>
            <p:cNvPr id="18" name="TextBox 17">
              <a:extLst>
                <a:ext uri="{FF2B5EF4-FFF2-40B4-BE49-F238E27FC236}">
                  <a16:creationId xmlns="" xmlns:a16="http://schemas.microsoft.com/office/drawing/2014/main" id="{1DC349C8-2331-8940-AB59-F1749133B80A}"/>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9" name="TextBox 18">
              <a:extLst>
                <a:ext uri="{FF2B5EF4-FFF2-40B4-BE49-F238E27FC236}">
                  <a16:creationId xmlns="" xmlns:a16="http://schemas.microsoft.com/office/drawing/2014/main" id="{76ECB9B4-578D-D646-AC79-594F564449BD}"/>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83932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B305156-7455-8F4C-AA31-731375F4FEB5}"/>
              </a:ext>
            </a:extLst>
          </p:cNvPr>
          <p:cNvSpPr txBox="1"/>
          <p:nvPr/>
        </p:nvSpPr>
        <p:spPr>
          <a:xfrm>
            <a:off x="1443071" y="54594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 xmlns:a16="http://schemas.microsoft.com/office/drawing/2014/main" id="{F1BA6EFB-CB7A-094B-AC9D-B222BDD328B2}"/>
              </a:ext>
            </a:extLst>
          </p:cNvPr>
          <p:cNvSpPr txBox="1"/>
          <p:nvPr/>
        </p:nvSpPr>
        <p:spPr>
          <a:xfrm>
            <a:off x="2254640" y="1808285"/>
            <a:ext cx="2348720" cy="523220"/>
          </a:xfrm>
          <a:prstGeom prst="rect">
            <a:avLst/>
          </a:prstGeom>
          <a:noFill/>
        </p:spPr>
        <p:txBody>
          <a:bodyPr wrap="none" rtlCol="0">
            <a:spAutoFit/>
          </a:bodyPr>
          <a:lstStyle/>
          <a:p>
            <a:r>
              <a:rPr lang="x-none" sz="2800" b="1" dirty="0">
                <a:solidFill>
                  <a:srgbClr val="17479D"/>
                </a:solidFill>
                <a:latin typeface="UTM Avo" panose="02040603050506020204" pitchFamily="18" charset="0"/>
              </a:rPr>
              <a:t>TẾT ĐẾN RỒI</a:t>
            </a:r>
          </a:p>
        </p:txBody>
      </p:sp>
      <p:sp>
        <p:nvSpPr>
          <p:cNvPr id="5" name="TextBox 4">
            <a:extLst>
              <a:ext uri="{FF2B5EF4-FFF2-40B4-BE49-F238E27FC236}">
                <a16:creationId xmlns="" xmlns:a16="http://schemas.microsoft.com/office/drawing/2014/main"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 xmlns:a16="http://schemas.microsoft.com/office/drawing/2014/main"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 xmlns:a16="http://schemas.microsoft.com/office/drawing/2014/main"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1" name="Picture 2" descr="Rich harvest of wheat. Wheat field, blue sky and clouds , #SPONSORED,  #wheat, #Wheat, #Rich, #harv… | Art drawings for kids, Wheat drawing, Free  vector illustration">
            <a:extLst>
              <a:ext uri="{FF2B5EF4-FFF2-40B4-BE49-F238E27FC236}">
                <a16:creationId xmlns="" xmlns:a16="http://schemas.microsoft.com/office/drawing/2014/main" id="{A4204ED8-1DF5-594F-A543-EAE26ECD9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Mùa vàng</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 xmlns:a16="http://schemas.microsoft.com/office/drawing/2014/main" id="{DA3D6D13-98E5-544E-A2A0-7B1710E8DFA4}"/>
              </a:ext>
            </a:extLst>
          </p:cNvPr>
          <p:cNvSpPr txBox="1"/>
          <p:nvPr/>
        </p:nvSpPr>
        <p:spPr>
          <a:xfrm>
            <a:off x="427017" y="1376616"/>
            <a:ext cx="5999771" cy="3720249"/>
          </a:xfrm>
          <a:prstGeom prst="rect">
            <a:avLst/>
          </a:prstGeom>
          <a:noFill/>
        </p:spPr>
        <p:txBody>
          <a:bodyPr wrap="square" rtlCol="0">
            <a:spAutoFit/>
          </a:bodyPr>
          <a:lstStyle/>
          <a:p>
            <a:pPr marL="7938" algn="just">
              <a:lnSpc>
                <a:spcPct val="150000"/>
              </a:lnSpc>
            </a:pPr>
            <a:r>
              <a:rPr lang="vi-VN" sz="2000" dirty="0">
                <a:latin typeface="UTM Avo" panose="02040603050506020204" pitchFamily="18" charset="0"/>
              </a:rPr>
              <a:t>     Để có cái thu hoạch, người nông dân phải làm rất nhiều việc. Họ phải cày bừa, gieo hạt và ươm mầm. Rồi mưa nắng, hạn hán, họ phải đổ mồ hôi chăm sóc vườn cây, ruộng đồng. Nhờ thế mà cây lớn dần, ra hoa kết trái và chín rộ.</a:t>
            </a:r>
          </a:p>
          <a:p>
            <a:pPr marL="7938" algn="just">
              <a:lnSpc>
                <a:spcPct val="150000"/>
              </a:lnSpc>
            </a:pPr>
            <a:r>
              <a:rPr lang="vi-VN" sz="2000" dirty="0">
                <a:latin typeface="UTM Avo" panose="02040603050506020204" pitchFamily="18" charset="0"/>
              </a:rPr>
              <a:t> </a:t>
            </a:r>
          </a:p>
          <a:p>
            <a:pPr marL="266700" algn="just">
              <a:lnSpc>
                <a:spcPct val="150000"/>
              </a:lnSpc>
            </a:pPr>
            <a:endParaRPr lang="en-US" sz="2000" dirty="0">
              <a:latin typeface="UTM Avo" panose="02040603050506020204" pitchFamily="18" charset="0"/>
            </a:endParaRPr>
          </a:p>
        </p:txBody>
      </p:sp>
      <p:cxnSp>
        <p:nvCxnSpPr>
          <p:cNvPr id="4" name="Straight Connector 3">
            <a:extLst>
              <a:ext uri="{FF2B5EF4-FFF2-40B4-BE49-F238E27FC236}">
                <a16:creationId xmlns="" xmlns:a16="http://schemas.microsoft.com/office/drawing/2014/main" id="{1F4C6444-6C93-BF45-B1C3-D4A014078C78}"/>
              </a:ext>
            </a:extLst>
          </p:cNvPr>
          <p:cNvCxnSpPr>
            <a:cxnSpLocks/>
          </p:cNvCxnSpPr>
          <p:nvPr/>
        </p:nvCxnSpPr>
        <p:spPr>
          <a:xfrm>
            <a:off x="2610117" y="1404859"/>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1202C3C9-A326-274C-8CA8-74D8353AD7BB}"/>
              </a:ext>
            </a:extLst>
          </p:cNvPr>
          <p:cNvCxnSpPr>
            <a:cxnSpLocks/>
          </p:cNvCxnSpPr>
          <p:nvPr/>
        </p:nvCxnSpPr>
        <p:spPr>
          <a:xfrm>
            <a:off x="835464" y="1846768"/>
            <a:ext cx="4731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 xmlns:a16="http://schemas.microsoft.com/office/drawing/2014/main" id="{B778746E-20C0-B74C-8556-5A9A1ECA4885}"/>
              </a:ext>
            </a:extLst>
          </p:cNvPr>
          <p:cNvCxnSpPr>
            <a:cxnSpLocks/>
          </p:cNvCxnSpPr>
          <p:nvPr/>
        </p:nvCxnSpPr>
        <p:spPr>
          <a:xfrm>
            <a:off x="2925730" y="230158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90F3943F-2941-5E4E-B96B-8055ECAD4CA0}"/>
              </a:ext>
            </a:extLst>
          </p:cNvPr>
          <p:cNvCxnSpPr>
            <a:cxnSpLocks/>
          </p:cNvCxnSpPr>
          <p:nvPr/>
        </p:nvCxnSpPr>
        <p:spPr>
          <a:xfrm>
            <a:off x="2300801" y="275886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DC67CCA1-AA73-5344-AE55-2A4D219EA981}"/>
              </a:ext>
            </a:extLst>
          </p:cNvPr>
          <p:cNvCxnSpPr>
            <a:cxnSpLocks/>
          </p:cNvCxnSpPr>
          <p:nvPr/>
        </p:nvCxnSpPr>
        <p:spPr>
          <a:xfrm>
            <a:off x="518484" y="3652048"/>
            <a:ext cx="520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 xmlns:a16="http://schemas.microsoft.com/office/drawing/2014/main"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cày bừa</a:t>
            </a:r>
            <a:endParaRPr lang="vi-VN" sz="2400" dirty="0"/>
          </a:p>
        </p:txBody>
      </p:sp>
      <p:sp>
        <p:nvSpPr>
          <p:cNvPr id="4" name="Oval 3">
            <a:extLst>
              <a:ext uri="{FF2B5EF4-FFF2-40B4-BE49-F238E27FC236}">
                <a16:creationId xmlns=""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 xmlns:a16="http://schemas.microsoft.com/office/drawing/2014/main"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gieo hạt</a:t>
            </a:r>
            <a:endParaRPr lang="vi-VN" sz="2400" dirty="0"/>
          </a:p>
        </p:txBody>
      </p:sp>
      <p:sp>
        <p:nvSpPr>
          <p:cNvPr id="6" name="Oval 5">
            <a:extLst>
              <a:ext uri="{FF2B5EF4-FFF2-40B4-BE49-F238E27FC236}">
                <a16:creationId xmlns=""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vườn cây</a:t>
            </a:r>
            <a:endParaRPr lang="vi-VN" sz="2400" dirty="0"/>
          </a:p>
        </p:txBody>
      </p:sp>
      <p:sp>
        <p:nvSpPr>
          <p:cNvPr id="8" name="Oval 7">
            <a:extLst>
              <a:ext uri="{FF2B5EF4-FFF2-40B4-BE49-F238E27FC236}">
                <a16:creationId xmlns="" xmlns:a16="http://schemas.microsoft.com/office/drawing/2014/main"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hạn hán</a:t>
            </a:r>
            <a:endParaRPr lang="vi-VN" sz="2400" dirty="0"/>
          </a:p>
        </p:txBody>
      </p:sp>
      <p:sp>
        <p:nvSpPr>
          <p:cNvPr id="14" name="Oval 13">
            <a:extLst>
              <a:ext uri="{FF2B5EF4-FFF2-40B4-BE49-F238E27FC236}">
                <a16:creationId xmlns=""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C1327C9E-DC85-E24B-8C26-43F853D7CE7C}"/>
              </a:ext>
            </a:extLst>
          </p:cNvPr>
          <p:cNvGrpSpPr/>
          <p:nvPr/>
        </p:nvGrpSpPr>
        <p:grpSpPr>
          <a:xfrm>
            <a:off x="4252957" y="943794"/>
            <a:ext cx="2942667" cy="2961864"/>
            <a:chOff x="4252957" y="1153889"/>
            <a:chExt cx="2942667" cy="2961864"/>
          </a:xfrm>
        </p:grpSpPr>
        <p:sp>
          <p:nvSpPr>
            <p:cNvPr id="4" name="Oval 3">
              <a:extLst>
                <a:ext uri="{FF2B5EF4-FFF2-40B4-BE49-F238E27FC236}">
                  <a16:creationId xmlns="" xmlns:a16="http://schemas.microsoft.com/office/drawing/2014/main" id="{29FF4145-6D02-FD4E-8C5A-63E0F565D647}"/>
                </a:ext>
              </a:extLst>
            </p:cNvPr>
            <p:cNvSpPr/>
            <p:nvPr/>
          </p:nvSpPr>
          <p:spPr>
            <a:xfrm>
              <a:off x="4408868" y="3336782"/>
              <a:ext cx="2449132" cy="652829"/>
            </a:xfrm>
            <a:prstGeom prst="ellipse">
              <a:avLst/>
            </a:prstGeom>
            <a:solidFill>
              <a:srgbClr val="BEE7F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26" name="Picture 2" descr="Hình ảnh Mẫu Sen Sen Sen Sen Sen Vector, Sen Miễn Phí, Hoa, Lá Sen Vector  và PNG với nền trong suốt để tải xuống miễn phí">
              <a:extLst>
                <a:ext uri="{FF2B5EF4-FFF2-40B4-BE49-F238E27FC236}">
                  <a16:creationId xmlns="" xmlns:a16="http://schemas.microsoft.com/office/drawing/2014/main" id="{BD5314C5-FCD2-6840-A57F-93563526CE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52957" y="1153889"/>
              <a:ext cx="2942667" cy="296186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 xmlns:a16="http://schemas.microsoft.com/office/drawing/2014/main" id="{1140E177-70F0-4448-85FE-DA7F0F776ACE}"/>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3578" y="432728"/>
            <a:ext cx="352093" cy="352093"/>
          </a:xfrm>
          <a:prstGeom prst="rect">
            <a:avLst/>
          </a:prstGeom>
        </p:spPr>
      </p:pic>
      <p:sp>
        <p:nvSpPr>
          <p:cNvPr id="3" name="TextBox 2">
            <a:extLst>
              <a:ext uri="{FF2B5EF4-FFF2-40B4-BE49-F238E27FC236}">
                <a16:creationId xmlns="" xmlns:a16="http://schemas.microsoft.com/office/drawing/2014/main" id="{D5D29BEC-04F4-6A40-90D7-EEE793C9FEE0}"/>
              </a:ext>
            </a:extLst>
          </p:cNvPr>
          <p:cNvSpPr txBox="1"/>
          <p:nvPr/>
        </p:nvSpPr>
        <p:spPr>
          <a:xfrm>
            <a:off x="733090" y="369496"/>
            <a:ext cx="5311568" cy="49411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Chọn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 </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hoặc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 thay cho ô vuông.</a:t>
            </a:r>
          </a:p>
        </p:txBody>
      </p:sp>
      <p:grpSp>
        <p:nvGrpSpPr>
          <p:cNvPr id="9" name="Group 8">
            <a:extLst>
              <a:ext uri="{FF2B5EF4-FFF2-40B4-BE49-F238E27FC236}">
                <a16:creationId xmlns="" xmlns:a16="http://schemas.microsoft.com/office/drawing/2014/main" id="{D0F5C1CE-5D69-A34F-A998-7A729CD09BF1}"/>
              </a:ext>
            </a:extLst>
          </p:cNvPr>
          <p:cNvGrpSpPr/>
          <p:nvPr/>
        </p:nvGrpSpPr>
        <p:grpSpPr>
          <a:xfrm>
            <a:off x="767277" y="1211306"/>
            <a:ext cx="5311568" cy="3066224"/>
            <a:chOff x="-528710" y="1557041"/>
            <a:chExt cx="5311568" cy="3066224"/>
          </a:xfrm>
          <a:noFill/>
        </p:grpSpPr>
        <p:sp>
          <p:nvSpPr>
            <p:cNvPr id="5" name="Rectangle 4">
              <a:extLst>
                <a:ext uri="{FF2B5EF4-FFF2-40B4-BE49-F238E27FC236}">
                  <a16:creationId xmlns="" xmlns:a16="http://schemas.microsoft.com/office/drawing/2014/main" id="{F3A00893-BE8B-5B41-BEEC-11F2E7ED6F7E}"/>
                </a:ext>
              </a:extLst>
            </p:cNvPr>
            <p:cNvSpPr/>
            <p:nvPr/>
          </p:nvSpPr>
          <p:spPr>
            <a:xfrm>
              <a:off x="-528710" y="1557041"/>
              <a:ext cx="5311568" cy="3066224"/>
            </a:xfrm>
            <a:prstGeom prst="rect">
              <a:avLst/>
            </a:prstGeom>
            <a:grpFill/>
            <a:ln w="19050">
              <a:noFill/>
              <a:extLst>
                <a:ext uri="{C807C97D-BFC1-408E-A445-0C87EB9F89A2}">
                  <ask:lineSketchStyleProps xmlns="" xmlns:ask="http://schemas.microsoft.com/office/drawing/2018/sketchyshapes" sd="86837363">
                    <a:custGeom>
                      <a:avLst/>
                      <a:gdLst>
                        <a:gd name="connsiteX0" fmla="*/ 0 w 5311568"/>
                        <a:gd name="connsiteY0" fmla="*/ 0 h 3066224"/>
                        <a:gd name="connsiteX1" fmla="*/ 5311568 w 5311568"/>
                        <a:gd name="connsiteY1" fmla="*/ 0 h 3066224"/>
                        <a:gd name="connsiteX2" fmla="*/ 5311568 w 5311568"/>
                        <a:gd name="connsiteY2" fmla="*/ 3066224 h 3066224"/>
                        <a:gd name="connsiteX3" fmla="*/ 0 w 5311568"/>
                        <a:gd name="connsiteY3" fmla="*/ 3066224 h 3066224"/>
                        <a:gd name="connsiteX4" fmla="*/ 0 w 5311568"/>
                        <a:gd name="connsiteY4" fmla="*/ 0 h 30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568" h="3066224" fill="none" extrusionOk="0">
                          <a:moveTo>
                            <a:pt x="0" y="0"/>
                          </a:moveTo>
                          <a:cubicBezTo>
                            <a:pt x="1222096" y="106216"/>
                            <a:pt x="4711211" y="-142119"/>
                            <a:pt x="5311568" y="0"/>
                          </a:cubicBezTo>
                          <a:cubicBezTo>
                            <a:pt x="5311057" y="1098859"/>
                            <a:pt x="5310798" y="1749720"/>
                            <a:pt x="5311568" y="3066224"/>
                          </a:cubicBezTo>
                          <a:cubicBezTo>
                            <a:pt x="3620501" y="3036996"/>
                            <a:pt x="892547" y="3050530"/>
                            <a:pt x="0" y="3066224"/>
                          </a:cubicBezTo>
                          <a:cubicBezTo>
                            <a:pt x="-56229" y="2395705"/>
                            <a:pt x="-65128" y="830806"/>
                            <a:pt x="0" y="0"/>
                          </a:cubicBezTo>
                          <a:close/>
                        </a:path>
                        <a:path w="5311568" h="3066224" stroke="0" extrusionOk="0">
                          <a:moveTo>
                            <a:pt x="0" y="0"/>
                          </a:moveTo>
                          <a:cubicBezTo>
                            <a:pt x="2146832" y="-71603"/>
                            <a:pt x="4243858" y="126493"/>
                            <a:pt x="5311568" y="0"/>
                          </a:cubicBezTo>
                          <a:cubicBezTo>
                            <a:pt x="5222378" y="854751"/>
                            <a:pt x="5467352" y="2644159"/>
                            <a:pt x="5311568" y="3066224"/>
                          </a:cubicBezTo>
                          <a:cubicBezTo>
                            <a:pt x="3654653" y="3111068"/>
                            <a:pt x="1916940" y="2909337"/>
                            <a:pt x="0" y="3066224"/>
                          </a:cubicBezTo>
                          <a:cubicBezTo>
                            <a:pt x="-31925" y="2026275"/>
                            <a:pt x="67210" y="1035094"/>
                            <a:pt x="0" y="0"/>
                          </a:cubicBezTo>
                          <a:close/>
                        </a:path>
                      </a:pathLst>
                    </a:custGeom>
                    <ask:type>
                      <ask:lineSketchCurved/>
                    </ask:type>
                  </ask:lineSketchStyleProps>
                </a:ext>
              </a:extLst>
            </a:ln>
          </p:spPr>
          <p:txBody>
            <a:bodyPr wrap="square" anchor="b">
              <a:spAutoFit/>
            </a:bodyPr>
            <a:lstStyle/>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Cuốc con về                   hè</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Trong đầm sen bát  </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Lá xanh xoè ô che</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Hoa đưa hương ngào ngạt</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x-none" sz="2000" dirty="0">
                  <a:latin typeface="UTM Avo" panose="02040603050506020204" pitchFamily="18" charset="0"/>
                  <a:ea typeface="Calibri" panose="020F0502020204030204" pitchFamily="34" charset="0"/>
                </a:rPr>
                <a:t>(Nguyễn Văn Chương)</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 xmlns:a16="http://schemas.microsoft.com/office/drawing/2014/main" id="{1FFB1E92-CFF9-E147-B911-E623B6E48522}"/>
                </a:ext>
              </a:extLst>
            </p:cNvPr>
            <p:cNvSpPr/>
            <p:nvPr/>
          </p:nvSpPr>
          <p:spPr>
            <a:xfrm>
              <a:off x="939411" y="1739239"/>
              <a:ext cx="900780"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 xmlns:a16="http://schemas.microsoft.com/office/drawing/2014/main" id="{B8600C9E-429F-0547-A61E-1698C59A51EA}"/>
                </a:ext>
              </a:extLst>
            </p:cNvPr>
            <p:cNvSpPr/>
            <p:nvPr/>
          </p:nvSpPr>
          <p:spPr>
            <a:xfrm>
              <a:off x="1643392" y="2375463"/>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4" name="Rectangle 13">
            <a:extLst>
              <a:ext uri="{FF2B5EF4-FFF2-40B4-BE49-F238E27FC236}">
                <a16:creationId xmlns="" xmlns:a16="http://schemas.microsoft.com/office/drawing/2014/main" id="{0575EFEA-A3F3-C84B-B2F5-8FEE838EED2B}"/>
              </a:ext>
            </a:extLst>
          </p:cNvPr>
          <p:cNvSpPr/>
          <p:nvPr/>
        </p:nvSpPr>
        <p:spPr>
          <a:xfrm>
            <a:off x="2117514" y="1313810"/>
            <a:ext cx="127586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nghỉ</a:t>
            </a:r>
            <a:endParaRPr kumimoji="0" lang="x-none"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Rectangle 25">
            <a:extLst>
              <a:ext uri="{FF2B5EF4-FFF2-40B4-BE49-F238E27FC236}">
                <a16:creationId xmlns="" xmlns:a16="http://schemas.microsoft.com/office/drawing/2014/main" id="{F0764737-0A8E-7740-B92E-A5CA1D85AC22}"/>
              </a:ext>
            </a:extLst>
          </p:cNvPr>
          <p:cNvSpPr/>
          <p:nvPr/>
        </p:nvSpPr>
        <p:spPr>
          <a:xfrm>
            <a:off x="3079508" y="1949522"/>
            <a:ext cx="8931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ngát</a:t>
            </a:r>
          </a:p>
        </p:txBody>
      </p:sp>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B7F940E-EC3B-C04B-BF84-A079CC797EAB}"/>
              </a:ext>
            </a:extLst>
          </p:cNvPr>
          <p:cNvSpPr txBox="1"/>
          <p:nvPr/>
        </p:nvSpPr>
        <p:spPr>
          <a:xfrm>
            <a:off x="922978" y="44574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507635"/>
            <a:ext cx="353714" cy="353714"/>
          </a:xfrm>
          <a:prstGeom prst="rect">
            <a:avLst/>
          </a:prstGeom>
        </p:spPr>
      </p:pic>
      <p:sp>
        <p:nvSpPr>
          <p:cNvPr id="9" name="TextBox 8">
            <a:extLst>
              <a:ext uri="{FF2B5EF4-FFF2-40B4-BE49-F238E27FC236}">
                <a16:creationId xmlns="" xmlns:a16="http://schemas.microsoft.com/office/drawing/2014/main" id="{DA5991B2-32D7-2D4C-B927-082A670A87A4}"/>
              </a:ext>
            </a:extLst>
          </p:cNvPr>
          <p:cNvSpPr txBox="1"/>
          <p:nvPr/>
        </p:nvSpPr>
        <p:spPr>
          <a:xfrm>
            <a:off x="765178" y="961542"/>
            <a:ext cx="4801663" cy="493148"/>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2000" b="1" dirty="0">
                <a:solidFill>
                  <a:srgbClr val="FF0000"/>
                </a:solidFill>
                <a:latin typeface="UTM Avo" panose="02040603050506020204" pitchFamily="18" charset="0"/>
              </a:rPr>
              <a:t>r</a:t>
            </a:r>
            <a:r>
              <a:rPr lang="vi-VN" sz="2000" dirty="0">
                <a:latin typeface="UTM Avo" panose="02040603050506020204" pitchFamily="18" charset="0"/>
              </a:rPr>
              <a:t>, </a:t>
            </a:r>
            <a:r>
              <a:rPr lang="vi-VN" sz="2000" b="1" dirty="0">
                <a:solidFill>
                  <a:srgbClr val="FF0000"/>
                </a:solidFill>
                <a:latin typeface="UTM Avo" panose="02040603050506020204" pitchFamily="18" charset="0"/>
              </a:rPr>
              <a:t>d</a:t>
            </a:r>
            <a:r>
              <a:rPr lang="vi-VN" sz="2000" dirty="0">
                <a:latin typeface="UTM Avo" panose="02040603050506020204" pitchFamily="18" charset="0"/>
              </a:rPr>
              <a:t> </a:t>
            </a:r>
            <a:r>
              <a:rPr lang="vi-VN" sz="1800" dirty="0">
                <a:latin typeface="UTM Avo" panose="02040603050506020204" pitchFamily="18" charset="0"/>
              </a:rPr>
              <a:t>hoặc </a:t>
            </a:r>
            <a:r>
              <a:rPr lang="vi-VN" sz="2000" b="1" dirty="0">
                <a:solidFill>
                  <a:srgbClr val="FF0000"/>
                </a:solidFill>
                <a:latin typeface="UTM Avo" panose="02040603050506020204" pitchFamily="18" charset="0"/>
              </a:rPr>
              <a:t>gi</a:t>
            </a:r>
            <a:r>
              <a:rPr lang="vi-VN" sz="1800" dirty="0">
                <a:latin typeface="UTM Avo" panose="02040603050506020204" pitchFamily="18" charset="0"/>
              </a:rPr>
              <a:t> thay cho ô vuông</a:t>
            </a:r>
          </a:p>
        </p:txBody>
      </p:sp>
      <p:sp>
        <p:nvSpPr>
          <p:cNvPr id="4" name="Rectangle 3">
            <a:extLst>
              <a:ext uri="{FF2B5EF4-FFF2-40B4-BE49-F238E27FC236}">
                <a16:creationId xmlns="" xmlns:a16="http://schemas.microsoft.com/office/drawing/2014/main" id="{795184D0-493B-9D40-A318-071FD9BE94D2}"/>
              </a:ext>
            </a:extLst>
          </p:cNvPr>
          <p:cNvSpPr/>
          <p:nvPr/>
        </p:nvSpPr>
        <p:spPr>
          <a:xfrm>
            <a:off x="1074704" y="1554883"/>
            <a:ext cx="4697874" cy="2400657"/>
          </a:xfrm>
          <a:prstGeom prst="rect">
            <a:avLst/>
          </a:prstGeom>
        </p:spPr>
        <p:txBody>
          <a:bodyPr wrap="square">
            <a:spAutoFit/>
          </a:bodyPr>
          <a:lstStyle/>
          <a:p>
            <a:pPr>
              <a:lnSpc>
                <a:spcPct val="150000"/>
              </a:lnSpc>
            </a:pPr>
            <a:r>
              <a:rPr lang="vi-VN" sz="2000" dirty="0">
                <a:solidFill>
                  <a:schemeClr val="bg2">
                    <a:lumMod val="75000"/>
                  </a:schemeClr>
                </a:solidFill>
                <a:latin typeface="UTM Avo" panose="02040603050506020204" pitchFamily="18" charset="0"/>
                <a:ea typeface="Calibri" panose="020F0502020204030204" pitchFamily="34" charset="0"/>
              </a:rPr>
              <a:t>Mưa</a:t>
            </a:r>
            <a:r>
              <a:rPr lang="vi-VN" sz="2000" dirty="0">
                <a:latin typeface="UTM Avo" panose="02040603050506020204" pitchFamily="18" charset="0"/>
                <a:ea typeface="Calibri" panose="020F0502020204030204" pitchFamily="34" charset="0"/>
              </a:rPr>
              <a:t>           </a:t>
            </a:r>
            <a:r>
              <a:rPr lang="en-US" sz="2000" dirty="0" err="1" smtClean="0">
                <a:solidFill>
                  <a:srgbClr val="FF0000"/>
                </a:solidFill>
                <a:latin typeface="UTM Avo" panose="02040603050506020204" pitchFamily="18" charset="0"/>
                <a:ea typeface="Calibri" panose="020F0502020204030204" pitchFamily="34" charset="0"/>
              </a:rPr>
              <a:t>gi</a:t>
            </a:r>
            <a:r>
              <a:rPr lang="vi-VN" sz="2000" dirty="0" smtClean="0">
                <a:latin typeface="UTM Avo" panose="02040603050506020204" pitchFamily="18" charset="0"/>
                <a:ea typeface="Calibri" panose="020F0502020204030204" pitchFamily="34" charset="0"/>
              </a:rPr>
              <a:t>ăng </a:t>
            </a:r>
            <a:r>
              <a:rPr lang="vi-VN" sz="2000" dirty="0">
                <a:latin typeface="UTM Avo" panose="02040603050506020204" pitchFamily="18" charset="0"/>
                <a:ea typeface="Calibri" panose="020F0502020204030204" pitchFamily="34" charset="0"/>
              </a:rPr>
              <a:t>trên </a:t>
            </a:r>
            <a:r>
              <a:rPr lang="vi-VN" sz="2000" dirty="0">
                <a:solidFill>
                  <a:schemeClr val="bg2">
                    <a:lumMod val="75000"/>
                  </a:schemeClr>
                </a:solidFill>
                <a:latin typeface="UTM Avo" panose="02040603050506020204" pitchFamily="18" charset="0"/>
                <a:ea typeface="Calibri" panose="020F0502020204030204" pitchFamily="34" charset="0"/>
              </a:rPr>
              <a:t>đồng</a:t>
            </a:r>
            <a:endParaRPr lang="x-none" sz="2000" dirty="0">
              <a:solidFill>
                <a:schemeClr val="bg2">
                  <a:lumMod val="75000"/>
                </a:schemeClr>
              </a:solidFill>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Uốn mềm </a:t>
            </a:r>
            <a:r>
              <a:rPr lang="vi-VN" sz="2000" dirty="0">
                <a:solidFill>
                  <a:schemeClr val="bg2">
                    <a:lumMod val="75000"/>
                  </a:schemeClr>
                </a:solidFill>
                <a:latin typeface="UTM Avo" panose="02040603050506020204" pitchFamily="18" charset="0"/>
                <a:ea typeface="Calibri" panose="020F0502020204030204" pitchFamily="34" charset="0"/>
              </a:rPr>
              <a:t>ngọn lúa</a:t>
            </a:r>
            <a:endParaRPr lang="x-none" sz="2000" dirty="0">
              <a:solidFill>
                <a:schemeClr val="bg2">
                  <a:lumMod val="75000"/>
                </a:schemeClr>
              </a:solidFill>
              <a:latin typeface="Times New Roman" panose="02020603050405020304" pitchFamily="18" charset="0"/>
              <a:ea typeface="Calibri" panose="020F0502020204030204" pitchFamily="34" charset="0"/>
            </a:endParaRPr>
          </a:p>
          <a:p>
            <a:pPr>
              <a:lnSpc>
                <a:spcPct val="150000"/>
              </a:lnSpc>
            </a:pPr>
            <a:r>
              <a:rPr lang="vi-VN" sz="2000" dirty="0">
                <a:solidFill>
                  <a:schemeClr val="bg2">
                    <a:lumMod val="75000"/>
                  </a:schemeClr>
                </a:solidFill>
                <a:latin typeface="UTM Avo" panose="02040603050506020204" pitchFamily="18" charset="0"/>
                <a:ea typeface="Calibri" panose="020F0502020204030204" pitchFamily="34" charset="0"/>
              </a:rPr>
              <a:t>Hoa xoan </a:t>
            </a:r>
            <a:r>
              <a:rPr lang="vi-VN" sz="2000" dirty="0">
                <a:latin typeface="UTM Avo" panose="02040603050506020204" pitchFamily="18" charset="0"/>
                <a:ea typeface="Calibri" panose="020F0502020204030204" pitchFamily="34" charset="0"/>
              </a:rPr>
              <a:t>theo              </a:t>
            </a:r>
            <a:r>
              <a:rPr lang="en-US" sz="2000" dirty="0" err="1" smtClean="0">
                <a:solidFill>
                  <a:srgbClr val="FF0000"/>
                </a:solidFill>
                <a:latin typeface="UTM Avo" panose="02040603050506020204" pitchFamily="18" charset="0"/>
                <a:ea typeface="Calibri" panose="020F0502020204030204" pitchFamily="34" charset="0"/>
              </a:rPr>
              <a:t>gi</a:t>
            </a:r>
            <a:r>
              <a:rPr lang="vi-VN" sz="2000" dirty="0" smtClean="0">
                <a:latin typeface="UTM Avo" panose="02040603050506020204" pitchFamily="18" charset="0"/>
                <a:ea typeface="Calibri" panose="020F0502020204030204" pitchFamily="34" charset="0"/>
              </a:rPr>
              <a:t> </a:t>
            </a:r>
            <a:r>
              <a:rPr lang="vi-VN" sz="2000" dirty="0">
                <a:latin typeface="UTM Avo" panose="02040603050506020204" pitchFamily="18" charset="0"/>
                <a:ea typeface="Calibri" panose="020F0502020204030204" pitchFamily="34" charset="0"/>
              </a:rPr>
              <a:t>ó</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 </a:t>
            </a:r>
            <a:r>
              <a:rPr lang="en-US" sz="2000" dirty="0" smtClean="0">
                <a:solidFill>
                  <a:srgbClr val="FF0000"/>
                </a:solidFill>
                <a:latin typeface="UTM Avo" panose="02040603050506020204" pitchFamily="18" charset="0"/>
                <a:ea typeface="Calibri" panose="020F0502020204030204" pitchFamily="34" charset="0"/>
              </a:rPr>
              <a:t>R</a:t>
            </a:r>
            <a:r>
              <a:rPr lang="vi-VN" sz="2000" dirty="0" smtClean="0">
                <a:latin typeface="UTM Avo" panose="02040603050506020204" pitchFamily="18" charset="0"/>
                <a:ea typeface="Calibri" panose="020F0502020204030204" pitchFamily="34" charset="0"/>
              </a:rPr>
              <a:t>ải </a:t>
            </a:r>
            <a:r>
              <a:rPr lang="vi-VN" sz="2000" dirty="0">
                <a:latin typeface="UTM Avo" panose="02040603050506020204" pitchFamily="18" charset="0"/>
                <a:ea typeface="Calibri" panose="020F0502020204030204" pitchFamily="34" charset="0"/>
              </a:rPr>
              <a:t>tím </a:t>
            </a:r>
            <a:r>
              <a:rPr lang="vi-VN" sz="2000" dirty="0">
                <a:solidFill>
                  <a:schemeClr val="bg2">
                    <a:lumMod val="75000"/>
                  </a:schemeClr>
                </a:solidFill>
                <a:latin typeface="UTM Avo" panose="02040603050506020204" pitchFamily="18" charset="0"/>
                <a:ea typeface="Calibri" panose="020F0502020204030204" pitchFamily="34" charset="0"/>
              </a:rPr>
              <a:t>mặt đường</a:t>
            </a:r>
            <a:r>
              <a:rPr lang="vi-VN" sz="2000" dirty="0">
                <a:latin typeface="UTM Avo" panose="02040603050506020204" pitchFamily="18" charset="0"/>
                <a:ea typeface="Calibri" panose="020F0502020204030204" pitchFamily="34" charset="0"/>
              </a:rPr>
              <a:t>.</a:t>
            </a:r>
            <a:endParaRPr lang="x-none" sz="2000" dirty="0">
              <a:latin typeface="Times New Roman" panose="02020603050405020304" pitchFamily="18" charset="0"/>
              <a:ea typeface="Calibri" panose="020F0502020204030204" pitchFamily="34" charset="0"/>
            </a:endParaRPr>
          </a:p>
          <a:p>
            <a:pPr algn="r">
              <a:lnSpc>
                <a:spcPct val="150000"/>
              </a:lnSpc>
            </a:pPr>
            <a:r>
              <a:rPr lang="vi-VN" sz="2000" dirty="0">
                <a:latin typeface="UTM Avo" panose="02040603050506020204" pitchFamily="18" charset="0"/>
                <a:ea typeface="Calibri" panose="020F0502020204030204" pitchFamily="34" charset="0"/>
              </a:rPr>
              <a:t>	(Theo Nguyễn Bao)</a:t>
            </a:r>
            <a:endParaRPr lang="x-none" sz="2000" dirty="0">
              <a:latin typeface="Times New Roman" panose="02020603050405020304" pitchFamily="18" charset="0"/>
              <a:ea typeface="Calibri" panose="020F0502020204030204" pitchFamily="34" charset="0"/>
            </a:endParaRPr>
          </a:p>
        </p:txBody>
      </p:sp>
      <p:pic>
        <p:nvPicPr>
          <p:cNvPr id="19" name="Picture 2" descr="Lúa Vàng Hình ảnh | Định dạng hình ảnh PNG 400280211| vn.lovepik.com">
            <a:extLst>
              <a:ext uri="{FF2B5EF4-FFF2-40B4-BE49-F238E27FC236}">
                <a16:creationId xmlns="" xmlns:a16="http://schemas.microsoft.com/office/drawing/2014/main"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66841" y="-489696"/>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 xmlns:a16="http://schemas.microsoft.com/office/drawing/2014/main" id="{468D9E63-94C6-354F-874E-291247AEC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0916" y="3723395"/>
            <a:ext cx="2070594" cy="145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1302041" y="1272256"/>
            <a:ext cx="4620268" cy="654731"/>
          </a:xfrm>
          <a:prstGeom prst="rect">
            <a:avLst/>
          </a:prstGeom>
          <a:noFill/>
        </p:spPr>
        <p:txBody>
          <a:bodyPr wrap="square" rtlCol="0">
            <a:spAutoFit/>
          </a:bodyPr>
          <a:lstStyle/>
          <a:p>
            <a:pPr algn="ctr">
              <a:lnSpc>
                <a:spcPct val="150000"/>
              </a:lnSpc>
            </a:pPr>
            <a:r>
              <a:rPr lang="vi-VN" sz="2800" b="1" dirty="0">
                <a:ln>
                  <a:solidFill>
                    <a:schemeClr val="accent1">
                      <a:lumMod val="75000"/>
                    </a:schemeClr>
                  </a:solidFill>
                </a:ln>
                <a:solidFill>
                  <a:srgbClr val="FFC000"/>
                </a:solidFill>
                <a:latin typeface="UTM Avo" panose="02040603050506020204" pitchFamily="18" charset="0"/>
              </a:rPr>
              <a:t>Giải đố</a:t>
            </a:r>
          </a:p>
        </p:txBody>
      </p:sp>
      <p:sp>
        <p:nvSpPr>
          <p:cNvPr id="9" name="TextBox 8">
            <a:extLst>
              <a:ext uri="{FF2B5EF4-FFF2-40B4-BE49-F238E27FC236}">
                <a16:creationId xmlns="" xmlns:a16="http://schemas.microsoft.com/office/drawing/2014/main" id="{7B5B728C-6E08-431C-95CB-497657ACF5B5}"/>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0" name="Group 9">
            <a:extLst>
              <a:ext uri="{FF2B5EF4-FFF2-40B4-BE49-F238E27FC236}">
                <a16:creationId xmlns="" xmlns:a16="http://schemas.microsoft.com/office/drawing/2014/main" id="{2CD3229D-B8A8-1B45-ABCD-A8DD88F52D58}"/>
              </a:ext>
            </a:extLst>
          </p:cNvPr>
          <p:cNvGrpSpPr/>
          <p:nvPr/>
        </p:nvGrpSpPr>
        <p:grpSpPr>
          <a:xfrm>
            <a:off x="386192" y="578414"/>
            <a:ext cx="1631953" cy="733740"/>
            <a:chOff x="360464" y="617893"/>
            <a:chExt cx="1631953" cy="733740"/>
          </a:xfrm>
        </p:grpSpPr>
        <p:sp>
          <p:nvSpPr>
            <p:cNvPr id="11" name="TextBox 10">
              <a:extLst>
                <a:ext uri="{FF2B5EF4-FFF2-40B4-BE49-F238E27FC236}">
                  <a16:creationId xmlns="" xmlns:a16="http://schemas.microsoft.com/office/drawing/2014/main" id="{B4C743F2-9ED5-F541-B86C-E3E9166118B2}"/>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2" name="TextBox 11">
              <a:extLst>
                <a:ext uri="{FF2B5EF4-FFF2-40B4-BE49-F238E27FC236}">
                  <a16:creationId xmlns="" xmlns:a16="http://schemas.microsoft.com/office/drawing/2014/main" id="{558E45CD-0985-5947-ADFD-12760D42073D}"/>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
        <p:nvSpPr>
          <p:cNvPr id="2" name="TextBox 1">
            <a:extLst>
              <a:ext uri="{FF2B5EF4-FFF2-40B4-BE49-F238E27FC236}">
                <a16:creationId xmlns="" xmlns:a16="http://schemas.microsoft.com/office/drawing/2014/main" id="{CE6E3102-0A59-D941-8EFB-F68A7CC0ACCD}"/>
              </a:ext>
            </a:extLst>
          </p:cNvPr>
          <p:cNvSpPr txBox="1"/>
          <p:nvPr/>
        </p:nvSpPr>
        <p:spPr>
          <a:xfrm>
            <a:off x="311376" y="2098098"/>
            <a:ext cx="4089581"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a.  Tròn như quả bóng màu xanh</a:t>
            </a:r>
            <a:endParaRPr lang="x-none"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Đung đưa trên cành chờ Tết trung thu.</a:t>
            </a:r>
            <a:endParaRPr lang="x-none" sz="1600" dirty="0">
              <a:latin typeface="Times New Roman" panose="02020603050405020304" pitchFamily="18" charset="0"/>
              <a:ea typeface="Calibri" panose="020F0502020204030204" pitchFamily="34" charset="0"/>
            </a:endParaRPr>
          </a:p>
          <a:p>
            <a:pPr algn="r">
              <a:lnSpc>
                <a:spcPct val="150000"/>
              </a:lnSpc>
            </a:pPr>
            <a:r>
              <a:rPr lang="vi-VN" sz="1600" dirty="0">
                <a:latin typeface="UTM Avo" panose="02040603050506020204" pitchFamily="18" charset="0"/>
                <a:ea typeface="Calibri" panose="020F0502020204030204" pitchFamily="34" charset="0"/>
              </a:rPr>
              <a:t>(Là quả gì?)</a:t>
            </a:r>
            <a:endParaRPr lang="x-none" sz="1600" dirty="0">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 xmlns:a16="http://schemas.microsoft.com/office/drawing/2014/main" id="{60CFD7E7-1A43-474B-94DF-24BC8FAF6EAB}"/>
              </a:ext>
            </a:extLst>
          </p:cNvPr>
          <p:cNvSpPr txBox="1"/>
          <p:nvPr/>
        </p:nvSpPr>
        <p:spPr>
          <a:xfrm>
            <a:off x="304743" y="3358202"/>
            <a:ext cx="4012637"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b. Quả gì vỏ có gai mềm</a:t>
            </a:r>
          </a:p>
          <a:p>
            <a:pPr>
              <a:lnSpc>
                <a:spcPct val="150000"/>
              </a:lnSpc>
            </a:pPr>
            <a:r>
              <a:rPr lang="vi-VN" sz="1600" dirty="0">
                <a:latin typeface="UTM Avo" panose="02040603050506020204" pitchFamily="18" charset="0"/>
                <a:ea typeface="Calibri" panose="020F0502020204030204" pitchFamily="34" charset="0"/>
              </a:rPr>
              <a:t>Đến khi chín đỏ thoạt nhìn tưởng hoa?</a:t>
            </a:r>
          </a:p>
          <a:p>
            <a:pPr algn="r">
              <a:lnSpc>
                <a:spcPct val="150000"/>
              </a:lnSpc>
            </a:pPr>
            <a:r>
              <a:rPr lang="vi-VN" sz="1600" dirty="0">
                <a:latin typeface="UTM Avo" panose="02040603050506020204" pitchFamily="18" charset="0"/>
                <a:ea typeface="Calibri" panose="020F0502020204030204" pitchFamily="34" charset="0"/>
              </a:rPr>
              <a:t>(Là quả gì?)</a:t>
            </a:r>
          </a:p>
        </p:txBody>
      </p:sp>
      <p:pic>
        <p:nvPicPr>
          <p:cNvPr id="4" name="Picture 3">
            <a:extLst>
              <a:ext uri="{FF2B5EF4-FFF2-40B4-BE49-F238E27FC236}">
                <a16:creationId xmlns="" xmlns:a16="http://schemas.microsoft.com/office/drawing/2014/main"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a:extLst>
              <a:ext uri="{FF2B5EF4-FFF2-40B4-BE49-F238E27FC236}">
                <a16:creationId xmlns="" xmlns:a16="http://schemas.microsoft.com/office/drawing/2014/main"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6000"/>
                    </a14:imgEffect>
                    <a14:imgEffect>
                      <a14:saturation sat="200000"/>
                    </a14:imgEffect>
                  </a14:imgLayer>
                </a14:imgProps>
              </a:ext>
            </a:extLst>
          </a:blip>
          <a:srcRect t="11580"/>
          <a:stretch/>
        </p:blipFill>
        <p:spPr>
          <a:xfrm>
            <a:off x="4335352" y="2472251"/>
            <a:ext cx="983535" cy="885951"/>
          </a:xfrm>
          <a:prstGeom prst="rect">
            <a:avLst/>
          </a:prstGeom>
        </p:spPr>
      </p:pic>
      <p:pic>
        <p:nvPicPr>
          <p:cNvPr id="15" name="Picture 14">
            <a:extLst>
              <a:ext uri="{FF2B5EF4-FFF2-40B4-BE49-F238E27FC236}">
                <a16:creationId xmlns="" xmlns:a16="http://schemas.microsoft.com/office/drawing/2014/main"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5444026" y="2793445"/>
            <a:ext cx="1356702" cy="1280680"/>
          </a:xfrm>
          <a:prstGeom prst="ellipse">
            <a:avLst/>
          </a:prstGeom>
        </p:spPr>
      </p:pic>
      <p:pic>
        <p:nvPicPr>
          <p:cNvPr id="1026" name="Picture 2" descr="1kg chôm chôm bao nhiêu calo? - Bác sĩ phụ khoa giỏi">
            <a:extLst>
              <a:ext uri="{FF2B5EF4-FFF2-40B4-BE49-F238E27FC236}">
                <a16:creationId xmlns="" xmlns:a16="http://schemas.microsoft.com/office/drawing/2014/main"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a:extLst>
              <a:ext uri="{FF2B5EF4-FFF2-40B4-BE49-F238E27FC236}">
                <a16:creationId xmlns="" xmlns:a16="http://schemas.microsoft.com/office/drawing/2014/main" id="{E86D3390-30B6-9041-A381-D4DCBD774216}"/>
              </a:ext>
            </a:extLst>
          </p:cNvPr>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bưởi</a:t>
            </a:r>
          </a:p>
        </p:txBody>
      </p:sp>
      <p:sp>
        <p:nvSpPr>
          <p:cNvPr id="24" name="Rectangle: Rounded Corners 5">
            <a:extLst>
              <a:ext uri="{FF2B5EF4-FFF2-40B4-BE49-F238E27FC236}">
                <a16:creationId xmlns="" xmlns:a16="http://schemas.microsoft.com/office/drawing/2014/main" id="{EDC3DD57-BEFD-3344-9D55-C2511D19AD0D}"/>
              </a:ext>
            </a:extLst>
          </p:cNvPr>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chôm chôm</a:t>
            </a: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94E123E-802F-634C-BDB8-04C4E9E2376F}"/>
              </a:ext>
            </a:extLst>
          </p:cNvPr>
          <p:cNvSpPr txBox="1"/>
          <p:nvPr/>
        </p:nvSpPr>
        <p:spPr>
          <a:xfrm>
            <a:off x="599064" y="518441"/>
            <a:ext cx="6010080" cy="455061"/>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ea typeface="Calibri" panose="020F0502020204030204" pitchFamily="34" charset="0"/>
                <a:cs typeface="Times New Roman" panose="02020603050405020304" pitchFamily="18" charset="0"/>
              </a:rPr>
              <a:t>Chọn tiếng trong hoặc đơn thay cho ô vuông.</a:t>
            </a:r>
            <a:r>
              <a:rPr lang="x-none" sz="1800" dirty="0"/>
              <a:t> </a:t>
            </a:r>
            <a:endParaRPr lang="vi-VN" sz="1800" dirty="0">
              <a:latin typeface="UTM Avo" panose="02040603050506020204" pitchFamily="18" charset="0"/>
            </a:endParaRPr>
          </a:p>
        </p:txBody>
      </p:sp>
      <p:grpSp>
        <p:nvGrpSpPr>
          <p:cNvPr id="26" name="Group 25">
            <a:extLst>
              <a:ext uri="{FF2B5EF4-FFF2-40B4-BE49-F238E27FC236}">
                <a16:creationId xmlns="" xmlns:a16="http://schemas.microsoft.com/office/drawing/2014/main" id="{5601F4A3-4F26-2843-A429-296FF2C55FA3}"/>
              </a:ext>
            </a:extLst>
          </p:cNvPr>
          <p:cNvGrpSpPr/>
          <p:nvPr/>
        </p:nvGrpSpPr>
        <p:grpSpPr>
          <a:xfrm>
            <a:off x="226724" y="1213090"/>
            <a:ext cx="5826976" cy="2862322"/>
            <a:chOff x="834111" y="1164452"/>
            <a:chExt cx="6148189" cy="2862322"/>
          </a:xfrm>
        </p:grpSpPr>
        <p:sp>
          <p:nvSpPr>
            <p:cNvPr id="5" name="Rectangle 4">
              <a:extLst>
                <a:ext uri="{FF2B5EF4-FFF2-40B4-BE49-F238E27FC236}">
                  <a16:creationId xmlns="" xmlns:a16="http://schemas.microsoft.com/office/drawing/2014/main" id="{EB2CFFF4-6CDF-804E-84CC-5E12102AEB29}"/>
                </a:ext>
              </a:extLst>
            </p:cNvPr>
            <p:cNvSpPr/>
            <p:nvPr/>
          </p:nvSpPr>
          <p:spPr>
            <a:xfrm>
              <a:off x="834111" y="1164452"/>
              <a:ext cx="6148189" cy="2862322"/>
            </a:xfrm>
            <a:prstGeom prst="rect">
              <a:avLst/>
            </a:prstGeom>
          </p:spPr>
          <p:txBody>
            <a:bodyPr wrap="square">
              <a:spAutoFit/>
            </a:bodyPr>
            <a:lstStyle/>
            <a:p>
              <a:pPr algn="just">
                <a:lnSpc>
                  <a:spcPct val="200000"/>
                </a:lnSpc>
              </a:pPr>
              <a:r>
                <a:rPr lang="vi-VN" sz="1800" dirty="0">
                  <a:latin typeface="UTM Avo" panose="02040603050506020204" pitchFamily="18" charset="0"/>
                  <a:ea typeface="Calibri" panose="020F0502020204030204" pitchFamily="34" charset="0"/>
                </a:rPr>
                <a:t>- Vườn cây tươi tốt nhờ công (sức/sứt)     lao động của cô bác nông dân.</a:t>
              </a:r>
            </a:p>
            <a:p>
              <a:pPr algn="just">
                <a:lnSpc>
                  <a:spcPct val="200000"/>
                </a:lnSpc>
              </a:pPr>
              <a:r>
                <a:rPr lang="vi-VN" sz="1800" dirty="0">
                  <a:latin typeface="UTM Avo" panose="02040603050506020204" pitchFamily="18" charset="0"/>
                  <a:ea typeface="Calibri" panose="020F0502020204030204" pitchFamily="34" charset="0"/>
                </a:rPr>
                <a:t>- Đầu xuân, dân làng nô (nức/nứt)    ra đồng để trồng </a:t>
              </a:r>
              <a:r>
                <a:rPr lang="vi-VN" sz="1800" dirty="0" smtClean="0">
                  <a:latin typeface="UTM Avo" panose="02040603050506020204" pitchFamily="18" charset="0"/>
                  <a:ea typeface="Calibri" panose="020F0502020204030204" pitchFamily="34" charset="0"/>
                </a:rPr>
                <a:t>c</a:t>
              </a:r>
              <a:r>
                <a:rPr lang="en-US" sz="1800" dirty="0" smtClean="0">
                  <a:latin typeface="UTM Avo" panose="02040603050506020204" pitchFamily="18" charset="0"/>
                  <a:ea typeface="Calibri" panose="020F0502020204030204" pitchFamily="34" charset="0"/>
                </a:rPr>
                <a:t>ấ</a:t>
              </a:r>
              <a:r>
                <a:rPr lang="vi-VN" sz="1800" dirty="0" smtClean="0">
                  <a:latin typeface="UTM Avo" panose="02040603050506020204" pitchFamily="18" charset="0"/>
                  <a:ea typeface="Calibri" panose="020F0502020204030204" pitchFamily="34" charset="0"/>
                </a:rPr>
                <a:t>y</a:t>
              </a:r>
              <a:r>
                <a:rPr lang="vi-VN" sz="1800" dirty="0">
                  <a:latin typeface="UTM Avo" panose="02040603050506020204" pitchFamily="18" charset="0"/>
                  <a:ea typeface="Calibri" panose="020F0502020204030204" pitchFamily="34" charset="0"/>
                </a:rPr>
                <a:t>.</a:t>
              </a:r>
            </a:p>
            <a:p>
              <a:pPr algn="just">
                <a:lnSpc>
                  <a:spcPct val="200000"/>
                </a:lnSpc>
              </a:pPr>
              <a:r>
                <a:rPr lang="vi-VN" sz="1800" dirty="0">
                  <a:latin typeface="UTM Avo" panose="02040603050506020204" pitchFamily="18" charset="0"/>
                  <a:ea typeface="Calibri" panose="020F0502020204030204" pitchFamily="34" charset="0"/>
                </a:rPr>
                <a:t>- Nhiều loại củ, quả được dùng để làm (mức/ mứt)     </a:t>
              </a:r>
              <a:r>
                <a:rPr lang="vi-VN" sz="1800" dirty="0">
                  <a:solidFill>
                    <a:schemeClr val="accent2"/>
                  </a:solidFill>
                  <a:latin typeface="UTM Avo" panose="02040603050506020204" pitchFamily="18" charset="0"/>
                  <a:ea typeface="Calibri" panose="020F0502020204030204" pitchFamily="34" charset="0"/>
                </a:rPr>
                <a:t>mứt  </a:t>
              </a:r>
              <a:r>
                <a:rPr lang="vi-VN" sz="1800" dirty="0">
                  <a:latin typeface="UTM Avo" panose="02040603050506020204" pitchFamily="18" charset="0"/>
                  <a:ea typeface="Calibri" panose="020F0502020204030204" pitchFamily="34" charset="0"/>
                </a:rPr>
                <a:t>Tết.</a:t>
              </a:r>
            </a:p>
          </p:txBody>
        </p:sp>
        <p:grpSp>
          <p:nvGrpSpPr>
            <p:cNvPr id="15" name="Group 14">
              <a:extLst>
                <a:ext uri="{FF2B5EF4-FFF2-40B4-BE49-F238E27FC236}">
                  <a16:creationId xmlns="" xmlns:a16="http://schemas.microsoft.com/office/drawing/2014/main" id="{148F3750-6CE3-6D4B-B217-99E7D82E8272}"/>
                </a:ext>
              </a:extLst>
            </p:cNvPr>
            <p:cNvGrpSpPr/>
            <p:nvPr/>
          </p:nvGrpSpPr>
          <p:grpSpPr>
            <a:xfrm>
              <a:off x="4946770" y="1341773"/>
              <a:ext cx="339906" cy="363894"/>
              <a:chOff x="4750987" y="1350738"/>
              <a:chExt cx="339906" cy="363894"/>
            </a:xfrm>
          </p:grpSpPr>
          <p:sp>
            <p:nvSpPr>
              <p:cNvPr id="6" name="Rectangle 5">
                <a:extLst>
                  <a:ext uri="{FF2B5EF4-FFF2-40B4-BE49-F238E27FC236}">
                    <a16:creationId xmlns="" xmlns:a16="http://schemas.microsoft.com/office/drawing/2014/main" id="{B99530AD-C991-3249-918B-57A047968928}"/>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10" name="Straight Connector 9">
                <a:extLst>
                  <a:ext uri="{FF2B5EF4-FFF2-40B4-BE49-F238E27FC236}">
                    <a16:creationId xmlns="" xmlns:a16="http://schemas.microsoft.com/office/drawing/2014/main" id="{C2118E12-C4FE-7145-AF06-8D0DC451BF25}"/>
                  </a:ext>
                </a:extLst>
              </p:cNvPr>
              <p:cNvCxnSpPr>
                <a:stCxn id="6" idx="0"/>
                <a:endCxn id="6"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 xmlns:a16="http://schemas.microsoft.com/office/drawing/2014/main" id="{A443BE29-D52D-544B-98DA-183FBF38CEE4}"/>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 xmlns:a16="http://schemas.microsoft.com/office/drawing/2014/main" id="{1DBC3CDA-7840-DD4B-98A7-29FB95721EC0}"/>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sp>
          <p:nvSpPr>
            <p:cNvPr id="17" name="Rectangle 16">
              <a:extLst>
                <a:ext uri="{FF2B5EF4-FFF2-40B4-BE49-F238E27FC236}">
                  <a16:creationId xmlns="" xmlns:a16="http://schemas.microsoft.com/office/drawing/2014/main" id="{7BED93EE-2C70-6B42-A390-638439785432}"/>
                </a:ext>
              </a:extLst>
            </p:cNvPr>
            <p:cNvSpPr/>
            <p:nvPr/>
          </p:nvSpPr>
          <p:spPr>
            <a:xfrm>
              <a:off x="4556094" y="2463397"/>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 xmlns:a16="http://schemas.microsoft.com/office/drawing/2014/main" id="{FD95A5A9-F14B-DF4E-AD84-C31B14F84413}"/>
                </a:ext>
              </a:extLst>
            </p:cNvPr>
            <p:cNvSpPr/>
            <p:nvPr/>
          </p:nvSpPr>
          <p:spPr>
            <a:xfrm>
              <a:off x="6345537" y="2998484"/>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27" name="Oval 26">
            <a:extLst>
              <a:ext uri="{FF2B5EF4-FFF2-40B4-BE49-F238E27FC236}">
                <a16:creationId xmlns="" xmlns:a16="http://schemas.microsoft.com/office/drawing/2014/main" id="{835C70B7-6DB3-CD46-BFD8-F5CFA89FC699}"/>
              </a:ext>
            </a:extLst>
          </p:cNvPr>
          <p:cNvSpPr/>
          <p:nvPr/>
        </p:nvSpPr>
        <p:spPr>
          <a:xfrm>
            <a:off x="3256544" y="1390411"/>
            <a:ext cx="493059"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Oval 27">
            <a:extLst>
              <a:ext uri="{FF2B5EF4-FFF2-40B4-BE49-F238E27FC236}">
                <a16:creationId xmlns="" xmlns:a16="http://schemas.microsoft.com/office/drawing/2014/main" id="{8CADC005-E5E7-7A44-A59F-518A7730CDD9}"/>
              </a:ext>
            </a:extLst>
          </p:cNvPr>
          <p:cNvSpPr/>
          <p:nvPr/>
        </p:nvSpPr>
        <p:spPr>
          <a:xfrm>
            <a:off x="2659942" y="2492276"/>
            <a:ext cx="59660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Oval 28">
            <a:extLst>
              <a:ext uri="{FF2B5EF4-FFF2-40B4-BE49-F238E27FC236}">
                <a16:creationId xmlns="" xmlns:a16="http://schemas.microsoft.com/office/drawing/2014/main" id="{4A7AD4B2-3B9E-274C-932B-B0F20F5B4A52}"/>
              </a:ext>
            </a:extLst>
          </p:cNvPr>
          <p:cNvSpPr/>
          <p:nvPr/>
        </p:nvSpPr>
        <p:spPr>
          <a:xfrm>
            <a:off x="4749155" y="3047122"/>
            <a:ext cx="65626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1225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5ABE493B-C361-D140-AF6F-789172AC077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6" name="Group 15">
            <a:extLst>
              <a:ext uri="{FF2B5EF4-FFF2-40B4-BE49-F238E27FC236}">
                <a16:creationId xmlns="" xmlns:a16="http://schemas.microsoft.com/office/drawing/2014/main" id="{78D2033A-B95D-044E-8D6F-2A9B3A36C44A}"/>
              </a:ext>
            </a:extLst>
          </p:cNvPr>
          <p:cNvGrpSpPr/>
          <p:nvPr/>
        </p:nvGrpSpPr>
        <p:grpSpPr>
          <a:xfrm>
            <a:off x="386192" y="578414"/>
            <a:ext cx="1631953" cy="733740"/>
            <a:chOff x="360464" y="617893"/>
            <a:chExt cx="1631953" cy="733740"/>
          </a:xfrm>
        </p:grpSpPr>
        <p:sp>
          <p:nvSpPr>
            <p:cNvPr id="17" name="TextBox 16">
              <a:extLst>
                <a:ext uri="{FF2B5EF4-FFF2-40B4-BE49-F238E27FC236}">
                  <a16:creationId xmlns="" xmlns:a16="http://schemas.microsoft.com/office/drawing/2014/main" id="{23E092A3-81CB-744F-BCEF-B9B8271992C6}"/>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8" name="TextBox 17">
              <a:extLst>
                <a:ext uri="{FF2B5EF4-FFF2-40B4-BE49-F238E27FC236}">
                  <a16:creationId xmlns="" xmlns:a16="http://schemas.microsoft.com/office/drawing/2014/main" id="{E7852C75-953D-2C4B-B8AF-7B036E84DE61}"/>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1488333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950C902B-43A1-4FFF-8147-8E8C5CEBAFB1}"/>
              </a:ext>
            </a:extLst>
          </p:cNvPr>
          <p:cNvSpPr txBox="1"/>
          <p:nvPr/>
        </p:nvSpPr>
        <p:spPr>
          <a:xfrm>
            <a:off x="339579" y="196963"/>
            <a:ext cx="6178841" cy="869405"/>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a:t>
            </a:r>
            <a:r>
              <a:rPr lang="vi-VN" sz="1800" b="1" dirty="0">
                <a:solidFill>
                  <a:schemeClr val="accent4">
                    <a:lumMod val="50000"/>
                  </a:schemeClr>
                </a:solidFill>
                <a:latin typeface="UTM Avo" panose="02040603050506020204" pitchFamily="18" charset="0"/>
              </a:rPr>
              <a:t>Kể tên các loại cây lương thực, cây ăn quả mà em biết:</a:t>
            </a:r>
            <a:endParaRPr lang="en-US" sz="1800" b="1" dirty="0">
              <a:solidFill>
                <a:schemeClr val="accent4">
                  <a:lumMod val="50000"/>
                </a:schemeClr>
              </a:solidFill>
              <a:latin typeface="UTM Avo" panose="02040603050506020204" pitchFamily="18" charset="0"/>
            </a:endParaRPr>
          </a:p>
        </p:txBody>
      </p:sp>
      <p:sp>
        <p:nvSpPr>
          <p:cNvPr id="14" name="TextBox 13">
            <a:extLst>
              <a:ext uri="{FF2B5EF4-FFF2-40B4-BE49-F238E27FC236}">
                <a16:creationId xmlns="" xmlns:a16="http://schemas.microsoft.com/office/drawing/2014/main" id="{9F3FC9CB-4E87-B846-88A1-228EF63BDFAE}"/>
              </a:ext>
            </a:extLst>
          </p:cNvPr>
          <p:cNvSpPr txBox="1"/>
          <p:nvPr/>
        </p:nvSpPr>
        <p:spPr>
          <a:xfrm>
            <a:off x="1465192" y="4446252"/>
            <a:ext cx="1229245"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lúa</a:t>
            </a:r>
            <a:endParaRPr lang="x-none" sz="1600" dirty="0">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 xmlns:a16="http://schemas.microsoft.com/office/drawing/2014/main" id="{8E43A13C-C239-5843-A242-BCF164671407}"/>
              </a:ext>
            </a:extLst>
          </p:cNvPr>
          <p:cNvSpPr txBox="1"/>
          <p:nvPr/>
        </p:nvSpPr>
        <p:spPr>
          <a:xfrm>
            <a:off x="4042620" y="4456455"/>
            <a:ext cx="1507151"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hồng</a:t>
            </a:r>
            <a:endParaRPr lang="x-none" sz="1600" dirty="0">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 xmlns:a16="http://schemas.microsoft.com/office/drawing/2014/main" id="{7967FCC6-ECE2-C64B-BB0A-9E628028D26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saturation sat="200000"/>
                    </a14:imgEffect>
                  </a14:imgLayer>
                </a14:imgProps>
              </a:ext>
            </a:extLst>
          </a:blip>
          <a:srcRect l="1997" t="1394" r="1997"/>
          <a:stretch/>
        </p:blipFill>
        <p:spPr>
          <a:xfrm>
            <a:off x="1080250" y="1066368"/>
            <a:ext cx="1999130" cy="3376142"/>
          </a:xfrm>
          <a:prstGeom prst="roundRect">
            <a:avLst>
              <a:gd name="adj" fmla="val 18386"/>
            </a:avLst>
          </a:prstGeom>
        </p:spPr>
      </p:pic>
      <p:pic>
        <p:nvPicPr>
          <p:cNvPr id="9" name="Picture 8">
            <a:extLst>
              <a:ext uri="{FF2B5EF4-FFF2-40B4-BE49-F238E27FC236}">
                <a16:creationId xmlns="" xmlns:a16="http://schemas.microsoft.com/office/drawing/2014/main" id="{7FEB815C-3A3E-1449-A1FA-3761968B5AE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9000"/>
                    </a14:imgEffect>
                    <a14:imgEffect>
                      <a14:saturation sat="200000"/>
                    </a14:imgEffect>
                  </a14:imgLayer>
                </a14:imgProps>
              </a:ext>
            </a:extLst>
          </a:blip>
          <a:srcRect l="3715" t="1917"/>
          <a:stretch/>
        </p:blipFill>
        <p:spPr>
          <a:xfrm>
            <a:off x="3782183" y="1066368"/>
            <a:ext cx="2028026" cy="3376142"/>
          </a:xfrm>
          <a:prstGeom prst="roundRect">
            <a:avLst/>
          </a:prstGeom>
        </p:spPr>
      </p:pic>
      <p:sp>
        <p:nvSpPr>
          <p:cNvPr id="10" name="TextBox 9">
            <a:extLst>
              <a:ext uri="{FF2B5EF4-FFF2-40B4-BE49-F238E27FC236}">
                <a16:creationId xmlns="" xmlns:a16="http://schemas.microsoft.com/office/drawing/2014/main" id="{C15B1A6A-2D3D-B742-8D22-8CC24BAEA377}"/>
              </a:ext>
            </a:extLst>
          </p:cNvPr>
          <p:cNvSpPr txBox="1"/>
          <p:nvPr/>
        </p:nvSpPr>
        <p:spPr>
          <a:xfrm>
            <a:off x="3675529"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x-none" sz="2000" dirty="0">
                <a:solidFill>
                  <a:srgbClr val="FF0000"/>
                </a:solidFill>
                <a:latin typeface="UTM Avo" panose="02040603050506020204" pitchFamily="18" charset="0"/>
              </a:rPr>
              <a:t>cây ngô</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lang</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tây</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sọ</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x-none" sz="2000" dirty="0">
                <a:solidFill>
                  <a:srgbClr val="FF0000"/>
                </a:solidFill>
                <a:latin typeface="UTM Avo" panose="02040603050506020204" pitchFamily="18" charset="0"/>
              </a:rPr>
              <a:t>ây sắn</a:t>
            </a:r>
          </a:p>
        </p:txBody>
      </p:sp>
      <p:sp>
        <p:nvSpPr>
          <p:cNvPr id="30" name="TextBox 29">
            <a:extLst>
              <a:ext uri="{FF2B5EF4-FFF2-40B4-BE49-F238E27FC236}">
                <a16:creationId xmlns="" xmlns:a16="http://schemas.microsoft.com/office/drawing/2014/main" id="{28EFBAD2-E878-F544-B142-C02BD3AB1FA5}"/>
              </a:ext>
            </a:extLst>
          </p:cNvPr>
          <p:cNvSpPr txBox="1"/>
          <p:nvPr/>
        </p:nvSpPr>
        <p:spPr>
          <a:xfrm>
            <a:off x="1080250"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x-none" sz="2000" dirty="0">
                <a:solidFill>
                  <a:srgbClr val="FF0000"/>
                </a:solidFill>
                <a:latin typeface="UTM Avo" panose="02040603050506020204" pitchFamily="18" charset="0"/>
              </a:rPr>
              <a:t>cây cam</a:t>
            </a: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thanh long</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ổi</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err="1">
                <a:solidFill>
                  <a:srgbClr val="FF0000"/>
                </a:solidFill>
                <a:latin typeface="UTM Avo" panose="02040603050506020204" pitchFamily="18" charset="0"/>
              </a:rPr>
              <a:t>cây</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nhãn</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x-none" sz="2000" dirty="0">
                <a:solidFill>
                  <a:srgbClr val="FF0000"/>
                </a:solidFill>
                <a:latin typeface="UTM Avo" panose="02040603050506020204" pitchFamily="18" charset="0"/>
              </a:rPr>
              <a:t>ây xoài</a:t>
            </a: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xEl>
                                              <p:pRg st="4" end="4"/>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xit" presetSubtype="0" fill="hold"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1"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xEl>
                                              <p:pRg st="0" end="0"/>
                                            </p:txEl>
                                          </p:spTgt>
                                        </p:tgtEl>
                                        <p:attrNameLst>
                                          <p:attrName>style.visibility</p:attrName>
                                        </p:attrNameLst>
                                      </p:cBhvr>
                                      <p:to>
                                        <p:strVal val="visible"/>
                                      </p:to>
                                    </p:set>
                                    <p:animEffect transition="in" filter="fade">
                                      <p:cBhvr>
                                        <p:cTn id="68" dur="500"/>
                                        <p:tgtEl>
                                          <p:spTgt spid="3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xEl>
                                              <p:pRg st="1" end="1"/>
                                            </p:txEl>
                                          </p:spTgt>
                                        </p:tgtEl>
                                        <p:attrNameLst>
                                          <p:attrName>style.visibility</p:attrName>
                                        </p:attrNameLst>
                                      </p:cBhvr>
                                      <p:to>
                                        <p:strVal val="visible"/>
                                      </p:to>
                                    </p:set>
                                    <p:animEffect transition="in" filter="fade">
                                      <p:cBhvr>
                                        <p:cTn id="73" dur="500"/>
                                        <p:tgtEl>
                                          <p:spTgt spid="30">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xEl>
                                              <p:pRg st="2" end="2"/>
                                            </p:txEl>
                                          </p:spTgt>
                                        </p:tgtEl>
                                        <p:attrNameLst>
                                          <p:attrName>style.visibility</p:attrName>
                                        </p:attrNameLst>
                                      </p:cBhvr>
                                      <p:to>
                                        <p:strVal val="visible"/>
                                      </p:to>
                                    </p:set>
                                    <p:animEffect transition="in" filter="fade">
                                      <p:cBhvr>
                                        <p:cTn id="78" dur="500"/>
                                        <p:tgtEl>
                                          <p:spTgt spid="30">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xEl>
                                              <p:pRg st="3" end="3"/>
                                            </p:txEl>
                                          </p:spTgt>
                                        </p:tgtEl>
                                        <p:attrNameLst>
                                          <p:attrName>style.visibility</p:attrName>
                                        </p:attrNameLst>
                                      </p:cBhvr>
                                      <p:to>
                                        <p:strVal val="visible"/>
                                      </p:to>
                                    </p:set>
                                    <p:animEffect transition="in" filter="fade">
                                      <p:cBhvr>
                                        <p:cTn id="83" dur="500"/>
                                        <p:tgtEl>
                                          <p:spTgt spid="30">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xEl>
                                              <p:pRg st="4" end="4"/>
                                            </p:txEl>
                                          </p:spTgt>
                                        </p:tgtEl>
                                        <p:attrNameLst>
                                          <p:attrName>style.visibility</p:attrName>
                                        </p:attrNameLst>
                                      </p:cBhvr>
                                      <p:to>
                                        <p:strVal val="visible"/>
                                      </p:to>
                                    </p:set>
                                    <p:animEffect transition="in" filter="fade">
                                      <p:cBhvr>
                                        <p:cTn id="88"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4" grpId="2"/>
      <p:bldP spid="20" grpId="1"/>
      <p:bldP spid="10" grpId="0" build="p"/>
      <p:bldP spid="10" grpId="1" build="p"/>
      <p:bldP spid="3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 xmlns:a16="http://schemas.microsoft.com/office/drawing/2014/main" id="{7E5545A2-C7B4-8B40-804E-940F820A0F66}"/>
              </a:ext>
            </a:extLst>
          </p:cNvPr>
          <p:cNvSpPr txBox="1"/>
          <p:nvPr/>
        </p:nvSpPr>
        <p:spPr>
          <a:xfrm>
            <a:off x="339579" y="196963"/>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Tìm từ ngữ chỉ hoạt động chăm sóc cây.</a:t>
            </a:r>
          </a:p>
        </p:txBody>
      </p:sp>
      <p:sp>
        <p:nvSpPr>
          <p:cNvPr id="23" name="Rounded Rectangle 22">
            <a:extLst>
              <a:ext uri="{FF2B5EF4-FFF2-40B4-BE49-F238E27FC236}">
                <a16:creationId xmlns="" xmlns:a16="http://schemas.microsoft.com/office/drawing/2014/main" id="{805D6FEB-74D2-6746-B0A7-581154045615}"/>
              </a:ext>
            </a:extLst>
          </p:cNvPr>
          <p:cNvSpPr/>
          <p:nvPr/>
        </p:nvSpPr>
        <p:spPr>
          <a:xfrm>
            <a:off x="760396" y="1318661"/>
            <a:ext cx="1876926" cy="654518"/>
          </a:xfrm>
          <a:prstGeom prst="roundRect">
            <a:avLst/>
          </a:prstGeom>
          <a:solidFill>
            <a:schemeClr val="accent1">
              <a:lumMod val="60000"/>
              <a:lumOff val="40000"/>
            </a:schemeClr>
          </a:solidFill>
          <a:ln w="28575">
            <a:extLst>
              <a:ext uri="{C807C97D-BFC1-408E-A445-0C87EB9F89A2}">
                <ask:lineSketchStyleProps xmln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tưới nước</a:t>
            </a:r>
            <a:endParaRPr lang="x-none" sz="2000" dirty="0">
              <a:solidFill>
                <a:schemeClr val="tx1"/>
              </a:solidFill>
              <a:latin typeface="UTM Avo" panose="02040603050506020204" pitchFamily="18" charset="0"/>
            </a:endParaRPr>
          </a:p>
        </p:txBody>
      </p:sp>
      <p:sp>
        <p:nvSpPr>
          <p:cNvPr id="24" name="Rounded Rectangle 23">
            <a:extLst>
              <a:ext uri="{FF2B5EF4-FFF2-40B4-BE49-F238E27FC236}">
                <a16:creationId xmlns="" xmlns:a16="http://schemas.microsoft.com/office/drawing/2014/main" id="{B2C1D4F0-4F0E-844F-93B3-C444FF041FDF}"/>
              </a:ext>
            </a:extLst>
          </p:cNvPr>
          <p:cNvSpPr/>
          <p:nvPr/>
        </p:nvSpPr>
        <p:spPr>
          <a:xfrm>
            <a:off x="4053829" y="1318661"/>
            <a:ext cx="1876926" cy="654518"/>
          </a:xfrm>
          <a:prstGeom prst="roundRect">
            <a:avLst/>
          </a:prstGeom>
          <a:solidFill>
            <a:schemeClr val="accent6">
              <a:lumMod val="40000"/>
              <a:lumOff val="60000"/>
            </a:schemeClr>
          </a:solidFill>
          <a:ln w="19050">
            <a:solidFill>
              <a:schemeClr val="accent6">
                <a:lumMod val="75000"/>
              </a:schemeClr>
            </a:solidFill>
            <a:extLst>
              <a:ext uri="{C807C97D-BFC1-408E-A445-0C87EB9F89A2}">
                <ask:lineSketchStyleProps xmln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bón phân</a:t>
            </a:r>
            <a:endParaRPr lang="x-none" sz="2000" dirty="0">
              <a:solidFill>
                <a:schemeClr val="tx1"/>
              </a:solidFill>
              <a:latin typeface="UTM Avo" panose="02040603050506020204" pitchFamily="18" charset="0"/>
            </a:endParaRPr>
          </a:p>
        </p:txBody>
      </p:sp>
      <p:sp>
        <p:nvSpPr>
          <p:cNvPr id="25" name="Rounded Rectangle 24">
            <a:extLst>
              <a:ext uri="{FF2B5EF4-FFF2-40B4-BE49-F238E27FC236}">
                <a16:creationId xmlns="" xmlns:a16="http://schemas.microsoft.com/office/drawing/2014/main" id="{91012A4F-8BF9-2D40-AA0D-4EA14A5A9487}"/>
              </a:ext>
            </a:extLst>
          </p:cNvPr>
          <p:cNvSpPr/>
          <p:nvPr/>
        </p:nvSpPr>
        <p:spPr>
          <a:xfrm>
            <a:off x="2490537" y="2529487"/>
            <a:ext cx="1876926" cy="654518"/>
          </a:xfrm>
          <a:prstGeom prst="roundRect">
            <a:avLst/>
          </a:prstGeom>
          <a:solidFill>
            <a:schemeClr val="accent4"/>
          </a:solidFill>
          <a:ln w="19050">
            <a:solidFill>
              <a:srgbClr val="002060"/>
            </a:solidFill>
            <a:prstDash val="solid"/>
            <a:extLst>
              <a:ext uri="{C807C97D-BFC1-408E-A445-0C87EB9F89A2}">
                <ask:lineSketchStyleProps xmln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bắt sâu</a:t>
            </a:r>
            <a:endParaRPr lang="x-none" sz="2000" dirty="0">
              <a:solidFill>
                <a:schemeClr val="tx1"/>
              </a:solidFill>
              <a:latin typeface="UTM Avo" panose="02040603050506020204" pitchFamily="18" charset="0"/>
            </a:endParaRPr>
          </a:p>
        </p:txBody>
      </p:sp>
      <p:sp>
        <p:nvSpPr>
          <p:cNvPr id="26" name="Rounded Rectangle 25">
            <a:extLst>
              <a:ext uri="{FF2B5EF4-FFF2-40B4-BE49-F238E27FC236}">
                <a16:creationId xmlns="" xmlns:a16="http://schemas.microsoft.com/office/drawing/2014/main" id="{123A2B4D-7716-4B4D-8E98-5EECC1BF778A}"/>
              </a:ext>
            </a:extLst>
          </p:cNvPr>
          <p:cNvSpPr/>
          <p:nvPr/>
        </p:nvSpPr>
        <p:spPr>
          <a:xfrm>
            <a:off x="836443" y="3607163"/>
            <a:ext cx="1876926" cy="654518"/>
          </a:xfrm>
          <a:prstGeom prst="roundRect">
            <a:avLst/>
          </a:prstGeom>
          <a:solidFill>
            <a:srgbClr val="B7D574"/>
          </a:solidFill>
          <a:ln w="19050">
            <a:solidFill>
              <a:schemeClr val="bg1">
                <a:lumMod val="25000"/>
              </a:schemeClr>
            </a:solidFill>
            <a:prstDash val="solid"/>
            <a:extLst>
              <a:ext uri="{C807C97D-BFC1-408E-A445-0C87EB9F89A2}">
                <ask:lineSketchStyleProps xmln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nhổ cỏ</a:t>
            </a:r>
            <a:endParaRPr lang="x-none" sz="2000" dirty="0">
              <a:solidFill>
                <a:schemeClr val="tx1"/>
              </a:solidFill>
              <a:latin typeface="UTM Avo" panose="02040603050506020204" pitchFamily="18" charset="0"/>
            </a:endParaRPr>
          </a:p>
        </p:txBody>
      </p:sp>
      <p:sp>
        <p:nvSpPr>
          <p:cNvPr id="27" name="Rounded Rectangle 26">
            <a:extLst>
              <a:ext uri="{FF2B5EF4-FFF2-40B4-BE49-F238E27FC236}">
                <a16:creationId xmlns="" xmlns:a16="http://schemas.microsoft.com/office/drawing/2014/main" id="{450470DC-5CE3-0542-8D70-E55CDCB2E177}"/>
              </a:ext>
            </a:extLst>
          </p:cNvPr>
          <p:cNvSpPr/>
          <p:nvPr/>
        </p:nvSpPr>
        <p:spPr>
          <a:xfrm>
            <a:off x="4024953" y="3740313"/>
            <a:ext cx="1876926" cy="654518"/>
          </a:xfrm>
          <a:prstGeom prst="roundRect">
            <a:avLst/>
          </a:prstGeom>
          <a:solidFill>
            <a:schemeClr val="accent5">
              <a:lumMod val="40000"/>
              <a:lumOff val="60000"/>
            </a:schemeClr>
          </a:solidFill>
          <a:ln w="19050">
            <a:solidFill>
              <a:schemeClr val="accent5">
                <a:lumMod val="50000"/>
              </a:schemeClr>
            </a:solidFill>
            <a:prstDash val="solid"/>
            <a:extLst>
              <a:ext uri="{C807C97D-BFC1-408E-A445-0C87EB9F89A2}">
                <ask:lineSketchStyleProps xmln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a:t>
            </a:r>
            <a:endParaRPr lang="x-none" sz="20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151" y="255995"/>
            <a:ext cx="6310873"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3. </a:t>
            </a:r>
            <a:r>
              <a:rPr lang="vi-VN" sz="1800" b="1" dirty="0">
                <a:solidFill>
                  <a:schemeClr val="accent4">
                    <a:lumMod val="50000"/>
                  </a:schemeClr>
                </a:solidFill>
                <a:latin typeface="UTM Avo" panose="02040603050506020204" pitchFamily="18" charset="0"/>
              </a:rPr>
              <a:t>Kết hợp từ ngữ ở cột A với từ ngữ ở cột B để tạo câu</a:t>
            </a:r>
            <a:r>
              <a:rPr lang="en-US" sz="1800" b="1" dirty="0">
                <a:solidFill>
                  <a:schemeClr val="accent4">
                    <a:lumMod val="50000"/>
                  </a:schemeClr>
                </a:solidFill>
                <a:latin typeface="UTM Avo" panose="02040603050506020204" pitchFamily="18" charset="0"/>
              </a:rPr>
              <a:t>:</a:t>
            </a:r>
            <a:endParaRPr lang="vi-VN" sz="1800" b="1" dirty="0">
              <a:solidFill>
                <a:schemeClr val="accent4">
                  <a:lumMod val="50000"/>
                </a:schemeClr>
              </a:solidFill>
              <a:latin typeface="UTM Avo" panose="02040603050506020204" pitchFamily="18" charset="0"/>
            </a:endParaRPr>
          </a:p>
        </p:txBody>
      </p:sp>
      <p:sp>
        <p:nvSpPr>
          <p:cNvPr id="5" name="Rounded Rectangle 4">
            <a:extLst>
              <a:ext uri="{FF2B5EF4-FFF2-40B4-BE49-F238E27FC236}">
                <a16:creationId xmlns="" xmlns:a16="http://schemas.microsoft.com/office/drawing/2014/main" id="{3EBA1229-DE17-954B-A1A0-632B8183AAB2}"/>
              </a:ext>
            </a:extLst>
          </p:cNvPr>
          <p:cNvSpPr/>
          <p:nvPr/>
        </p:nvSpPr>
        <p:spPr>
          <a:xfrm>
            <a:off x="107648" y="175908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Chúng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em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cây</a:t>
            </a:r>
            <a:endParaRPr lang="en-US" dirty="0">
              <a:solidFill>
                <a:srgbClr val="000000"/>
              </a:solidFill>
              <a:latin typeface="UTM Avo" panose="02040603050506020204" pitchFamily="18" charset="0"/>
            </a:endParaRPr>
          </a:p>
        </p:txBody>
      </p:sp>
      <p:sp>
        <p:nvSpPr>
          <p:cNvPr id="7" name="Rounded Rectangle 6">
            <a:extLst>
              <a:ext uri="{FF2B5EF4-FFF2-40B4-BE49-F238E27FC236}">
                <a16:creationId xmlns="" xmlns:a16="http://schemas.microsoft.com/office/drawing/2014/main" id="{8FDB5EE4-FE9A-1846-AFE7-0D4726E1E17E}"/>
              </a:ext>
            </a:extLst>
          </p:cNvPr>
          <p:cNvSpPr/>
          <p:nvPr/>
        </p:nvSpPr>
        <p:spPr>
          <a:xfrm>
            <a:off x="107648" y="2392926"/>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cuốc</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đất</a:t>
            </a:r>
            <a:endParaRPr lang="en-US" dirty="0">
              <a:solidFill>
                <a:srgbClr val="000000"/>
              </a:solidFill>
              <a:latin typeface="UTM Avo" panose="02040603050506020204" pitchFamily="18" charset="0"/>
            </a:endParaRPr>
          </a:p>
        </p:txBody>
      </p:sp>
      <p:sp>
        <p:nvSpPr>
          <p:cNvPr id="8" name="Rounded Rectangle 7">
            <a:extLst>
              <a:ext uri="{FF2B5EF4-FFF2-40B4-BE49-F238E27FC236}">
                <a16:creationId xmlns="" xmlns:a16="http://schemas.microsoft.com/office/drawing/2014/main" id="{244D857E-1702-6645-A01F-CF0D4DF45CA3}"/>
              </a:ext>
            </a:extLst>
          </p:cNvPr>
          <p:cNvSpPr/>
          <p:nvPr/>
        </p:nvSpPr>
        <p:spPr>
          <a:xfrm>
            <a:off x="107648" y="302677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nhân</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đô</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thị</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làm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rào</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chắn</a:t>
            </a:r>
            <a:endParaRPr lang="en-US" dirty="0">
              <a:solidFill>
                <a:srgbClr val="000000"/>
              </a:solidFill>
              <a:latin typeface="UTM Avo" panose="02040603050506020204" pitchFamily="18" charset="0"/>
            </a:endParaRPr>
          </a:p>
        </p:txBody>
      </p:sp>
      <p:sp>
        <p:nvSpPr>
          <p:cNvPr id="9" name="Rounded Rectangle 8">
            <a:extLst>
              <a:ext uri="{FF2B5EF4-FFF2-40B4-BE49-F238E27FC236}">
                <a16:creationId xmlns="" xmlns:a16="http://schemas.microsoft.com/office/drawing/2014/main" id="{61198570-0496-9847-9DD0-F8AE05FBD34B}"/>
              </a:ext>
            </a:extLst>
          </p:cNvPr>
          <p:cNvSpPr/>
          <p:nvPr/>
        </p:nvSpPr>
        <p:spPr>
          <a:xfrm>
            <a:off x="3780612" y="1759081"/>
            <a:ext cx="2967245"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giúp</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thành</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phố</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thêm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xanh</a:t>
            </a:r>
            <a:r>
              <a:rPr lang="en-US" dirty="0">
                <a:solidFill>
                  <a:srgbClr val="000000"/>
                </a:solidFill>
                <a:latin typeface="UTM Avo" panose="02040603050506020204" pitchFamily="18" charset="0"/>
              </a:rPr>
              <a:t>.</a:t>
            </a:r>
          </a:p>
        </p:txBody>
      </p:sp>
      <p:sp>
        <p:nvSpPr>
          <p:cNvPr id="10" name="Rounded Rectangle 9">
            <a:extLst>
              <a:ext uri="{FF2B5EF4-FFF2-40B4-BE49-F238E27FC236}">
                <a16:creationId xmlns="" xmlns:a16="http://schemas.microsoft.com/office/drawing/2014/main" id="{1CAF77E5-7496-C543-8125-470CDC026A0C}"/>
              </a:ext>
            </a:extLst>
          </p:cNvPr>
          <p:cNvSpPr/>
          <p:nvPr/>
        </p:nvSpPr>
        <p:spPr>
          <a:xfrm>
            <a:off x="3780613" y="2392926"/>
            <a:ext cx="29672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0000"/>
                </a:solidFill>
                <a:latin typeface="UTM Avo" panose="02040603050506020204" pitchFamily="18" charset="0"/>
              </a:rPr>
              <a:t>để bảo vệ cây.</a:t>
            </a:r>
            <a:endParaRPr lang="en-US" dirty="0">
              <a:solidFill>
                <a:srgbClr val="000000"/>
              </a:solidFill>
              <a:latin typeface="UTM Avo" panose="02040603050506020204" pitchFamily="18" charset="0"/>
            </a:endParaRPr>
          </a:p>
        </p:txBody>
      </p:sp>
      <p:sp>
        <p:nvSpPr>
          <p:cNvPr id="11" name="Rounded Rectangle 10">
            <a:extLst>
              <a:ext uri="{FF2B5EF4-FFF2-40B4-BE49-F238E27FC236}">
                <a16:creationId xmlns="" xmlns:a16="http://schemas.microsoft.com/office/drawing/2014/main" id="{F59D380A-062C-0244-ADAF-E80EDF4B93E3}"/>
              </a:ext>
            </a:extLst>
          </p:cNvPr>
          <p:cNvSpPr/>
          <p:nvPr/>
        </p:nvSpPr>
        <p:spPr>
          <a:xfrm>
            <a:off x="3780613" y="3026771"/>
            <a:ext cx="2967243"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rau</a:t>
            </a:r>
            <a:r>
              <a:rPr lang="en-US" dirty="0">
                <a:solidFill>
                  <a:srgbClr val="000000"/>
                </a:solidFill>
                <a:latin typeface="UTM Avo" panose="02040603050506020204" pitchFamily="18" charset="0"/>
              </a:rPr>
              <a:t>.</a:t>
            </a:r>
          </a:p>
        </p:txBody>
      </p:sp>
      <p:sp>
        <p:nvSpPr>
          <p:cNvPr id="12" name="TextBox 11">
            <a:extLst>
              <a:ext uri="{FF2B5EF4-FFF2-40B4-BE49-F238E27FC236}">
                <a16:creationId xmlns="" xmlns:a16="http://schemas.microsoft.com/office/drawing/2014/main" id="{7AA759CD-232B-D64F-9CAF-E817AC583202}"/>
              </a:ext>
            </a:extLst>
          </p:cNvPr>
          <p:cNvSpPr txBox="1"/>
          <p:nvPr/>
        </p:nvSpPr>
        <p:spPr>
          <a:xfrm>
            <a:off x="1252802" y="1283873"/>
            <a:ext cx="4471927"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17" name="Group 16">
            <a:extLst>
              <a:ext uri="{FF2B5EF4-FFF2-40B4-BE49-F238E27FC236}">
                <a16:creationId xmlns="" xmlns:a16="http://schemas.microsoft.com/office/drawing/2014/main" id="{7C2F3AFA-7A14-1440-BF9B-B6A2C7AC4405}"/>
              </a:ext>
            </a:extLst>
          </p:cNvPr>
          <p:cNvGrpSpPr/>
          <p:nvPr/>
        </p:nvGrpSpPr>
        <p:grpSpPr>
          <a:xfrm flipV="1">
            <a:off x="3040530" y="1947570"/>
            <a:ext cx="782234" cy="45719"/>
            <a:chOff x="2022098" y="1794108"/>
            <a:chExt cx="678514" cy="669861"/>
          </a:xfrm>
        </p:grpSpPr>
        <p:sp>
          <p:nvSpPr>
            <p:cNvPr id="18" name="Oval 17">
              <a:extLst>
                <a:ext uri="{FF2B5EF4-FFF2-40B4-BE49-F238E27FC236}">
                  <a16:creationId xmlns="" xmlns:a16="http://schemas.microsoft.com/office/drawing/2014/main" id="{FA0E1B65-9C3E-844D-A4CD-3F5D045CFE4F}"/>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 xmlns:a16="http://schemas.microsoft.com/office/drawing/2014/main" id="{E543465F-5A42-C44C-82A1-258A5E001146}"/>
                </a:ext>
              </a:extLst>
            </p:cNvPr>
            <p:cNvCxnSpPr>
              <a:stCxn id="18" idx="7"/>
              <a:endCxn id="20"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015DD8C9-0098-D840-AC7F-DCD8BD2B5CD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 xmlns:a16="http://schemas.microsoft.com/office/drawing/2014/main" id="{7E4E11A3-FCA7-E14A-BE06-0EEEB6DA3EBB}"/>
              </a:ext>
            </a:extLst>
          </p:cNvPr>
          <p:cNvGrpSpPr/>
          <p:nvPr/>
        </p:nvGrpSpPr>
        <p:grpSpPr>
          <a:xfrm>
            <a:off x="3021274" y="2652912"/>
            <a:ext cx="773516" cy="601238"/>
            <a:chOff x="2020011" y="1799552"/>
            <a:chExt cx="675903" cy="592444"/>
          </a:xfrm>
        </p:grpSpPr>
        <p:sp>
          <p:nvSpPr>
            <p:cNvPr id="22" name="Oval 21">
              <a:extLst>
                <a:ext uri="{FF2B5EF4-FFF2-40B4-BE49-F238E27FC236}">
                  <a16:creationId xmlns="" xmlns:a16="http://schemas.microsoft.com/office/drawing/2014/main" id="{1C127DBD-D2B0-3E4E-8145-7720D357758D}"/>
                </a:ext>
              </a:extLst>
            </p:cNvPr>
            <p:cNvSpPr/>
            <p:nvPr/>
          </p:nvSpPr>
          <p:spPr>
            <a:xfrm>
              <a:off x="2020011" y="2366191"/>
              <a:ext cx="28388" cy="258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 xmlns:a16="http://schemas.microsoft.com/office/drawing/2014/main" id="{6819CB4C-421B-2444-BAEA-DBB5BD0C1BAF}"/>
                </a:ext>
              </a:extLst>
            </p:cNvPr>
            <p:cNvCxnSpPr>
              <a:stCxn id="22" idx="7"/>
              <a:endCxn id="24" idx="3"/>
            </p:cNvCxnSpPr>
            <p:nvPr/>
          </p:nvCxnSpPr>
          <p:spPr>
            <a:xfrm flipV="1">
              <a:off x="2044242" y="1819576"/>
              <a:ext cx="627441" cy="550394"/>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 xmlns:a16="http://schemas.microsoft.com/office/drawing/2014/main" id="{7EAEA386-0A05-7041-9962-29EC1A547B8A}"/>
                </a:ext>
              </a:extLst>
            </p:cNvPr>
            <p:cNvSpPr/>
            <p:nvPr/>
          </p:nvSpPr>
          <p:spPr>
            <a:xfrm>
              <a:off x="2667526" y="1799552"/>
              <a:ext cx="28388" cy="234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 xmlns:a16="http://schemas.microsoft.com/office/drawing/2014/main" id="{4F5D752F-0558-8744-806F-CBF5C37E7E6E}"/>
              </a:ext>
            </a:extLst>
          </p:cNvPr>
          <p:cNvGrpSpPr/>
          <p:nvPr/>
        </p:nvGrpSpPr>
        <p:grpSpPr>
          <a:xfrm flipV="1">
            <a:off x="3048263" y="2630490"/>
            <a:ext cx="774501" cy="669153"/>
            <a:chOff x="2025078" y="1797087"/>
            <a:chExt cx="670834" cy="663901"/>
          </a:xfrm>
        </p:grpSpPr>
        <p:sp>
          <p:nvSpPr>
            <p:cNvPr id="28" name="Oval 27">
              <a:extLst>
                <a:ext uri="{FF2B5EF4-FFF2-40B4-BE49-F238E27FC236}">
                  <a16:creationId xmlns="" xmlns:a16="http://schemas.microsoft.com/office/drawing/2014/main" id="{749A995D-F3CB-0C48-9FC3-40A4CE4AAD85}"/>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 xmlns:a16="http://schemas.microsoft.com/office/drawing/2014/main" id="{54B5228F-E6A5-DE4D-B40B-8315571C9B49}"/>
                </a:ext>
              </a:extLst>
            </p:cNvPr>
            <p:cNvCxnSpPr>
              <a:stCxn id="28" idx="7"/>
              <a:endCxn id="30"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 xmlns:a16="http://schemas.microsoft.com/office/drawing/2014/main" id="{D1080DDB-8D25-134A-8305-0ACD392D1882}"/>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ute Cartoon Girl And Boy Working In The Garden Vector Illustration.... |  Cute cartoon girl, Children illustration, Work cartoons">
            <a:extLst>
              <a:ext uri="{FF2B5EF4-FFF2-40B4-BE49-F238E27FC236}">
                <a16:creationId xmlns="" xmlns:a16="http://schemas.microsoft.com/office/drawing/2014/main"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3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04934" y="3299643"/>
            <a:ext cx="1960751" cy="196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02E1B324-822E-9D41-8DE7-2AAC44C77CEB}"/>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5" name="Group 14">
            <a:extLst>
              <a:ext uri="{FF2B5EF4-FFF2-40B4-BE49-F238E27FC236}">
                <a16:creationId xmlns="" xmlns:a16="http://schemas.microsoft.com/office/drawing/2014/main" id="{B8236AA9-A0AE-0648-BCD9-4F7AB26EBB6E}"/>
              </a:ext>
            </a:extLst>
          </p:cNvPr>
          <p:cNvGrpSpPr/>
          <p:nvPr/>
        </p:nvGrpSpPr>
        <p:grpSpPr>
          <a:xfrm>
            <a:off x="386192" y="578414"/>
            <a:ext cx="1631953" cy="733740"/>
            <a:chOff x="360464" y="617893"/>
            <a:chExt cx="1631953" cy="733740"/>
          </a:xfrm>
        </p:grpSpPr>
        <p:sp>
          <p:nvSpPr>
            <p:cNvPr id="16" name="TextBox 15">
              <a:extLst>
                <a:ext uri="{FF2B5EF4-FFF2-40B4-BE49-F238E27FC236}">
                  <a16:creationId xmlns="" xmlns:a16="http://schemas.microsoft.com/office/drawing/2014/main" id="{BB1CFA86-F23C-4244-BBC2-E6C70FD793EF}"/>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7" name="TextBox 16">
              <a:extLst>
                <a:ext uri="{FF2B5EF4-FFF2-40B4-BE49-F238E27FC236}">
                  <a16:creationId xmlns="" xmlns:a16="http://schemas.microsoft.com/office/drawing/2014/main" id="{F604A12D-8CAB-654E-B4AA-B189E3F55B46}"/>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9890084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tranh,nói về việc bạn nhỏ đang làm. </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 xmlns:a16="http://schemas.microsoft.com/office/drawing/2014/main" id="{074EA6E0-9DC8-1041-BCB5-A2BDDC93AFE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Effect>
                      <a14:saturation sat="200000"/>
                    </a14:imgEffect>
                  </a14:imgLayer>
                </a14:imgProps>
              </a:ext>
            </a:extLst>
          </a:blip>
          <a:srcRect t="995"/>
          <a:stretch/>
        </p:blipFill>
        <p:spPr>
          <a:xfrm>
            <a:off x="854395" y="1047218"/>
            <a:ext cx="5149209" cy="3569606"/>
          </a:xfrm>
          <a:prstGeom prst="rect">
            <a:avLst/>
          </a:prstGeom>
        </p:spPr>
      </p:pic>
    </p:spTree>
    <p:extLst>
      <p:ext uri="{BB962C8B-B14F-4D97-AF65-F5344CB8AC3E}">
        <p14:creationId xmlns:p14="http://schemas.microsoft.com/office/powerpoint/2010/main" val="3861829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7C99AE04-D572-8F46-9137-9CAB0C3809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saturation sat="200000"/>
                    </a14:imgEffect>
                  </a14:imgLayer>
                </a14:imgProps>
              </a:ext>
            </a:extLst>
          </a:blip>
          <a:stretch>
            <a:fillRect/>
          </a:stretch>
        </p:blipFill>
        <p:spPr>
          <a:xfrm>
            <a:off x="1331767" y="843243"/>
            <a:ext cx="4458994" cy="2937062"/>
          </a:xfrm>
          <a:prstGeom prst="rect">
            <a:avLst/>
          </a:prstGeom>
        </p:spPr>
      </p:pic>
      <p:sp>
        <p:nvSpPr>
          <p:cNvPr id="17" name="TextBox 16">
            <a:extLst>
              <a:ext uri="{FF2B5EF4-FFF2-40B4-BE49-F238E27FC236}">
                <a16:creationId xmlns="" xmlns:a16="http://schemas.microsoft.com/office/drawing/2014/main" id="{0F983752-3979-0E44-B3C9-87E22123DA55}"/>
              </a:ext>
            </a:extLst>
          </p:cNvPr>
          <p:cNvSpPr txBox="1"/>
          <p:nvPr/>
        </p:nvSpPr>
        <p:spPr>
          <a:xfrm>
            <a:off x="2073516" y="4005505"/>
            <a:ext cx="3046027"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bắt sâu.</a:t>
            </a: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B5176534-7273-8745-96BC-BA422D78C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Effect>
                      <a14:saturation sat="200000"/>
                    </a14:imgEffect>
                  </a14:imgLayer>
                </a14:imgProps>
              </a:ext>
            </a:extLst>
          </a:blip>
          <a:stretch>
            <a:fillRect/>
          </a:stretch>
        </p:blipFill>
        <p:spPr>
          <a:xfrm>
            <a:off x="1228205" y="776202"/>
            <a:ext cx="4401590" cy="2843970"/>
          </a:xfrm>
          <a:prstGeom prst="rect">
            <a:avLst/>
          </a:prstGeom>
        </p:spPr>
      </p:pic>
      <p:sp>
        <p:nvSpPr>
          <p:cNvPr id="15" name="TextBox 14">
            <a:extLst>
              <a:ext uri="{FF2B5EF4-FFF2-40B4-BE49-F238E27FC236}">
                <a16:creationId xmlns="" xmlns:a16="http://schemas.microsoft.com/office/drawing/2014/main" id="{7EF161D7-EEC0-B942-8E50-C22A0332E159}"/>
              </a:ext>
            </a:extLst>
          </p:cNvPr>
          <p:cNvSpPr txBox="1"/>
          <p:nvPr/>
        </p:nvSpPr>
        <p:spPr>
          <a:xfrm>
            <a:off x="1358622" y="3967188"/>
            <a:ext cx="4342856"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đổ đầy bình nước.</a:t>
            </a: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7702FC-E7D3-734B-9122-7B7C3B14DC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Effect>
                      <a14:saturation sat="200000"/>
                    </a14:imgEffect>
                  </a14:imgLayer>
                </a14:imgProps>
              </a:ext>
            </a:extLst>
          </a:blip>
          <a:stretch>
            <a:fillRect/>
          </a:stretch>
        </p:blipFill>
        <p:spPr>
          <a:xfrm>
            <a:off x="1212723" y="840876"/>
            <a:ext cx="4432552" cy="2879858"/>
          </a:xfrm>
          <a:prstGeom prst="rect">
            <a:avLst/>
          </a:prstGeom>
        </p:spPr>
      </p:pic>
      <p:sp>
        <p:nvSpPr>
          <p:cNvPr id="4" name="TextBox 3">
            <a:extLst>
              <a:ext uri="{FF2B5EF4-FFF2-40B4-BE49-F238E27FC236}">
                <a16:creationId xmlns="" xmlns:a16="http://schemas.microsoft.com/office/drawing/2014/main" id="{FC2CD9CB-8F6A-C34E-BE54-D310A22A28FE}"/>
              </a:ext>
            </a:extLst>
          </p:cNvPr>
          <p:cNvSpPr txBox="1"/>
          <p:nvPr/>
        </p:nvSpPr>
        <p:spPr>
          <a:xfrm>
            <a:off x="1358622" y="3967188"/>
            <a:ext cx="4423006"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tưới nước cho hoa.</a:t>
            </a:r>
          </a:p>
        </p:txBody>
      </p:sp>
    </p:spTree>
    <p:extLst>
      <p:ext uri="{BB962C8B-B14F-4D97-AF65-F5344CB8AC3E}">
        <p14:creationId xmlns:p14="http://schemas.microsoft.com/office/powerpoint/2010/main" val="6623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45F3797-293D-0849-912E-C59F2F23A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saturation sat="200000"/>
                    </a14:imgEffect>
                  </a14:imgLayer>
                </a14:imgProps>
              </a:ext>
            </a:extLst>
          </a:blip>
          <a:stretch>
            <a:fillRect/>
          </a:stretch>
        </p:blipFill>
        <p:spPr>
          <a:xfrm>
            <a:off x="1269107" y="791722"/>
            <a:ext cx="4319786" cy="2845161"/>
          </a:xfrm>
          <a:prstGeom prst="rect">
            <a:avLst/>
          </a:prstGeom>
        </p:spPr>
      </p:pic>
      <p:sp>
        <p:nvSpPr>
          <p:cNvPr id="4" name="TextBox 3">
            <a:extLst>
              <a:ext uri="{FF2B5EF4-FFF2-40B4-BE49-F238E27FC236}">
                <a16:creationId xmlns="" xmlns:a16="http://schemas.microsoft.com/office/drawing/2014/main" id="{765EDC24-684E-9743-B8EC-AA983677093D}"/>
              </a:ext>
            </a:extLst>
          </p:cNvPr>
          <p:cNvSpPr txBox="1"/>
          <p:nvPr/>
        </p:nvSpPr>
        <p:spPr>
          <a:xfrm>
            <a:off x="1360547" y="3884061"/>
            <a:ext cx="4150791" cy="707886"/>
          </a:xfrm>
          <a:prstGeom prst="rect">
            <a:avLst/>
          </a:prstGeom>
          <a:noFill/>
        </p:spPr>
        <p:txBody>
          <a:bodyPr wrap="square" rtlCol="0">
            <a:spAutoFit/>
          </a:bodyPr>
          <a:lstStyle/>
          <a:p>
            <a:pPr algn="ctr"/>
            <a:r>
              <a:rPr lang="x-none" sz="2000" dirty="0">
                <a:solidFill>
                  <a:srgbClr val="FF0000"/>
                </a:solidFill>
                <a:latin typeface="UTM Avo" panose="02040603050506020204" pitchFamily="18" charset="0"/>
              </a:rPr>
              <a:t>Bạn nhỏ chào tạm biệt vườn hoa trước khi đi học.</a:t>
            </a:r>
          </a:p>
        </p:txBody>
      </p:sp>
    </p:spTree>
    <p:extLst>
      <p:ext uri="{BB962C8B-B14F-4D97-AF65-F5344CB8AC3E}">
        <p14:creationId xmlns:p14="http://schemas.microsoft.com/office/powerpoint/2010/main" val="27298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7C44C25-0C2B-C34A-A218-B10AB3EB977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44000"/>
                    </a14:imgEffect>
                    <a14:imgEffect>
                      <a14:saturation sat="200000"/>
                    </a14:imgEffect>
                  </a14:imgLayer>
                </a14:imgProps>
              </a:ext>
            </a:extLst>
          </a:blip>
          <a:stretch>
            <a:fillRect/>
          </a:stretch>
        </p:blipFill>
        <p:spPr>
          <a:xfrm>
            <a:off x="1229496" y="2571750"/>
            <a:ext cx="4399007" cy="2513018"/>
          </a:xfrm>
          <a:prstGeom prst="rect">
            <a:avLst/>
          </a:prstGeom>
        </p:spPr>
      </p:pic>
      <p:sp>
        <p:nvSpPr>
          <p:cNvPr id="2" name="TextBox 1"/>
          <p:cNvSpPr txBox="1"/>
          <p:nvPr/>
        </p:nvSpPr>
        <p:spPr>
          <a:xfrm>
            <a:off x="342643" y="182880"/>
            <a:ext cx="5876569" cy="2533771"/>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Viết 3 – 5 câu kể lại việc em và các bạn chăm sóc cây. </a:t>
            </a:r>
          </a:p>
          <a:p>
            <a:pPr>
              <a:lnSpc>
                <a:spcPct val="150000"/>
              </a:lnSpc>
            </a:pPr>
            <a:r>
              <a:rPr lang="vi-VN" sz="1800" dirty="0">
                <a:solidFill>
                  <a:srgbClr val="FF0000"/>
                </a:solidFill>
                <a:latin typeface="UTM Avo" panose="02040603050506020204" pitchFamily="18" charset="0"/>
                <a:ea typeface="Calibri" panose="020F0502020204030204" pitchFamily="34" charset="0"/>
              </a:rPr>
              <a:t>G: </a:t>
            </a:r>
            <a:endParaRPr lang="x-none" sz="1800" dirty="0">
              <a:solidFill>
                <a:srgbClr val="FF0000"/>
              </a:solidFill>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và các bạn đã làm việc gì để chăm sóc cây?</a:t>
            </a:r>
            <a:endParaRPr lang="x-none"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Kết quả công việc ra sao?</a:t>
            </a:r>
            <a:endParaRPr lang="x-none"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có suy nghĩ gì khi làm xong việc đó?</a:t>
            </a:r>
            <a:endParaRPr lang="x-none"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00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93AD1E2-BAA4-614B-8AA8-95EF8A805123}"/>
              </a:ext>
            </a:extLst>
          </p:cNvPr>
          <p:cNvSpPr txBox="1"/>
          <p:nvPr/>
        </p:nvSpPr>
        <p:spPr>
          <a:xfrm>
            <a:off x="361731" y="2286066"/>
            <a:ext cx="6255885" cy="1082027"/>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những chi tiết thú vị trong câu chuyện.</a:t>
            </a:r>
          </a:p>
          <a:p>
            <a:pPr algn="just">
              <a:lnSpc>
                <a:spcPct val="150000"/>
              </a:lnSpc>
            </a:pPr>
            <a:r>
              <a:rPr lang="vi-VN" sz="1500" dirty="0">
                <a:latin typeface="UTM Avo" panose="02040603050506020204" pitchFamily="18" charset="0"/>
              </a:rPr>
              <a:t>Tớ đã đọc cuốn sách Hoa lá trong vườn.</a:t>
            </a:r>
          </a:p>
          <a:p>
            <a:pPr algn="just">
              <a:lnSpc>
                <a:spcPct val="150000"/>
              </a:lnSpc>
            </a:pPr>
            <a:endParaRPr lang="vi-VN" sz="1500" dirty="0">
              <a:latin typeface="UTM Avo" panose="02040603050506020204" pitchFamily="18" charset="0"/>
            </a:endParaRPr>
          </a:p>
        </p:txBody>
      </p:sp>
      <p:sp>
        <p:nvSpPr>
          <p:cNvPr id="14" name="TextBox 13">
            <a:extLst>
              <a:ext uri="{FF2B5EF4-FFF2-40B4-BE49-F238E27FC236}">
                <a16:creationId xmlns=""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 xmlns:a16="http://schemas.microsoft.com/office/drawing/2014/main"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Kể tên những câu chuyện viết về thiên nhiên mà em đã đọc.</a:t>
            </a:r>
          </a:p>
        </p:txBody>
      </p:sp>
      <p:pic>
        <p:nvPicPr>
          <p:cNvPr id="7" name="Picture 6">
            <a:extLst>
              <a:ext uri="{FF2B5EF4-FFF2-40B4-BE49-F238E27FC236}">
                <a16:creationId xmlns=""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2325857" y="3089189"/>
            <a:ext cx="2206285" cy="1696179"/>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87936"/>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563676"/>
            <a:ext cx="6703809" cy="4613699"/>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a:t>
            </a:r>
            <a:r>
              <a:rPr lang="vi-VN" sz="1450" b="1" dirty="0">
                <a:solidFill>
                  <a:srgbClr val="FF0000"/>
                </a:solidFill>
                <a:latin typeface="UTM Avo" panose="02040603050506020204" pitchFamily="18" charset="0"/>
              </a:rPr>
              <a:t>dập dờn </a:t>
            </a:r>
            <a:r>
              <a:rPr lang="vi-VN" sz="1450" dirty="0">
                <a:latin typeface="UTM Avo" panose="02040603050506020204" pitchFamily="18" charset="0"/>
              </a:rPr>
              <a:t>trải tới chân trời.</a:t>
            </a:r>
          </a:p>
          <a:p>
            <a:pPr marL="44450" algn="just">
              <a:lnSpc>
                <a:spcPct val="120000"/>
              </a:lnSpc>
              <a:defRPr/>
            </a:pPr>
            <a:r>
              <a:rPr lang="vi-VN" sz="1450" dirty="0">
                <a:latin typeface="UTM Avo" panose="02040603050506020204" pitchFamily="18" charset="0"/>
              </a:rPr>
              <a:t>     Minh </a:t>
            </a:r>
            <a:r>
              <a:rPr lang="vi-VN" sz="1450" b="1" dirty="0">
                <a:solidFill>
                  <a:srgbClr val="FF0000"/>
                </a:solidFill>
                <a:latin typeface="UTM Avo" panose="02040603050506020204" pitchFamily="18" charset="0"/>
              </a:rPr>
              <a:t>ríu rít </a:t>
            </a:r>
            <a:r>
              <a:rPr lang="vi-VN" sz="1450" dirty="0">
                <a:latin typeface="UTM Avo" panose="02040603050506020204" pitchFamily="18" charset="0"/>
              </a:rPr>
              <a:t>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a:t>
            </a:r>
            <a:r>
              <a:rPr lang="vi-VN" sz="1450" b="1" dirty="0">
                <a:solidFill>
                  <a:srgbClr val="FF0000"/>
                </a:solidFill>
                <a:latin typeface="UTM Avo" panose="02040603050506020204" pitchFamily="18" charset="0"/>
              </a:rPr>
              <a:t>thu hoạch </a:t>
            </a:r>
            <a:r>
              <a:rPr lang="vi-VN" sz="1450" dirty="0">
                <a:latin typeface="UTM Avo" panose="02040603050506020204" pitchFamily="18" charset="0"/>
              </a:rPr>
              <a:t>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a:t>
            </a:r>
            <a:r>
              <a:rPr lang="vi-VN" sz="1450" b="1" dirty="0">
                <a:solidFill>
                  <a:srgbClr val="FF0000"/>
                </a:solidFill>
                <a:latin typeface="UTM Avo" panose="02040603050506020204" pitchFamily="18" charset="0"/>
              </a:rPr>
              <a:t>gieo hạt</a:t>
            </a:r>
            <a:r>
              <a:rPr lang="vi-VN" sz="1450" b="1" dirty="0">
                <a:latin typeface="UTM Avo" panose="02040603050506020204" pitchFamily="18" charset="0"/>
              </a:rPr>
              <a:t> </a:t>
            </a:r>
            <a:r>
              <a:rPr lang="vi-VN" sz="1450" dirty="0">
                <a:latin typeface="UTM Avo" panose="02040603050506020204" pitchFamily="18" charset="0"/>
              </a:rPr>
              <a:t>và ươm mầm. Rồi mưa nắng, hạn hán, họ phải chăm sóc vườn cây, ruộng đồng. Nhờ thế mà cây lớn dần, </a:t>
            </a:r>
            <a:r>
              <a:rPr lang="vi-VN" sz="1450" b="1" dirty="0">
                <a:solidFill>
                  <a:srgbClr val="FF0000"/>
                </a:solidFill>
                <a:latin typeface="UTM Avo" panose="02040603050506020204" pitchFamily="18" charset="0"/>
              </a:rPr>
              <a:t>ra hoa kết trái </a:t>
            </a:r>
            <a:r>
              <a:rPr lang="vi-VN" sz="1450" dirty="0">
                <a:latin typeface="UTM Avo" panose="02040603050506020204" pitchFamily="18" charset="0"/>
              </a:rPr>
              <a:t>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spTree>
    <p:extLst>
      <p:ext uri="{BB962C8B-B14F-4D97-AF65-F5344CB8AC3E}">
        <p14:creationId xmlns:p14="http://schemas.microsoft.com/office/powerpoint/2010/main" val="3789897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a:extLst>
              <a:ext uri="{FF2B5EF4-FFF2-40B4-BE49-F238E27FC236}">
                <a16:creationId xmlns="" xmlns:a16="http://schemas.microsoft.com/office/drawing/2014/main" id="{316A3AF5-09EE-E34B-92C8-3C4DA98AD265}"/>
              </a:ext>
            </a:extLst>
          </p:cNvPr>
          <p:cNvPicPr>
            <a:picLocks noChangeAspect="1"/>
          </p:cNvPicPr>
          <p:nvPr>
            <a:videoFile r:link="rId1"/>
            <p:extLst>
              <p:ext uri="{DAA4B4D4-6D71-4841-9C94-3DE7FCFB9230}">
                <p14:media xmlns:p14="http://schemas.microsoft.com/office/powerpoint/2010/main" r:embed="rId2">
                  <p14:trim st="45923.5749" end="11153.2362"/>
                </p14:media>
              </p:ext>
            </p:extLst>
          </p:nvPr>
        </p:nvPicPr>
        <p:blipFill rotWithShape="1">
          <a:blip r:embed="rId5"/>
          <a:srcRect t="12079" b="13107"/>
          <a:stretch>
            <a:fillRect/>
          </a:stretch>
        </p:blipFill>
        <p:spPr>
          <a:xfrm>
            <a:off x="500239" y="2095815"/>
            <a:ext cx="5857522" cy="2676003"/>
          </a:xfrm>
          <a:prstGeom prst="rect">
            <a:avLst/>
          </a:prstGeom>
        </p:spPr>
      </p:pic>
      <p:sp>
        <p:nvSpPr>
          <p:cNvPr id="4" name="TextBox 3">
            <a:extLst>
              <a:ext uri="{FF2B5EF4-FFF2-40B4-BE49-F238E27FC236}">
                <a16:creationId xmlns=""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 xmlns:a16="http://schemas.microsoft.com/office/drawing/2014/main" id="{2A05FE84-F3FF-423B-ADA4-6F77209D652D}"/>
              </a:ext>
            </a:extLst>
          </p:cNvPr>
          <p:cNvSpPr/>
          <p:nvPr/>
        </p:nvSpPr>
        <p:spPr>
          <a:xfrm>
            <a:off x="721850" y="1158095"/>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dập dờn</a:t>
            </a:r>
            <a:endParaRPr lang="vi-VN" sz="1800" b="1" dirty="0"/>
          </a:p>
        </p:txBody>
      </p:sp>
      <p:sp>
        <p:nvSpPr>
          <p:cNvPr id="8" name="Oval 7">
            <a:extLst>
              <a:ext uri="{FF2B5EF4-FFF2-40B4-BE49-F238E27FC236}">
                <a16:creationId xmlns=""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 xmlns:a16="http://schemas.microsoft.com/office/drawing/2014/main" id="{3BCDD889-B037-48BC-924C-9A4CE9368C89}"/>
              </a:ext>
            </a:extLst>
          </p:cNvPr>
          <p:cNvSpPr txBox="1"/>
          <p:nvPr/>
        </p:nvSpPr>
        <p:spPr>
          <a:xfrm>
            <a:off x="1760636" y="1148562"/>
            <a:ext cx="499504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(lúa) chuyển động lên xuống nhịp nhàng</a:t>
            </a:r>
            <a:endParaRPr lang="en-US" sz="18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 xmlns:a16="http://schemas.microsoft.com/office/drawing/2014/main" id="{751247C1-6F34-FC4D-B310-4530610AC21F}"/>
              </a:ext>
            </a:extLst>
          </p:cNvPr>
          <p:cNvSpPr/>
          <p:nvPr/>
        </p:nvSpPr>
        <p:spPr>
          <a:xfrm>
            <a:off x="1972506" y="2300245"/>
            <a:ext cx="4816630"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gieo hạt cho mọc thành cây non.</a:t>
            </a:r>
            <a:endParaRPr lang="x-none" dirty="0"/>
          </a:p>
        </p:txBody>
      </p:sp>
      <p:sp>
        <p:nvSpPr>
          <p:cNvPr id="12" name="Rectangle 11">
            <a:extLst>
              <a:ext uri="{FF2B5EF4-FFF2-40B4-BE49-F238E27FC236}">
                <a16:creationId xmlns="" xmlns:a16="http://schemas.microsoft.com/office/drawing/2014/main" id="{EF00572A-79BD-EC42-8362-0265447F1B81}"/>
              </a:ext>
            </a:extLst>
          </p:cNvPr>
          <p:cNvSpPr/>
          <p:nvPr/>
        </p:nvSpPr>
        <p:spPr>
          <a:xfrm>
            <a:off x="708707" y="2218336"/>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ươm mầm</a:t>
            </a:r>
            <a:endParaRPr lang="vi-VN" sz="1800" b="1" dirty="0"/>
          </a:p>
        </p:txBody>
      </p:sp>
      <p:sp>
        <p:nvSpPr>
          <p:cNvPr id="13" name="Oval 12">
            <a:extLst>
              <a:ext uri="{FF2B5EF4-FFF2-40B4-BE49-F238E27FC236}">
                <a16:creationId xmlns="" xmlns:a16="http://schemas.microsoft.com/office/drawing/2014/main" id="{049D240A-30EF-4945-90DE-20683E4CD139}"/>
              </a:ext>
            </a:extLst>
          </p:cNvPr>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 xmlns:a16="http://schemas.microsoft.com/office/drawing/2014/main" id="{12FDB7CE-ADBA-0641-AC4E-BCA076726925}"/>
              </a:ext>
            </a:extLst>
          </p:cNvPr>
          <p:cNvSpPr/>
          <p:nvPr/>
        </p:nvSpPr>
        <p:spPr>
          <a:xfrm>
            <a:off x="774601" y="1649670"/>
            <a:ext cx="1314784"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theo gió . </a:t>
            </a:r>
            <a:endParaRPr lang="x-none" dirty="0"/>
          </a:p>
        </p:txBody>
      </p:sp>
      <p:pic>
        <p:nvPicPr>
          <p:cNvPr id="1026" name="Picture 2" descr="Thiên lý hữu tình: Ươm một mầm cây, đường xanh muôn ngả - VOV Giao thông">
            <a:extLst>
              <a:ext uri="{FF2B5EF4-FFF2-40B4-BE49-F238E27FC236}">
                <a16:creationId xmlns="" xmlns:a16="http://schemas.microsoft.com/office/drawing/2014/main" id="{0F82537F-681A-E74B-9885-E555CBCF86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8149"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6"/>
                                        </p:tgtEl>
                                        <p:attrNameLst>
                                          <p:attrName>style.visibility</p:attrName>
                                        </p:attrNameLst>
                                      </p:cBhvr>
                                      <p:to>
                                        <p:strVal val="hidden"/>
                                      </p:to>
                                    </p:set>
                                    <p:cmd type="call" cmd="stop">
                                      <p:cBhvr>
                                        <p:cTn id="38" dur="1">
                                          <p:stCondLst>
                                            <p:cond delay="0"/>
                                          </p:stCondLst>
                                        </p:cTn>
                                        <p:tgtEl>
                                          <p:spTgt spid="16"/>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16"/>
                </p:tgtEl>
              </p:cMediaNode>
            </p:vide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0" grpId="0"/>
      <p:bldP spid="12" grpId="0"/>
      <p:bldP spid="13"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 xmlns:a16="http://schemas.microsoft.com/office/drawing/2014/main" id="{2A05FE84-F3FF-423B-ADA4-6F77209D652D}"/>
              </a:ext>
            </a:extLst>
          </p:cNvPr>
          <p:cNvSpPr/>
          <p:nvPr/>
        </p:nvSpPr>
        <p:spPr>
          <a:xfrm>
            <a:off x="424761" y="1205910"/>
            <a:ext cx="5996762" cy="950260"/>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Gió nổi lên và sóng lúa vàng dập dờn trải tới chân trời.</a:t>
            </a:r>
          </a:p>
        </p:txBody>
      </p:sp>
      <p:cxnSp>
        <p:nvCxnSpPr>
          <p:cNvPr id="8" name="Straight Connector 7">
            <a:extLst>
              <a:ext uri="{FF2B5EF4-FFF2-40B4-BE49-F238E27FC236}">
                <a16:creationId xmlns="" xmlns:a16="http://schemas.microsoft.com/office/drawing/2014/main" id="{19BA808F-D37E-46DF-8F52-B75EBB68AA23}"/>
              </a:ext>
            </a:extLst>
          </p:cNvPr>
          <p:cNvCxnSpPr/>
          <p:nvPr/>
        </p:nvCxnSpPr>
        <p:spPr>
          <a:xfrm flipH="1">
            <a:off x="2080492" y="1226549"/>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 xmlns:a16="http://schemas.microsoft.com/office/drawing/2014/main" id="{F87EC95D-EAA1-8345-856B-572EAE6BA639}"/>
              </a:ext>
            </a:extLst>
          </p:cNvPr>
          <p:cNvGrpSpPr/>
          <p:nvPr/>
        </p:nvGrpSpPr>
        <p:grpSpPr>
          <a:xfrm>
            <a:off x="1793492" y="1656469"/>
            <a:ext cx="230207" cy="470813"/>
            <a:chOff x="4944388" y="3399410"/>
            <a:chExt cx="230207" cy="470813"/>
          </a:xfrm>
        </p:grpSpPr>
        <p:cxnSp>
          <p:nvCxnSpPr>
            <p:cNvPr id="17" name="Straight Connector 16">
              <a:extLst>
                <a:ext uri="{FF2B5EF4-FFF2-40B4-BE49-F238E27FC236}">
                  <a16:creationId xmlns=""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 xmlns:a16="http://schemas.microsoft.com/office/drawing/2014/main" id="{C793B5F5-9E89-3347-9FAE-DEE49D9EE6AC}"/>
              </a:ext>
            </a:extLst>
          </p:cNvPr>
          <p:cNvCxnSpPr/>
          <p:nvPr/>
        </p:nvCxnSpPr>
        <p:spPr>
          <a:xfrm flipH="1">
            <a:off x="4345776" y="121022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 xmlns:a16="http://schemas.microsoft.com/office/drawing/2014/main" id="{DCFB3E53-A51D-404F-9D91-23E8F892E1FD}"/>
              </a:ext>
            </a:extLst>
          </p:cNvPr>
          <p:cNvSpPr/>
          <p:nvPr/>
        </p:nvSpPr>
        <p:spPr>
          <a:xfrm>
            <a:off x="466701" y="2732991"/>
            <a:ext cx="5996762" cy="950260"/>
          </a:xfrm>
          <a:prstGeom prst="rect">
            <a:avLst/>
          </a:prstGeom>
        </p:spPr>
        <p:txBody>
          <a:bodyPr wrap="square">
            <a:spAutoFit/>
          </a:bodyPr>
          <a:lstStyle/>
          <a:p>
            <a:pPr marL="44450" algn="just">
              <a:lnSpc>
                <a:spcPct val="150000"/>
              </a:lnSpc>
              <a:defRPr/>
            </a:pPr>
            <a:r>
              <a:rPr lang="vi-VN" sz="2000" dirty="0">
                <a:latin typeface="UTM Avo" panose="02040603050506020204" pitchFamily="18" charset="0"/>
              </a:rPr>
              <a:t>   Nếu mùa nào cũng được thu hoạch thì thích lắm, phải không mẹ?</a:t>
            </a:r>
          </a:p>
        </p:txBody>
      </p:sp>
      <p:sp>
        <p:nvSpPr>
          <p:cNvPr id="28" name="Oval 27">
            <a:extLst>
              <a:ext uri="{FF2B5EF4-FFF2-40B4-BE49-F238E27FC236}">
                <a16:creationId xmlns=""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 xmlns:a16="http://schemas.microsoft.com/office/drawing/2014/main" id="{41972CF3-BCE2-154F-B369-0C389398F5A3}"/>
              </a:ext>
            </a:extLst>
          </p:cNvPr>
          <p:cNvCxnSpPr/>
          <p:nvPr/>
        </p:nvCxnSpPr>
        <p:spPr>
          <a:xfrm flipH="1">
            <a:off x="5317272" y="2751924"/>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BE17A43B-BCD6-554A-8CB7-2ECFA5E6282A}"/>
              </a:ext>
            </a:extLst>
          </p:cNvPr>
          <p:cNvGrpSpPr/>
          <p:nvPr/>
        </p:nvGrpSpPr>
        <p:grpSpPr>
          <a:xfrm>
            <a:off x="3192935" y="3222737"/>
            <a:ext cx="230207" cy="470813"/>
            <a:chOff x="4944388" y="3399410"/>
            <a:chExt cx="230207" cy="470813"/>
          </a:xfrm>
        </p:grpSpPr>
        <p:cxnSp>
          <p:nvCxnSpPr>
            <p:cNvPr id="32" name="Straight Connector 31">
              <a:extLst>
                <a:ext uri="{FF2B5EF4-FFF2-40B4-BE49-F238E27FC236}">
                  <a16:creationId xmlns=""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 xmlns:a16="http://schemas.microsoft.com/office/drawing/2014/main" id="{69E608FD-E818-5F4F-A242-4CD90E526DCC}"/>
              </a:ext>
            </a:extLst>
          </p:cNvPr>
          <p:cNvCxnSpPr/>
          <p:nvPr/>
        </p:nvCxnSpPr>
        <p:spPr>
          <a:xfrm flipH="1">
            <a:off x="2527096"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30AD7121-92BD-5E4D-9AF0-05001C5DDB40}"/>
              </a:ext>
            </a:extLst>
          </p:cNvPr>
          <p:cNvCxnSpPr/>
          <p:nvPr/>
        </p:nvCxnSpPr>
        <p:spPr>
          <a:xfrm flipH="1">
            <a:off x="1132008" y="3203290"/>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B600F577-F819-4602-BCEB-985221633540}"/>
              </a:ext>
            </a:extLst>
          </p:cNvPr>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Những loại cây loại quả nào được nhắc đến khi mùa thu về?</a:t>
            </a:r>
          </a:p>
        </p:txBody>
      </p:sp>
      <p:sp>
        <p:nvSpPr>
          <p:cNvPr id="15" name="TextBox 14">
            <a:extLst>
              <a:ext uri="{FF2B5EF4-FFF2-40B4-BE49-F238E27FC236}">
                <a16:creationId xmlns=""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9" name="TextBox 8">
            <a:extLst>
              <a:ext uri="{FF2B5EF4-FFF2-40B4-BE49-F238E27FC236}">
                <a16:creationId xmlns="" xmlns:a16="http://schemas.microsoft.com/office/drawing/2014/main" id="{BE012C5D-02DC-B244-89AC-6B146FC301A3}"/>
              </a:ext>
            </a:extLst>
          </p:cNvPr>
          <p:cNvSpPr txBox="1"/>
          <p:nvPr/>
        </p:nvSpPr>
        <p:spPr>
          <a:xfrm>
            <a:off x="264869" y="240064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hồng, hạt dẻ, quả na, cây lúa.</a:t>
            </a:r>
          </a:p>
        </p:txBody>
      </p:sp>
      <p:sp>
        <p:nvSpPr>
          <p:cNvPr id="10" name="TextBox 9">
            <a:extLst>
              <a:ext uri="{FF2B5EF4-FFF2-40B4-BE49-F238E27FC236}">
                <a16:creationId xmlns="" xmlns:a16="http://schemas.microsoft.com/office/drawing/2014/main" id="{72B4C0C9-1370-FE4F-9E4A-E58F0FEA7D50}"/>
              </a:ext>
            </a:extLst>
          </p:cNvPr>
          <p:cNvSpPr txBox="1"/>
          <p:nvPr/>
        </p:nvSpPr>
        <p:spPr>
          <a:xfrm>
            <a:off x="302084" y="2951746"/>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Bạn nhỏ nghĩ gì khi nhìn thấy quả chín? </a:t>
            </a:r>
          </a:p>
        </p:txBody>
      </p:sp>
      <p:sp>
        <p:nvSpPr>
          <p:cNvPr id="11" name="TextBox 10">
            <a:extLst>
              <a:ext uri="{FF2B5EF4-FFF2-40B4-BE49-F238E27FC236}">
                <a16:creationId xmlns="" xmlns:a16="http://schemas.microsoft.com/office/drawing/2014/main" id="{0FF907D3-87C8-D347-8A7E-D712942273EE}"/>
              </a:ext>
            </a:extLst>
          </p:cNvPr>
          <p:cNvSpPr txBox="1"/>
          <p:nvPr/>
        </p:nvSpPr>
        <p:spPr>
          <a:xfrm>
            <a:off x="264869" y="3427057"/>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 xmlns:a16="http://schemas.microsoft.com/office/drawing/2014/main"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2418</TotalTime>
  <Words>1797</Words>
  <Application>Microsoft Office PowerPoint</Application>
  <PresentationFormat>Custom</PresentationFormat>
  <Paragraphs>182</Paragraphs>
  <Slides>32</Slides>
  <Notes>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UTM Avo</vt:lpstr>
      <vt:lpstr>Kalam</vt:lpstr>
      <vt:lpstr>Montserrat</vt:lpstr>
      <vt:lpstr>Calibri</vt:lpstr>
      <vt:lpstr>Times New Roman</vt:lpstr>
      <vt:lpstr>Wingdings</vt:lpstr>
      <vt:lpstr>UTM Cookies</vt:lpstr>
      <vt:lpstr>Doodle Sketchbook by Slidesgo</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Techsi.vn</cp:lastModifiedBy>
  <cp:revision>214</cp:revision>
  <dcterms:modified xsi:type="dcterms:W3CDTF">2023-02-09T03:53:01Z</dcterms:modified>
</cp:coreProperties>
</file>