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</p:sldMasterIdLst>
  <p:notesMasterIdLst>
    <p:notesMasterId r:id="rId34"/>
  </p:notesMasterIdLst>
  <p:sldIdLst>
    <p:sldId id="322" r:id="rId3"/>
    <p:sldId id="320" r:id="rId4"/>
    <p:sldId id="340" r:id="rId5"/>
    <p:sldId id="364" r:id="rId6"/>
    <p:sldId id="365" r:id="rId7"/>
    <p:sldId id="325" r:id="rId8"/>
    <p:sldId id="323" r:id="rId9"/>
    <p:sldId id="371" r:id="rId10"/>
    <p:sldId id="372" r:id="rId11"/>
    <p:sldId id="327" r:id="rId12"/>
    <p:sldId id="328" r:id="rId13"/>
    <p:sldId id="373" r:id="rId14"/>
    <p:sldId id="330" r:id="rId15"/>
    <p:sldId id="374" r:id="rId16"/>
    <p:sldId id="341" r:id="rId17"/>
    <p:sldId id="333" r:id="rId18"/>
    <p:sldId id="334" r:id="rId19"/>
    <p:sldId id="335" r:id="rId20"/>
    <p:sldId id="336" r:id="rId21"/>
    <p:sldId id="360" r:id="rId22"/>
    <p:sldId id="353" r:id="rId23"/>
    <p:sldId id="368" r:id="rId24"/>
    <p:sldId id="342" r:id="rId25"/>
    <p:sldId id="344" r:id="rId26"/>
    <p:sldId id="354" r:id="rId27"/>
    <p:sldId id="375" r:id="rId28"/>
    <p:sldId id="316" r:id="rId29"/>
    <p:sldId id="343" r:id="rId30"/>
    <p:sldId id="317" r:id="rId31"/>
    <p:sldId id="355" r:id="rId32"/>
    <p:sldId id="332" r:id="rId33"/>
  </p:sldIdLst>
  <p:sldSz cx="6858000" cy="5143500"/>
  <p:notesSz cx="6858000" cy="9144000"/>
  <p:embeddedFontLs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Kalam" charset="0"/>
      <p:regular r:id="rId39"/>
      <p:bold r:id="rId40"/>
    </p:embeddedFont>
    <p:embeddedFont>
      <p:font typeface="Montserrat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574"/>
    <a:srgbClr val="DF3C7E"/>
    <a:srgbClr val="000000"/>
    <a:srgbClr val="BEE7FB"/>
    <a:srgbClr val="E6F7F9"/>
    <a:srgbClr val="ED3D6C"/>
    <a:srgbClr val="E2F7E2"/>
    <a:srgbClr val="C7F1C6"/>
    <a:srgbClr val="BED096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392"/>
    <p:restoredTop sz="91311"/>
  </p:normalViewPr>
  <p:slideViewPr>
    <p:cSldViewPr snapToGrid="0">
      <p:cViewPr>
        <p:scale>
          <a:sx n="104" d="100"/>
          <a:sy n="104" d="100"/>
        </p:scale>
        <p:origin x="-72" y="21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67354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77577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Hướng dẫn chơi: HS chọn mỗi cột 1 từ, GV ấn vào các từ để từ bay xuống khung xanh </a:t>
            </a:r>
            <a:r>
              <a:rPr lang="x-none" dirty="0">
                <a:sym typeface="Wingdings" pitchFamily="2" charset="2"/>
              </a:rPr>
              <a:t></a:t>
            </a:r>
            <a:r>
              <a:rPr lang="x-none" dirty="0"/>
              <a:t> ghép thành câu.</a:t>
            </a:r>
          </a:p>
          <a:p>
            <a:r>
              <a:rPr lang="x-none" dirty="0"/>
              <a:t>Để các từ trở về vị trí cũ, GV ấn lại vào từ trong khung xanh.</a:t>
            </a:r>
          </a:p>
          <a:p>
            <a:r>
              <a:rPr lang="x-none" dirty="0"/>
              <a:t>Tương tự với các lượt khác.</a:t>
            </a:r>
          </a:p>
        </p:txBody>
      </p:sp>
    </p:spTree>
    <p:extLst>
      <p:ext uri="{BB962C8B-B14F-4D97-AF65-F5344CB8AC3E}">
        <p14:creationId xmlns:p14="http://schemas.microsoft.com/office/powerpoint/2010/main" val="1863786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682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8459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64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56872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730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xmlns="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4.wdp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7.wdp"/><Relationship Id="rId7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35.png"/><Relationship Id="rId18" Type="http://schemas.microsoft.com/office/2007/relationships/hdphoto" Target="../media/hdphoto15.wdp"/><Relationship Id="rId3" Type="http://schemas.openxmlformats.org/officeDocument/2006/relationships/image" Target="../media/image30.png"/><Relationship Id="rId21" Type="http://schemas.openxmlformats.org/officeDocument/2006/relationships/image" Target="../media/image39.png"/><Relationship Id="rId7" Type="http://schemas.openxmlformats.org/officeDocument/2006/relationships/image" Target="../media/image32.png"/><Relationship Id="rId12" Type="http://schemas.microsoft.com/office/2007/relationships/hdphoto" Target="../media/hdphoto12.wdp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6" Type="http://schemas.microsoft.com/office/2007/relationships/hdphoto" Target="../media/hdphoto14.wdp"/><Relationship Id="rId20" Type="http://schemas.microsoft.com/office/2007/relationships/hdphoto" Target="../media/hdphoto16.wdp"/><Relationship Id="rId1" Type="http://schemas.openxmlformats.org/officeDocument/2006/relationships/slideLayout" Target="../slideLayouts/slideLayout14.xml"/><Relationship Id="rId6" Type="http://schemas.microsoft.com/office/2007/relationships/hdphoto" Target="../media/hdphoto9.wdp"/><Relationship Id="rId11" Type="http://schemas.openxmlformats.org/officeDocument/2006/relationships/image" Target="../media/image34.png"/><Relationship Id="rId24" Type="http://schemas.microsoft.com/office/2007/relationships/hdphoto" Target="../media/hdphoto18.wdp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23" Type="http://schemas.openxmlformats.org/officeDocument/2006/relationships/image" Target="../media/image40.png"/><Relationship Id="rId10" Type="http://schemas.microsoft.com/office/2007/relationships/hdphoto" Target="../media/hdphoto11.wdp"/><Relationship Id="rId19" Type="http://schemas.openxmlformats.org/officeDocument/2006/relationships/image" Target="../media/image38.png"/><Relationship Id="rId4" Type="http://schemas.microsoft.com/office/2007/relationships/hdphoto" Target="../media/hdphoto8.wdp"/><Relationship Id="rId9" Type="http://schemas.openxmlformats.org/officeDocument/2006/relationships/image" Target="../media/image33.png"/><Relationship Id="rId14" Type="http://schemas.microsoft.com/office/2007/relationships/hdphoto" Target="../media/hdphoto13.wdp"/><Relationship Id="rId22" Type="http://schemas.microsoft.com/office/2007/relationships/hdphoto" Target="../media/hdphoto17.wdp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37.png"/><Relationship Id="rId18" Type="http://schemas.microsoft.com/office/2007/relationships/hdphoto" Target="../media/hdphoto21.wdp"/><Relationship Id="rId26" Type="http://schemas.microsoft.com/office/2007/relationships/hdphoto" Target="../media/hdphoto17.wdp"/><Relationship Id="rId3" Type="http://schemas.openxmlformats.org/officeDocument/2006/relationships/image" Target="../media/image31.png"/><Relationship Id="rId21" Type="http://schemas.openxmlformats.org/officeDocument/2006/relationships/image" Target="../media/image34.png"/><Relationship Id="rId7" Type="http://schemas.openxmlformats.org/officeDocument/2006/relationships/image" Target="../media/image32.png"/><Relationship Id="rId12" Type="http://schemas.microsoft.com/office/2007/relationships/hdphoto" Target="../media/hdphoto14.wdp"/><Relationship Id="rId17" Type="http://schemas.openxmlformats.org/officeDocument/2006/relationships/image" Target="../media/image41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6" Type="http://schemas.microsoft.com/office/2007/relationships/hdphoto" Target="../media/hdphoto18.wdp"/><Relationship Id="rId20" Type="http://schemas.microsoft.com/office/2007/relationships/hdphoto" Target="../media/hdphoto11.wdp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0.wdp"/><Relationship Id="rId11" Type="http://schemas.openxmlformats.org/officeDocument/2006/relationships/image" Target="../media/image36.png"/><Relationship Id="rId24" Type="http://schemas.microsoft.com/office/2007/relationships/hdphoto" Target="../media/hdphoto16.wdp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38.png"/><Relationship Id="rId28" Type="http://schemas.microsoft.com/office/2007/relationships/hdphoto" Target="../media/hdphoto22.wdp"/><Relationship Id="rId10" Type="http://schemas.microsoft.com/office/2007/relationships/hdphoto" Target="../media/hdphoto13.wdp"/><Relationship Id="rId19" Type="http://schemas.openxmlformats.org/officeDocument/2006/relationships/image" Target="../media/image33.png"/><Relationship Id="rId4" Type="http://schemas.microsoft.com/office/2007/relationships/hdphoto" Target="../media/hdphoto19.wdp"/><Relationship Id="rId9" Type="http://schemas.openxmlformats.org/officeDocument/2006/relationships/image" Target="../media/image35.png"/><Relationship Id="rId14" Type="http://schemas.microsoft.com/office/2007/relationships/hdphoto" Target="../media/hdphoto15.wdp"/><Relationship Id="rId22" Type="http://schemas.microsoft.com/office/2007/relationships/hdphoto" Target="../media/hdphoto12.wdp"/><Relationship Id="rId27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33.png"/><Relationship Id="rId18" Type="http://schemas.microsoft.com/office/2007/relationships/hdphoto" Target="../media/hdphoto16.wdp"/><Relationship Id="rId26" Type="http://schemas.microsoft.com/office/2007/relationships/hdphoto" Target="../media/hdphoto19.wdp"/><Relationship Id="rId3" Type="http://schemas.openxmlformats.org/officeDocument/2006/relationships/image" Target="../media/image32.png"/><Relationship Id="rId21" Type="http://schemas.openxmlformats.org/officeDocument/2006/relationships/image" Target="../media/image30.png"/><Relationship Id="rId7" Type="http://schemas.openxmlformats.org/officeDocument/2006/relationships/image" Target="../media/image36.png"/><Relationship Id="rId12" Type="http://schemas.microsoft.com/office/2007/relationships/hdphoto" Target="../media/hdphoto18.wdp"/><Relationship Id="rId17" Type="http://schemas.openxmlformats.org/officeDocument/2006/relationships/image" Target="../media/image38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6" Type="http://schemas.microsoft.com/office/2007/relationships/hdphoto" Target="../media/hdphoto12.wdp"/><Relationship Id="rId20" Type="http://schemas.microsoft.com/office/2007/relationships/hdphoto" Target="../media/hdphoto17.wdp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3.wdp"/><Relationship Id="rId11" Type="http://schemas.openxmlformats.org/officeDocument/2006/relationships/image" Target="../media/image40.png"/><Relationship Id="rId24" Type="http://schemas.microsoft.com/office/2007/relationships/hdphoto" Target="../media/hdphoto21.wdp"/><Relationship Id="rId5" Type="http://schemas.openxmlformats.org/officeDocument/2006/relationships/image" Target="../media/image35.png"/><Relationship Id="rId15" Type="http://schemas.openxmlformats.org/officeDocument/2006/relationships/image" Target="../media/image34.png"/><Relationship Id="rId23" Type="http://schemas.openxmlformats.org/officeDocument/2006/relationships/image" Target="../media/image41.png"/><Relationship Id="rId28" Type="http://schemas.microsoft.com/office/2007/relationships/hdphoto" Target="../media/hdphoto22.wdp"/><Relationship Id="rId10" Type="http://schemas.microsoft.com/office/2007/relationships/hdphoto" Target="../media/hdphoto15.wdp"/><Relationship Id="rId19" Type="http://schemas.openxmlformats.org/officeDocument/2006/relationships/image" Target="../media/image39.png"/><Relationship Id="rId4" Type="http://schemas.microsoft.com/office/2007/relationships/hdphoto" Target="../media/hdphoto10.wdp"/><Relationship Id="rId9" Type="http://schemas.openxmlformats.org/officeDocument/2006/relationships/image" Target="../media/image37.png"/><Relationship Id="rId14" Type="http://schemas.microsoft.com/office/2007/relationships/hdphoto" Target="../media/hdphoto11.wdp"/><Relationship Id="rId22" Type="http://schemas.microsoft.com/office/2007/relationships/hdphoto" Target="../media/hdphoto20.wdp"/><Relationship Id="rId27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5.wdp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4.wdp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4.wdp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3B6DA8-2FB3-3345-8961-C821C42C0327}"/>
              </a:ext>
            </a:extLst>
          </p:cNvPr>
          <p:cNvSpPr txBox="1"/>
          <p:nvPr/>
        </p:nvSpPr>
        <p:spPr>
          <a:xfrm>
            <a:off x="369481" y="1794029"/>
            <a:ext cx="1708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3487BF-D82D-3341-96DD-F8C157F107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292028" y="1883897"/>
            <a:ext cx="6513100" cy="432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7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700" dirty="0">
                <a:latin typeface="UTM Avo" panose="02040603050506020204" pitchFamily="18" charset="0"/>
              </a:rPr>
              <a:t>Tìm những câu thơ miêu tả cây tre vào lúc mặt trời mọc.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012C5D-02DC-B244-89AC-6B146FC301A3}"/>
              </a:ext>
            </a:extLst>
          </p:cNvPr>
          <p:cNvSpPr txBox="1"/>
          <p:nvPr/>
        </p:nvSpPr>
        <p:spPr>
          <a:xfrm>
            <a:off x="292028" y="2227999"/>
            <a:ext cx="6343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Luỹ tre xanh rì rào/ Ngọn tre cong gọng </a:t>
            </a:r>
            <a:r>
              <a:rPr lang="vi-VN" sz="1800" dirty="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vó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/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Kéo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mặt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trời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lên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cao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2B4C0C9-1370-FE4F-9E4A-E58F0FEA7D50}"/>
              </a:ext>
            </a:extLst>
          </p:cNvPr>
          <p:cNvSpPr txBox="1"/>
          <p:nvPr/>
        </p:nvSpPr>
        <p:spPr>
          <a:xfrm>
            <a:off x="277182" y="2938844"/>
            <a:ext cx="6357953" cy="86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dirty="0">
                <a:latin typeface="UTM Avo" panose="02040603050506020204" pitchFamily="18" charset="0"/>
              </a:rPr>
              <a:t>Câu thơ nào ở khổ thơ thứ hai cho thấy tre cũng giống như người?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F907D3-87C8-D347-8A7E-D712942273EE}"/>
              </a:ext>
            </a:extLst>
          </p:cNvPr>
          <p:cNvSpPr txBox="1"/>
          <p:nvPr/>
        </p:nvSpPr>
        <p:spPr>
          <a:xfrm>
            <a:off x="292028" y="3794089"/>
            <a:ext cx="6291047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Tre bần thần nhớ gió.</a:t>
            </a:r>
          </a:p>
        </p:txBody>
      </p:sp>
      <p:pic>
        <p:nvPicPr>
          <p:cNvPr id="8" name="Picture 7" descr="Transparent Bamboo Stick Png - Cartoon Bamboo, Png Download - kindpng">
            <a:extLst>
              <a:ext uri="{FF2B5EF4-FFF2-40B4-BE49-F238E27FC236}">
                <a16:creationId xmlns:a16="http://schemas.microsoft.com/office/drawing/2014/main" xmlns="" id="{5BCAFDFC-0EF3-D341-9F53-06F10FC63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" y="235863"/>
            <a:ext cx="1761380" cy="139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3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ảnh Tre Trúc PNG, Vector, PSD, và biểu tượng để tải về miễn phí |  pngtree">
            <a:extLst>
              <a:ext uri="{FF2B5EF4-FFF2-40B4-BE49-F238E27FC236}">
                <a16:creationId xmlns:a16="http://schemas.microsoft.com/office/drawing/2014/main" xmlns="" id="{D1B316C6-8815-AE49-9DB8-EED749EC6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0000" l="3056" r="90000">
                        <a14:foregroundMark x1="9444" y1="9722" x2="7500" y2="64444"/>
                        <a14:foregroundMark x1="4167" y1="69167" x2="3056" y2="74167"/>
                        <a14:foregroundMark x1="18889" y1="26944" x2="48333" y2="5278"/>
                        <a14:foregroundMark x1="48333" y1="5278" x2="56667" y2="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65" y="-15809"/>
            <a:ext cx="4506363" cy="552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9E6DC67-9AFD-9F44-AE16-92B28C235C95}"/>
              </a:ext>
            </a:extLst>
          </p:cNvPr>
          <p:cNvSpPr txBox="1"/>
          <p:nvPr/>
        </p:nvSpPr>
        <p:spPr>
          <a:xfrm>
            <a:off x="1738264" y="2270732"/>
            <a:ext cx="5692347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Vào lúc chiều tối và đêm.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82932C-C682-1944-A126-1AAC4927D4E7}"/>
              </a:ext>
            </a:extLst>
          </p:cNvPr>
          <p:cNvSpPr txBox="1"/>
          <p:nvPr/>
        </p:nvSpPr>
        <p:spPr>
          <a:xfrm>
            <a:off x="1738264" y="1388159"/>
            <a:ext cx="4698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indent="38100"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3. </a:t>
            </a:r>
            <a:r>
              <a:rPr lang="vi-VN" sz="1800" dirty="0">
                <a:latin typeface="UTM Avo" panose="02040603050506020204" pitchFamily="18" charset="0"/>
              </a:rPr>
              <a:t>Ở khổ thơ thứ ba, hình ảnh lũy tre được </a:t>
            </a:r>
            <a:r>
              <a:rPr lang="vi-VN" sz="1800" dirty="0" smtClean="0">
                <a:latin typeface="UTM Avo" panose="02040603050506020204" pitchFamily="18" charset="0"/>
              </a:rPr>
              <a:t>miê</a:t>
            </a:r>
            <a:r>
              <a:rPr lang="en-US" sz="1800" dirty="0" smtClean="0">
                <a:latin typeface="UTM Avo" panose="02040603050506020204" pitchFamily="18" charset="0"/>
              </a:rPr>
              <a:t>u</a:t>
            </a:r>
            <a:r>
              <a:rPr lang="vi-VN" sz="1800" dirty="0" smtClean="0">
                <a:latin typeface="UTM Avo" panose="02040603050506020204" pitchFamily="18" charset="0"/>
              </a:rPr>
              <a:t> </a:t>
            </a:r>
            <a:r>
              <a:rPr lang="vi-VN" sz="1800" dirty="0">
                <a:latin typeface="UTM Avo" panose="02040603050506020204" pitchFamily="18" charset="0"/>
              </a:rPr>
              <a:t>tả vào những lúc nào?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30725AA-0FFC-FB42-8EAC-E521DF0083DF}"/>
              </a:ext>
            </a:extLst>
          </p:cNvPr>
          <p:cNvSpPr txBox="1"/>
          <p:nvPr/>
        </p:nvSpPr>
        <p:spPr>
          <a:xfrm>
            <a:off x="1019470" y="2953516"/>
            <a:ext cx="5760620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indent="38100"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4. </a:t>
            </a: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thích hình ảnh nào nhất trong bài thơ?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731BFB4-6F71-6E48-B2D8-BD28FA690A02}"/>
              </a:ext>
            </a:extLst>
          </p:cNvPr>
          <p:cNvSpPr txBox="1"/>
          <p:nvPr/>
        </p:nvSpPr>
        <p:spPr>
          <a:xfrm>
            <a:off x="1019470" y="3428999"/>
            <a:ext cx="5930170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</a:rPr>
              <a:t>Hình ảnh em thích nhất là ……..</a:t>
            </a:r>
          </a:p>
        </p:txBody>
      </p:sp>
    </p:spTree>
    <p:extLst>
      <p:ext uri="{BB962C8B-B14F-4D97-AF65-F5344CB8AC3E}">
        <p14:creationId xmlns:p14="http://schemas.microsoft.com/office/powerpoint/2010/main" val="204787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2394621" y="472879"/>
            <a:ext cx="206875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Luỹ tre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D81F9C-5540-DC45-A516-86675EBBDA71}"/>
              </a:ext>
            </a:extLst>
          </p:cNvPr>
          <p:cNvSpPr txBox="1"/>
          <p:nvPr/>
        </p:nvSpPr>
        <p:spPr>
          <a:xfrm>
            <a:off x="435300" y="1054412"/>
            <a:ext cx="3087540" cy="1517338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Mỗi sớm mai thức dậy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Lũy tre xanh rì rào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Ngọn tre cong gọng vó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Kéo mặt trời lên cao.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3468A3-04CE-474D-9094-148A90BAFEC5}"/>
              </a:ext>
            </a:extLst>
          </p:cNvPr>
          <p:cNvSpPr txBox="1"/>
          <p:nvPr/>
        </p:nvSpPr>
        <p:spPr>
          <a:xfrm>
            <a:off x="429732" y="2818239"/>
            <a:ext cx="3087540" cy="1517338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Những trưa đồng đầy nắng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Trâu nằm nhai bóng râm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Tre bần thần nhớ gió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Chợt về đầy tiếng chim.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157E49-1CB3-7942-896D-87CEF3428222}"/>
              </a:ext>
            </a:extLst>
          </p:cNvPr>
          <p:cNvSpPr txBox="1"/>
          <p:nvPr/>
        </p:nvSpPr>
        <p:spPr>
          <a:xfrm>
            <a:off x="3770460" y="1054412"/>
            <a:ext cx="3087540" cy="1517338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Mặt trời xuống núi ngủ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Tre nâng vầng trăng lên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Sao, sao treo đầy cánh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Suốt đêm dài thắp sáng.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F15D05-4665-A642-A294-0E4CF2729567}"/>
              </a:ext>
            </a:extLst>
          </p:cNvPr>
          <p:cNvSpPr txBox="1"/>
          <p:nvPr/>
        </p:nvSpPr>
        <p:spPr>
          <a:xfrm>
            <a:off x="3770460" y="2818239"/>
            <a:ext cx="3087540" cy="1517338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Bỗng gà lên tiếng gáy 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Xôn xao ngoài lũy tre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Đêm chuyển dần về sáng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Mầm măng đợi nắng về.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C14ECCA-9F4A-0044-82BD-213D9B20C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3" y="1164314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0C96BB6-7C3B-6844-ACB3-0BA28655560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5" y="2908491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08AF341-17D5-354E-8F02-C4096E689F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69" y="1155054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BCC573B-0E86-1C4C-899E-A87F732DE87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6090" t="28446" r="16812" b="22809"/>
          <a:stretch/>
        </p:blipFill>
        <p:spPr>
          <a:xfrm>
            <a:off x="3517272" y="2863955"/>
            <a:ext cx="342793" cy="377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4D4206-8C8A-D848-9C80-72D8D861F2EB}"/>
              </a:ext>
            </a:extLst>
          </p:cNvPr>
          <p:cNvSpPr txBox="1"/>
          <p:nvPr/>
        </p:nvSpPr>
        <p:spPr>
          <a:xfrm>
            <a:off x="4463379" y="4516732"/>
            <a:ext cx="2180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x-non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(Nguyễn Công Dương)</a:t>
            </a:r>
          </a:p>
        </p:txBody>
      </p:sp>
    </p:spTree>
    <p:extLst>
      <p:ext uri="{BB962C8B-B14F-4D97-AF65-F5344CB8AC3E}">
        <p14:creationId xmlns:p14="http://schemas.microsoft.com/office/powerpoint/2010/main" val="228037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1072C0-7CDA-3B41-9683-C01B2BFCAA3D}"/>
              </a:ext>
            </a:extLst>
          </p:cNvPr>
          <p:cNvSpPr txBox="1"/>
          <p:nvPr/>
        </p:nvSpPr>
        <p:spPr>
          <a:xfrm>
            <a:off x="418293" y="976214"/>
            <a:ext cx="6038263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800" dirty="0">
                <a:latin typeface="UTM Avo" panose="02040603050506020204" pitchFamily="18" charset="0"/>
              </a:rPr>
              <a:t>Tìm từ ngữ chỉ thời gian trong bài thơ.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BA426D-B5A3-E442-8C77-E8728BFC6B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135" y="421233"/>
            <a:ext cx="649967" cy="5995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0DAA4B-708D-44B7-90F2-7934B08BEBDD}"/>
              </a:ext>
            </a:extLst>
          </p:cNvPr>
          <p:cNvSpPr txBox="1"/>
          <p:nvPr/>
        </p:nvSpPr>
        <p:spPr>
          <a:xfrm>
            <a:off x="1218102" y="460493"/>
            <a:ext cx="156436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LUYỆN TẬP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3B41C7A-7567-224F-91A4-152A3E46EFE1}"/>
              </a:ext>
            </a:extLst>
          </p:cNvPr>
          <p:cNvGrpSpPr/>
          <p:nvPr/>
        </p:nvGrpSpPr>
        <p:grpSpPr>
          <a:xfrm>
            <a:off x="428439" y="1435737"/>
            <a:ext cx="6199296" cy="3286530"/>
            <a:chOff x="428439" y="1435737"/>
            <a:chExt cx="6199296" cy="328653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3136DFEB-D88A-5C41-B0DA-5B3D241A8EB5}"/>
                </a:ext>
              </a:extLst>
            </p:cNvPr>
            <p:cNvSpPr txBox="1"/>
            <p:nvPr/>
          </p:nvSpPr>
          <p:spPr>
            <a:xfrm>
              <a:off x="2394621" y="1435737"/>
              <a:ext cx="2068758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Luỹ tre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A6D62A26-D8B9-0841-A722-E1EC1D663D65}"/>
                </a:ext>
              </a:extLst>
            </p:cNvPr>
            <p:cNvSpPr txBox="1"/>
            <p:nvPr/>
          </p:nvSpPr>
          <p:spPr>
            <a:xfrm>
              <a:off x="712986" y="1920949"/>
              <a:ext cx="2612362" cy="1339213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Mỗi sớm mai thức dậy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Lũy tre xanh rì rào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Ngọn tre cong gọng vó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Kéo mặt trời lên cao.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5DC16899-E136-7F40-A3B7-D091DA980283}"/>
                </a:ext>
              </a:extLst>
            </p:cNvPr>
            <p:cNvSpPr txBox="1"/>
            <p:nvPr/>
          </p:nvSpPr>
          <p:spPr>
            <a:xfrm>
              <a:off x="707418" y="3337338"/>
              <a:ext cx="2806855" cy="1339213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Những trưa đồng đầy nắng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Trâu nằm nhai bóng râm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Tre bần thần nhớ gió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Chợt về đầy tiếng chim.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2A81C149-2D1B-A344-A769-91E781274207}"/>
                </a:ext>
              </a:extLst>
            </p:cNvPr>
            <p:cNvSpPr txBox="1"/>
            <p:nvPr/>
          </p:nvSpPr>
          <p:spPr>
            <a:xfrm>
              <a:off x="3820880" y="1920949"/>
              <a:ext cx="2806855" cy="1339213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Mặt trời xuống núi ngủ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Tre nâng vầng trăng lên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Sao, sao treo đầy cánh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Suốt đêm dài thắp sáng.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475EDF7E-76CC-9A44-85BE-0F9262553126}"/>
                </a:ext>
              </a:extLst>
            </p:cNvPr>
            <p:cNvSpPr txBox="1"/>
            <p:nvPr/>
          </p:nvSpPr>
          <p:spPr>
            <a:xfrm>
              <a:off x="3820880" y="3383054"/>
              <a:ext cx="2806855" cy="1339213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Bỗng gà lên tiếng gáy 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Xôn xao ngoài lũy tre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Đêm chuyển dần về sáng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Mầm măng đợi nắng về.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29649F8E-932F-A240-AE47-1769E66CF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39" y="2030851"/>
              <a:ext cx="304770" cy="28800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1E670E7C-3B8A-5D45-9238-F15EC1F94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221" y="3427590"/>
              <a:ext cx="288000" cy="2880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971D6775-5D9A-E846-BCFB-A94F2B4BC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080" y="2021591"/>
              <a:ext cx="288000" cy="28800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701E0386-8502-3343-A6A4-A2DB7E1770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6090" t="28446" r="16812" b="22809"/>
            <a:stretch/>
          </p:blipFill>
          <p:spPr>
            <a:xfrm>
              <a:off x="3577683" y="3383054"/>
              <a:ext cx="342793" cy="377072"/>
            </a:xfrm>
            <a:prstGeom prst="rect">
              <a:avLst/>
            </a:prstGeom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D6F54BCA-ED4F-D747-8ABE-A6F6A567012B}"/>
              </a:ext>
            </a:extLst>
          </p:cNvPr>
          <p:cNvCxnSpPr/>
          <p:nvPr/>
        </p:nvCxnSpPr>
        <p:spPr>
          <a:xfrm>
            <a:off x="1184399" y="2264326"/>
            <a:ext cx="741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81B7D4BE-FCD0-D845-9C0F-F84EB6B79424}"/>
              </a:ext>
            </a:extLst>
          </p:cNvPr>
          <p:cNvCxnSpPr/>
          <p:nvPr/>
        </p:nvCxnSpPr>
        <p:spPr>
          <a:xfrm>
            <a:off x="1431248" y="3697484"/>
            <a:ext cx="4185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F4151A33-3F8F-2A40-AC0C-C51AD06CE661}"/>
              </a:ext>
            </a:extLst>
          </p:cNvPr>
          <p:cNvCxnSpPr/>
          <p:nvPr/>
        </p:nvCxnSpPr>
        <p:spPr>
          <a:xfrm>
            <a:off x="4363062" y="3226110"/>
            <a:ext cx="4185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DF153BCB-3A76-5F48-A4FD-71B60628C5C7}"/>
              </a:ext>
            </a:extLst>
          </p:cNvPr>
          <p:cNvCxnSpPr/>
          <p:nvPr/>
        </p:nvCxnSpPr>
        <p:spPr>
          <a:xfrm>
            <a:off x="5355348" y="4374391"/>
            <a:ext cx="4185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4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1072C0-7CDA-3B41-9683-C01B2BFCAA3D}"/>
              </a:ext>
            </a:extLst>
          </p:cNvPr>
          <p:cNvSpPr txBox="1"/>
          <p:nvPr/>
        </p:nvSpPr>
        <p:spPr>
          <a:xfrm>
            <a:off x="409868" y="433006"/>
            <a:ext cx="6038263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dirty="0">
                <a:latin typeface="UTM Avo" panose="02040603050506020204" pitchFamily="18" charset="0"/>
              </a:rPr>
              <a:t>Tìm thêm những từ ngữ chỉ thời gian mà em biết.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EFE57F7C-F820-5845-B287-D56571B068AB}"/>
              </a:ext>
            </a:extLst>
          </p:cNvPr>
          <p:cNvSpPr/>
          <p:nvPr/>
        </p:nvSpPr>
        <p:spPr>
          <a:xfrm>
            <a:off x="760396" y="1318661"/>
            <a:ext cx="1876926" cy="6545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ngày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C1FD52B1-CFA1-0640-8847-F3A564072548}"/>
              </a:ext>
            </a:extLst>
          </p:cNvPr>
          <p:cNvSpPr/>
          <p:nvPr/>
        </p:nvSpPr>
        <p:spPr>
          <a:xfrm>
            <a:off x="4053829" y="1318661"/>
            <a:ext cx="1876926" cy="6545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tháng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EF4033CC-28A5-B647-B4DA-7D75314DC5AA}"/>
              </a:ext>
            </a:extLst>
          </p:cNvPr>
          <p:cNvSpPr/>
          <p:nvPr/>
        </p:nvSpPr>
        <p:spPr>
          <a:xfrm>
            <a:off x="2490537" y="2529487"/>
            <a:ext cx="1876926" cy="654518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00206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năm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2A45903A-93D9-3040-8904-5F231ECA9FA7}"/>
              </a:ext>
            </a:extLst>
          </p:cNvPr>
          <p:cNvSpPr/>
          <p:nvPr/>
        </p:nvSpPr>
        <p:spPr>
          <a:xfrm>
            <a:off x="836443" y="3607163"/>
            <a:ext cx="1876926" cy="654518"/>
          </a:xfrm>
          <a:prstGeom prst="roundRect">
            <a:avLst/>
          </a:prstGeom>
          <a:solidFill>
            <a:srgbClr val="B7D574"/>
          </a:solidFill>
          <a:ln w="19050">
            <a:solidFill>
              <a:schemeClr val="bg1">
                <a:lumMod val="2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hôm qua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B29899BB-8DA1-504F-98B0-B4E577FE0CEA}"/>
              </a:ext>
            </a:extLst>
          </p:cNvPr>
          <p:cNvSpPr/>
          <p:nvPr/>
        </p:nvSpPr>
        <p:spPr>
          <a:xfrm>
            <a:off x="4024953" y="3740313"/>
            <a:ext cx="1876926" cy="6545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………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1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FE1E5A2-C1D4-D645-B572-68EAFDFB0BFD}"/>
              </a:ext>
            </a:extLst>
          </p:cNvPr>
          <p:cNvSpPr txBox="1"/>
          <p:nvPr/>
        </p:nvSpPr>
        <p:spPr>
          <a:xfrm>
            <a:off x="1485846" y="362970"/>
            <a:ext cx="4620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accent2"/>
                </a:solidFill>
                <a:latin typeface="UTM Cookies" panose="02040603050506020204" pitchFamily="18" charset="0"/>
              </a:rPr>
              <a:t>LUỸ TRE</a:t>
            </a:r>
            <a:endParaRPr lang="en-US" sz="5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DD89A10-165D-9147-97A9-7B9E5FA116D8}"/>
              </a:ext>
            </a:extLst>
          </p:cNvPr>
          <p:cNvGrpSpPr/>
          <p:nvPr/>
        </p:nvGrpSpPr>
        <p:grpSpPr>
          <a:xfrm>
            <a:off x="386192" y="578414"/>
            <a:ext cx="1631953" cy="742615"/>
            <a:chOff x="360464" y="617893"/>
            <a:chExt cx="1631953" cy="7426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DD507E2-6449-6D4E-8782-60C0B90C50A0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8A4E931A-B148-FA4E-BB8A-F117F515CCC3}"/>
                </a:ext>
              </a:extLst>
            </p:cNvPr>
            <p:cNvSpPr txBox="1"/>
            <p:nvPr/>
          </p:nvSpPr>
          <p:spPr>
            <a:xfrm>
              <a:off x="360464" y="652622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3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305156-7455-8F4C-AA31-731375F4FEB5}"/>
              </a:ext>
            </a:extLst>
          </p:cNvPr>
          <p:cNvSpPr txBox="1"/>
          <p:nvPr/>
        </p:nvSpPr>
        <p:spPr>
          <a:xfrm>
            <a:off x="1443071" y="545948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NGHE- VIẾT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BA6EFB-CB7A-094B-AC9D-B222BDD328B2}"/>
              </a:ext>
            </a:extLst>
          </p:cNvPr>
          <p:cNvSpPr txBox="1"/>
          <p:nvPr/>
        </p:nvSpPr>
        <p:spPr>
          <a:xfrm>
            <a:off x="2805879" y="1808285"/>
            <a:ext cx="155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LUỸ TRE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A24853-01FC-A946-88A2-4E5CEA158308}"/>
              </a:ext>
            </a:extLst>
          </p:cNvPr>
          <p:cNvSpPr txBox="1"/>
          <p:nvPr/>
        </p:nvSpPr>
        <p:spPr>
          <a:xfrm>
            <a:off x="1217493" y="241803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8A59E4D-45DE-054A-857C-47437CB55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92" y="2572603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AA5F57-8D3B-5343-A7FB-8D8509DE1F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62" y="3243456"/>
            <a:ext cx="288000" cy="28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43BCB4-7CDF-1743-B06E-85D66E7CF6B8}"/>
              </a:ext>
            </a:extLst>
          </p:cNvPr>
          <p:cNvSpPr txBox="1"/>
          <p:nvPr/>
        </p:nvSpPr>
        <p:spPr>
          <a:xfrm>
            <a:off x="1217493" y="3084249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 chính tả: uynh/ uych.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04A1E3D-E4D2-8C42-B66F-F1851A550471}"/>
              </a:ext>
            </a:extLst>
          </p:cNvPr>
          <p:cNvSpPr txBox="1"/>
          <p:nvPr/>
        </p:nvSpPr>
        <p:spPr>
          <a:xfrm>
            <a:off x="1217493" y="375046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 lựa chọn.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F4D9C22-4E90-3C46-94B3-C5F4245B4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4" y="3905039"/>
            <a:ext cx="288000" cy="288000"/>
          </a:xfrm>
          <a:prstGeom prst="rect">
            <a:avLst/>
          </a:prstGeom>
        </p:spPr>
      </p:pic>
      <p:pic>
        <p:nvPicPr>
          <p:cNvPr id="12" name="Picture 11" descr="Transparent Bamboo Stick Png - Cartoon Bamboo, Png Download - kindpng">
            <a:extLst>
              <a:ext uri="{FF2B5EF4-FFF2-40B4-BE49-F238E27FC236}">
                <a16:creationId xmlns:a16="http://schemas.microsoft.com/office/drawing/2014/main" xmlns="" id="{9762E75B-5CD4-4746-B5AD-CC73169DF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" y="235863"/>
            <a:ext cx="1761380" cy="139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8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9508E3A-EC7A-D745-A4D1-01DED357C6A3}"/>
              </a:ext>
            </a:extLst>
          </p:cNvPr>
          <p:cNvGrpSpPr/>
          <p:nvPr/>
        </p:nvGrpSpPr>
        <p:grpSpPr>
          <a:xfrm>
            <a:off x="413290" y="472879"/>
            <a:ext cx="6009410" cy="3862698"/>
            <a:chOff x="413290" y="472879"/>
            <a:chExt cx="6009410" cy="386269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5395E7E-5241-C34F-908D-9AAF0FD6AF90}"/>
                </a:ext>
              </a:extLst>
            </p:cNvPr>
            <p:cNvSpPr txBox="1"/>
            <p:nvPr/>
          </p:nvSpPr>
          <p:spPr>
            <a:xfrm>
              <a:off x="2394621" y="472879"/>
              <a:ext cx="2068758" cy="494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Luỹ tre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1AFECD2-73B7-DD4A-8374-071BA3F4E498}"/>
                </a:ext>
              </a:extLst>
            </p:cNvPr>
            <p:cNvSpPr txBox="1"/>
            <p:nvPr/>
          </p:nvSpPr>
          <p:spPr>
            <a:xfrm>
              <a:off x="697837" y="1054412"/>
              <a:ext cx="3087540" cy="1517338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Mỗi sớm mai thức dậy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Lũy tre xanh rì rào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Ngọn tre cong gọng vó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Kéo mặt trời lên cao.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0703EF6-FCCB-2247-9793-0A01F5E1075D}"/>
                </a:ext>
              </a:extLst>
            </p:cNvPr>
            <p:cNvSpPr txBox="1"/>
            <p:nvPr/>
          </p:nvSpPr>
          <p:spPr>
            <a:xfrm>
              <a:off x="692269" y="2818239"/>
              <a:ext cx="3087540" cy="1517338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Những trưa đồng đầy nắng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Trâu nằm nhai bóng râm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Tre bần thần nhớ gió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Chợt về đầy tiếng chim.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6E2136F-CD81-C24B-8360-19330DA40E41}"/>
                </a:ext>
              </a:extLst>
            </p:cNvPr>
            <p:cNvSpPr txBox="1"/>
            <p:nvPr/>
          </p:nvSpPr>
          <p:spPr>
            <a:xfrm>
              <a:off x="3661823" y="1054412"/>
              <a:ext cx="2760877" cy="1517338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Mặt trời xuống núi ngủ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Tre nâng vầng trăng lên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Sao, sao treo đầy cánh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Suốt đêm dài thắp sáng.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233E115A-6EB8-6642-BF72-72816AA6E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90" y="1164314"/>
              <a:ext cx="304770" cy="28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0ECF3018-FC8E-FB44-AB2A-DC4C51868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72" y="2908491"/>
              <a:ext cx="288000" cy="288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99A0045A-654E-0E40-9C04-8F8F82D96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32" y="1155054"/>
              <a:ext cx="257529" cy="288000"/>
            </a:xfrm>
            <a:prstGeom prst="rect">
              <a:avLst/>
            </a:prstGeom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1F4C6444-6C93-BF45-B1C3-D4A014078C78}"/>
              </a:ext>
            </a:extLst>
          </p:cNvPr>
          <p:cNvCxnSpPr>
            <a:cxnSpLocks/>
          </p:cNvCxnSpPr>
          <p:nvPr/>
        </p:nvCxnSpPr>
        <p:spPr>
          <a:xfrm>
            <a:off x="2957547" y="966989"/>
            <a:ext cx="5204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202C3C9-A326-274C-8CA8-74D8353AD7BB}"/>
              </a:ext>
            </a:extLst>
          </p:cNvPr>
          <p:cNvCxnSpPr>
            <a:cxnSpLocks/>
          </p:cNvCxnSpPr>
          <p:nvPr/>
        </p:nvCxnSpPr>
        <p:spPr>
          <a:xfrm>
            <a:off x="802369" y="1452314"/>
            <a:ext cx="4731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2AD7F17-2368-2F46-9C9C-28D81A6AF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0" y="439175"/>
            <a:ext cx="346873" cy="32778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778746E-20C0-B74C-8556-5A9A1ECA4885}"/>
              </a:ext>
            </a:extLst>
          </p:cNvPr>
          <p:cNvCxnSpPr>
            <a:cxnSpLocks/>
          </p:cNvCxnSpPr>
          <p:nvPr/>
        </p:nvCxnSpPr>
        <p:spPr>
          <a:xfrm>
            <a:off x="823403" y="1839863"/>
            <a:ext cx="3554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0F3943F-2941-5E4E-B96B-8055ECAD4CA0}"/>
              </a:ext>
            </a:extLst>
          </p:cNvPr>
          <p:cNvCxnSpPr>
            <a:cxnSpLocks/>
          </p:cNvCxnSpPr>
          <p:nvPr/>
        </p:nvCxnSpPr>
        <p:spPr>
          <a:xfrm>
            <a:off x="823403" y="2197554"/>
            <a:ext cx="5725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69C6208-5EF8-074D-9B12-1F4EAC437D4F}"/>
              </a:ext>
            </a:extLst>
          </p:cNvPr>
          <p:cNvCxnSpPr>
            <a:cxnSpLocks/>
          </p:cNvCxnSpPr>
          <p:nvPr/>
        </p:nvCxnSpPr>
        <p:spPr>
          <a:xfrm>
            <a:off x="847068" y="2555894"/>
            <a:ext cx="391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1E80F239-AA34-DA4D-B682-AFD06FC6E159}"/>
              </a:ext>
            </a:extLst>
          </p:cNvPr>
          <p:cNvCxnSpPr>
            <a:cxnSpLocks/>
          </p:cNvCxnSpPr>
          <p:nvPr/>
        </p:nvCxnSpPr>
        <p:spPr>
          <a:xfrm>
            <a:off x="810856" y="3196491"/>
            <a:ext cx="5935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C5D3347-9CF7-2F4B-AB5A-5960B490760C}"/>
              </a:ext>
            </a:extLst>
          </p:cNvPr>
          <p:cNvCxnSpPr>
            <a:cxnSpLocks/>
          </p:cNvCxnSpPr>
          <p:nvPr/>
        </p:nvCxnSpPr>
        <p:spPr>
          <a:xfrm>
            <a:off x="831890" y="3584040"/>
            <a:ext cx="3554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E334DCF-022E-E944-96B6-14F565C85A7B}"/>
              </a:ext>
            </a:extLst>
          </p:cNvPr>
          <p:cNvCxnSpPr>
            <a:cxnSpLocks/>
          </p:cNvCxnSpPr>
          <p:nvPr/>
        </p:nvCxnSpPr>
        <p:spPr>
          <a:xfrm>
            <a:off x="831890" y="3941731"/>
            <a:ext cx="2816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DA09F64-4259-AC42-B4D8-28C864D43663}"/>
              </a:ext>
            </a:extLst>
          </p:cNvPr>
          <p:cNvCxnSpPr>
            <a:cxnSpLocks/>
          </p:cNvCxnSpPr>
          <p:nvPr/>
        </p:nvCxnSpPr>
        <p:spPr>
          <a:xfrm>
            <a:off x="837449" y="4300071"/>
            <a:ext cx="540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DADA0EB8-90FE-C745-ACE5-FEDDCD30798A}"/>
              </a:ext>
            </a:extLst>
          </p:cNvPr>
          <p:cNvCxnSpPr>
            <a:cxnSpLocks/>
          </p:cNvCxnSpPr>
          <p:nvPr/>
        </p:nvCxnSpPr>
        <p:spPr>
          <a:xfrm>
            <a:off x="3806968" y="1436251"/>
            <a:ext cx="4085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39C866CB-A034-584E-8487-BF429A7CFB3D}"/>
              </a:ext>
            </a:extLst>
          </p:cNvPr>
          <p:cNvCxnSpPr>
            <a:cxnSpLocks/>
          </p:cNvCxnSpPr>
          <p:nvPr/>
        </p:nvCxnSpPr>
        <p:spPr>
          <a:xfrm>
            <a:off x="3800843" y="1823800"/>
            <a:ext cx="3554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AB1FA57F-CAF3-3C40-8F26-8B4BC2CB0E97}"/>
              </a:ext>
            </a:extLst>
          </p:cNvPr>
          <p:cNvCxnSpPr>
            <a:cxnSpLocks/>
          </p:cNvCxnSpPr>
          <p:nvPr/>
        </p:nvCxnSpPr>
        <p:spPr>
          <a:xfrm>
            <a:off x="3800843" y="2181491"/>
            <a:ext cx="4146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03DBEF3A-12B5-8D4A-9950-68DD5E1E811A}"/>
              </a:ext>
            </a:extLst>
          </p:cNvPr>
          <p:cNvCxnSpPr>
            <a:cxnSpLocks/>
          </p:cNvCxnSpPr>
          <p:nvPr/>
        </p:nvCxnSpPr>
        <p:spPr>
          <a:xfrm>
            <a:off x="3824508" y="2539831"/>
            <a:ext cx="391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01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733428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789990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rì rào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789990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gọng vó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789990" y="311589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nhai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8FA0106-3394-A74C-9895-B3A17E410635}"/>
              </a:ext>
            </a:extLst>
          </p:cNvPr>
          <p:cNvSpPr/>
          <p:nvPr/>
        </p:nvSpPr>
        <p:spPr>
          <a:xfrm>
            <a:off x="903104" y="3359582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9207175-DBBC-5B47-9626-791F4B16E07A}"/>
              </a:ext>
            </a:extLst>
          </p:cNvPr>
          <p:cNvSpPr/>
          <p:nvPr/>
        </p:nvSpPr>
        <p:spPr>
          <a:xfrm>
            <a:off x="789990" y="250919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thắp sáng</a:t>
            </a:r>
            <a:endParaRPr lang="vi-VN" sz="2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A6FFE91-FD4E-EE41-A780-5D30A5D67AE4}"/>
              </a:ext>
            </a:extLst>
          </p:cNvPr>
          <p:cNvSpPr/>
          <p:nvPr/>
        </p:nvSpPr>
        <p:spPr>
          <a:xfrm>
            <a:off x="903104" y="2752886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99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xmlns="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17C045-E5BF-4237-86E5-69A18ABEAC01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685" y="1409698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1302041" y="1272256"/>
            <a:ext cx="4620268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UTM Avo" panose="02040603050506020204" pitchFamily="18" charset="0"/>
              </a:rPr>
              <a:t>Giải đố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5B728C-6E08-431C-95CB-497657ACF5B5}"/>
              </a:ext>
            </a:extLst>
          </p:cNvPr>
          <p:cNvSpPr txBox="1"/>
          <p:nvPr/>
        </p:nvSpPr>
        <p:spPr>
          <a:xfrm>
            <a:off x="1525276" y="378487"/>
            <a:ext cx="4620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LUỸ TRE</a:t>
            </a:r>
            <a:endParaRPr lang="en-US" sz="48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CD3229D-B8A8-1B45-ABCD-A8DD88F52D58}"/>
              </a:ext>
            </a:extLst>
          </p:cNvPr>
          <p:cNvGrpSpPr/>
          <p:nvPr/>
        </p:nvGrpSpPr>
        <p:grpSpPr>
          <a:xfrm>
            <a:off x="386192" y="578414"/>
            <a:ext cx="1631953" cy="742615"/>
            <a:chOff x="360464" y="617893"/>
            <a:chExt cx="1631953" cy="74261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4C743F2-9ED5-F541-B86C-E3E9166118B2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58E45CD-0985-5947-ADFD-12760D42073D}"/>
                </a:ext>
              </a:extLst>
            </p:cNvPr>
            <p:cNvSpPr txBox="1"/>
            <p:nvPr/>
          </p:nvSpPr>
          <p:spPr>
            <a:xfrm>
              <a:off x="360464" y="652622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6E3102-0A59-D941-8EFB-F68A7CC0ACCD}"/>
              </a:ext>
            </a:extLst>
          </p:cNvPr>
          <p:cNvSpPr txBox="1"/>
          <p:nvPr/>
        </p:nvSpPr>
        <p:spPr>
          <a:xfrm>
            <a:off x="301407" y="2420484"/>
            <a:ext cx="4095224" cy="1893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Cái gì mang dáng quê hương</a:t>
            </a:r>
          </a:p>
          <a:p>
            <a:pPr algn="ctr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Thân chia từng đốt, rợp đường em đi</a:t>
            </a:r>
          </a:p>
          <a:p>
            <a:pPr algn="ctr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Mầm non dành tặng thiếu nhi</a:t>
            </a:r>
          </a:p>
          <a:p>
            <a:pPr algn="ctr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Gắn trên huy hiện, em ghi tạc lòng?</a:t>
            </a:r>
          </a:p>
          <a:p>
            <a:pPr algn="r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(Là cây gì?)</a:t>
            </a: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" name="Rectangle: Rounded Corners 5">
            <a:extLst>
              <a:ext uri="{FF2B5EF4-FFF2-40B4-BE49-F238E27FC236}">
                <a16:creationId xmlns:a16="http://schemas.microsoft.com/office/drawing/2014/main" xmlns="" id="{E86D3390-30B6-9041-A381-D4DCBD774216}"/>
              </a:ext>
            </a:extLst>
          </p:cNvPr>
          <p:cNvSpPr/>
          <p:nvPr/>
        </p:nvSpPr>
        <p:spPr>
          <a:xfrm>
            <a:off x="4679001" y="4163711"/>
            <a:ext cx="1265855" cy="374021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Cây tre</a:t>
            </a:r>
          </a:p>
        </p:txBody>
      </p:sp>
      <p:pic>
        <p:nvPicPr>
          <p:cNvPr id="3" name="Picture 2" descr="Transparent Bamboo Stick Png - Cartoon Bamboo, Png Download - kindpng">
            <a:extLst>
              <a:ext uri="{FF2B5EF4-FFF2-40B4-BE49-F238E27FC236}">
                <a16:creationId xmlns:a16="http://schemas.microsoft.com/office/drawing/2014/main" xmlns="" id="{CDBD5391-9C56-FC46-AC97-CFE356146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822" y="1415943"/>
            <a:ext cx="3530215" cy="27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4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140E177-70F0-4448-85FE-DA7F0F776A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70" y="575498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D29BEC-04F4-6A40-90D7-EEE793C9FEE0}"/>
              </a:ext>
            </a:extLst>
          </p:cNvPr>
          <p:cNvSpPr txBox="1"/>
          <p:nvPr/>
        </p:nvSpPr>
        <p:spPr>
          <a:xfrm>
            <a:off x="745282" y="512266"/>
            <a:ext cx="5791332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Chọn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uynh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uych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thay cho ô vuông.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575EFEA-A3F3-C84B-B2F5-8FEE838EED2B}"/>
              </a:ext>
            </a:extLst>
          </p:cNvPr>
          <p:cNvSpPr/>
          <p:nvPr/>
        </p:nvSpPr>
        <p:spPr>
          <a:xfrm>
            <a:off x="2683489" y="1517159"/>
            <a:ext cx="1275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400" dirty="0">
                <a:solidFill>
                  <a:srgbClr val="FF0000"/>
                </a:solidFill>
                <a:latin typeface="UTM Avo" panose="02040603050506020204" pitchFamily="18" charset="0"/>
              </a:rPr>
              <a:t>uynh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0764737-0A8E-7740-B92E-A5CA1D85AC22}"/>
              </a:ext>
            </a:extLst>
          </p:cNvPr>
          <p:cNvSpPr/>
          <p:nvPr/>
        </p:nvSpPr>
        <p:spPr>
          <a:xfrm>
            <a:off x="4221658" y="1517159"/>
            <a:ext cx="923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uych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877D1ED-200D-2F49-B435-1CBA2F408414}"/>
              </a:ext>
            </a:extLst>
          </p:cNvPr>
          <p:cNvGrpSpPr/>
          <p:nvPr/>
        </p:nvGrpSpPr>
        <p:grpSpPr>
          <a:xfrm>
            <a:off x="540842" y="1313810"/>
            <a:ext cx="5791332" cy="3066224"/>
            <a:chOff x="540842" y="1313810"/>
            <a:chExt cx="5791332" cy="306622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C5A67977-2A2B-2349-B4A4-A0CDC6EDA37C}"/>
                </a:ext>
              </a:extLst>
            </p:cNvPr>
            <p:cNvGrpSpPr/>
            <p:nvPr/>
          </p:nvGrpSpPr>
          <p:grpSpPr>
            <a:xfrm>
              <a:off x="540842" y="1313810"/>
              <a:ext cx="5791332" cy="3066224"/>
              <a:chOff x="540842" y="1313810"/>
              <a:chExt cx="5791332" cy="306622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xmlns="" id="{D0F5C1CE-5D69-A34F-A998-7A729CD09BF1}"/>
                  </a:ext>
                </a:extLst>
              </p:cNvPr>
              <p:cNvGrpSpPr/>
              <p:nvPr/>
            </p:nvGrpSpPr>
            <p:grpSpPr>
              <a:xfrm>
                <a:off x="540842" y="1313810"/>
                <a:ext cx="5791332" cy="3066224"/>
                <a:chOff x="-612210" y="1737369"/>
                <a:chExt cx="5791332" cy="3066224"/>
              </a:xfrm>
              <a:noFill/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xmlns="" id="{F3A00893-BE8B-5B41-BEEC-11F2E7ED6F7E}"/>
                    </a:ext>
                  </a:extLst>
                </p:cNvPr>
                <p:cNvSpPr/>
                <p:nvPr/>
              </p:nvSpPr>
              <p:spPr>
                <a:xfrm>
                  <a:off x="-612210" y="1737369"/>
                  <a:ext cx="5791332" cy="3066224"/>
                </a:xfrm>
                <a:prstGeom prst="rect">
                  <a:avLst/>
                </a:prstGeom>
                <a:grpFill/>
                <a:ln w="19050">
                  <a:noFill/>
                  <a:extLst>
                    <a:ext uri="{C807C97D-BFC1-408E-A445-0C87EB9F89A2}">
                      <ask:lineSketchStyleProps xmlns:ask="http://schemas.microsoft.com/office/drawing/2018/sketchyshapes" xmlns="" sd="86837363">
                        <a:custGeom>
                          <a:avLst/>
                          <a:gdLst>
                            <a:gd name="connsiteX0" fmla="*/ 0 w 5791332"/>
                            <a:gd name="connsiteY0" fmla="*/ 0 h 3066224"/>
                            <a:gd name="connsiteX1" fmla="*/ 5791332 w 5791332"/>
                            <a:gd name="connsiteY1" fmla="*/ 0 h 3066224"/>
                            <a:gd name="connsiteX2" fmla="*/ 5791332 w 5791332"/>
                            <a:gd name="connsiteY2" fmla="*/ 3066224 h 3066224"/>
                            <a:gd name="connsiteX3" fmla="*/ 0 w 5791332"/>
                            <a:gd name="connsiteY3" fmla="*/ 3066224 h 3066224"/>
                            <a:gd name="connsiteX4" fmla="*/ 0 w 5791332"/>
                            <a:gd name="connsiteY4" fmla="*/ 0 h 306622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791332" h="3066224" fill="none" extrusionOk="0">
                              <a:moveTo>
                                <a:pt x="0" y="0"/>
                              </a:moveTo>
                              <a:cubicBezTo>
                                <a:pt x="1443153" y="106216"/>
                                <a:pt x="3002411" y="-142119"/>
                                <a:pt x="5791332" y="0"/>
                              </a:cubicBezTo>
                              <a:cubicBezTo>
                                <a:pt x="5790821" y="1098859"/>
                                <a:pt x="5790562" y="1749720"/>
                                <a:pt x="5791332" y="3066224"/>
                              </a:cubicBezTo>
                              <a:cubicBezTo>
                                <a:pt x="3246532" y="3036996"/>
                                <a:pt x="653525" y="3050530"/>
                                <a:pt x="0" y="3066224"/>
                              </a:cubicBezTo>
                              <a:cubicBezTo>
                                <a:pt x="-56229" y="2395705"/>
                                <a:pt x="-65128" y="830806"/>
                                <a:pt x="0" y="0"/>
                              </a:cubicBezTo>
                              <a:close/>
                            </a:path>
                            <a:path w="5791332" h="3066224" stroke="0" extrusionOk="0">
                              <a:moveTo>
                                <a:pt x="0" y="0"/>
                              </a:moveTo>
                              <a:cubicBezTo>
                                <a:pt x="1722119" y="-71603"/>
                                <a:pt x="3698439" y="126493"/>
                                <a:pt x="5791332" y="0"/>
                              </a:cubicBezTo>
                              <a:cubicBezTo>
                                <a:pt x="5702142" y="854751"/>
                                <a:pt x="5947116" y="2644159"/>
                                <a:pt x="5791332" y="3066224"/>
                              </a:cubicBezTo>
                              <a:cubicBezTo>
                                <a:pt x="4169013" y="3111068"/>
                                <a:pt x="680256" y="2909337"/>
                                <a:pt x="0" y="3066224"/>
                              </a:cubicBezTo>
                              <a:cubicBezTo>
                                <a:pt x="-31925" y="2026275"/>
                                <a:pt x="67210" y="103509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 wrap="square" anchor="b">
                  <a:spAutoFit/>
                </a:bodyPr>
                <a:lstStyle/>
                <a:p>
                  <a:pPr lvl="0">
                    <a:lnSpc>
                      <a:spcPct val="200000"/>
                    </a:lnSpc>
                    <a:defRPr/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 Các bạn chạy h                 h                 trên sân bóng.</a:t>
                  </a:r>
                </a:p>
                <a:p>
                  <a:pPr lvl="0">
                    <a:lnSpc>
                      <a:spcPct val="200000"/>
                    </a:lnSpc>
                    <a:defRPr/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 Nhà trường tổ chức họp phụ h                vào chủ nhật.</a:t>
                  </a:r>
                </a:p>
                <a:p>
                  <a:pPr marL="342900" lvl="0" indent="-342900">
                    <a:lnSpc>
                      <a:spcPct val="200000"/>
                    </a:lnSpc>
                    <a:buFontTx/>
                    <a:buChar char="-"/>
                    <a:defRPr/>
                  </a:pPr>
                  <a:endParaRPr kumimoji="0" lang="vi-V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xmlns="" id="{1FFB1E92-CFF9-E147-B911-E623B6E48522}"/>
                    </a:ext>
                  </a:extLst>
                </p:cNvPr>
                <p:cNvSpPr/>
                <p:nvPr/>
              </p:nvSpPr>
              <p:spPr>
                <a:xfrm>
                  <a:off x="1752784" y="2017031"/>
                  <a:ext cx="951860" cy="36389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x-none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xmlns="" id="{B8600C9E-429F-0547-A61E-1698C59A51EA}"/>
                    </a:ext>
                  </a:extLst>
                </p:cNvPr>
                <p:cNvSpPr/>
                <p:nvPr/>
              </p:nvSpPr>
              <p:spPr>
                <a:xfrm>
                  <a:off x="3092990" y="2017031"/>
                  <a:ext cx="1007959" cy="36389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x-none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16DF43C2-45A3-0D4C-8220-C3918D8D1FD9}"/>
                  </a:ext>
                </a:extLst>
              </p:cNvPr>
              <p:cNvCxnSpPr/>
              <p:nvPr/>
            </p:nvCxnSpPr>
            <p:spPr>
              <a:xfrm flipH="1" flipV="1">
                <a:off x="3145536" y="1414272"/>
                <a:ext cx="97536" cy="102887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8F638DA8-E8F2-9349-A8DF-AB826ABA1AA3}"/>
                  </a:ext>
                </a:extLst>
              </p:cNvPr>
              <p:cNvSpPr/>
              <p:nvPr/>
            </p:nvSpPr>
            <p:spPr>
              <a:xfrm>
                <a:off x="4547616" y="2069714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5CF78107-D102-8040-B1AD-AF36BC32D894}"/>
                </a:ext>
              </a:extLst>
            </p:cNvPr>
            <p:cNvSpPr/>
            <p:nvPr/>
          </p:nvSpPr>
          <p:spPr>
            <a:xfrm>
              <a:off x="4588309" y="2815616"/>
              <a:ext cx="951860" cy="3638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3E8B07D-6D2B-B54A-88B8-7949C2D655AC}"/>
              </a:ext>
            </a:extLst>
          </p:cNvPr>
          <p:cNvSpPr/>
          <p:nvPr/>
        </p:nvSpPr>
        <p:spPr>
          <a:xfrm>
            <a:off x="4377537" y="2736662"/>
            <a:ext cx="1275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400" dirty="0">
                <a:solidFill>
                  <a:srgbClr val="FF0000"/>
                </a:solidFill>
                <a:latin typeface="UTM Avo" panose="02040603050506020204" pitchFamily="18" charset="0"/>
              </a:rPr>
              <a:t>uynh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076" name="Picture 4" descr="Premium Vector | Happy kid boy train run marathon jogging">
            <a:extLst>
              <a:ext uri="{FF2B5EF4-FFF2-40B4-BE49-F238E27FC236}">
                <a16:creationId xmlns:a16="http://schemas.microsoft.com/office/drawing/2014/main" xmlns="" id="{69D5E766-A17C-CF44-9DFF-8887FF102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451" y="3577426"/>
            <a:ext cx="1708152" cy="170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remium Vector | Happy kid girl train run marathon jogging">
            <a:extLst>
              <a:ext uri="{FF2B5EF4-FFF2-40B4-BE49-F238E27FC236}">
                <a16:creationId xmlns:a16="http://schemas.microsoft.com/office/drawing/2014/main" xmlns="" id="{D73324F7-7444-A549-9FF9-9F704FC0C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998" y="3577426"/>
            <a:ext cx="1605215" cy="160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61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6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7F940E-EC3B-C04B-BF84-A079CC797EAB}"/>
              </a:ext>
            </a:extLst>
          </p:cNvPr>
          <p:cNvSpPr txBox="1"/>
          <p:nvPr/>
        </p:nvSpPr>
        <p:spPr>
          <a:xfrm>
            <a:off x="922978" y="445748"/>
            <a:ext cx="531156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Chọn a hoặc b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6E4CC9-2E21-4D4E-BF68-176C6694A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1" y="507635"/>
            <a:ext cx="353714" cy="3537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5991B2-32D7-2D4C-B927-082A670A87A4}"/>
              </a:ext>
            </a:extLst>
          </p:cNvPr>
          <p:cNvSpPr txBox="1"/>
          <p:nvPr/>
        </p:nvSpPr>
        <p:spPr>
          <a:xfrm>
            <a:off x="765178" y="961542"/>
            <a:ext cx="4801663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a) </a:t>
            </a:r>
            <a:r>
              <a:rPr lang="vi-VN" sz="1800" dirty="0">
                <a:latin typeface="UTM Avo" panose="02040603050506020204" pitchFamily="18" charset="0"/>
              </a:rPr>
              <a:t>Chọn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l </a:t>
            </a:r>
            <a:r>
              <a:rPr lang="vi-VN" sz="1800" dirty="0">
                <a:latin typeface="UTM Avo" panose="02040603050506020204" pitchFamily="18" charset="0"/>
              </a:rPr>
              <a:t>hoặc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  <a:r>
              <a:rPr lang="vi-VN" sz="1800" dirty="0">
                <a:latin typeface="UTM Avo" panose="02040603050506020204" pitchFamily="18" charset="0"/>
              </a:rPr>
              <a:t> thay cho ô vuông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F3FAC21-B224-DC48-9C2F-3D971B7C3D60}"/>
              </a:ext>
            </a:extLst>
          </p:cNvPr>
          <p:cNvGrpSpPr/>
          <p:nvPr/>
        </p:nvGrpSpPr>
        <p:grpSpPr>
          <a:xfrm>
            <a:off x="1344110" y="1720042"/>
            <a:ext cx="4697874" cy="2343398"/>
            <a:chOff x="1344110" y="1720042"/>
            <a:chExt cx="4697874" cy="234339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795184D0-493B-9D40-A318-071FD9BE94D2}"/>
                </a:ext>
              </a:extLst>
            </p:cNvPr>
            <p:cNvSpPr/>
            <p:nvPr/>
          </p:nvSpPr>
          <p:spPr>
            <a:xfrm>
              <a:off x="1344110" y="1720042"/>
              <a:ext cx="4697874" cy="2343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</a:rPr>
                <a:t>Những hạt mưa li ti</a:t>
              </a:r>
            </a:p>
            <a:p>
              <a:pPr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</a:rPr>
                <a:t>Dịu dàng và mềm mại</a:t>
              </a:r>
            </a:p>
            <a:p>
              <a:pPr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</a:rPr>
                <a:t>Gọi mùa xuân ở          ại</a:t>
              </a:r>
            </a:p>
            <a:p>
              <a:pPr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</a:rPr>
                <a:t>Trên mắt chồi xanh          on</a:t>
              </a:r>
            </a:p>
            <a:p>
              <a:pPr algn="r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</a:rPr>
                <a:t>	(Theo Nguyễn Lâm Thắng)</a:t>
              </a:r>
              <a:endParaRPr lang="x-none" sz="20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035F31D-A660-EC4F-A857-E45C695F9CB5}"/>
                </a:ext>
              </a:extLst>
            </p:cNvPr>
            <p:cNvSpPr/>
            <p:nvPr/>
          </p:nvSpPr>
          <p:spPr>
            <a:xfrm>
              <a:off x="3586106" y="2671586"/>
              <a:ext cx="452415" cy="4403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30764F5-1AB2-3F4F-A869-7A3C3A574181}"/>
                </a:ext>
              </a:extLst>
            </p:cNvPr>
            <p:cNvSpPr/>
            <p:nvPr/>
          </p:nvSpPr>
          <p:spPr>
            <a:xfrm>
              <a:off x="3945138" y="3171654"/>
              <a:ext cx="497657" cy="4843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31D589B-090D-E04B-866B-25163C768CDC}"/>
              </a:ext>
            </a:extLst>
          </p:cNvPr>
          <p:cNvSpPr/>
          <p:nvPr/>
        </p:nvSpPr>
        <p:spPr>
          <a:xfrm>
            <a:off x="3544258" y="2652282"/>
            <a:ext cx="543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BB29845-35C7-EA4C-9266-3748D8196E9F}"/>
              </a:ext>
            </a:extLst>
          </p:cNvPr>
          <p:cNvSpPr/>
          <p:nvPr/>
        </p:nvSpPr>
        <p:spPr>
          <a:xfrm>
            <a:off x="3925588" y="3149969"/>
            <a:ext cx="543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4098" name="Picture 2" descr="Blue Cute Cartoon Clouds And Raindrops | Cartoon clouds, Rain cartoon,  Cloud drawing">
            <a:extLst>
              <a:ext uri="{FF2B5EF4-FFF2-40B4-BE49-F238E27FC236}">
                <a16:creationId xmlns:a16="http://schemas.microsoft.com/office/drawing/2014/main" xmlns="" id="{7F22436B-B4D3-974F-9171-3F816DA84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4"/>
          <a:stretch/>
        </p:blipFill>
        <p:spPr bwMode="auto">
          <a:xfrm>
            <a:off x="4375913" y="1208116"/>
            <a:ext cx="2275954" cy="197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1 Cartoon clouds ideas in 2021 | فانوس ورقي, قماش اللباد, بطاقات تعليمية">
            <a:extLst>
              <a:ext uri="{FF2B5EF4-FFF2-40B4-BE49-F238E27FC236}">
                <a16:creationId xmlns:a16="http://schemas.microsoft.com/office/drawing/2014/main" xmlns="" id="{AE13EB36-27D8-6443-9027-677B3B148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39" y="3821500"/>
            <a:ext cx="1736091" cy="115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4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4E123E-802F-634C-BDB8-04C4E9E2376F}"/>
              </a:ext>
            </a:extLst>
          </p:cNvPr>
          <p:cNvSpPr txBox="1"/>
          <p:nvPr/>
        </p:nvSpPr>
        <p:spPr>
          <a:xfrm>
            <a:off x="599064" y="518441"/>
            <a:ext cx="6010080" cy="495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b) </a:t>
            </a: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iêt</a:t>
            </a: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hoặc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iêc</a:t>
            </a: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thay cho ô vuông.</a:t>
            </a:r>
            <a:r>
              <a:rPr lang="x-none" sz="2000" dirty="0"/>
              <a:t> </a:t>
            </a:r>
            <a:endParaRPr lang="vi-VN" sz="2000" dirty="0"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DF6982D-336F-344B-A4F2-B2CC49871EC3}"/>
              </a:ext>
            </a:extLst>
          </p:cNvPr>
          <p:cNvGrpSpPr/>
          <p:nvPr/>
        </p:nvGrpSpPr>
        <p:grpSpPr>
          <a:xfrm>
            <a:off x="1653687" y="1228336"/>
            <a:ext cx="4697874" cy="2343398"/>
            <a:chOff x="1653687" y="1228336"/>
            <a:chExt cx="4697874" cy="234339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FE01631-28FC-6D42-9979-5B4BD52327AB}"/>
                </a:ext>
              </a:extLst>
            </p:cNvPr>
            <p:cNvGrpSpPr/>
            <p:nvPr/>
          </p:nvGrpSpPr>
          <p:grpSpPr>
            <a:xfrm>
              <a:off x="1653687" y="1228336"/>
              <a:ext cx="4697874" cy="2343398"/>
              <a:chOff x="1255167" y="1305974"/>
              <a:chExt cx="4697874" cy="2343398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BE925AFF-CD9F-624B-BE96-FA6D1F1499ED}"/>
                  </a:ext>
                </a:extLst>
              </p:cNvPr>
              <p:cNvGrpSpPr/>
              <p:nvPr/>
            </p:nvGrpSpPr>
            <p:grpSpPr>
              <a:xfrm>
                <a:off x="1255167" y="1305974"/>
                <a:ext cx="4697874" cy="2343398"/>
                <a:chOff x="1344110" y="1720042"/>
                <a:chExt cx="4697874" cy="2343398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xmlns="" id="{F744B1DA-7408-FC4F-89D9-A1B8C67E568E}"/>
                    </a:ext>
                  </a:extLst>
                </p:cNvPr>
                <p:cNvSpPr/>
                <p:nvPr/>
              </p:nvSpPr>
              <p:spPr>
                <a:xfrm>
                  <a:off x="1344110" y="1720042"/>
                  <a:ext cx="4697874" cy="23433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</a:rPr>
                    <a:t>Bé đi dưới hàng cây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</a:rPr>
                    <a:t>Chỉ thấy vòm lá b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</a:rPr>
                    <a:t>Nhạc công vẫn mê say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</a:rPr>
                    <a:t>Điệu bổng trầm tha th</a:t>
                  </a:r>
                </a:p>
                <a:p>
                  <a:pPr algn="r">
                    <a:lnSpc>
                      <a:spcPct val="150000"/>
                    </a:lnSpc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</a:rPr>
                    <a:t>	(Theo Nguyễn Lâm Thắng)</a:t>
                  </a:r>
                  <a:endParaRPr lang="x-none" sz="2000" dirty="0"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xmlns="" id="{62108762-A1AB-FD4F-90FB-4AEB814F7B0C}"/>
                    </a:ext>
                  </a:extLst>
                </p:cNvPr>
                <p:cNvSpPr/>
                <p:nvPr/>
              </p:nvSpPr>
              <p:spPr>
                <a:xfrm>
                  <a:off x="3675795" y="2263901"/>
                  <a:ext cx="767000" cy="36389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x-none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AFF734DE-E0C7-AE46-90B2-2A6742A9257F}"/>
                  </a:ext>
                </a:extLst>
              </p:cNvPr>
              <p:cNvSpPr/>
              <p:nvPr/>
            </p:nvSpPr>
            <p:spPr>
              <a:xfrm>
                <a:off x="4110187" y="2792996"/>
                <a:ext cx="767000" cy="3638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x-none" sz="1400" b="0" i="0" u="none" strike="noStrike" kern="0" cap="none" spc="0" normalizeH="0" baseline="0" noProof="0">
                  <a:ln>
                    <a:noFill/>
                  </a:ln>
                  <a:solidFill>
                    <a:srgbClr val="BAE5E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B4798785-6DCF-8541-B215-5F5FF4D0F2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5924" y="1612680"/>
              <a:ext cx="97536" cy="10288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C5BDE02D-737B-D844-B3B0-0532467521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00629" y="2532826"/>
              <a:ext cx="97536" cy="10288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B17E09E-C427-904F-A191-11ACBA9CEA1E}"/>
              </a:ext>
            </a:extLst>
          </p:cNvPr>
          <p:cNvSpPr/>
          <p:nvPr/>
        </p:nvSpPr>
        <p:spPr>
          <a:xfrm>
            <a:off x="3883811" y="1734195"/>
            <a:ext cx="766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400" dirty="0">
                <a:solidFill>
                  <a:srgbClr val="FF0000"/>
                </a:solidFill>
                <a:latin typeface="UTM Avo" panose="02040603050506020204" pitchFamily="18" charset="0"/>
              </a:rPr>
              <a:t>iêc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9035A793-4C80-C245-B849-55715585549E}"/>
              </a:ext>
            </a:extLst>
          </p:cNvPr>
          <p:cNvSpPr/>
          <p:nvPr/>
        </p:nvSpPr>
        <p:spPr>
          <a:xfrm>
            <a:off x="4478652" y="2645947"/>
            <a:ext cx="614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400" dirty="0">
                <a:solidFill>
                  <a:srgbClr val="FF0000"/>
                </a:solidFill>
                <a:latin typeface="UTM Avo" panose="02040603050506020204" pitchFamily="18" charset="0"/>
              </a:rPr>
              <a:t>iêt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5122" name="Picture 2" descr="Vector Illustration Of Happy Child Girl Laughing And Swinging.. Royalty  Free Cliparts, Vectors, And Stock Illustration. Image 99637047.">
            <a:extLst>
              <a:ext uri="{FF2B5EF4-FFF2-40B4-BE49-F238E27FC236}">
                <a16:creationId xmlns:a16="http://schemas.microsoft.com/office/drawing/2014/main" xmlns="" id="{08B9BE91-CFD8-984F-843E-E5828276C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9" y="3156890"/>
            <a:ext cx="2682329" cy="189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1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CA984BF-DA54-2643-8636-B7CB81D84C8D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LUỸ TRE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00B4FBB-0AD6-C54D-80ED-6F7FAAC39889}"/>
              </a:ext>
            </a:extLst>
          </p:cNvPr>
          <p:cNvGrpSpPr/>
          <p:nvPr/>
        </p:nvGrpSpPr>
        <p:grpSpPr>
          <a:xfrm>
            <a:off x="386192" y="578414"/>
            <a:ext cx="1631953" cy="742615"/>
            <a:chOff x="360464" y="617893"/>
            <a:chExt cx="1631953" cy="7426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BD7B322-E687-FF4A-9C75-C621C931CF14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DE70C77-28D7-514D-BB22-D7E3EC927CC6}"/>
                </a:ext>
              </a:extLst>
            </p:cNvPr>
            <p:cNvSpPr txBox="1"/>
            <p:nvPr/>
          </p:nvSpPr>
          <p:spPr>
            <a:xfrm>
              <a:off x="360464" y="652622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50C902B-43A1-4FFF-8147-8E8C5CEBAFB1}"/>
              </a:ext>
            </a:extLst>
          </p:cNvPr>
          <p:cNvSpPr txBox="1"/>
          <p:nvPr/>
        </p:nvSpPr>
        <p:spPr>
          <a:xfrm>
            <a:off x="339579" y="196963"/>
            <a:ext cx="6178841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Xếp các từ ngữ dưới đây vào nhóm thích hợp: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C93756CA-A21C-344F-A3F1-F0CADEDB8E65}"/>
              </a:ext>
            </a:extLst>
          </p:cNvPr>
          <p:cNvGrpSpPr/>
          <p:nvPr/>
        </p:nvGrpSpPr>
        <p:grpSpPr>
          <a:xfrm>
            <a:off x="920601" y="3089945"/>
            <a:ext cx="2364384" cy="1906117"/>
            <a:chOff x="975360" y="2895482"/>
            <a:chExt cx="2794914" cy="210058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E6B94145-764E-874D-8B7A-4CF3005BF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5360" y="2895482"/>
              <a:ext cx="2794914" cy="21005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EADC5E1-D824-474B-BB3C-2E2F93AE5EAD}"/>
                </a:ext>
              </a:extLst>
            </p:cNvPr>
            <p:cNvSpPr txBox="1"/>
            <p:nvPr/>
          </p:nvSpPr>
          <p:spPr>
            <a:xfrm>
              <a:off x="1529044" y="3895555"/>
              <a:ext cx="1681537" cy="71227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800" dirty="0"/>
                <a:t>Từ ngữ chỉ </a:t>
              </a:r>
            </a:p>
            <a:p>
              <a:pPr algn="ctr"/>
              <a:r>
                <a:rPr lang="x-none" sz="1800" dirty="0"/>
                <a:t>sự vật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397C7B78-BBDF-7440-A0F6-B11F5D81959F}"/>
              </a:ext>
            </a:extLst>
          </p:cNvPr>
          <p:cNvGrpSpPr/>
          <p:nvPr/>
        </p:nvGrpSpPr>
        <p:grpSpPr>
          <a:xfrm>
            <a:off x="3428999" y="2897792"/>
            <a:ext cx="2311384" cy="1995495"/>
            <a:chOff x="3428999" y="2897792"/>
            <a:chExt cx="2311384" cy="199549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6A25BAFA-926F-984A-8CD8-DA40FF9C5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28999" y="2897792"/>
              <a:ext cx="2311384" cy="199549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BA41022-2670-CE47-85C2-BE49DAA020A8}"/>
                </a:ext>
              </a:extLst>
            </p:cNvPr>
            <p:cNvSpPr txBox="1"/>
            <p:nvPr/>
          </p:nvSpPr>
          <p:spPr>
            <a:xfrm>
              <a:off x="3867679" y="3953477"/>
              <a:ext cx="1369512" cy="6463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800" dirty="0"/>
                <a:t>Từ ngữ chỉ </a:t>
              </a:r>
            </a:p>
            <a:p>
              <a:pPr algn="ctr"/>
              <a:r>
                <a:rPr lang="en-US" sz="1800" dirty="0" err="1"/>
                <a:t>đ</a:t>
              </a:r>
              <a:r>
                <a:rPr lang="x-none" sz="1800" dirty="0"/>
                <a:t>ặc điểm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DA3CD9B-F76C-4142-AD94-9065A57958C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2503" y="2264865"/>
            <a:ext cx="1731275" cy="6559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AFF5EDA-A064-6743-861D-28117C15BA0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9833" y="2245708"/>
            <a:ext cx="1835757" cy="652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BD07BDE-9DC3-7145-9C56-C1ECD572CC2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372" y="2190158"/>
            <a:ext cx="1702564" cy="7190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DCB7235-98D0-234F-9BA7-D47AA3145AB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1536" y="1569203"/>
            <a:ext cx="1832242" cy="6517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B4D378E-8D39-D643-A1EC-F212A34DB09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9833" y="1558865"/>
            <a:ext cx="1835757" cy="623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623E7E-4EB2-2048-82DE-15960BC912F5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036" y="1512925"/>
            <a:ext cx="1835757" cy="6107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BCE02DA-C3B3-4846-87C6-37A4581F338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>
            <a:off x="4855515" y="883935"/>
            <a:ext cx="1639586" cy="5977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4FED6BE-C803-5741-B14C-8B1434A8B4C0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9564" y="866857"/>
            <a:ext cx="1778871" cy="5862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6A006D-0BCA-124A-8961-1D4B6E12F67E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214" y="847916"/>
            <a:ext cx="1719402" cy="5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3.33333E-6 L 0.1375 0.5145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571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3.33333E-6 L 0.1375 0.5145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571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1.7284E-6 L -0.14422 0.48179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24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4.93827E-6 L 0.11342 0.37067 " pathEditMode="relative" rAng="0" ptsTypes="AA">
                                      <p:cBhvr>
                                        <p:cTn id="7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1" y="1851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2.46914E-7 L -0.16782 0.34506 " pathEditMode="relative" rAng="0" ptsTypes="AA">
                                      <p:cBhvr>
                                        <p:cTn id="7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1725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1.23457E-7 L -0.50671 0.33704 " pathEditMode="relative" rAng="0" ptsTypes="AA">
                                      <p:cBhvr>
                                        <p:cTn id="8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47" y="1685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9.87654E-7 L 0.48541 0.21605 " pathEditMode="relative" rAng="0" ptsTypes="AA">
                                      <p:cBhvr>
                                        <p:cTn id="8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9" y="1080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0 L 0.18796 0.21173 " pathEditMode="relative" rAng="0" ptsTypes="AA">
                                      <p:cBhvr>
                                        <p:cTn id="9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8" y="1058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96E-6 -2.34568E-6 L -0.51412 0.20309 " pathEditMode="relative" rAng="0" ptsTypes="AA">
                                      <p:cBhvr>
                                        <p:cTn id="10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8" y="1015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9B45371-50B2-CE4E-8AF6-CAC86E2F5F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1" b="98842" l="9667" r="90000">
                        <a14:foregroundMark x1="10667" y1="33977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</a14:backgroundRemoval>
                    </a14:imgEffect>
                  </a14:imgLayer>
                </a14:imgProps>
              </a:ext>
            </a:extLst>
          </a:blip>
          <a:srcRect l="4786" r="1" b="54456"/>
          <a:stretch/>
        </p:blipFill>
        <p:spPr>
          <a:xfrm>
            <a:off x="5455540" y="3446195"/>
            <a:ext cx="1995215" cy="8239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DEC9DAE-14AF-6F42-8653-A6BBF40332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23" b="96653" l="9748" r="89937">
                        <a14:foregroundMark x1="25472" y1="52720" x2="66038" y2="71130"/>
                        <a14:foregroundMark x1="66038" y1="70711" x2="29560" y2="68201"/>
                        <a14:foregroundMark x1="29560" y1="68201" x2="27358" y2="80753"/>
                        <a14:foregroundMark x1="26730" y1="69456" x2="30818" y2="79916"/>
                        <a14:foregroundMark x1="30818" y1="96234" x2="49371" y2="96653"/>
                        <a14:foregroundMark x1="49371" y1="96653" x2="53774" y2="96234"/>
                      </a14:backgroundRemoval>
                    </a14:imgEffect>
                    <a14:imgEffect>
                      <a14:sharpenSoften amount="35000"/>
                    </a14:imgEffect>
                  </a14:imgLayer>
                </a14:imgProps>
              </a:ext>
            </a:extLst>
          </a:blip>
          <a:srcRect b="63133"/>
          <a:stretch/>
        </p:blipFill>
        <p:spPr>
          <a:xfrm>
            <a:off x="-590151" y="3501370"/>
            <a:ext cx="2143551" cy="6370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E5545A2-C7B4-8B40-804E-940F820A0F66}"/>
              </a:ext>
            </a:extLst>
          </p:cNvPr>
          <p:cNvSpPr txBox="1"/>
          <p:nvPr/>
        </p:nvSpPr>
        <p:spPr>
          <a:xfrm>
            <a:off x="339578" y="99322"/>
            <a:ext cx="6178841" cy="694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Ghép từ ngữ chỉ sự vật với từ ngữ chỉ đặc điểm ở bài 1 để tạo 3 câu.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DE3E6A9-99F4-144B-92E7-B4B43234B3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39057">
            <a:off x="-765695" y="3589429"/>
            <a:ext cx="1540795" cy="5987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0AE2B27-AC5A-9348-A810-24FBA18D9F7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401368">
            <a:off x="-114549" y="3538602"/>
            <a:ext cx="1665675" cy="5924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0AE26A1-4A99-274B-B342-9872193C3AE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27976">
            <a:off x="-664413" y="3469913"/>
            <a:ext cx="1743034" cy="5916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B2FB146-9545-E544-A7C3-F07387600E2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458629">
            <a:off x="-18366" y="3738307"/>
            <a:ext cx="1817145" cy="6045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52655EC-028B-1E46-B559-848206EEE75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560631">
            <a:off x="-327783" y="3567369"/>
            <a:ext cx="1719402" cy="53492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6F80501-6219-FF4E-A3B6-EB35B9EE5B07}"/>
              </a:ext>
            </a:extLst>
          </p:cNvPr>
          <p:cNvGrpSpPr/>
          <p:nvPr/>
        </p:nvGrpSpPr>
        <p:grpSpPr>
          <a:xfrm>
            <a:off x="-587846" y="3972157"/>
            <a:ext cx="2143551" cy="1295854"/>
            <a:chOff x="975360" y="3420883"/>
            <a:chExt cx="2794914" cy="15751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3487AAF-B5F4-0943-A5D9-0623FEDAD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  <a14:backgroundMark x1="23899" y1="30962" x2="50629" y2="30544"/>
                          <a14:backgroundMark x1="50629" y1="30126" x2="73899" y2="29707"/>
                          <a14:backgroundMark x1="73899" y1="29707" x2="74214" y2="29707"/>
                          <a14:backgroundMark x1="75157" y1="29289" x2="80503" y2="28452"/>
                          <a14:backgroundMark x1="80503" y1="28033" x2="19182" y2="28033"/>
                          <a14:backgroundMark x1="18239" y1="28870" x2="19182" y2="30962"/>
                          <a14:backgroundMark x1="21069" y1="31381" x2="17925" y2="25523"/>
                          <a14:backgroundMark x1="82390" y1="25941" x2="85535" y2="26360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 t="25012"/>
            <a:stretch/>
          </p:blipFill>
          <p:spPr>
            <a:xfrm>
              <a:off x="975360" y="3420883"/>
              <a:ext cx="2794914" cy="157517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35FAFC7-9B7F-2B4F-A9DD-FD28ECD725A5}"/>
                </a:ext>
              </a:extLst>
            </p:cNvPr>
            <p:cNvSpPr txBox="1"/>
            <p:nvPr/>
          </p:nvSpPr>
          <p:spPr>
            <a:xfrm>
              <a:off x="1529044" y="3897600"/>
              <a:ext cx="1681537" cy="63425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Từ ngữ chỉ </a:t>
              </a:r>
            </a:p>
            <a:p>
              <a:pPr algn="ctr"/>
              <a:r>
                <a:rPr lang="x-none" dirty="0"/>
                <a:t>sự vật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473E35E7-2496-8B45-AEDE-D9968C91B0A3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516996">
            <a:off x="5660359" y="3684326"/>
            <a:ext cx="1835757" cy="6520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17B89AD-B760-2748-AE66-5DFF13942C10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923663">
            <a:off x="5998542" y="3699941"/>
            <a:ext cx="1702564" cy="71901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E7AF3CEA-61BD-0540-9056-B984677C3A7A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 rot="14231660">
            <a:off x="5001498" y="3632227"/>
            <a:ext cx="1639586" cy="59778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800DEF9A-694A-7841-9043-0EB8D6875C5C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345533">
            <a:off x="5228371" y="3579573"/>
            <a:ext cx="1778871" cy="5862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C7D2BA3-F363-184F-895D-BF7A478CF77C}"/>
              </a:ext>
            </a:extLst>
          </p:cNvPr>
          <p:cNvGrpSpPr/>
          <p:nvPr/>
        </p:nvGrpSpPr>
        <p:grpSpPr>
          <a:xfrm>
            <a:off x="5366361" y="4083280"/>
            <a:ext cx="2095501" cy="1184731"/>
            <a:chOff x="3428999" y="3586501"/>
            <a:chExt cx="2311384" cy="130678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49974BB-7851-5E40-844C-BCCF958C0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475" b="98842" l="9667" r="92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  <a14:foregroundMark x1="87333" y1="40541" x2="92000" y2="37838"/>
                          <a14:backgroundMark x1="42667" y1="38610" x2="80333" y2="39768"/>
                          <a14:backgroundMark x1="80333" y1="39382" x2="88606" y2="37540"/>
                          <a14:backgroundMark x1="28000" y1="36293" x2="28000" y2="36293"/>
                          <a14:backgroundMark x1="28000" y1="36293" x2="25667" y2="35521"/>
                          <a14:backgroundMark x1="26667" y1="35135" x2="30333" y2="36293"/>
                          <a14:backgroundMark x1="28333" y1="35521" x2="18667" y2="34749"/>
                          <a14:backgroundMark x1="29667" y1="37452" x2="29667" y2="37452"/>
                          <a14:backgroundMark x1="76667" y1="11197" x2="76667" y2="11197"/>
                        </a14:backgroundRemoval>
                      </a14:imgEffect>
                    </a14:imgLayer>
                  </a14:imgProps>
                </a:ext>
              </a:extLst>
            </a:blip>
            <a:srcRect t="34513"/>
            <a:stretch/>
          </p:blipFill>
          <p:spPr>
            <a:xfrm>
              <a:off x="3428999" y="3586501"/>
              <a:ext cx="2311384" cy="130678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66AA568-F18D-2E42-B907-40E0A0460642}"/>
                </a:ext>
              </a:extLst>
            </p:cNvPr>
            <p:cNvSpPr txBox="1"/>
            <p:nvPr/>
          </p:nvSpPr>
          <p:spPr>
            <a:xfrm>
              <a:off x="3821537" y="3991070"/>
              <a:ext cx="1369512" cy="57554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Từ ngữ chỉ </a:t>
              </a:r>
            </a:p>
            <a:p>
              <a:pPr algn="ctr"/>
              <a:r>
                <a:rPr lang="en-US" dirty="0" err="1"/>
                <a:t>đ</a:t>
              </a:r>
              <a:r>
                <a:rPr lang="x-none" dirty="0"/>
                <a:t>ặc điểm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49A9B0D-98F4-3C43-AE74-C17B747657D8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1" b="98842" l="9667" r="90000">
                        <a14:foregroundMark x1="10556" y1="36209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  <a14:foregroundMark x1="24333" y1="39382" x2="24333" y2="39382"/>
                        <a14:foregroundMark x1="11667" y1="36293" x2="36000" y2="45946"/>
                        <a14:foregroundMark x1="35333" y1="42471" x2="35333" y2="33977"/>
                        <a14:foregroundMark x1="42667" y1="41699" x2="42667" y2="41699"/>
                        <a14:foregroundMark x1="42667" y1="41699" x2="43667" y2="44015"/>
                        <a14:foregroundMark x1="43667" y1="43629" x2="43667" y2="44788"/>
                        <a14:foregroundMark x1="43667" y1="44402" x2="43667" y2="45946"/>
                        <a14:foregroundMark x1="43333" y1="42857" x2="43333" y2="41313"/>
                        <a14:backgroundMark x1="42667" y1="33977" x2="45333" y2="32432"/>
                        <a14:backgroundMark x1="45333" y1="31660" x2="44437" y2="40748"/>
                        <a14:backgroundMark x1="44000" y1="35521" x2="44000" y2="24710"/>
                        <a14:backgroundMark x1="16072" y1="31516" x2="23667" y2="30888"/>
                        <a14:backgroundMark x1="14333" y1="31660" x2="14924" y2="31611"/>
                        <a14:backgroundMark x1="23667" y1="30116" x2="2333" y2="30888"/>
                        <a14:backgroundMark x1="28000" y1="28185" x2="28333" y2="31660"/>
                        <a14:backgroundMark x1="46000" y1="26255" x2="48667" y2="31274"/>
                        <a14:backgroundMark x1="48667" y1="38610" x2="48667" y2="38610"/>
                      </a14:backgroundRemoval>
                    </a14:imgEffect>
                  </a14:imgLayer>
                </a14:imgProps>
              </a:ext>
            </a:extLst>
          </a:blip>
          <a:srcRect r="50276" b="54456"/>
          <a:stretch/>
        </p:blipFill>
        <p:spPr>
          <a:xfrm>
            <a:off x="5371001" y="3446195"/>
            <a:ext cx="1041961" cy="82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7037E-7 L 0.01088 -0.515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" y="-257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1.23457E-6 L 0.08542 -0.35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9" y="-178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278 L 0.10602 -0.232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1" y="-1175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-3.7037E-7 L 0.27338 -0.515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57" y="-2577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82716E-6 L 0.20949 -0.401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3" y="-2006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2.46914E-6 L -0.19398 -0.5185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99" y="-2592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2.22222E-6 L -0.24097 -0.356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0" y="-1784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3.7037E-7 L -0.0787 -0.5311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5" y="-2657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2.46914E-6 L -0.1125 -0.3969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-1984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7DF12E19-F8D1-BC4B-9729-8436484D5307}"/>
              </a:ext>
            </a:extLst>
          </p:cNvPr>
          <p:cNvSpPr/>
          <p:nvPr/>
        </p:nvSpPr>
        <p:spPr>
          <a:xfrm>
            <a:off x="1600129" y="3508033"/>
            <a:ext cx="3722362" cy="1167612"/>
          </a:xfrm>
          <a:prstGeom prst="roundRect">
            <a:avLst/>
          </a:prstGeom>
          <a:solidFill>
            <a:schemeClr val="accent2"/>
          </a:solidFill>
          <a:ln>
            <a:solidFill>
              <a:srgbClr val="92D05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0D314AE-E9DB-EC47-8B86-3FD1B6D58C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82748">
            <a:off x="-52111" y="2404129"/>
            <a:ext cx="1540795" cy="598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02E3FFA-32E7-A545-A515-5E7B571CFDC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91588">
            <a:off x="-46883" y="894511"/>
            <a:ext cx="1665675" cy="592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C5A2B65-60AB-0F4D-AF91-80D8960F1AB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8369" y="1650913"/>
            <a:ext cx="1743034" cy="591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9E28B7C-128D-854E-B57F-2B211B91E5F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4434" y="1679308"/>
            <a:ext cx="1817145" cy="6045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83F3116-5547-9245-A8E0-453085847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16892">
            <a:off x="1553542" y="914250"/>
            <a:ext cx="1719402" cy="5349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510ABBC-1A7F-EB44-9F65-3A9FC146A91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04636">
            <a:off x="5125138" y="947533"/>
            <a:ext cx="1835757" cy="6520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F688A34-ED0A-8344-AFEF-6326B765115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0331" y="1662198"/>
            <a:ext cx="1702564" cy="719011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F8F013C-F06C-B740-858A-0D745D18A09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 rot="21434387">
            <a:off x="3666525" y="955739"/>
            <a:ext cx="1639586" cy="5977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6775083-2837-1D48-96E7-D1658ACBA711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74351">
            <a:off x="3579630" y="1747145"/>
            <a:ext cx="1778871" cy="58621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64AE32F-6354-924A-9765-C89EF4998DB0}"/>
              </a:ext>
            </a:extLst>
          </p:cNvPr>
          <p:cNvSpPr txBox="1"/>
          <p:nvPr/>
        </p:nvSpPr>
        <p:spPr>
          <a:xfrm>
            <a:off x="339578" y="99322"/>
            <a:ext cx="6178841" cy="694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Ghép từ ngữ chỉ sự vật với từ ngữ chỉ đặc điểm ở bài 1 để tạo 3 câu.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E041D4FB-03B3-4F41-B4D4-9E8AC5A6DD6D}"/>
              </a:ext>
            </a:extLst>
          </p:cNvPr>
          <p:cNvGrpSpPr/>
          <p:nvPr/>
        </p:nvGrpSpPr>
        <p:grpSpPr>
          <a:xfrm>
            <a:off x="-590151" y="3501370"/>
            <a:ext cx="2145856" cy="1766641"/>
            <a:chOff x="-590151" y="3501370"/>
            <a:chExt cx="2145856" cy="176664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85D6C80C-1F2B-2A45-BB7A-6960CBB77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 b="63133"/>
            <a:stretch/>
          </p:blipFill>
          <p:spPr>
            <a:xfrm>
              <a:off x="-590151" y="3501370"/>
              <a:ext cx="2143551" cy="63708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75F17809-F589-CF4C-86EA-8D090DF38FFE}"/>
                </a:ext>
              </a:extLst>
            </p:cNvPr>
            <p:cNvGrpSpPr/>
            <p:nvPr/>
          </p:nvGrpSpPr>
          <p:grpSpPr>
            <a:xfrm>
              <a:off x="-587846" y="3972157"/>
              <a:ext cx="2143551" cy="1295854"/>
              <a:chOff x="975360" y="3420883"/>
              <a:chExt cx="2794914" cy="157517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xmlns="" id="{8E753B49-CDBA-294D-A00D-6F3FF7EB72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9623" b="96653" l="9748" r="89937">
                            <a14:foregroundMark x1="25472" y1="52720" x2="66038" y2="71130"/>
                            <a14:foregroundMark x1="66038" y1="70711" x2="29560" y2="68201"/>
                            <a14:foregroundMark x1="29560" y1="68201" x2="27358" y2="80753"/>
                            <a14:foregroundMark x1="26730" y1="69456" x2="30818" y2="79916"/>
                            <a14:foregroundMark x1="30818" y1="96234" x2="49371" y2="96653"/>
                            <a14:foregroundMark x1="49371" y1="96653" x2="53774" y2="96234"/>
                            <a14:backgroundMark x1="23899" y1="30962" x2="50629" y2="30544"/>
                            <a14:backgroundMark x1="50629" y1="30126" x2="73899" y2="29707"/>
                            <a14:backgroundMark x1="73899" y1="29707" x2="74214" y2="29707"/>
                            <a14:backgroundMark x1="75157" y1="29289" x2="80503" y2="28452"/>
                            <a14:backgroundMark x1="80503" y1="28033" x2="19182" y2="28033"/>
                            <a14:backgroundMark x1="18239" y1="28870" x2="19182" y2="30962"/>
                            <a14:backgroundMark x1="21069" y1="31381" x2="17925" y2="25523"/>
                            <a14:backgroundMark x1="82390" y1="25941" x2="85535" y2="26360"/>
                          </a14:backgroundRemoval>
                        </a14:imgEffect>
                        <a14:imgEffect>
                          <a14:sharpenSoften amount="35000"/>
                        </a14:imgEffect>
                      </a14:imgLayer>
                    </a14:imgProps>
                  </a:ext>
                </a:extLst>
              </a:blip>
              <a:srcRect t="25012"/>
              <a:stretch/>
            </p:blipFill>
            <p:spPr>
              <a:xfrm>
                <a:off x="975360" y="3420883"/>
                <a:ext cx="2794914" cy="1575179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DA95777B-AF8D-824A-A579-60C8AEA96D74}"/>
                  </a:ext>
                </a:extLst>
              </p:cNvPr>
              <p:cNvSpPr txBox="1"/>
              <p:nvPr/>
            </p:nvSpPr>
            <p:spPr>
              <a:xfrm>
                <a:off x="1529044" y="3897600"/>
                <a:ext cx="1681537" cy="634259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Từ ngữ chỉ </a:t>
                </a:r>
              </a:p>
              <a:p>
                <a:pPr algn="ctr"/>
                <a:r>
                  <a:rPr lang="x-none" dirty="0"/>
                  <a:t>sự vật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72BB2A2F-3807-B04B-BAC5-39368BD3979D}"/>
              </a:ext>
            </a:extLst>
          </p:cNvPr>
          <p:cNvGrpSpPr/>
          <p:nvPr/>
        </p:nvGrpSpPr>
        <p:grpSpPr>
          <a:xfrm>
            <a:off x="5366361" y="3446195"/>
            <a:ext cx="2095501" cy="1821816"/>
            <a:chOff x="5366361" y="3446195"/>
            <a:chExt cx="2095501" cy="182181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E7D90F15-2F2E-BF40-85D0-C1A59DE61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rcRect l="4786" r="1" b="54456"/>
            <a:stretch/>
          </p:blipFill>
          <p:spPr>
            <a:xfrm>
              <a:off x="5455540" y="3446195"/>
              <a:ext cx="1995215" cy="823964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6B64737D-8EC5-DB40-92CF-0EC024E7F5E9}"/>
                </a:ext>
              </a:extLst>
            </p:cNvPr>
            <p:cNvGrpSpPr/>
            <p:nvPr/>
          </p:nvGrpSpPr>
          <p:grpSpPr>
            <a:xfrm>
              <a:off x="5366361" y="4083280"/>
              <a:ext cx="2095501" cy="1184731"/>
              <a:chOff x="3428999" y="3586501"/>
              <a:chExt cx="2311384" cy="1306785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id="{55553129-9D88-FB4B-9AF7-F1069862C3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backgroundRemoval t="3475" b="98842" l="9667" r="92000">
                            <a14:foregroundMark x1="10667" y1="33977" x2="9667" y2="54054"/>
                            <a14:foregroundMark x1="30000" y1="90734" x2="46667" y2="91506"/>
                            <a14:foregroundMark x1="46667" y1="91506" x2="56333" y2="90734"/>
                            <a14:foregroundMark x1="56333" y1="90347" x2="60333" y2="98842"/>
                            <a14:foregroundMark x1="67667" y1="92278" x2="87000" y2="66023"/>
                            <a14:foregroundMark x1="87000" y1="66023" x2="89000" y2="67181"/>
                            <a14:foregroundMark x1="37333" y1="6178" x2="51000" y2="3861"/>
                            <a14:foregroundMark x1="51000" y1="3861" x2="51667" y2="3861"/>
                            <a14:foregroundMark x1="87333" y1="40541" x2="92000" y2="37838"/>
                            <a14:backgroundMark x1="42667" y1="38610" x2="80333" y2="39768"/>
                            <a14:backgroundMark x1="80333" y1="39382" x2="88606" y2="37540"/>
                            <a14:backgroundMark x1="28000" y1="36293" x2="28000" y2="36293"/>
                            <a14:backgroundMark x1="28000" y1="36293" x2="25667" y2="35521"/>
                            <a14:backgroundMark x1="26667" y1="35135" x2="30333" y2="36293"/>
                            <a14:backgroundMark x1="28333" y1="35521" x2="18667" y2="34749"/>
                            <a14:backgroundMark x1="29667" y1="37452" x2="29667" y2="37452"/>
                            <a14:backgroundMark x1="76667" y1="11197" x2="76667" y2="11197"/>
                          </a14:backgroundRemoval>
                        </a14:imgEffect>
                      </a14:imgLayer>
                    </a14:imgProps>
                  </a:ext>
                </a:extLst>
              </a:blip>
              <a:srcRect t="34513"/>
              <a:stretch/>
            </p:blipFill>
            <p:spPr>
              <a:xfrm>
                <a:off x="3428999" y="3586501"/>
                <a:ext cx="2311384" cy="1306785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651D4301-A846-CF4A-BAC8-213752FCF8CF}"/>
                  </a:ext>
                </a:extLst>
              </p:cNvPr>
              <p:cNvSpPr txBox="1"/>
              <p:nvPr/>
            </p:nvSpPr>
            <p:spPr>
              <a:xfrm>
                <a:off x="3821537" y="3991070"/>
                <a:ext cx="1369512" cy="575542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Từ ngữ chỉ </a:t>
                </a:r>
              </a:p>
              <a:p>
                <a:pPr algn="ctr"/>
                <a:r>
                  <a:rPr lang="en-US" dirty="0" err="1"/>
                  <a:t>đ</a:t>
                </a:r>
                <a:r>
                  <a:rPr lang="x-none" dirty="0"/>
                  <a:t>ặc điểm</a:t>
                </a:r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00E22102-3546-704C-8453-6BB4D5504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61" b="98842" l="9667" r="90000">
                          <a14:foregroundMark x1="10556" y1="36209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  <a14:foregroundMark x1="24333" y1="39382" x2="24333" y2="39382"/>
                          <a14:foregroundMark x1="11667" y1="36293" x2="36000" y2="45946"/>
                          <a14:foregroundMark x1="35333" y1="42471" x2="35333" y2="33977"/>
                          <a14:foregroundMark x1="42667" y1="41699" x2="42667" y2="41699"/>
                          <a14:foregroundMark x1="42667" y1="41699" x2="43667" y2="44015"/>
                          <a14:foregroundMark x1="43667" y1="43629" x2="43667" y2="44788"/>
                          <a14:foregroundMark x1="43667" y1="44402" x2="43667" y2="45946"/>
                          <a14:foregroundMark x1="43333" y1="42857" x2="43333" y2="41313"/>
                          <a14:backgroundMark x1="42667" y1="33977" x2="45333" y2="32432"/>
                          <a14:backgroundMark x1="45333" y1="31660" x2="44437" y2="40748"/>
                          <a14:backgroundMark x1="44000" y1="35521" x2="44000" y2="24710"/>
                          <a14:backgroundMark x1="16072" y1="31516" x2="23667" y2="30888"/>
                          <a14:backgroundMark x1="14333" y1="31660" x2="14924" y2="31611"/>
                          <a14:backgroundMark x1="23667" y1="30116" x2="2333" y2="30888"/>
                          <a14:backgroundMark x1="28000" y1="28185" x2="28333" y2="31660"/>
                          <a14:backgroundMark x1="46000" y1="26255" x2="48667" y2="31274"/>
                          <a14:backgroundMark x1="48667" y1="38610" x2="48667" y2="38610"/>
                        </a14:backgroundRemoval>
                      </a14:imgEffect>
                    </a14:imgLayer>
                  </a14:imgProps>
                </a:ext>
              </a:extLst>
            </a:blip>
            <a:srcRect r="50276" b="54456"/>
            <a:stretch/>
          </p:blipFill>
          <p:spPr>
            <a:xfrm>
              <a:off x="5371001" y="3446195"/>
              <a:ext cx="1041961" cy="823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56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2544 0.562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4 0.56235 L -3.33333E-6 4.6913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31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23457E-6 L -0.24375 0.400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99" y="2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375 0.40093 L -3.7037E-6 -3.9506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7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6 3.7037E-7 L 0.01621 0.56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" y="2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3 0.5642 L -3.33333E-6 -9.87654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6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4.93827E-6 L 0.25394 0.4154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85" y="20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86 0.41543 L -4.81481E-6 1.2345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-20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4.81481E-6 L 0.0294 0.408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20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32 0.40864 L 3.7037E-6 -3.95062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2.71605E-6 L 0.26505 0.2682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1" y="13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35 0.26821 L 4.81481E-6 3.20988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-8.64198E-7 L -0.23681 0.546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2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96 0.5463 L -1.11111E-6 2.71605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3" y="-2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3951E-6 L -0.00973 0.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55 L 3.7037E-7 -9.87654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" y="-2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4.93827E-6 L -0.00787 0.3972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19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6 0.39723 L -4.44444E-6 -3.95062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51" y="255995"/>
            <a:ext cx="6310873" cy="815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 – đáp về đặc điểm của các sư vật ngôi sao, dòng sông, nương lúa, bầu trời.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BB56005-E777-F64F-A7A1-CEA72BBDA1F4}"/>
              </a:ext>
            </a:extLst>
          </p:cNvPr>
          <p:cNvGrpSpPr/>
          <p:nvPr/>
        </p:nvGrpSpPr>
        <p:grpSpPr>
          <a:xfrm>
            <a:off x="708286" y="1386030"/>
            <a:ext cx="5621393" cy="3530069"/>
            <a:chOff x="708286" y="1386030"/>
            <a:chExt cx="5621393" cy="35300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97C1736A-BFBA-E042-BB3D-3ED9B92EA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41" b="96503" l="9977" r="94664">
                          <a14:foregroundMark x1="25754" y1="17483" x2="34339" y2="89161"/>
                          <a14:foregroundMark x1="34339" y1="88811" x2="36891" y2="55944"/>
                          <a14:foregroundMark x1="36891" y1="55594" x2="14849" y2="69580"/>
                          <a14:foregroundMark x1="14849" y1="69231" x2="22970" y2="54895"/>
                          <a14:foregroundMark x1="22970" y1="54545" x2="36891" y2="55944"/>
                          <a14:foregroundMark x1="36891" y1="55944" x2="45708" y2="70979"/>
                          <a14:foregroundMark x1="45708" y1="70979" x2="52668" y2="51049"/>
                          <a14:foregroundMark x1="52668" y1="51049" x2="52668" y2="51049"/>
                          <a14:foregroundMark x1="33411" y1="72378" x2="28538" y2="80769"/>
                          <a14:foregroundMark x1="28538" y1="80070" x2="28538" y2="65035"/>
                          <a14:foregroundMark x1="63341" y1="76923" x2="73086" y2="58392"/>
                          <a14:foregroundMark x1="73086" y1="58042" x2="73086" y2="80070"/>
                          <a14:foregroundMark x1="73086" y1="79720" x2="81206" y2="62587"/>
                          <a14:foregroundMark x1="81206" y1="61888" x2="80278" y2="54196"/>
                          <a14:foregroundMark x1="81671" y1="60490" x2="84223" y2="65734"/>
                          <a14:foregroundMark x1="84223" y1="65385" x2="78886" y2="75524"/>
                          <a14:foregroundMark x1="94664" y1="88112" x2="94664" y2="86014"/>
                          <a14:foregroundMark x1="75870" y1="80769" x2="75870" y2="96503"/>
                          <a14:foregroundMark x1="67053" y1="65385" x2="72390" y2="76224"/>
                          <a14:foregroundMark x1="33875" y1="45105" x2="33875" y2="42308"/>
                          <a14:foregroundMark x1="69838" y1="75175" x2="69838" y2="82168"/>
                          <a14:foregroundMark x1="61485" y1="21329" x2="61717" y2="24126"/>
                          <a14:foregroundMark x1="70998" y1="9441" x2="70998" y2="9441"/>
                          <a14:foregroundMark x1="68213" y1="10839" x2="75638" y2="1049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412240" y="2456147"/>
              <a:ext cx="3707130" cy="2459952"/>
            </a:xfrm>
            <a:prstGeom prst="rect">
              <a:avLst/>
            </a:prstGeom>
          </p:spPr>
        </p:pic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xmlns="" id="{598EC7C8-A8AE-D442-A924-11DE5B70D2B4}"/>
                </a:ext>
              </a:extLst>
            </p:cNvPr>
            <p:cNvSpPr/>
            <p:nvPr/>
          </p:nvSpPr>
          <p:spPr>
            <a:xfrm>
              <a:off x="4053839" y="1386030"/>
              <a:ext cx="2275840" cy="999970"/>
            </a:xfrm>
            <a:prstGeom prst="wedgeRoundRectCallout">
              <a:avLst>
                <a:gd name="adj1" fmla="val -31547"/>
                <a:gd name="adj2" fmla="val 80541"/>
                <a:gd name="adj3" fmla="val 16667"/>
              </a:avLst>
            </a:prstGeom>
            <a:solidFill>
              <a:schemeClr val="accent2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5FFF8D2-37AF-8042-8546-E3AB46225467}"/>
                </a:ext>
              </a:extLst>
            </p:cNvPr>
            <p:cNvSpPr txBox="1"/>
            <p:nvPr/>
          </p:nvSpPr>
          <p:spPr>
            <a:xfrm>
              <a:off x="4233805" y="1470517"/>
              <a:ext cx="19159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400" dirty="0">
                  <a:latin typeface="UTM Avo" panose="02040603050506020204" pitchFamily="18" charset="0"/>
                </a:rPr>
                <a:t>Bầu trời </a:t>
              </a:r>
            </a:p>
            <a:p>
              <a:pPr algn="ctr"/>
              <a:r>
                <a:rPr lang="x-none" sz="2400" dirty="0">
                  <a:latin typeface="UTM Avo" panose="02040603050506020204" pitchFamily="18" charset="0"/>
                </a:rPr>
                <a:t>cao vời vợi.</a:t>
              </a:r>
            </a:p>
          </p:txBody>
        </p:sp>
        <p:sp>
          <p:nvSpPr>
            <p:cNvPr id="31" name="Rounded Rectangular Callout 30">
              <a:extLst>
                <a:ext uri="{FF2B5EF4-FFF2-40B4-BE49-F238E27FC236}">
                  <a16:creationId xmlns:a16="http://schemas.microsoft.com/office/drawing/2014/main" xmlns="" id="{FBB44938-6173-0544-8906-AD86A45CD187}"/>
                </a:ext>
              </a:extLst>
            </p:cNvPr>
            <p:cNvSpPr/>
            <p:nvPr/>
          </p:nvSpPr>
          <p:spPr>
            <a:xfrm>
              <a:off x="708286" y="1421104"/>
              <a:ext cx="2275840" cy="999970"/>
            </a:xfrm>
            <a:prstGeom prst="wedgeRoundRectCallout">
              <a:avLst>
                <a:gd name="adj1" fmla="val 24703"/>
                <a:gd name="adj2" fmla="val 71397"/>
                <a:gd name="adj3" fmla="val 16667"/>
              </a:avLst>
            </a:prstGeom>
            <a:solidFill>
              <a:schemeClr val="accent2"/>
            </a:solidFill>
            <a:ln>
              <a:solidFill>
                <a:srgbClr val="DF3C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C6465D3-7A4F-AD41-9EBF-16D3EE808A14}"/>
                </a:ext>
              </a:extLst>
            </p:cNvPr>
            <p:cNvSpPr txBox="1"/>
            <p:nvPr/>
          </p:nvSpPr>
          <p:spPr>
            <a:xfrm>
              <a:off x="1075001" y="1505590"/>
              <a:ext cx="154241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400" dirty="0">
                  <a:latin typeface="UTM Avo" panose="02040603050506020204" pitchFamily="18" charset="0"/>
                </a:rPr>
                <a:t>Bầu trời </a:t>
              </a:r>
            </a:p>
            <a:p>
              <a:pPr algn="ctr"/>
              <a:r>
                <a:rPr lang="en-US" sz="2400" dirty="0">
                  <a:latin typeface="UTM Avo" panose="02040603050506020204" pitchFamily="18" charset="0"/>
                </a:rPr>
                <a:t>t</a:t>
              </a:r>
              <a:r>
                <a:rPr lang="x-none" sz="2400" dirty="0">
                  <a:latin typeface="UTM Avo" panose="02040603050506020204" pitchFamily="18" charset="0"/>
                </a:rPr>
                <a:t>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097CB01-59CE-BA43-95AD-ACC3B42973E5}"/>
              </a:ext>
            </a:extLst>
          </p:cNvPr>
          <p:cNvSpPr txBox="1"/>
          <p:nvPr/>
        </p:nvSpPr>
        <p:spPr>
          <a:xfrm>
            <a:off x="1573842" y="370540"/>
            <a:ext cx="4620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accent2"/>
                </a:solidFill>
                <a:latin typeface="UTM Cookies" panose="02040603050506020204" pitchFamily="18" charset="0"/>
              </a:rPr>
              <a:t>LUỸ TRE</a:t>
            </a:r>
            <a:endParaRPr lang="en-US" sz="5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EA19600B-768E-C94D-AFB5-E9A9C18E7086}"/>
              </a:ext>
            </a:extLst>
          </p:cNvPr>
          <p:cNvGrpSpPr/>
          <p:nvPr/>
        </p:nvGrpSpPr>
        <p:grpSpPr>
          <a:xfrm>
            <a:off x="386192" y="578414"/>
            <a:ext cx="1631953" cy="742615"/>
            <a:chOff x="360464" y="617893"/>
            <a:chExt cx="1631953" cy="74261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F232F29-D26E-0B42-B9C5-5AFB947A42BE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0979B0D-B146-6947-853C-D8EB69A69F03}"/>
                </a:ext>
              </a:extLst>
            </p:cNvPr>
            <p:cNvSpPr txBox="1"/>
            <p:nvPr/>
          </p:nvSpPr>
          <p:spPr>
            <a:xfrm>
              <a:off x="360464" y="652622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9008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71261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3781" y="452774"/>
            <a:ext cx="5278583" cy="42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 về việc làm của những người trong tranh.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DB3ADF-8FAD-3A4A-BF0B-2F99B34E87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560" y="959167"/>
            <a:ext cx="6278880" cy="23469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0C50CD-4BDF-7140-9AEB-834AD040BE63}"/>
              </a:ext>
            </a:extLst>
          </p:cNvPr>
          <p:cNvSpPr txBox="1"/>
          <p:nvPr/>
        </p:nvSpPr>
        <p:spPr>
          <a:xfrm>
            <a:off x="416790" y="3328655"/>
            <a:ext cx="5974774" cy="1457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latin typeface="UTM Avo" panose="02040603050506020204" pitchFamily="18" charset="0"/>
              </a:rPr>
              <a:t>Tham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khảo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đoạn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sau</a:t>
            </a:r>
            <a:r>
              <a:rPr lang="en-US" dirty="0">
                <a:latin typeface="UTM Avo" panose="02040603050506020204" pitchFamily="18" charset="0"/>
              </a:rPr>
              <a:t>: </a:t>
            </a:r>
            <a:endParaRPr lang="x-none" dirty="0">
              <a:latin typeface="UTM Avo" panose="020406030505060202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nương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việc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lớn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trâu</a:t>
            </a:r>
            <a:r>
              <a:rPr lang="en-US" dirty="0">
                <a:latin typeface="UTM Avo" panose="02040603050506020204" pitchFamily="18" charset="0"/>
              </a:rPr>
              <a:t> ra </a:t>
            </a:r>
            <a:r>
              <a:rPr lang="en-US" dirty="0" err="1">
                <a:latin typeface="UTM Avo" panose="02040603050506020204" pitchFamily="18" charset="0"/>
              </a:rPr>
              <a:t>cày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cụ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nhặt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đốt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lá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Mấy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chú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bắc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bếp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thổi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cơm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ngô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ngủ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mẹ</a:t>
            </a:r>
            <a:r>
              <a:rPr lang="en-US" dirty="0">
                <a:latin typeface="UTM Avo" panose="02040603050506020204" pitchFamily="18" charset="0"/>
              </a:rPr>
              <a:t>.</a:t>
            </a:r>
            <a:endParaRPr lang="x-none" dirty="0">
              <a:latin typeface="UTM Avo" panose="02040603050506020204" pitchFamily="18" charset="0"/>
            </a:endParaRPr>
          </a:p>
          <a:p>
            <a:pPr algn="r">
              <a:lnSpc>
                <a:spcPct val="130000"/>
              </a:lnSpc>
            </a:pPr>
            <a:r>
              <a:rPr lang="en-US" dirty="0">
                <a:latin typeface="UTM Avo" panose="02040603050506020204" pitchFamily="18" charset="0"/>
              </a:rPr>
              <a:t>(Theo </a:t>
            </a:r>
            <a:r>
              <a:rPr lang="en-US" dirty="0" err="1">
                <a:latin typeface="UTM Avo" panose="02040603050506020204" pitchFamily="18" charset="0"/>
              </a:rPr>
              <a:t>Tô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Hoài</a:t>
            </a:r>
            <a:r>
              <a:rPr lang="en-US" dirty="0">
                <a:latin typeface="UTM Avo" panose="02040603050506020204" pitchFamily="18" charset="0"/>
              </a:rPr>
              <a:t>)</a:t>
            </a:r>
            <a:endParaRPr lang="x-none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68AC771-11AC-400E-96E2-B494D9CA0570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2E96B82-CFE8-4E3D-9861-F35AD32A3F47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7C20E4F-5598-4543-99AA-79D922EC798E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7B8887D-E216-AE4F-9B9B-7D49792729D4}"/>
              </a:ext>
            </a:extLst>
          </p:cNvPr>
          <p:cNvSpPr txBox="1"/>
          <p:nvPr/>
        </p:nvSpPr>
        <p:spPr>
          <a:xfrm>
            <a:off x="1485846" y="362970"/>
            <a:ext cx="4620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accent2"/>
                </a:solidFill>
                <a:latin typeface="UTM Cookies" panose="02040603050506020204" pitchFamily="18" charset="0"/>
              </a:rPr>
              <a:t>LUỸ TRE</a:t>
            </a:r>
            <a:endParaRPr lang="en-US" sz="5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5013D5B-BAE9-BC49-A649-6B02DE1A6EBF}"/>
              </a:ext>
            </a:extLst>
          </p:cNvPr>
          <p:cNvGrpSpPr/>
          <p:nvPr/>
        </p:nvGrpSpPr>
        <p:grpSpPr>
          <a:xfrm>
            <a:off x="386192" y="578414"/>
            <a:ext cx="1631953" cy="742615"/>
            <a:chOff x="360464" y="617893"/>
            <a:chExt cx="1631953" cy="7426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0DBF6C7-76EB-864A-95F9-9D51B9E9D21D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EC94ED1-54B8-844E-B6AD-F998F010A87E}"/>
                </a:ext>
              </a:extLst>
            </p:cNvPr>
            <p:cNvSpPr txBox="1"/>
            <p:nvPr/>
          </p:nvSpPr>
          <p:spPr>
            <a:xfrm>
              <a:off x="360464" y="652622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643" y="182880"/>
            <a:ext cx="6210557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 3-5 câu kể về một sự việc mà em đã chứng kiến hoặc tham gia ở nơi em sống.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B5D8B00-5537-274C-90DF-FCC77DBE670F}"/>
              </a:ext>
            </a:extLst>
          </p:cNvPr>
          <p:cNvCxnSpPr>
            <a:cxnSpLocks/>
            <a:stCxn id="19" idx="3"/>
            <a:endCxn id="24" idx="2"/>
          </p:cNvCxnSpPr>
          <p:nvPr/>
        </p:nvCxnSpPr>
        <p:spPr>
          <a:xfrm>
            <a:off x="1972595" y="2871295"/>
            <a:ext cx="770295" cy="9562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D493F7E-5FDE-8245-A64A-6ACD81EAA42A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220708" y="2880857"/>
            <a:ext cx="637309" cy="1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937EDD2-EB3E-D446-B537-B1EFD8EE395F}"/>
              </a:ext>
            </a:extLst>
          </p:cNvPr>
          <p:cNvCxnSpPr>
            <a:cxnSpLocks/>
            <a:stCxn id="15" idx="0"/>
            <a:endCxn id="9" idx="4"/>
          </p:cNvCxnSpPr>
          <p:nvPr/>
        </p:nvCxnSpPr>
        <p:spPr>
          <a:xfrm flipV="1">
            <a:off x="3491035" y="3518166"/>
            <a:ext cx="0" cy="542882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572104B-AE57-584E-BD58-3DB530021B99}"/>
              </a:ext>
            </a:extLst>
          </p:cNvPr>
          <p:cNvGrpSpPr/>
          <p:nvPr/>
        </p:nvGrpSpPr>
        <p:grpSpPr>
          <a:xfrm>
            <a:off x="2764097" y="2243548"/>
            <a:ext cx="1450117" cy="1274618"/>
            <a:chOff x="2736690" y="2050473"/>
            <a:chExt cx="1450117" cy="127461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35CAE6D5-0AAD-C44B-A694-C84A6935AB6B}"/>
                </a:ext>
              </a:extLst>
            </p:cNvPr>
            <p:cNvSpPr/>
            <p:nvPr/>
          </p:nvSpPr>
          <p:spPr>
            <a:xfrm>
              <a:off x="2826319" y="2050473"/>
              <a:ext cx="1274618" cy="127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147AC37-7503-BF43-86F6-ECD31DEA229C}"/>
                </a:ext>
              </a:extLst>
            </p:cNvPr>
            <p:cNvSpPr txBox="1"/>
            <p:nvPr/>
          </p:nvSpPr>
          <p:spPr>
            <a:xfrm>
              <a:off x="2736690" y="2325499"/>
              <a:ext cx="14501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latin typeface="UTM Avo" panose="02040603050506020204" pitchFamily="18" charset="0"/>
                </a:rPr>
                <a:t>Tả đồ chơi</a:t>
              </a:r>
              <a:endParaRPr lang="x-none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9712B93-6D38-8542-B990-BFA74E494163}"/>
              </a:ext>
            </a:extLst>
          </p:cNvPr>
          <p:cNvGrpSpPr/>
          <p:nvPr/>
        </p:nvGrpSpPr>
        <p:grpSpPr>
          <a:xfrm>
            <a:off x="4858017" y="2243548"/>
            <a:ext cx="1666293" cy="1517338"/>
            <a:chOff x="4830610" y="2050473"/>
            <a:chExt cx="1666293" cy="1517338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2DDF075E-4B1D-264A-BA85-F5331FD17CE5}"/>
                </a:ext>
              </a:extLst>
            </p:cNvPr>
            <p:cNvSpPr/>
            <p:nvPr/>
          </p:nvSpPr>
          <p:spPr>
            <a:xfrm>
              <a:off x="4830610" y="2084053"/>
              <a:ext cx="1666293" cy="120745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F34864B-6EB3-8341-B7CE-B4B77B6A61BB}"/>
                </a:ext>
              </a:extLst>
            </p:cNvPr>
            <p:cNvSpPr txBox="1"/>
            <p:nvPr/>
          </p:nvSpPr>
          <p:spPr>
            <a:xfrm>
              <a:off x="4848332" y="2050473"/>
              <a:ext cx="1604661" cy="1517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(2) Có những ai tham gia việc đó?</a:t>
              </a:r>
            </a:p>
            <a:p>
              <a:pPr algn="ctr">
                <a:lnSpc>
                  <a:spcPct val="150000"/>
                </a:lnSpc>
              </a:pPr>
              <a:endParaRPr lang="x-none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922E297-15C0-6E41-ADB8-4D29C2E190AE}"/>
              </a:ext>
            </a:extLst>
          </p:cNvPr>
          <p:cNvGrpSpPr/>
          <p:nvPr/>
        </p:nvGrpSpPr>
        <p:grpSpPr>
          <a:xfrm>
            <a:off x="1841402" y="4061048"/>
            <a:ext cx="3299265" cy="965116"/>
            <a:chOff x="1813995" y="3867973"/>
            <a:chExt cx="3299265" cy="965116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A8F6B7B2-416F-7948-B6F4-61A4BC30F0EB}"/>
                </a:ext>
              </a:extLst>
            </p:cNvPr>
            <p:cNvSpPr/>
            <p:nvPr/>
          </p:nvSpPr>
          <p:spPr>
            <a:xfrm>
              <a:off x="1813995" y="3867973"/>
              <a:ext cx="3299265" cy="965116"/>
            </a:xfrm>
            <a:prstGeom prst="roundRect">
              <a:avLst/>
            </a:prstGeom>
            <a:solidFill>
              <a:srgbClr val="D7EDA9"/>
            </a:solidFill>
            <a:ln>
              <a:solidFill>
                <a:srgbClr val="F4F6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624C9C9-4EFD-7F4B-9F91-384BAA41D3E3}"/>
                </a:ext>
              </a:extLst>
            </p:cNvPr>
            <p:cNvSpPr txBox="1"/>
            <p:nvPr/>
          </p:nvSpPr>
          <p:spPr>
            <a:xfrm>
              <a:off x="1835852" y="3947348"/>
              <a:ext cx="3184435" cy="7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(3) Những người tham gia đã làm gì? Làm như thế nào?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52F4327-0035-864C-AE82-B30363C92C9F}"/>
              </a:ext>
            </a:extLst>
          </p:cNvPr>
          <p:cNvGrpSpPr/>
          <p:nvPr/>
        </p:nvGrpSpPr>
        <p:grpSpPr>
          <a:xfrm>
            <a:off x="325137" y="1902825"/>
            <a:ext cx="1679819" cy="1956064"/>
            <a:chOff x="329117" y="1792813"/>
            <a:chExt cx="1679819" cy="1956064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ED19F6EA-7F1B-A945-A789-1A69D7577827}"/>
                </a:ext>
              </a:extLst>
            </p:cNvPr>
            <p:cNvSpPr/>
            <p:nvPr/>
          </p:nvSpPr>
          <p:spPr>
            <a:xfrm>
              <a:off x="342643" y="1792813"/>
              <a:ext cx="1666293" cy="195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3743E5A-6373-8E48-BB47-6F9AB8C9B8AF}"/>
                </a:ext>
              </a:extLst>
            </p:cNvPr>
            <p:cNvSpPr txBox="1"/>
            <p:nvPr/>
          </p:nvSpPr>
          <p:spPr>
            <a:xfrm>
              <a:off x="329117" y="1817948"/>
              <a:ext cx="1647458" cy="1886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(4) Em có suy nghĩ gì khi chứng kiến (hoặc tham gia) việc đó? </a:t>
              </a:r>
              <a:endParaRPr lang="x-none" sz="1600" dirty="0">
                <a:latin typeface="UTM Avo" panose="02040603050506020204" pitchFamily="18" charset="0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A60074F-467D-6043-8FB9-310AC09ACCB4}"/>
              </a:ext>
            </a:extLst>
          </p:cNvPr>
          <p:cNvCxnSpPr>
            <a:cxnSpLocks/>
          </p:cNvCxnSpPr>
          <p:nvPr/>
        </p:nvCxnSpPr>
        <p:spPr>
          <a:xfrm flipV="1">
            <a:off x="3473752" y="1766353"/>
            <a:ext cx="0" cy="387927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5680E05-E6AA-4F4C-8A43-C4421AC08325}"/>
              </a:ext>
            </a:extLst>
          </p:cNvPr>
          <p:cNvGrpSpPr/>
          <p:nvPr/>
        </p:nvGrpSpPr>
        <p:grpSpPr>
          <a:xfrm>
            <a:off x="2013218" y="1094952"/>
            <a:ext cx="3034476" cy="803564"/>
            <a:chOff x="2329054" y="823636"/>
            <a:chExt cx="2356133" cy="803564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xmlns="" id="{7BDF9D5E-C9D3-534F-9A82-A5641504312F}"/>
                </a:ext>
              </a:extLst>
            </p:cNvPr>
            <p:cNvSpPr/>
            <p:nvPr/>
          </p:nvSpPr>
          <p:spPr>
            <a:xfrm>
              <a:off x="2329054" y="823636"/>
              <a:ext cx="2356133" cy="80356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AC4C8CB-230F-044F-982E-389AA8E2FCD9}"/>
                </a:ext>
              </a:extLst>
            </p:cNvPr>
            <p:cNvSpPr txBox="1"/>
            <p:nvPr/>
          </p:nvSpPr>
          <p:spPr>
            <a:xfrm>
              <a:off x="2415462" y="826097"/>
              <a:ext cx="2176280" cy="7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(1) Em đã tham gia hoặc chứng kiến việc gì? Ở đâu </a:t>
              </a:r>
              <a:endParaRPr lang="x-none" sz="1600" dirty="0">
                <a:latin typeface="UTM Avo" panose="02040603050506020204" pitchFamily="18" charset="0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E4D60D9-4B08-8E48-9B9F-AE888606F20E}"/>
              </a:ext>
            </a:extLst>
          </p:cNvPr>
          <p:cNvSpPr/>
          <p:nvPr/>
        </p:nvSpPr>
        <p:spPr>
          <a:xfrm>
            <a:off x="2742890" y="2141948"/>
            <a:ext cx="1477818" cy="147781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00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9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3AD1E2-BAA4-614B-8AA8-95EF8A805123}"/>
              </a:ext>
            </a:extLst>
          </p:cNvPr>
          <p:cNvSpPr txBox="1"/>
          <p:nvPr/>
        </p:nvSpPr>
        <p:spPr>
          <a:xfrm>
            <a:off x="361731" y="2571750"/>
            <a:ext cx="6255885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Viết vào vở một khổ thơ em thích.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973DBAD-5BB2-7047-92C6-0362FF3C5BC3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5FBF8A-C683-DC4F-8D52-7E14A6824B00}"/>
              </a:ext>
            </a:extLst>
          </p:cNvPr>
          <p:cNvSpPr txBox="1"/>
          <p:nvPr/>
        </p:nvSpPr>
        <p:spPr>
          <a:xfrm>
            <a:off x="361731" y="1784380"/>
            <a:ext cx="6134538" cy="73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Tìm đọc một bài thơ về vẻ đẹp thiên nhiên. Trao đổi với các bạn suy nghĩ của em về bài thơ. </a:t>
            </a:r>
          </a:p>
        </p:txBody>
      </p:sp>
      <p:pic>
        <p:nvPicPr>
          <p:cNvPr id="8" name="Picture 7" descr="Transparent Bamboo Stick Png - Cartoon Bamboo, Png Download - kindpng">
            <a:extLst>
              <a:ext uri="{FF2B5EF4-FFF2-40B4-BE49-F238E27FC236}">
                <a16:creationId xmlns:a16="http://schemas.microsoft.com/office/drawing/2014/main" xmlns="" id="{F9BF867E-73BA-F746-B487-2B10E388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" y="235863"/>
            <a:ext cx="1761380" cy="139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9EEEE2-E78D-3B49-A8BC-1B832F986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8280" y="2922772"/>
            <a:ext cx="390144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19D18CF-4B80-144B-9BC1-FF1904E871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253" r="45893"/>
          <a:stretch/>
        </p:blipFill>
        <p:spPr>
          <a:xfrm>
            <a:off x="0" y="0"/>
            <a:ext cx="3901707" cy="514349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161679" y="22470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ĐỌC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4210663" y="-20600"/>
            <a:ext cx="2068758" cy="453907"/>
          </a:xfrm>
          <a:prstGeom prst="rect">
            <a:avLst/>
          </a:prstGeom>
          <a:solidFill>
            <a:schemeClr val="accent2"/>
          </a:solidFill>
          <a:effectLst>
            <a:glow rad="139700">
              <a:schemeClr val="accent2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LUỸ TRE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089595" y="456104"/>
            <a:ext cx="2580289" cy="109683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dirty="0">
                <a:latin typeface="UTM Avo" panose="02040603050506020204" pitchFamily="18" charset="0"/>
              </a:rPr>
              <a:t>Mỗi sớm mai thức dậy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dirty="0">
                <a:latin typeface="UTM Avo" panose="02040603050506020204" pitchFamily="18" charset="0"/>
              </a:rPr>
              <a:t>Lũy tre xanh rì rào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dirty="0">
                <a:latin typeface="UTM Avo" panose="02040603050506020204" pitchFamily="18" charset="0"/>
              </a:rPr>
              <a:t>Ngọn tre cong gọng vó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dirty="0">
                <a:latin typeface="UTM Avo" panose="02040603050506020204" pitchFamily="18" charset="0"/>
              </a:rPr>
              <a:t>Kéo mặt trời lên cao.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780E02-7BEF-D247-B4AA-1779EEAEB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40" y="464672"/>
            <a:ext cx="30477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90FF53D-4CDA-6640-943A-1CAEAE491CD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926" y="1671531"/>
            <a:ext cx="28800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B54ABDA-D424-AF4C-B3E8-09955AA20F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926" y="2875101"/>
            <a:ext cx="28800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6C575C9-71C4-8B42-9B85-A4148F8041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6090" t="28446" r="16812" b="22809"/>
          <a:stretch/>
        </p:blipFill>
        <p:spPr>
          <a:xfrm>
            <a:off x="3819529" y="4045308"/>
            <a:ext cx="342793" cy="3770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FC2269A-94D6-2744-901A-B6446179E0EF}"/>
              </a:ext>
            </a:extLst>
          </p:cNvPr>
          <p:cNvSpPr txBox="1"/>
          <p:nvPr/>
        </p:nvSpPr>
        <p:spPr>
          <a:xfrm>
            <a:off x="4084027" y="1668242"/>
            <a:ext cx="2773973" cy="109683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dirty="0">
                <a:latin typeface="UTM Avo" panose="02040603050506020204" pitchFamily="18" charset="0"/>
              </a:rPr>
              <a:t>Những trưa đồng đầy nắng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dirty="0">
                <a:latin typeface="UTM Avo" panose="02040603050506020204" pitchFamily="18" charset="0"/>
              </a:rPr>
              <a:t>Trâu nằm nhai bóng râm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dirty="0">
                <a:latin typeface="UTM Avo" panose="02040603050506020204" pitchFamily="18" charset="0"/>
              </a:rPr>
              <a:t>Tre bần thần nhớ gió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dirty="0">
                <a:latin typeface="UTM Avo" panose="02040603050506020204" pitchFamily="18" charset="0"/>
              </a:rPr>
              <a:t>Chợt về đầy tiếng chim.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5F81553-B441-E140-AA9C-17472ACCC983}"/>
              </a:ext>
            </a:extLst>
          </p:cNvPr>
          <p:cNvSpPr txBox="1"/>
          <p:nvPr/>
        </p:nvSpPr>
        <p:spPr>
          <a:xfrm>
            <a:off x="4084027" y="2856775"/>
            <a:ext cx="2580289" cy="109683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dirty="0">
                <a:latin typeface="UTM Avo" panose="02040603050506020204" pitchFamily="18" charset="0"/>
              </a:rPr>
              <a:t>Mặt trời xuống núi ngủ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dirty="0">
                <a:latin typeface="UTM Avo" panose="02040603050506020204" pitchFamily="18" charset="0"/>
              </a:rPr>
              <a:t>Tre nâng vầng trăng lên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dirty="0">
                <a:latin typeface="UTM Avo" panose="02040603050506020204" pitchFamily="18" charset="0"/>
              </a:rPr>
              <a:t>Sao, sao treo đầy cánh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dirty="0">
                <a:latin typeface="UTM Avo" panose="02040603050506020204" pitchFamily="18" charset="0"/>
              </a:rPr>
              <a:t>Suốt đêm dài thắp sáng.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C107173-2331-904B-A26F-FFF99854D54D}"/>
              </a:ext>
            </a:extLst>
          </p:cNvPr>
          <p:cNvSpPr txBox="1"/>
          <p:nvPr/>
        </p:nvSpPr>
        <p:spPr>
          <a:xfrm>
            <a:off x="4084027" y="4045308"/>
            <a:ext cx="2580289" cy="109683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dirty="0">
                <a:latin typeface="UTM Avo" panose="02040603050506020204" pitchFamily="18" charset="0"/>
              </a:rPr>
              <a:t>Bỗng gà lên tiếng gáy 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dirty="0">
                <a:latin typeface="UTM Avo" panose="02040603050506020204" pitchFamily="18" charset="0"/>
              </a:rPr>
              <a:t>Xôn xao ngoài lũy tre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dirty="0">
                <a:latin typeface="UTM Avo" panose="02040603050506020204" pitchFamily="18" charset="0"/>
              </a:rPr>
              <a:t>Đêm chuyển dần về sáng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dirty="0">
                <a:latin typeface="UTM Avo" panose="02040603050506020204" pitchFamily="18" charset="0"/>
              </a:rPr>
              <a:t>Mầm măng đợi nắng về.</a:t>
            </a:r>
          </a:p>
        </p:txBody>
      </p:sp>
    </p:spTree>
    <p:extLst>
      <p:ext uri="{BB962C8B-B14F-4D97-AF65-F5344CB8AC3E}">
        <p14:creationId xmlns:p14="http://schemas.microsoft.com/office/powerpoint/2010/main" val="174454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2394621" y="472879"/>
            <a:ext cx="206875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Luỹ tre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D81F9C-5540-DC45-A516-86675EBBDA71}"/>
              </a:ext>
            </a:extLst>
          </p:cNvPr>
          <p:cNvSpPr txBox="1"/>
          <p:nvPr/>
        </p:nvSpPr>
        <p:spPr>
          <a:xfrm>
            <a:off x="435300" y="1054412"/>
            <a:ext cx="3087540" cy="1517338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Mỗi sớm mai thức dậy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Lũy tre xanh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rì rào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Ngọn tre cong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gọng vó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Kéo mặt trời lên cao.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3468A3-04CE-474D-9094-148A90BAFEC5}"/>
              </a:ext>
            </a:extLst>
          </p:cNvPr>
          <p:cNvSpPr txBox="1"/>
          <p:nvPr/>
        </p:nvSpPr>
        <p:spPr>
          <a:xfrm>
            <a:off x="429732" y="2818239"/>
            <a:ext cx="3087540" cy="1517338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Những trưa đồng đầy nắng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Trâu nằm nhai bóng râm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Tre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bần thần </a:t>
            </a:r>
            <a:r>
              <a:rPr lang="vi-VN" sz="1600" dirty="0">
                <a:latin typeface="UTM Avo" panose="02040603050506020204" pitchFamily="18" charset="0"/>
              </a:rPr>
              <a:t>nhớ gió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Chợt về đầy tiếng chim.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157E49-1CB3-7942-896D-87CEF3428222}"/>
              </a:ext>
            </a:extLst>
          </p:cNvPr>
          <p:cNvSpPr txBox="1"/>
          <p:nvPr/>
        </p:nvSpPr>
        <p:spPr>
          <a:xfrm>
            <a:off x="3770460" y="1054412"/>
            <a:ext cx="3087540" cy="1517338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Mặt trời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xuống núi </a:t>
            </a:r>
            <a:r>
              <a:rPr lang="vi-VN" sz="1600" dirty="0">
                <a:latin typeface="UTM Avo" panose="02040603050506020204" pitchFamily="18" charset="0"/>
              </a:rPr>
              <a:t>ngủ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Tre nâng vầng trăng lên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Sao, sao treo đầy cánh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Suốt đêm dài thắp sáng.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F15D05-4665-A642-A294-0E4CF2729567}"/>
              </a:ext>
            </a:extLst>
          </p:cNvPr>
          <p:cNvSpPr txBox="1"/>
          <p:nvPr/>
        </p:nvSpPr>
        <p:spPr>
          <a:xfrm>
            <a:off x="3770460" y="2818239"/>
            <a:ext cx="3087540" cy="1517338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Bỗng gà lên tiếng gáy 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Xôn xao </a:t>
            </a:r>
            <a:r>
              <a:rPr lang="vi-VN" sz="1600" dirty="0">
                <a:latin typeface="UTM Avo" panose="02040603050506020204" pitchFamily="18" charset="0"/>
              </a:rPr>
              <a:t>ngoài lũy tre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Đêm chuyển dần về sáng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Mầm măng </a:t>
            </a:r>
            <a:r>
              <a:rPr lang="vi-VN" sz="1600" dirty="0">
                <a:latin typeface="UTM Avo" panose="02040603050506020204" pitchFamily="18" charset="0"/>
              </a:rPr>
              <a:t>đợi nắng về.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C14ECCA-9F4A-0044-82BD-213D9B20C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3" y="1164314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0C96BB6-7C3B-6844-ACB3-0BA28655560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5" y="2908491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08AF341-17D5-354E-8F02-C4096E689F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69" y="1155054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BCC573B-0E86-1C4C-899E-A87F732DE87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6090" t="28446" r="16812" b="22809"/>
          <a:stretch/>
        </p:blipFill>
        <p:spPr>
          <a:xfrm>
            <a:off x="3517272" y="2863955"/>
            <a:ext cx="342793" cy="377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4D4206-8C8A-D848-9C80-72D8D861F2EB}"/>
              </a:ext>
            </a:extLst>
          </p:cNvPr>
          <p:cNvSpPr txBox="1"/>
          <p:nvPr/>
        </p:nvSpPr>
        <p:spPr>
          <a:xfrm>
            <a:off x="4463379" y="4516732"/>
            <a:ext cx="2180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>
                <a:latin typeface="UTM Avo" panose="02040603050506020204" pitchFamily="18" charset="0"/>
              </a:rPr>
              <a:t>(Nguyễn Công Dương)</a:t>
            </a:r>
          </a:p>
        </p:txBody>
      </p:sp>
    </p:spTree>
    <p:extLst>
      <p:ext uri="{BB962C8B-B14F-4D97-AF65-F5344CB8AC3E}">
        <p14:creationId xmlns:p14="http://schemas.microsoft.com/office/powerpoint/2010/main" val="378989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43403"/>
            <a:ext cx="582308" cy="525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65271" y="583707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A05FE84-F3FF-423B-ADA4-6F77209D652D}"/>
              </a:ext>
            </a:extLst>
          </p:cNvPr>
          <p:cNvSpPr/>
          <p:nvPr/>
        </p:nvSpPr>
        <p:spPr>
          <a:xfrm>
            <a:off x="721850" y="1158095"/>
            <a:ext cx="5595465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bần thần</a:t>
            </a:r>
            <a:endParaRPr lang="vi-VN" sz="18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2C8AD751-7B5F-4219-A003-AE328012CD5C}"/>
              </a:ext>
            </a:extLst>
          </p:cNvPr>
          <p:cNvSpPr/>
          <p:nvPr/>
        </p:nvSpPr>
        <p:spPr>
          <a:xfrm>
            <a:off x="540685" y="133384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1891307" y="1159746"/>
            <a:ext cx="4555486" cy="44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chỉ tâm trạng nhớ thương, lưu luyến, 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51247C1-6F34-FC4D-B310-4530610AC21F}"/>
              </a:ext>
            </a:extLst>
          </p:cNvPr>
          <p:cNvSpPr/>
          <p:nvPr/>
        </p:nvSpPr>
        <p:spPr>
          <a:xfrm>
            <a:off x="1760735" y="2177865"/>
            <a:ext cx="4816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là một bộ phận của vó bắt cá.</a:t>
            </a:r>
            <a:endParaRPr lang="x-non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F00572A-79BD-EC42-8362-0265447F1B81}"/>
              </a:ext>
            </a:extLst>
          </p:cNvPr>
          <p:cNvSpPr/>
          <p:nvPr/>
        </p:nvSpPr>
        <p:spPr>
          <a:xfrm>
            <a:off x="708707" y="2091594"/>
            <a:ext cx="5595465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gọng vó</a:t>
            </a:r>
            <a:endParaRPr lang="vi-VN" sz="18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49D240A-30EF-4945-90DE-20683E4CD139}"/>
              </a:ext>
            </a:extLst>
          </p:cNvPr>
          <p:cNvSpPr/>
          <p:nvPr/>
        </p:nvSpPr>
        <p:spPr>
          <a:xfrm>
            <a:off x="540685" y="223197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2FDB7CE-ADBA-0641-AC4E-BCA076726925}"/>
              </a:ext>
            </a:extLst>
          </p:cNvPr>
          <p:cNvSpPr/>
          <p:nvPr/>
        </p:nvSpPr>
        <p:spPr>
          <a:xfrm>
            <a:off x="774601" y="1649670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</a:rPr>
              <a:t>nghĩ ngợi. </a:t>
            </a:r>
            <a:endParaRPr lang="x-none" dirty="0"/>
          </a:p>
        </p:txBody>
      </p:sp>
      <p:pic>
        <p:nvPicPr>
          <p:cNvPr id="2" name="Picture 2" descr="niña pensando, mujer niña, pensando mujer PNG Clipart | Animated images,  Cartoons png, Sleep cartoon">
            <a:extLst>
              <a:ext uri="{FF2B5EF4-FFF2-40B4-BE49-F238E27FC236}">
                <a16:creationId xmlns:a16="http://schemas.microsoft.com/office/drawing/2014/main" xmlns="" id="{605CDA65-5045-7B48-BC99-AEC3E4240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9" b="99248" l="4839" r="90000">
                        <a14:foregroundMark x1="5161" y1="41353" x2="10323" y2="33333"/>
                        <a14:foregroundMark x1="20968" y1="40100" x2="20968" y2="40100"/>
                        <a14:foregroundMark x1="20000" y1="36090" x2="20000" y2="36090"/>
                        <a14:foregroundMark x1="52581" y1="35088" x2="52581" y2="35088"/>
                        <a14:foregroundMark x1="44839" y1="10777" x2="44839" y2="10777"/>
                        <a14:foregroundMark x1="44839" y1="10777" x2="18065" y2="19799"/>
                        <a14:foregroundMark x1="18065" y1="19799" x2="18065" y2="20050"/>
                        <a14:foregroundMark x1="6774" y1="44110" x2="8065" y2="21053"/>
                        <a14:foregroundMark x1="8065" y1="21053" x2="22581" y2="3509"/>
                        <a14:foregroundMark x1="15484" y1="79950" x2="56774" y2="93233"/>
                        <a14:foregroundMark x1="56774" y1="93233" x2="65161" y2="80952"/>
                        <a14:foregroundMark x1="65161" y1="80952" x2="65161" y2="80451"/>
                        <a14:foregroundMark x1="50968" y1="76441" x2="41935" y2="71679"/>
                        <a14:foregroundMark x1="41935" y1="71679" x2="36774" y2="90977"/>
                        <a14:foregroundMark x1="17419" y1="94486" x2="30323" y2="94486"/>
                        <a14:foregroundMark x1="30323" y1="94486" x2="42903" y2="99248"/>
                        <a14:foregroundMark x1="42903" y1="99248" x2="65484" y2="94236"/>
                        <a14:foregroundMark x1="43548" y1="69173" x2="43548" y2="69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445" y="2231976"/>
            <a:ext cx="1947535" cy="250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ất vó trên sông mùa nước đục">
            <a:extLst>
              <a:ext uri="{FF2B5EF4-FFF2-40B4-BE49-F238E27FC236}">
                <a16:creationId xmlns:a16="http://schemas.microsoft.com/office/drawing/2014/main" xmlns="" id="{9AE08F46-1453-9E49-8623-A012A5EB3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25" y="2662431"/>
            <a:ext cx="3443550" cy="215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2" grpId="0"/>
      <p:bldP spid="13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3D0CB99-9B03-CD4E-A6F6-FC0D9B2F2238}"/>
              </a:ext>
            </a:extLst>
          </p:cNvPr>
          <p:cNvSpPr txBox="1"/>
          <p:nvPr/>
        </p:nvSpPr>
        <p:spPr>
          <a:xfrm>
            <a:off x="1894221" y="1634955"/>
            <a:ext cx="3257200" cy="1873590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  <a:defRPr/>
            </a:pPr>
            <a:r>
              <a:rPr lang="vi-VN" sz="2000" dirty="0">
                <a:latin typeface="UTM Avo" panose="02040603050506020204" pitchFamily="18" charset="0"/>
              </a:rPr>
              <a:t>Mỗi sớm mai thức dậy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2000" dirty="0">
                <a:latin typeface="UTM Avo" panose="02040603050506020204" pitchFamily="18" charset="0"/>
              </a:rPr>
              <a:t>Lũy tre xanh rì rào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2000" dirty="0">
                <a:latin typeface="UTM Avo" panose="02040603050506020204" pitchFamily="18" charset="0"/>
              </a:rPr>
              <a:t>Ngọn tre cong gọng vó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2000" dirty="0">
                <a:latin typeface="UTM Avo" panose="02040603050506020204" pitchFamily="18" charset="0"/>
              </a:rPr>
              <a:t>Kéo mặt trời lên cao.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385845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15890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46086" y="957015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đoạn thơ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9BA808F-D37E-46DF-8F52-B75EBB68AA23}"/>
              </a:ext>
            </a:extLst>
          </p:cNvPr>
          <p:cNvCxnSpPr/>
          <p:nvPr/>
        </p:nvCxnSpPr>
        <p:spPr>
          <a:xfrm flipH="1">
            <a:off x="3584481" y="1675810"/>
            <a:ext cx="112620" cy="38910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87EC95D-EAA1-8345-856B-572EAE6BA639}"/>
              </a:ext>
            </a:extLst>
          </p:cNvPr>
          <p:cNvGrpSpPr/>
          <p:nvPr/>
        </p:nvGrpSpPr>
        <p:grpSpPr>
          <a:xfrm>
            <a:off x="4609095" y="3079384"/>
            <a:ext cx="172958" cy="389102"/>
            <a:chOff x="4944388" y="3399410"/>
            <a:chExt cx="230207" cy="47081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430C2597-854E-F642-9996-D1F0B4ACB318}"/>
                </a:ext>
              </a:extLst>
            </p:cNvPr>
            <p:cNvCxnSpPr/>
            <p:nvPr/>
          </p:nvCxnSpPr>
          <p:spPr>
            <a:xfrm flipH="1">
              <a:off x="4993219" y="3399410"/>
              <a:ext cx="181376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52F0557-CA71-8747-942E-CF3362518AD8}"/>
                </a:ext>
              </a:extLst>
            </p:cNvPr>
            <p:cNvCxnSpPr/>
            <p:nvPr/>
          </p:nvCxnSpPr>
          <p:spPr>
            <a:xfrm flipH="1">
              <a:off x="4944388" y="3399410"/>
              <a:ext cx="181376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793B5F5-9E89-3347-9FAE-DEE49D9EE6AC}"/>
              </a:ext>
            </a:extLst>
          </p:cNvPr>
          <p:cNvCxnSpPr/>
          <p:nvPr/>
        </p:nvCxnSpPr>
        <p:spPr>
          <a:xfrm flipH="1">
            <a:off x="3491406" y="2205416"/>
            <a:ext cx="93075" cy="38910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D6683EF-6CCE-174F-91EE-FFF51C087D90}"/>
              </a:ext>
            </a:extLst>
          </p:cNvPr>
          <p:cNvCxnSpPr/>
          <p:nvPr/>
        </p:nvCxnSpPr>
        <p:spPr>
          <a:xfrm flipH="1">
            <a:off x="3102312" y="2644417"/>
            <a:ext cx="93075" cy="38910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00D35B2-32FF-CC4C-B27A-50570D2D7ACA}"/>
              </a:ext>
            </a:extLst>
          </p:cNvPr>
          <p:cNvCxnSpPr/>
          <p:nvPr/>
        </p:nvCxnSpPr>
        <p:spPr>
          <a:xfrm flipH="1">
            <a:off x="3509512" y="3079384"/>
            <a:ext cx="93075" cy="38910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8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3D0CB99-9B03-CD4E-A6F6-FC0D9B2F2238}"/>
              </a:ext>
            </a:extLst>
          </p:cNvPr>
          <p:cNvSpPr txBox="1"/>
          <p:nvPr/>
        </p:nvSpPr>
        <p:spPr>
          <a:xfrm>
            <a:off x="1894221" y="1634955"/>
            <a:ext cx="3954318" cy="1873590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  <a:defRPr/>
            </a:pPr>
            <a:r>
              <a:rPr lang="vi-VN" sz="2000" dirty="0">
                <a:latin typeface="UTM Avo" panose="02040603050506020204" pitchFamily="18" charset="0"/>
              </a:rPr>
              <a:t>Bỗng gà lên tiếng gáy 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2000" dirty="0">
                <a:latin typeface="UTM Avo" panose="02040603050506020204" pitchFamily="18" charset="0"/>
              </a:rPr>
              <a:t>Xôn xao ngoài lũy tre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2000" dirty="0">
                <a:latin typeface="UTM Avo" panose="02040603050506020204" pitchFamily="18" charset="0"/>
              </a:rPr>
              <a:t>Đêm chuyển dần về sáng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2000" dirty="0">
                <a:latin typeface="UTM Avo" panose="02040603050506020204" pitchFamily="18" charset="0"/>
              </a:rPr>
              <a:t>Mầm măng đợi nắng về.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385845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15890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46086" y="957015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đoạn thơ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9BA808F-D37E-46DF-8F52-B75EBB68AA23}"/>
              </a:ext>
            </a:extLst>
          </p:cNvPr>
          <p:cNvCxnSpPr/>
          <p:nvPr/>
        </p:nvCxnSpPr>
        <p:spPr>
          <a:xfrm flipH="1">
            <a:off x="2679134" y="1702970"/>
            <a:ext cx="112620" cy="38910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87EC95D-EAA1-8345-856B-572EAE6BA639}"/>
              </a:ext>
            </a:extLst>
          </p:cNvPr>
          <p:cNvGrpSpPr/>
          <p:nvPr/>
        </p:nvGrpSpPr>
        <p:grpSpPr>
          <a:xfrm>
            <a:off x="5131399" y="3079384"/>
            <a:ext cx="172958" cy="389102"/>
            <a:chOff x="4944388" y="3399410"/>
            <a:chExt cx="230207" cy="47081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430C2597-854E-F642-9996-D1F0B4ACB318}"/>
                </a:ext>
              </a:extLst>
            </p:cNvPr>
            <p:cNvCxnSpPr/>
            <p:nvPr/>
          </p:nvCxnSpPr>
          <p:spPr>
            <a:xfrm flipH="1">
              <a:off x="4993219" y="3399410"/>
              <a:ext cx="181376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52F0557-CA71-8747-942E-CF3362518AD8}"/>
                </a:ext>
              </a:extLst>
            </p:cNvPr>
            <p:cNvCxnSpPr/>
            <p:nvPr/>
          </p:nvCxnSpPr>
          <p:spPr>
            <a:xfrm flipH="1">
              <a:off x="4944388" y="3399410"/>
              <a:ext cx="181376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793B5F5-9E89-3347-9FAE-DEE49D9EE6AC}"/>
              </a:ext>
            </a:extLst>
          </p:cNvPr>
          <p:cNvCxnSpPr/>
          <p:nvPr/>
        </p:nvCxnSpPr>
        <p:spPr>
          <a:xfrm flipH="1">
            <a:off x="3027343" y="2182648"/>
            <a:ext cx="93075" cy="38910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D6683EF-6CCE-174F-91EE-FFF51C087D90}"/>
              </a:ext>
            </a:extLst>
          </p:cNvPr>
          <p:cNvCxnSpPr/>
          <p:nvPr/>
        </p:nvCxnSpPr>
        <p:spPr>
          <a:xfrm flipH="1">
            <a:off x="2630289" y="2632141"/>
            <a:ext cx="93075" cy="38910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00D35B2-32FF-CC4C-B27A-50570D2D7ACA}"/>
              </a:ext>
            </a:extLst>
          </p:cNvPr>
          <p:cNvCxnSpPr/>
          <p:nvPr/>
        </p:nvCxnSpPr>
        <p:spPr>
          <a:xfrm flipH="1">
            <a:off x="3482353" y="3079384"/>
            <a:ext cx="93075" cy="38910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39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2394621" y="472879"/>
            <a:ext cx="206875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Luỹ tre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D81F9C-5540-DC45-A516-86675EBBDA71}"/>
              </a:ext>
            </a:extLst>
          </p:cNvPr>
          <p:cNvSpPr txBox="1"/>
          <p:nvPr/>
        </p:nvSpPr>
        <p:spPr>
          <a:xfrm>
            <a:off x="435300" y="1054412"/>
            <a:ext cx="3087540" cy="1517338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Mỗi sớm mai thức dậy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Lũy tre xanh rì rào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Ngọn tre cong gọng vó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Kéo mặt trời lên cao.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3468A3-04CE-474D-9094-148A90BAFEC5}"/>
              </a:ext>
            </a:extLst>
          </p:cNvPr>
          <p:cNvSpPr txBox="1"/>
          <p:nvPr/>
        </p:nvSpPr>
        <p:spPr>
          <a:xfrm>
            <a:off x="429732" y="2818239"/>
            <a:ext cx="3087540" cy="1517338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Những trưa đồng đầy nắng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Trâu nằm nhai bóng râm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Tre bần thần nhớ gió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Chợt về đầy tiếng chim.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157E49-1CB3-7942-896D-87CEF3428222}"/>
              </a:ext>
            </a:extLst>
          </p:cNvPr>
          <p:cNvSpPr txBox="1"/>
          <p:nvPr/>
        </p:nvSpPr>
        <p:spPr>
          <a:xfrm>
            <a:off x="3770460" y="1054412"/>
            <a:ext cx="3087540" cy="1517338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Mặt trời xuống núi ngủ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Tre nâng vầng trăng lên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Sao, sao treo đầy cánh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Suốt đêm dài thắp sáng.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F15D05-4665-A642-A294-0E4CF2729567}"/>
              </a:ext>
            </a:extLst>
          </p:cNvPr>
          <p:cNvSpPr txBox="1"/>
          <p:nvPr/>
        </p:nvSpPr>
        <p:spPr>
          <a:xfrm>
            <a:off x="3770460" y="2818239"/>
            <a:ext cx="3087540" cy="1517338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Bỗng gà lên tiếng gáy 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Xôn xao ngoài lũy tre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Đêm chuyển dần về sáng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Mầm măng đợi nắng về.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C14ECCA-9F4A-0044-82BD-213D9B20C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3" y="1164314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0C96BB6-7C3B-6844-ACB3-0BA28655560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5" y="2908491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08AF341-17D5-354E-8F02-C4096E689F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69" y="1155054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BCC573B-0E86-1C4C-899E-A87F732DE87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6090" t="28446" r="16812" b="22809"/>
          <a:stretch/>
        </p:blipFill>
        <p:spPr>
          <a:xfrm>
            <a:off x="3517272" y="2863955"/>
            <a:ext cx="342793" cy="377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4D4206-8C8A-D848-9C80-72D8D861F2EB}"/>
              </a:ext>
            </a:extLst>
          </p:cNvPr>
          <p:cNvSpPr txBox="1"/>
          <p:nvPr/>
        </p:nvSpPr>
        <p:spPr>
          <a:xfrm>
            <a:off x="4463379" y="4516732"/>
            <a:ext cx="2180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x-non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(Nguyễn Công Dương)</a:t>
            </a:r>
          </a:p>
        </p:txBody>
      </p:sp>
    </p:spTree>
    <p:extLst>
      <p:ext uri="{BB962C8B-B14F-4D97-AF65-F5344CB8AC3E}">
        <p14:creationId xmlns:p14="http://schemas.microsoft.com/office/powerpoint/2010/main" val="145264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2753</TotalTime>
  <Words>1372</Words>
  <Application>Microsoft Office PowerPoint</Application>
  <PresentationFormat>Custom</PresentationFormat>
  <Paragraphs>246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Wingdings</vt:lpstr>
      <vt:lpstr>UTM Cookies</vt:lpstr>
      <vt:lpstr>UTM Avo</vt:lpstr>
      <vt:lpstr>Kalam</vt:lpstr>
      <vt:lpstr>Montserrat</vt:lpstr>
      <vt:lpstr>Times New Roman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Techsi.vn</cp:lastModifiedBy>
  <cp:revision>275</cp:revision>
  <dcterms:modified xsi:type="dcterms:W3CDTF">2022-02-16T02:03:25Z</dcterms:modified>
</cp:coreProperties>
</file>