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302" r:id="rId3"/>
    <p:sldId id="304" r:id="rId4"/>
    <p:sldId id="295" r:id="rId5"/>
    <p:sldId id="296" r:id="rId6"/>
    <p:sldId id="306" r:id="rId7"/>
    <p:sldId id="305" r:id="rId8"/>
    <p:sldId id="307" r:id="rId9"/>
    <p:sldId id="308" r:id="rId10"/>
    <p:sldId id="310" r:id="rId11"/>
    <p:sldId id="309" r:id="rId12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CAC8"/>
    <a:srgbClr val="076EB7"/>
    <a:srgbClr val="8CC63F"/>
    <a:srgbClr val="ED008C"/>
    <a:srgbClr val="D34CD6"/>
    <a:srgbClr val="FFF0D1"/>
    <a:srgbClr val="E4EAD1"/>
    <a:srgbClr val="BFF88C"/>
    <a:srgbClr val="FFFAC2"/>
    <a:srgbClr val="F794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882" autoAdjust="0"/>
    <p:restoredTop sz="94249" autoAdjust="0"/>
  </p:normalViewPr>
  <p:slideViewPr>
    <p:cSldViewPr snapToGrid="0">
      <p:cViewPr varScale="1">
        <p:scale>
          <a:sx n="47" d="100"/>
          <a:sy n="47" d="100"/>
        </p:scale>
        <p:origin x="42" y="5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69A61A-466B-44F6-B44B-AA5EB5419573}" type="datetimeFigureOut">
              <a:rPr lang="vi-VN" smtClean="0"/>
              <a:t>23/02/2023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2EFB06-5F17-49C2-91DA-F48D8E806B1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27257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2EFB06-5F17-49C2-91DA-F48D8E806B19}" type="slidenum">
              <a:rPr lang="vi-VN" smtClean="0"/>
              <a:t>7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166624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DD75D50-C8A9-46A9-A6B8-FF16B2FC7E80}"/>
              </a:ext>
            </a:extLst>
          </p:cNvPr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:a16="http://schemas.microsoft.com/office/drawing/2014/main" xmlns="" id="{68384AAF-B7B5-447C-A808-82D0AFB6AC77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:a16="http://schemas.microsoft.com/office/drawing/2014/main" xmlns="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:a16="http://schemas.microsoft.com/office/drawing/2014/main" xmlns="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:a16="http://schemas.microsoft.com/office/drawing/2014/main" xmlns="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:a16="http://schemas.microsoft.com/office/drawing/2014/main" xmlns="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:a16="http://schemas.microsoft.com/office/drawing/2014/main" xmlns="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:a16="http://schemas.microsoft.com/office/drawing/2014/main" xmlns="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:a16="http://schemas.microsoft.com/office/drawing/2014/main" xmlns="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:a16="http://schemas.microsoft.com/office/drawing/2014/main" xmlns="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:a16="http://schemas.microsoft.com/office/drawing/2014/main" xmlns="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:a16="http://schemas.microsoft.com/office/drawing/2014/main" xmlns="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:a16="http://schemas.microsoft.com/office/drawing/2014/main" xmlns="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:a16="http://schemas.microsoft.com/office/drawing/2014/main" xmlns="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:a16="http://schemas.microsoft.com/office/drawing/2014/main" xmlns="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:a16="http://schemas.microsoft.com/office/drawing/2014/main" xmlns="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:a16="http://schemas.microsoft.com/office/drawing/2014/main" xmlns="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:a16="http://schemas.microsoft.com/office/drawing/2014/main" xmlns="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:a16="http://schemas.microsoft.com/office/drawing/2014/main" xmlns="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:a16="http://schemas.microsoft.com/office/drawing/2014/main" xmlns="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:a16="http://schemas.microsoft.com/office/drawing/2014/main" xmlns="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:a16="http://schemas.microsoft.com/office/drawing/2014/main" xmlns="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:a16="http://schemas.microsoft.com/office/drawing/2014/main" xmlns="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:a16="http://schemas.microsoft.com/office/drawing/2014/main" xmlns="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:a16="http://schemas.microsoft.com/office/drawing/2014/main" xmlns="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:a16="http://schemas.microsoft.com/office/drawing/2014/main" xmlns="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:a16="http://schemas.microsoft.com/office/drawing/2014/main" xmlns="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:a16="http://schemas.microsoft.com/office/drawing/2014/main" xmlns="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:a16="http://schemas.microsoft.com/office/drawing/2014/main" xmlns="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:a16="http://schemas.microsoft.com/office/drawing/2014/main" xmlns="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:a16="http://schemas.microsoft.com/office/drawing/2014/main" xmlns="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:a16="http://schemas.microsoft.com/office/drawing/2014/main" xmlns="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:a16="http://schemas.microsoft.com/office/drawing/2014/main" xmlns="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:a16="http://schemas.microsoft.com/office/drawing/2014/main" xmlns="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:a16="http://schemas.microsoft.com/office/drawing/2014/main" xmlns="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:a16="http://schemas.microsoft.com/office/drawing/2014/main" xmlns="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:a16="http://schemas.microsoft.com/office/drawing/2014/main" xmlns="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:a16="http://schemas.microsoft.com/office/drawing/2014/main" xmlns="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:a16="http://schemas.microsoft.com/office/drawing/2014/main" xmlns="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:a16="http://schemas.microsoft.com/office/drawing/2014/main" xmlns="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:a16="http://schemas.microsoft.com/office/drawing/2014/main" xmlns="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:a16="http://schemas.microsoft.com/office/drawing/2014/main" xmlns="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:a16="http://schemas.microsoft.com/office/drawing/2014/main" xmlns="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251663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91" r:id="rId5"/>
    <p:sldLayoutId id="2147483674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microsoft.com/office/2007/relationships/hdphoto" Target="../media/hdphoto11.wdp"/><Relationship Id="rId5" Type="http://schemas.openxmlformats.org/officeDocument/2006/relationships/image" Target="../media/image1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microsoft.com/office/2007/relationships/hdphoto" Target="../media/hdphoto3.wdp"/><Relationship Id="rId5" Type="http://schemas.openxmlformats.org/officeDocument/2006/relationships/image" Target="../media/image4.pn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microsoft.com/office/2007/relationships/hdphoto" Target="../media/hdphoto5.wd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microsoft.com/office/2007/relationships/hdphoto" Target="../media/hdphoto7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microsoft.com/office/2007/relationships/hdphoto" Target="../media/hdphoto6.wdp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microsoft.com/office/2007/relationships/hdphoto" Target="../media/hdphoto8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microsoft.com/office/2007/relationships/hdphoto" Target="../media/hdphoto9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xmlns="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xmlns="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8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049F577-F92A-4405-A19E-48EB947980F5}"/>
              </a:ext>
            </a:extLst>
          </p:cNvPr>
          <p:cNvSpPr txBox="1"/>
          <p:nvPr/>
        </p:nvSpPr>
        <p:spPr>
          <a:xfrm>
            <a:off x="2651702" y="417360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NHÂN, PHÉP CHIA</a:t>
            </a:r>
            <a:endParaRPr lang="vi-VN" sz="40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05E2FA4-701D-4C92-898E-7EE4AF07FEBA}"/>
              </a:ext>
            </a:extLst>
          </p:cNvPr>
          <p:cNvSpPr txBox="1"/>
          <p:nvPr/>
        </p:nvSpPr>
        <p:spPr>
          <a:xfrm>
            <a:off x="1544994" y="2191642"/>
            <a:ext cx="8612871" cy="247471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6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47</a:t>
            </a:r>
          </a:p>
          <a:p>
            <a:pPr algn="ctr">
              <a:lnSpc>
                <a:spcPct val="120000"/>
              </a:lnSpc>
            </a:pPr>
            <a:r>
              <a:rPr lang="vi-VN" sz="8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LUYỆN TẬP CHUNG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5F680450-C10D-457F-AC76-9993BC8CF9E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34451" y="1192305"/>
            <a:ext cx="7343775" cy="5133975"/>
          </a:xfrm>
          <a:prstGeom prst="rect">
            <a:avLst/>
          </a:prstGeom>
        </p:spPr>
      </p:pic>
      <p:pic>
        <p:nvPicPr>
          <p:cNvPr id="4" name="Picture 3" descr="C:\Users\TUAN\Downloads\Luyện tập 1.png">
            <a:extLst>
              <a:ext uri="{FF2B5EF4-FFF2-40B4-BE49-F238E27FC236}">
                <a16:creationId xmlns:a16="http://schemas.microsoft.com/office/drawing/2014/main" xmlns="" id="{6E497EC2-2500-4BD0-8957-3CDF20E14C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xmlns="" id="{03A96188-92F1-4B0A-B358-8B9C3193C47D}"/>
              </a:ext>
            </a:extLst>
          </p:cNvPr>
          <p:cNvSpPr/>
          <p:nvPr/>
        </p:nvSpPr>
        <p:spPr>
          <a:xfrm>
            <a:off x="2967936" y="675808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A0915BF-B718-4524-9388-5C94A8A32051}"/>
              </a:ext>
            </a:extLst>
          </p:cNvPr>
          <p:cNvSpPr txBox="1"/>
          <p:nvPr/>
        </p:nvSpPr>
        <p:spPr>
          <a:xfrm>
            <a:off x="3405258" y="675808"/>
            <a:ext cx="7796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Bạn nào nói đúng?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75680" y="6011780"/>
            <a:ext cx="1463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Đúng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7538720" y="5956948"/>
            <a:ext cx="9665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Sai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8713434" y="5972975"/>
            <a:ext cx="9665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Sai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24065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3" grpId="0"/>
      <p:bldP spid="15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5F680450-C10D-457F-AC76-9993BC8CF9E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34451" y="1192305"/>
            <a:ext cx="7343775" cy="5133975"/>
          </a:xfrm>
          <a:prstGeom prst="rect">
            <a:avLst/>
          </a:prstGeom>
        </p:spPr>
      </p:pic>
      <p:pic>
        <p:nvPicPr>
          <p:cNvPr id="4" name="Picture 3" descr="C:\Users\TUAN\Downloads\Luyện tập 1.png">
            <a:extLst>
              <a:ext uri="{FF2B5EF4-FFF2-40B4-BE49-F238E27FC236}">
                <a16:creationId xmlns:a16="http://schemas.microsoft.com/office/drawing/2014/main" xmlns="" id="{6E497EC2-2500-4BD0-8957-3CDF20E14C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xmlns="" id="{03A96188-92F1-4B0A-B358-8B9C3193C47D}"/>
              </a:ext>
            </a:extLst>
          </p:cNvPr>
          <p:cNvSpPr/>
          <p:nvPr/>
        </p:nvSpPr>
        <p:spPr>
          <a:xfrm>
            <a:off x="2967936" y="675808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A0915BF-B718-4524-9388-5C94A8A32051}"/>
              </a:ext>
            </a:extLst>
          </p:cNvPr>
          <p:cNvSpPr txBox="1"/>
          <p:nvPr/>
        </p:nvSpPr>
        <p:spPr>
          <a:xfrm>
            <a:off x="3405258" y="675808"/>
            <a:ext cx="7796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Bạn nào nói đúng?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874F3B34-80A8-4989-A578-A2F7791899EB}"/>
              </a:ext>
            </a:extLst>
          </p:cNvPr>
          <p:cNvGrpSpPr/>
          <p:nvPr/>
        </p:nvGrpSpPr>
        <p:grpSpPr>
          <a:xfrm>
            <a:off x="730153" y="1192305"/>
            <a:ext cx="3471000" cy="4989887"/>
            <a:chOff x="730153" y="1192305"/>
            <a:chExt cx="3471000" cy="4989887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C04EABCC-2459-4836-B962-EE58AA331B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394" r="79729"/>
            <a:stretch/>
          </p:blipFill>
          <p:spPr>
            <a:xfrm>
              <a:off x="730153" y="1192306"/>
              <a:ext cx="1765136" cy="2605972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BFAFF047-CDA2-4B7A-BE6D-C407D4B8AA6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41459" r="39664"/>
            <a:stretch/>
          </p:blipFill>
          <p:spPr>
            <a:xfrm>
              <a:off x="2436017" y="1978794"/>
              <a:ext cx="1765136" cy="2605972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3BFF4E10-55D4-4CFD-A576-B61750E6815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78261" r="2862"/>
            <a:stretch/>
          </p:blipFill>
          <p:spPr>
            <a:xfrm flipH="1">
              <a:off x="1202800" y="3576220"/>
              <a:ext cx="1765136" cy="2605972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C79CDC78-CE83-4B98-9277-64966E0E5E70}"/>
                </a:ext>
              </a:extLst>
            </p:cNvPr>
            <p:cNvSpPr txBox="1"/>
            <p:nvPr/>
          </p:nvSpPr>
          <p:spPr>
            <a:xfrm>
              <a:off x="1202800" y="1192305"/>
              <a:ext cx="92204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>
                  <a:solidFill>
                    <a:srgbClr val="0070C0"/>
                  </a:solidFill>
                </a:rPr>
                <a:t>Hùng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C1FF1DB4-E709-45B9-89BB-5E82ED0BEFFB}"/>
                </a:ext>
              </a:extLst>
            </p:cNvPr>
            <p:cNvSpPr txBox="1"/>
            <p:nvPr/>
          </p:nvSpPr>
          <p:spPr>
            <a:xfrm>
              <a:off x="2857561" y="1922598"/>
              <a:ext cx="92204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>
                  <a:solidFill>
                    <a:srgbClr val="0070C0"/>
                  </a:solidFill>
                </a:rPr>
                <a:t>Dũng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4E1A6666-30CB-413E-B8D8-677EAE88A69A}"/>
                </a:ext>
              </a:extLst>
            </p:cNvPr>
            <p:cNvSpPr txBox="1"/>
            <p:nvPr/>
          </p:nvSpPr>
          <p:spPr>
            <a:xfrm>
              <a:off x="2396537" y="5258863"/>
              <a:ext cx="7681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>
                  <a:solidFill>
                    <a:srgbClr val="0070C0"/>
                  </a:solidFill>
                </a:rPr>
                <a:t>Linh</a:t>
              </a:r>
            </a:p>
          </p:txBody>
        </p:sp>
      </p:grp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5E964E29-F69A-42D8-8F9E-B0D04DC38E74}"/>
              </a:ext>
            </a:extLst>
          </p:cNvPr>
          <p:cNvSpPr/>
          <p:nvPr/>
        </p:nvSpPr>
        <p:spPr>
          <a:xfrm>
            <a:off x="686573" y="1192305"/>
            <a:ext cx="1808715" cy="260597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596754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581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xmlns="" id="{6D871E24-9C15-4919-8A20-3CD1565FD7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8" name="Oval 37">
            <a:extLst>
              <a:ext uri="{FF2B5EF4-FFF2-40B4-BE49-F238E27FC236}">
                <a16:creationId xmlns:a16="http://schemas.microsoft.com/office/drawing/2014/main" xmlns="" id="{D816A908-AAC7-471D-BBC0-E84881139DFF}"/>
              </a:ext>
            </a:extLst>
          </p:cNvPr>
          <p:cNvSpPr/>
          <p:nvPr/>
        </p:nvSpPr>
        <p:spPr>
          <a:xfrm>
            <a:off x="1171006" y="1385887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xmlns="" id="{BD90AD28-100D-4D49-B556-678D001BF1D8}"/>
              </a:ext>
            </a:extLst>
          </p:cNvPr>
          <p:cNvGrpSpPr/>
          <p:nvPr/>
        </p:nvGrpSpPr>
        <p:grpSpPr>
          <a:xfrm>
            <a:off x="1608328" y="1385887"/>
            <a:ext cx="1913206" cy="474154"/>
            <a:chOff x="1385630" y="1440654"/>
            <a:chExt cx="1913206" cy="463723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xmlns="" id="{E63D3AB4-CD01-4C8C-BA47-D7328977B7B8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52" name="Rectangle: Rounded Corners 51">
                <a:extLst>
                  <a:ext uri="{FF2B5EF4-FFF2-40B4-BE49-F238E27FC236}">
                    <a16:creationId xmlns:a16="http://schemas.microsoft.com/office/drawing/2014/main" xmlns="" id="{512D191E-E6BC-4499-8B8D-50E7B8A5572D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xmlns="" id="{291C7D10-42F1-443F-A720-471627A90DC1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xmlns="" id="{3DD8B8AF-CCB9-4B42-A678-FD12F231B684}"/>
                </a:ext>
              </a:extLst>
            </p:cNvPr>
            <p:cNvSpPr txBox="1"/>
            <p:nvPr/>
          </p:nvSpPr>
          <p:spPr>
            <a:xfrm>
              <a:off x="1385630" y="1452869"/>
              <a:ext cx="1913206" cy="4515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/>
                <a:t>a)            ?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91285AE-39F9-49B2-9129-0386C73F168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17681" y="-193983"/>
            <a:ext cx="7362405" cy="5680011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3AA45664-BF75-41E4-99B0-1ACADE50A4D5}"/>
              </a:ext>
            </a:extLst>
          </p:cNvPr>
          <p:cNvSpPr txBox="1"/>
          <p:nvPr/>
        </p:nvSpPr>
        <p:spPr>
          <a:xfrm>
            <a:off x="856769" y="2071758"/>
            <a:ext cx="27572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Trong hình bên có: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B472CD84-CFF6-4CFA-98AF-D251060B1FBB}"/>
              </a:ext>
            </a:extLst>
          </p:cNvPr>
          <p:cNvGrpSpPr/>
          <p:nvPr/>
        </p:nvGrpSpPr>
        <p:grpSpPr>
          <a:xfrm>
            <a:off x="1213376" y="2533423"/>
            <a:ext cx="3372315" cy="2193677"/>
            <a:chOff x="1213376" y="2533423"/>
            <a:chExt cx="3372315" cy="2193677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B59055C0-4F39-410C-8545-506828D75A64}"/>
                </a:ext>
              </a:extLst>
            </p:cNvPr>
            <p:cNvSpPr txBox="1"/>
            <p:nvPr/>
          </p:nvSpPr>
          <p:spPr>
            <a:xfrm>
              <a:off x="1849044" y="2533423"/>
              <a:ext cx="2736647" cy="21936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vi-VN" sz="2400" dirty="0"/>
                <a:t>khối trụ;</a:t>
              </a:r>
            </a:p>
            <a:p>
              <a:pPr>
                <a:lnSpc>
                  <a:spcPct val="200000"/>
                </a:lnSpc>
              </a:pPr>
              <a:r>
                <a:rPr lang="vi-VN" sz="2400" dirty="0"/>
                <a:t>khối cầu;</a:t>
              </a:r>
            </a:p>
            <a:p>
              <a:pPr>
                <a:lnSpc>
                  <a:spcPct val="200000"/>
                </a:lnSpc>
              </a:pPr>
              <a:r>
                <a:rPr lang="vi-VN" sz="2400" dirty="0"/>
                <a:t>khối hộp chữ nhật.</a:t>
              </a:r>
            </a:p>
          </p:txBody>
        </p:sp>
        <p:sp>
          <p:nvSpPr>
            <p:cNvPr id="42" name="Rectangle: Rounded Corners 41">
              <a:extLst>
                <a:ext uri="{FF2B5EF4-FFF2-40B4-BE49-F238E27FC236}">
                  <a16:creationId xmlns:a16="http://schemas.microsoft.com/office/drawing/2014/main" xmlns="" id="{23523345-E7B6-461E-BB49-456B6E6F5663}"/>
                </a:ext>
              </a:extLst>
            </p:cNvPr>
            <p:cNvSpPr/>
            <p:nvPr/>
          </p:nvSpPr>
          <p:spPr>
            <a:xfrm>
              <a:off x="1213376" y="2646022"/>
              <a:ext cx="567717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xmlns="" id="{AC958ADE-50C9-44F0-9DB0-1BC434E4B222}"/>
                </a:ext>
              </a:extLst>
            </p:cNvPr>
            <p:cNvSpPr/>
            <p:nvPr/>
          </p:nvSpPr>
          <p:spPr>
            <a:xfrm>
              <a:off x="1213376" y="3429000"/>
              <a:ext cx="567717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xmlns="" id="{B5DEB1A1-16F9-4978-8EE4-1E56762BC283}"/>
                </a:ext>
              </a:extLst>
            </p:cNvPr>
            <p:cNvSpPr/>
            <p:nvPr/>
          </p:nvSpPr>
          <p:spPr>
            <a:xfrm>
              <a:off x="1213376" y="4181590"/>
              <a:ext cx="567717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0DA08BA0-B040-4396-95E1-58E6894203EA}"/>
              </a:ext>
            </a:extLst>
          </p:cNvPr>
          <p:cNvSpPr txBox="1"/>
          <p:nvPr/>
        </p:nvSpPr>
        <p:spPr>
          <a:xfrm>
            <a:off x="5040253" y="1687037"/>
            <a:ext cx="498855" cy="76944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4400" b="1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A17A2901-6D47-404F-A53E-73472CF87D71}"/>
              </a:ext>
            </a:extLst>
          </p:cNvPr>
          <p:cNvSpPr txBox="1"/>
          <p:nvPr/>
        </p:nvSpPr>
        <p:spPr>
          <a:xfrm>
            <a:off x="7299331" y="1687037"/>
            <a:ext cx="498855" cy="76944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4400" b="1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7561A831-C48E-4668-B193-15CC4CB06672}"/>
              </a:ext>
            </a:extLst>
          </p:cNvPr>
          <p:cNvSpPr txBox="1"/>
          <p:nvPr/>
        </p:nvSpPr>
        <p:spPr>
          <a:xfrm>
            <a:off x="8126622" y="4189201"/>
            <a:ext cx="498855" cy="76944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4400" b="1" dirty="0">
                <a:solidFill>
                  <a:srgbClr val="0070C0"/>
                </a:solidFill>
              </a:rPr>
              <a:t>3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E7AEF929-3D7C-4121-BC11-F43241347F83}"/>
              </a:ext>
            </a:extLst>
          </p:cNvPr>
          <p:cNvSpPr txBox="1"/>
          <p:nvPr/>
        </p:nvSpPr>
        <p:spPr>
          <a:xfrm>
            <a:off x="10759462" y="4181590"/>
            <a:ext cx="498855" cy="76944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4400" b="1" dirty="0">
                <a:solidFill>
                  <a:srgbClr val="0070C0"/>
                </a:solidFill>
              </a:rPr>
              <a:t>4</a:t>
            </a:r>
          </a:p>
        </p:txBody>
      </p:sp>
      <p:sp>
        <p:nvSpPr>
          <p:cNvPr id="80" name="Rectangle: Rounded Corners 79">
            <a:extLst>
              <a:ext uri="{FF2B5EF4-FFF2-40B4-BE49-F238E27FC236}">
                <a16:creationId xmlns:a16="http://schemas.microsoft.com/office/drawing/2014/main" xmlns="" id="{1C1CC1E3-B850-4541-91E3-54EAF4C24E82}"/>
              </a:ext>
            </a:extLst>
          </p:cNvPr>
          <p:cNvSpPr/>
          <p:nvPr/>
        </p:nvSpPr>
        <p:spPr>
          <a:xfrm>
            <a:off x="1206021" y="2642847"/>
            <a:ext cx="582425" cy="55186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>
                <a:solidFill>
                  <a:srgbClr val="FF0000"/>
                </a:solidFill>
              </a:rPr>
              <a:t>4</a:t>
            </a:r>
            <a:endParaRPr lang="vi-VN" sz="3600" b="1" dirty="0">
              <a:solidFill>
                <a:srgbClr val="FF0000"/>
              </a:solidFill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xmlns="" id="{97F8959A-079E-4FC3-B6FE-75476C13BDB9}"/>
              </a:ext>
            </a:extLst>
          </p:cNvPr>
          <p:cNvSpPr txBox="1"/>
          <p:nvPr/>
        </p:nvSpPr>
        <p:spPr>
          <a:xfrm>
            <a:off x="6176174" y="4189200"/>
            <a:ext cx="498855" cy="76944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44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82" name="Rectangle: Rounded Corners 81">
            <a:extLst>
              <a:ext uri="{FF2B5EF4-FFF2-40B4-BE49-F238E27FC236}">
                <a16:creationId xmlns:a16="http://schemas.microsoft.com/office/drawing/2014/main" xmlns="" id="{50C34F92-D74E-4482-88D3-10ED929CE0C0}"/>
              </a:ext>
            </a:extLst>
          </p:cNvPr>
          <p:cNvSpPr/>
          <p:nvPr/>
        </p:nvSpPr>
        <p:spPr>
          <a:xfrm>
            <a:off x="1206020" y="3427633"/>
            <a:ext cx="582425" cy="55186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xmlns="" id="{89171F40-3D9D-42CB-9439-B452047BDC98}"/>
              </a:ext>
            </a:extLst>
          </p:cNvPr>
          <p:cNvSpPr txBox="1"/>
          <p:nvPr/>
        </p:nvSpPr>
        <p:spPr>
          <a:xfrm>
            <a:off x="5150264" y="419272"/>
            <a:ext cx="498855" cy="769441"/>
          </a:xfrm>
          <a:prstGeom prst="rect">
            <a:avLst/>
          </a:prstGeom>
          <a:noFill/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4400" b="1" dirty="0">
                <a:solidFill>
                  <a:srgbClr val="00B050"/>
                </a:solidFill>
              </a:rPr>
              <a:t>1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xmlns="" id="{163A3C12-3E79-4C77-81FD-DA56DAE7A5CD}"/>
              </a:ext>
            </a:extLst>
          </p:cNvPr>
          <p:cNvSpPr txBox="1"/>
          <p:nvPr/>
        </p:nvSpPr>
        <p:spPr>
          <a:xfrm>
            <a:off x="4541398" y="2185361"/>
            <a:ext cx="498855" cy="76944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4400" b="1" dirty="0">
                <a:solidFill>
                  <a:srgbClr val="00B050"/>
                </a:solidFill>
              </a:rPr>
              <a:t>2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xmlns="" id="{0C6C8DA3-F634-414A-BA03-C24B317C751A}"/>
              </a:ext>
            </a:extLst>
          </p:cNvPr>
          <p:cNvSpPr txBox="1"/>
          <p:nvPr/>
        </p:nvSpPr>
        <p:spPr>
          <a:xfrm>
            <a:off x="4515885" y="3191532"/>
            <a:ext cx="498855" cy="76944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4400" b="1" dirty="0">
                <a:solidFill>
                  <a:srgbClr val="00B050"/>
                </a:solidFill>
              </a:rPr>
              <a:t>3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xmlns="" id="{FEBBFE17-5723-4EB2-8794-21D3EF76F8FA}"/>
              </a:ext>
            </a:extLst>
          </p:cNvPr>
          <p:cNvSpPr txBox="1"/>
          <p:nvPr/>
        </p:nvSpPr>
        <p:spPr>
          <a:xfrm>
            <a:off x="6506336" y="2920346"/>
            <a:ext cx="498855" cy="769441"/>
          </a:xfrm>
          <a:prstGeom prst="rect">
            <a:avLst/>
          </a:prstGeom>
          <a:noFill/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4400" b="1" dirty="0">
                <a:solidFill>
                  <a:srgbClr val="00B050"/>
                </a:solidFill>
              </a:rPr>
              <a:t>4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xmlns="" id="{1CF18D27-F309-42CE-A8E2-D006843A281A}"/>
              </a:ext>
            </a:extLst>
          </p:cNvPr>
          <p:cNvSpPr txBox="1"/>
          <p:nvPr/>
        </p:nvSpPr>
        <p:spPr>
          <a:xfrm>
            <a:off x="8126621" y="2424826"/>
            <a:ext cx="498855" cy="769441"/>
          </a:xfrm>
          <a:prstGeom prst="rect">
            <a:avLst/>
          </a:prstGeom>
          <a:noFill/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4400" b="1" dirty="0">
                <a:solidFill>
                  <a:srgbClr val="00B050"/>
                </a:solidFill>
              </a:rPr>
              <a:t>5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xmlns="" id="{65E62E50-086B-4C9F-BE3B-83E6701D7CA6}"/>
              </a:ext>
            </a:extLst>
          </p:cNvPr>
          <p:cNvSpPr txBox="1"/>
          <p:nvPr/>
        </p:nvSpPr>
        <p:spPr>
          <a:xfrm>
            <a:off x="10790152" y="2676997"/>
            <a:ext cx="498855" cy="769441"/>
          </a:xfrm>
          <a:prstGeom prst="rect">
            <a:avLst/>
          </a:prstGeom>
          <a:noFill/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4400" b="1" dirty="0">
                <a:solidFill>
                  <a:srgbClr val="00B050"/>
                </a:solidFill>
              </a:rPr>
              <a:t>6</a:t>
            </a:r>
          </a:p>
        </p:txBody>
      </p:sp>
      <p:sp>
        <p:nvSpPr>
          <p:cNvPr id="89" name="Rectangle: Rounded Corners 88">
            <a:extLst>
              <a:ext uri="{FF2B5EF4-FFF2-40B4-BE49-F238E27FC236}">
                <a16:creationId xmlns:a16="http://schemas.microsoft.com/office/drawing/2014/main" xmlns="" id="{C5F67998-63BB-436E-B65A-21BB7826BC00}"/>
              </a:ext>
            </a:extLst>
          </p:cNvPr>
          <p:cNvSpPr/>
          <p:nvPr/>
        </p:nvSpPr>
        <p:spPr>
          <a:xfrm>
            <a:off x="1206019" y="4175077"/>
            <a:ext cx="582425" cy="55186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xmlns="" id="{087A8F08-998B-46BC-A147-21D33109FBAF}"/>
              </a:ext>
            </a:extLst>
          </p:cNvPr>
          <p:cNvSpPr txBox="1"/>
          <p:nvPr/>
        </p:nvSpPr>
        <p:spPr>
          <a:xfrm>
            <a:off x="1227676" y="5209722"/>
            <a:ext cx="99333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b) Hãy sử dụng các khối trong bộ đồ dùng học tập để xếp thành hình mà em thích.</a:t>
            </a:r>
          </a:p>
        </p:txBody>
      </p:sp>
    </p:spTree>
    <p:extLst>
      <p:ext uri="{BB962C8B-B14F-4D97-AF65-F5344CB8AC3E}">
        <p14:creationId xmlns:p14="http://schemas.microsoft.com/office/powerpoint/2010/main" val="932534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5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5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5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5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75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25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40" grpId="0"/>
      <p:bldP spid="46" grpId="0" animBg="1"/>
      <p:bldP spid="49" grpId="0" animBg="1"/>
      <p:bldP spid="50" grpId="0" animBg="1"/>
      <p:bldP spid="51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5">
            <a:extLst>
              <a:ext uri="{FF2B5EF4-FFF2-40B4-BE49-F238E27FC236}">
                <a16:creationId xmlns:a16="http://schemas.microsoft.com/office/drawing/2014/main" xmlns="" id="{763D36D8-9B87-4523-8F0C-D7362E3F9013}"/>
              </a:ext>
            </a:extLst>
          </p:cNvPr>
          <p:cNvSpPr/>
          <p:nvPr/>
        </p:nvSpPr>
        <p:spPr>
          <a:xfrm>
            <a:off x="995872" y="1348370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A88241F6-79CB-4CE8-BFBB-93370766738A}"/>
              </a:ext>
            </a:extLst>
          </p:cNvPr>
          <p:cNvSpPr txBox="1"/>
          <p:nvPr/>
        </p:nvSpPr>
        <p:spPr>
          <a:xfrm>
            <a:off x="1433195" y="1348370"/>
            <a:ext cx="25479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Chọn hình thích hợp đặt vào vị trí trên cùng.</a:t>
            </a:r>
          </a:p>
        </p:txBody>
      </p:sp>
      <p:pic>
        <p:nvPicPr>
          <p:cNvPr id="60" name="Picture 59" descr="C:\Users\TUAN\Downloads\Luyện tập 1.png">
            <a:extLst>
              <a:ext uri="{FF2B5EF4-FFF2-40B4-BE49-F238E27FC236}">
                <a16:creationId xmlns:a16="http://schemas.microsoft.com/office/drawing/2014/main" xmlns="" id="{96141D6E-5F5C-4AF5-BB68-EE5E70A1DD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62" name="Oval 61">
            <a:extLst>
              <a:ext uri="{FF2B5EF4-FFF2-40B4-BE49-F238E27FC236}">
                <a16:creationId xmlns:a16="http://schemas.microsoft.com/office/drawing/2014/main" xmlns="" id="{7897CB9D-8912-40C5-A195-06208789C927}"/>
              </a:ext>
            </a:extLst>
          </p:cNvPr>
          <p:cNvSpPr/>
          <p:nvPr/>
        </p:nvSpPr>
        <p:spPr>
          <a:xfrm>
            <a:off x="8807996" y="1188739"/>
            <a:ext cx="627421" cy="60911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458BABD6-6163-470F-930E-D95B946AAF18}"/>
              </a:ext>
            </a:extLst>
          </p:cNvPr>
          <p:cNvGrpSpPr/>
          <p:nvPr/>
        </p:nvGrpSpPr>
        <p:grpSpPr>
          <a:xfrm>
            <a:off x="3941343" y="435454"/>
            <a:ext cx="6931228" cy="2700475"/>
            <a:chOff x="3941343" y="435454"/>
            <a:chExt cx="6931228" cy="270047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CF15274E-EE2C-4BDF-BA79-175263C12C5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941343" y="435454"/>
              <a:ext cx="4745648" cy="2700475"/>
            </a:xfrm>
            <a:prstGeom prst="rect">
              <a:avLst/>
            </a:prstGeom>
          </p:spPr>
        </p:pic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xmlns="" id="{9371D9F3-87D4-4AC4-993B-248A94CD2A07}"/>
                </a:ext>
              </a:extLst>
            </p:cNvPr>
            <p:cNvGrpSpPr/>
            <p:nvPr/>
          </p:nvGrpSpPr>
          <p:grpSpPr>
            <a:xfrm>
              <a:off x="8896213" y="462423"/>
              <a:ext cx="1976358" cy="2563397"/>
              <a:chOff x="9219770" y="413630"/>
              <a:chExt cx="1976358" cy="2563397"/>
            </a:xfrm>
          </p:grpSpPr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xmlns="" id="{CF90743E-CA86-4745-9891-8093566E995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9792363" y="413630"/>
                <a:ext cx="1403765" cy="2563397"/>
              </a:xfrm>
              <a:prstGeom prst="rect">
                <a:avLst/>
              </a:prstGeom>
            </p:spPr>
          </p:pic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xmlns="" id="{07ADDA25-1B34-499E-8F4E-D6503C5DDB90}"/>
                  </a:ext>
                </a:extLst>
              </p:cNvPr>
              <p:cNvSpPr txBox="1"/>
              <p:nvPr/>
            </p:nvSpPr>
            <p:spPr>
              <a:xfrm>
                <a:off x="9219770" y="607530"/>
                <a:ext cx="57259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3200" dirty="0">
                    <a:solidFill>
                      <a:srgbClr val="ED008C"/>
                    </a:solidFill>
                  </a:rPr>
                  <a:t>A.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xmlns="" id="{64698BAC-A6AC-4D56-805C-079A5CDFDFE9}"/>
                  </a:ext>
                </a:extLst>
              </p:cNvPr>
              <p:cNvSpPr txBox="1"/>
              <p:nvPr/>
            </p:nvSpPr>
            <p:spPr>
              <a:xfrm>
                <a:off x="9219770" y="1138689"/>
                <a:ext cx="57259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3200" dirty="0">
                    <a:solidFill>
                      <a:srgbClr val="ED008C"/>
                    </a:solidFill>
                  </a:rPr>
                  <a:t>B.</a:t>
                </a: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xmlns="" id="{CF44F892-0BE0-42AC-8106-4D1DC2C91799}"/>
                  </a:ext>
                </a:extLst>
              </p:cNvPr>
              <p:cNvSpPr txBox="1"/>
              <p:nvPr/>
            </p:nvSpPr>
            <p:spPr>
              <a:xfrm>
                <a:off x="9219770" y="1733213"/>
                <a:ext cx="59503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3200" dirty="0">
                    <a:solidFill>
                      <a:srgbClr val="ED008C"/>
                    </a:solidFill>
                  </a:rPr>
                  <a:t>C.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xmlns="" id="{99E263BE-2576-48C4-94F4-5E9840976E58}"/>
                  </a:ext>
                </a:extLst>
              </p:cNvPr>
              <p:cNvSpPr txBox="1"/>
              <p:nvPr/>
            </p:nvSpPr>
            <p:spPr>
              <a:xfrm>
                <a:off x="9219770" y="2341052"/>
                <a:ext cx="59503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3200" dirty="0">
                    <a:solidFill>
                      <a:srgbClr val="ED008C"/>
                    </a:solidFill>
                  </a:rPr>
                  <a:t>D.</a:t>
                </a:r>
              </a:p>
            </p:txBody>
          </p:sp>
        </p:grpSp>
      </p:grpSp>
      <p:sp>
        <p:nvSpPr>
          <p:cNvPr id="22" name="Oval 21">
            <a:extLst>
              <a:ext uri="{FF2B5EF4-FFF2-40B4-BE49-F238E27FC236}">
                <a16:creationId xmlns:a16="http://schemas.microsoft.com/office/drawing/2014/main" xmlns="" id="{6BFAFAE2-AA4A-47FD-AF8E-4B377749A4CB}"/>
              </a:ext>
            </a:extLst>
          </p:cNvPr>
          <p:cNvSpPr/>
          <p:nvPr/>
        </p:nvSpPr>
        <p:spPr>
          <a:xfrm>
            <a:off x="995872" y="3055767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71AE965A-CA2C-4D66-A98A-1F770490EDF5}"/>
              </a:ext>
            </a:extLst>
          </p:cNvPr>
          <p:cNvSpPr txBox="1"/>
          <p:nvPr/>
        </p:nvSpPr>
        <p:spPr>
          <a:xfrm>
            <a:off x="1433194" y="3055767"/>
            <a:ext cx="52293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Chọn hình thích hợp đặt vào dấu “?”.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EF03DAF3-2150-4E7F-AB10-C9B6ED8339A8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7087" y="3452908"/>
            <a:ext cx="9762934" cy="2826585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A791A8E1-C3A1-415A-BB1E-A89F09EDB22F}"/>
              </a:ext>
            </a:extLst>
          </p:cNvPr>
          <p:cNvSpPr/>
          <p:nvPr/>
        </p:nvSpPr>
        <p:spPr>
          <a:xfrm>
            <a:off x="1325688" y="3568558"/>
            <a:ext cx="3105636" cy="1352275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35B7719E-19EF-4D06-A71E-CC89A0A3F3E5}"/>
              </a:ext>
            </a:extLst>
          </p:cNvPr>
          <p:cNvSpPr/>
          <p:nvPr/>
        </p:nvSpPr>
        <p:spPr>
          <a:xfrm>
            <a:off x="4502539" y="3568557"/>
            <a:ext cx="3105636" cy="1352275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C453FD53-14DC-4C74-8488-B1C492C179F7}"/>
              </a:ext>
            </a:extLst>
          </p:cNvPr>
          <p:cNvSpPr/>
          <p:nvPr/>
        </p:nvSpPr>
        <p:spPr>
          <a:xfrm>
            <a:off x="7679390" y="3568557"/>
            <a:ext cx="3105636" cy="1352275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xmlns="" id="{D9139760-6350-430F-B280-0F5C87ACBD97}"/>
              </a:ext>
            </a:extLst>
          </p:cNvPr>
          <p:cNvSpPr/>
          <p:nvPr/>
        </p:nvSpPr>
        <p:spPr>
          <a:xfrm>
            <a:off x="2698256" y="3446775"/>
            <a:ext cx="942188" cy="160352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xmlns="" id="{8E0EE59E-FDA3-4E73-9638-3C11CDAFB3CB}"/>
              </a:ext>
            </a:extLst>
          </p:cNvPr>
          <p:cNvSpPr/>
          <p:nvPr/>
        </p:nvSpPr>
        <p:spPr>
          <a:xfrm>
            <a:off x="5882135" y="3438068"/>
            <a:ext cx="942188" cy="160352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xmlns="" id="{F734B6DC-C229-4A3B-B439-C8BDF3EA2C76}"/>
              </a:ext>
            </a:extLst>
          </p:cNvPr>
          <p:cNvSpPr/>
          <p:nvPr/>
        </p:nvSpPr>
        <p:spPr>
          <a:xfrm>
            <a:off x="8945877" y="3439189"/>
            <a:ext cx="942188" cy="160352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xmlns="" id="{F5F6B340-465E-4C0A-9850-D21C326F73F2}"/>
              </a:ext>
            </a:extLst>
          </p:cNvPr>
          <p:cNvSpPr/>
          <p:nvPr/>
        </p:nvSpPr>
        <p:spPr>
          <a:xfrm>
            <a:off x="6219239" y="5620292"/>
            <a:ext cx="627421" cy="60911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90651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62" grpId="0" animBg="1"/>
      <p:bldP spid="22" grpId="0" animBg="1"/>
      <p:bldP spid="23" grpId="0"/>
      <p:bldP spid="25" grpId="0" animBg="1"/>
      <p:bldP spid="26" grpId="0" animBg="1"/>
      <p:bldP spid="27" grpId="0" animBg="1"/>
      <p:bldP spid="28" grpId="0" animBg="1"/>
      <p:bldP spid="29" grpId="0" animBg="1"/>
      <p:bldP spid="31" grpId="0" animBg="1"/>
      <p:bldP spid="3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:\Users\TUAN\Downloads\Luyện tập 1.png">
            <a:extLst>
              <a:ext uri="{FF2B5EF4-FFF2-40B4-BE49-F238E27FC236}">
                <a16:creationId xmlns:a16="http://schemas.microsoft.com/office/drawing/2014/main" xmlns="" id="{4CD40033-5B5A-43BF-BF5F-D57AE23493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29" name="Oval 28">
            <a:extLst>
              <a:ext uri="{FF2B5EF4-FFF2-40B4-BE49-F238E27FC236}">
                <a16:creationId xmlns:a16="http://schemas.microsoft.com/office/drawing/2014/main" xmlns="" id="{57456992-8066-401D-88FF-F5179C64DA89}"/>
              </a:ext>
            </a:extLst>
          </p:cNvPr>
          <p:cNvSpPr/>
          <p:nvPr/>
        </p:nvSpPr>
        <p:spPr>
          <a:xfrm>
            <a:off x="953669" y="1432776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5A86E496-7A7E-452C-9CAE-202DBE8D8011}"/>
              </a:ext>
            </a:extLst>
          </p:cNvPr>
          <p:cNvSpPr txBox="1"/>
          <p:nvPr/>
        </p:nvSpPr>
        <p:spPr>
          <a:xfrm>
            <a:off x="1390991" y="1432776"/>
            <a:ext cx="290378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/>
              <a:t>Đi theo các vật có dạng khối trụ hoặc khối cầu, cá ngựa sẽ đến lối ra nào?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04F8179-153D-447A-8862-343C5165F32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94775" y="479730"/>
            <a:ext cx="7037916" cy="5898540"/>
          </a:xfrm>
          <a:prstGeom prst="rect">
            <a:avLst/>
          </a:prstGeom>
        </p:spPr>
      </p:pic>
      <p:sp>
        <p:nvSpPr>
          <p:cNvPr id="21" name="Oval 20">
            <a:extLst>
              <a:ext uri="{FF2B5EF4-FFF2-40B4-BE49-F238E27FC236}">
                <a16:creationId xmlns:a16="http://schemas.microsoft.com/office/drawing/2014/main" xmlns="" id="{6308B59E-E6C8-4432-BBCC-7F5BE2D66760}"/>
              </a:ext>
            </a:extLst>
          </p:cNvPr>
          <p:cNvSpPr/>
          <p:nvPr/>
        </p:nvSpPr>
        <p:spPr>
          <a:xfrm>
            <a:off x="5268552" y="664861"/>
            <a:ext cx="762396" cy="1054887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xmlns="" id="{72FB56F2-4427-49E0-877B-5F27501E2F0E}"/>
              </a:ext>
            </a:extLst>
          </p:cNvPr>
          <p:cNvSpPr/>
          <p:nvPr/>
        </p:nvSpPr>
        <p:spPr>
          <a:xfrm>
            <a:off x="6183250" y="664861"/>
            <a:ext cx="762396" cy="1054887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xmlns="" id="{D5C8B016-FCFD-4C50-9AF7-C9FEEA9846C9}"/>
              </a:ext>
            </a:extLst>
          </p:cNvPr>
          <p:cNvSpPr/>
          <p:nvPr/>
        </p:nvSpPr>
        <p:spPr>
          <a:xfrm>
            <a:off x="7051337" y="664861"/>
            <a:ext cx="762396" cy="1054887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xmlns="" id="{EACFC6D8-FB53-46A6-AEA1-A9C0A340A7BF}"/>
              </a:ext>
            </a:extLst>
          </p:cNvPr>
          <p:cNvSpPr/>
          <p:nvPr/>
        </p:nvSpPr>
        <p:spPr>
          <a:xfrm>
            <a:off x="7942729" y="664861"/>
            <a:ext cx="762396" cy="1054887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xmlns="" id="{CC781E30-CF32-4485-98BF-149A799E83B3}"/>
              </a:ext>
            </a:extLst>
          </p:cNvPr>
          <p:cNvSpPr/>
          <p:nvPr/>
        </p:nvSpPr>
        <p:spPr>
          <a:xfrm>
            <a:off x="8875314" y="664861"/>
            <a:ext cx="762396" cy="1054887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xmlns="" id="{38F97442-FF23-4135-8729-34D091A878C3}"/>
              </a:ext>
            </a:extLst>
          </p:cNvPr>
          <p:cNvSpPr/>
          <p:nvPr/>
        </p:nvSpPr>
        <p:spPr>
          <a:xfrm>
            <a:off x="9807899" y="664861"/>
            <a:ext cx="762396" cy="1054887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xmlns="" id="{52C6A7EC-BBC0-44EB-8AC2-E6BED123C2E4}"/>
              </a:ext>
            </a:extLst>
          </p:cNvPr>
          <p:cNvSpPr/>
          <p:nvPr/>
        </p:nvSpPr>
        <p:spPr>
          <a:xfrm>
            <a:off x="9807899" y="1645920"/>
            <a:ext cx="762396" cy="841743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xmlns="" id="{DFF8EBF1-543F-4DB3-B0F6-859EEA6AE6FD}"/>
              </a:ext>
            </a:extLst>
          </p:cNvPr>
          <p:cNvSpPr/>
          <p:nvPr/>
        </p:nvSpPr>
        <p:spPr>
          <a:xfrm>
            <a:off x="9807899" y="2402437"/>
            <a:ext cx="762396" cy="841743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xmlns="" id="{01B8390C-A9DD-4E48-8C15-B19213D08A94}"/>
              </a:ext>
            </a:extLst>
          </p:cNvPr>
          <p:cNvSpPr/>
          <p:nvPr/>
        </p:nvSpPr>
        <p:spPr>
          <a:xfrm>
            <a:off x="9807899" y="3258673"/>
            <a:ext cx="762396" cy="98977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xmlns="" id="{5D8FECD5-2728-4BDB-8346-8CC09AD58881}"/>
              </a:ext>
            </a:extLst>
          </p:cNvPr>
          <p:cNvSpPr/>
          <p:nvPr/>
        </p:nvSpPr>
        <p:spPr>
          <a:xfrm>
            <a:off x="9807899" y="4122259"/>
            <a:ext cx="762396" cy="730759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xmlns="" id="{8711239C-2C7A-4D29-B559-17E7C2278AEF}"/>
              </a:ext>
            </a:extLst>
          </p:cNvPr>
          <p:cNvSpPr/>
          <p:nvPr/>
        </p:nvSpPr>
        <p:spPr>
          <a:xfrm>
            <a:off x="9509760" y="5088200"/>
            <a:ext cx="1364566" cy="129007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97618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44" grpId="0" animBg="1"/>
      <p:bldP spid="45" grpId="0" animBg="1"/>
      <p:bldP spid="4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6775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xmlns="" id="{AB9B79B4-3295-46E0-A410-553163F41B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xmlns="" id="{2B34F01C-F874-409B-854A-8A8CCFAF9BE6}"/>
              </a:ext>
            </a:extLst>
          </p:cNvPr>
          <p:cNvSpPr/>
          <p:nvPr/>
        </p:nvSpPr>
        <p:spPr>
          <a:xfrm>
            <a:off x="1343874" y="1300889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F4E1DB8-8CE5-495B-8A7E-48186F027624}"/>
              </a:ext>
            </a:extLst>
          </p:cNvPr>
          <p:cNvSpPr txBox="1"/>
          <p:nvPr/>
        </p:nvSpPr>
        <p:spPr>
          <a:xfrm>
            <a:off x="1781196" y="1300889"/>
            <a:ext cx="42931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Mỗi đồ vật có dạng khối nào?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5DB42FC2-8430-4B5A-8D05-E928384B31D9}"/>
              </a:ext>
            </a:extLst>
          </p:cNvPr>
          <p:cNvGrpSpPr/>
          <p:nvPr/>
        </p:nvGrpSpPr>
        <p:grpSpPr>
          <a:xfrm>
            <a:off x="994772" y="1959779"/>
            <a:ext cx="9853354" cy="1602047"/>
            <a:chOff x="864305" y="1059378"/>
            <a:chExt cx="9853354" cy="160204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C154979D-DBA8-4B91-9033-DDBDF105893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r="86385"/>
            <a:stretch/>
          </p:blipFill>
          <p:spPr>
            <a:xfrm>
              <a:off x="864305" y="1059378"/>
              <a:ext cx="1330255" cy="1602047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xmlns="" id="{5BAE42BE-6DD2-471E-A9DE-86A22851AF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29228" r="57157"/>
            <a:stretch/>
          </p:blipFill>
          <p:spPr>
            <a:xfrm>
              <a:off x="2194560" y="1059378"/>
              <a:ext cx="1330255" cy="1602047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7710F7A2-F801-4B18-99B4-0E69CBF6319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58168" r="28217"/>
            <a:stretch/>
          </p:blipFill>
          <p:spPr>
            <a:xfrm>
              <a:off x="3376776" y="1059378"/>
              <a:ext cx="1330255" cy="1602047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9D81791A-E9C6-4FBD-AAA8-00A07C6EAFE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86076" r="309"/>
            <a:stretch/>
          </p:blipFill>
          <p:spPr>
            <a:xfrm>
              <a:off x="4735513" y="1059378"/>
              <a:ext cx="1330255" cy="1602047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xmlns="" id="{C60ACDD1-7247-427F-9476-9B97C379FA8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605" r="83324" b="11008"/>
            <a:stretch/>
          </p:blipFill>
          <p:spPr>
            <a:xfrm>
              <a:off x="5943599" y="1059378"/>
              <a:ext cx="1443545" cy="1602047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16B959FB-08B0-4D79-8AF9-EE9DBC68F50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39045" t="-1352" r="39432" b="12360"/>
            <a:stretch/>
          </p:blipFill>
          <p:spPr>
            <a:xfrm>
              <a:off x="7151685" y="1059378"/>
              <a:ext cx="1933321" cy="1602047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16D6B58A-946D-48B1-BB23-97DF145CBFA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78614" t="1812" r="-137" b="9196"/>
            <a:stretch/>
          </p:blipFill>
          <p:spPr>
            <a:xfrm>
              <a:off x="8784338" y="1059378"/>
              <a:ext cx="1933321" cy="1602047"/>
            </a:xfrm>
            <a:prstGeom prst="rect">
              <a:avLst/>
            </a:prstGeom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755E582B-0D35-4716-ADCE-69F9905AC699}"/>
              </a:ext>
            </a:extLst>
          </p:cNvPr>
          <p:cNvGrpSpPr/>
          <p:nvPr/>
        </p:nvGrpSpPr>
        <p:grpSpPr>
          <a:xfrm>
            <a:off x="994772" y="4950251"/>
            <a:ext cx="9745095" cy="606860"/>
            <a:chOff x="1051336" y="3088561"/>
            <a:chExt cx="9745095" cy="606860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xmlns="" id="{B7FA79D1-42C5-4EE5-A49D-D2AD64304CB9}"/>
                </a:ext>
              </a:extLst>
            </p:cNvPr>
            <p:cNvSpPr/>
            <p:nvPr/>
          </p:nvSpPr>
          <p:spPr>
            <a:xfrm>
              <a:off x="1051336" y="3088561"/>
              <a:ext cx="1720066" cy="606860"/>
            </a:xfrm>
            <a:prstGeom prst="roundRect">
              <a:avLst>
                <a:gd name="adj" fmla="val 31183"/>
              </a:avLst>
            </a:prstGeom>
            <a:solidFill>
              <a:srgbClr val="FACAC8"/>
            </a:solidFill>
            <a:ln>
              <a:solidFill>
                <a:srgbClr val="FACA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400" dirty="0">
                  <a:solidFill>
                    <a:sysClr val="windowText" lastClr="000000"/>
                  </a:solidFill>
                </a:rPr>
                <a:t>Khối cầu</a:t>
              </a:r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xmlns="" id="{14C3F273-165A-47B9-A64D-7827E03D351B}"/>
                </a:ext>
              </a:extLst>
            </p:cNvPr>
            <p:cNvSpPr/>
            <p:nvPr/>
          </p:nvSpPr>
          <p:spPr>
            <a:xfrm>
              <a:off x="2911281" y="3088561"/>
              <a:ext cx="2770184" cy="606860"/>
            </a:xfrm>
            <a:prstGeom prst="roundRect">
              <a:avLst>
                <a:gd name="adj" fmla="val 31183"/>
              </a:avLst>
            </a:prstGeom>
            <a:solidFill>
              <a:srgbClr val="FACAC8"/>
            </a:solidFill>
            <a:ln>
              <a:solidFill>
                <a:srgbClr val="FACA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400">
                  <a:solidFill>
                    <a:sysClr val="windowText" lastClr="000000"/>
                  </a:solidFill>
                </a:rPr>
                <a:t>Khối lập phương</a:t>
              </a:r>
              <a:endParaRPr lang="vi-VN" sz="24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xmlns="" id="{3E240164-CB56-475F-9908-A66BC9383169}"/>
                </a:ext>
              </a:extLst>
            </p:cNvPr>
            <p:cNvSpPr/>
            <p:nvPr/>
          </p:nvSpPr>
          <p:spPr>
            <a:xfrm>
              <a:off x="5855314" y="3088561"/>
              <a:ext cx="1720066" cy="606860"/>
            </a:xfrm>
            <a:prstGeom prst="roundRect">
              <a:avLst>
                <a:gd name="adj" fmla="val 31183"/>
              </a:avLst>
            </a:prstGeom>
            <a:solidFill>
              <a:srgbClr val="FACAC8"/>
            </a:solidFill>
            <a:ln>
              <a:solidFill>
                <a:srgbClr val="FACA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400" dirty="0">
                  <a:solidFill>
                    <a:sysClr val="windowText" lastClr="000000"/>
                  </a:solidFill>
                </a:rPr>
                <a:t>Khối trụ</a:t>
              </a:r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xmlns="" id="{EA765E13-8FDB-45EA-B9E5-05DA1EDDCC59}"/>
                </a:ext>
              </a:extLst>
            </p:cNvPr>
            <p:cNvSpPr/>
            <p:nvPr/>
          </p:nvSpPr>
          <p:spPr>
            <a:xfrm>
              <a:off x="7749229" y="3088561"/>
              <a:ext cx="3047202" cy="606860"/>
            </a:xfrm>
            <a:prstGeom prst="roundRect">
              <a:avLst>
                <a:gd name="adj" fmla="val 31183"/>
              </a:avLst>
            </a:prstGeom>
            <a:solidFill>
              <a:srgbClr val="FACAC8"/>
            </a:solidFill>
            <a:ln>
              <a:solidFill>
                <a:srgbClr val="FACA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400">
                  <a:solidFill>
                    <a:sysClr val="windowText" lastClr="000000"/>
                  </a:solidFill>
                </a:rPr>
                <a:t>Khối hộp chữ nhật</a:t>
              </a:r>
              <a:endParaRPr lang="vi-VN" sz="2400" dirty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21" name="Freeform: Shape 20">
            <a:extLst>
              <a:ext uri="{FF2B5EF4-FFF2-40B4-BE49-F238E27FC236}">
                <a16:creationId xmlns:a16="http://schemas.microsoft.com/office/drawing/2014/main" xmlns="" id="{3BBADD18-D8BD-477F-AB6A-B64021A4E774}"/>
              </a:ext>
            </a:extLst>
          </p:cNvPr>
          <p:cNvSpPr/>
          <p:nvPr/>
        </p:nvSpPr>
        <p:spPr>
          <a:xfrm>
            <a:off x="2870280" y="3201148"/>
            <a:ext cx="1223125" cy="1749103"/>
          </a:xfrm>
          <a:custGeom>
            <a:avLst/>
            <a:gdLst>
              <a:gd name="connsiteX0" fmla="*/ 22833 w 1217453"/>
              <a:gd name="connsiteY0" fmla="*/ 0 h 811162"/>
              <a:gd name="connsiteX1" fmla="*/ 111324 w 1217453"/>
              <a:gd name="connsiteY1" fmla="*/ 353962 h 811162"/>
              <a:gd name="connsiteX2" fmla="*/ 892988 w 1217453"/>
              <a:gd name="connsiteY2" fmla="*/ 471949 h 811162"/>
              <a:gd name="connsiteX3" fmla="*/ 1217453 w 1217453"/>
              <a:gd name="connsiteY3" fmla="*/ 811162 h 811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7453" h="811162">
                <a:moveTo>
                  <a:pt x="22833" y="0"/>
                </a:moveTo>
                <a:cubicBezTo>
                  <a:pt x="-5435" y="137652"/>
                  <a:pt x="-33702" y="275304"/>
                  <a:pt x="111324" y="353962"/>
                </a:cubicBezTo>
                <a:cubicBezTo>
                  <a:pt x="256350" y="432620"/>
                  <a:pt x="708633" y="395749"/>
                  <a:pt x="892988" y="471949"/>
                </a:cubicBezTo>
                <a:cubicBezTo>
                  <a:pt x="1077343" y="548149"/>
                  <a:pt x="1147398" y="679655"/>
                  <a:pt x="1217453" y="811162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xmlns="" id="{57E67E84-18A5-4EF6-A2AA-0D2AE079CA2F}"/>
              </a:ext>
            </a:extLst>
          </p:cNvPr>
          <p:cNvCxnSpPr>
            <a:cxnSpLocks/>
            <a:endCxn id="18" idx="0"/>
          </p:cNvCxnSpPr>
          <p:nvPr/>
        </p:nvCxnSpPr>
        <p:spPr>
          <a:xfrm>
            <a:off x="1849825" y="3201148"/>
            <a:ext cx="7366441" cy="174910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xmlns="" id="{86F65094-8B1D-4AE3-A1E5-3411831FAA72}"/>
              </a:ext>
            </a:extLst>
          </p:cNvPr>
          <p:cNvCxnSpPr>
            <a:cxnSpLocks/>
            <a:endCxn id="17" idx="0"/>
          </p:cNvCxnSpPr>
          <p:nvPr/>
        </p:nvCxnSpPr>
        <p:spPr>
          <a:xfrm>
            <a:off x="4376133" y="3429000"/>
            <a:ext cx="2282650" cy="152125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xmlns="" id="{4BE43835-8D5C-4BFA-B004-28A7A14D36DD}"/>
              </a:ext>
            </a:extLst>
          </p:cNvPr>
          <p:cNvCxnSpPr>
            <a:cxnSpLocks/>
            <a:endCxn id="15" idx="0"/>
          </p:cNvCxnSpPr>
          <p:nvPr/>
        </p:nvCxnSpPr>
        <p:spPr>
          <a:xfrm flipH="1">
            <a:off x="1854805" y="3003923"/>
            <a:ext cx="3384173" cy="194632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xmlns="" id="{F69F0CBB-163A-4D10-B558-A9355C2459A7}"/>
              </a:ext>
            </a:extLst>
          </p:cNvPr>
          <p:cNvCxnSpPr>
            <a:cxnSpLocks/>
          </p:cNvCxnSpPr>
          <p:nvPr/>
        </p:nvCxnSpPr>
        <p:spPr>
          <a:xfrm flipH="1">
            <a:off x="2447778" y="3206865"/>
            <a:ext cx="4395496" cy="174338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xmlns="" id="{91EEDAAD-3DED-4FB7-8C5B-6F2ADAF3A6FD}"/>
              </a:ext>
            </a:extLst>
          </p:cNvPr>
          <p:cNvCxnSpPr>
            <a:cxnSpLocks/>
            <a:endCxn id="18" idx="0"/>
          </p:cNvCxnSpPr>
          <p:nvPr/>
        </p:nvCxnSpPr>
        <p:spPr>
          <a:xfrm>
            <a:off x="8263079" y="3201148"/>
            <a:ext cx="953187" cy="174910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xmlns="" id="{80986FB7-1901-4127-87BF-DE9B12A98FCE}"/>
              </a:ext>
            </a:extLst>
          </p:cNvPr>
          <p:cNvCxnSpPr>
            <a:cxnSpLocks/>
            <a:endCxn id="17" idx="0"/>
          </p:cNvCxnSpPr>
          <p:nvPr/>
        </p:nvCxnSpPr>
        <p:spPr>
          <a:xfrm flipH="1">
            <a:off x="6658783" y="3429000"/>
            <a:ext cx="3102736" cy="152125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6726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xmlns="" id="{BB381D61-6FA0-410F-B2A7-D2FB9C8F80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xmlns="" id="{D4761E5A-A192-4A00-93C4-FC7AFC4CB43C}"/>
              </a:ext>
            </a:extLst>
          </p:cNvPr>
          <p:cNvSpPr/>
          <p:nvPr/>
        </p:nvSpPr>
        <p:spPr>
          <a:xfrm>
            <a:off x="2967936" y="675808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2A1C9DF-0318-4DC7-96C2-B7AF7EBABE6C}"/>
              </a:ext>
            </a:extLst>
          </p:cNvPr>
          <p:cNvSpPr txBox="1"/>
          <p:nvPr/>
        </p:nvSpPr>
        <p:spPr>
          <a:xfrm>
            <a:off x="3405258" y="675808"/>
            <a:ext cx="77967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Quan sát tranh rồi chỉ ra hình có dạng khối trụ, hình có dạng khối cầu.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B9C587C-563D-4FDC-AB18-36C98A014D7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54294" y="1506805"/>
            <a:ext cx="8886986" cy="480165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86275" y="4959630"/>
            <a:ext cx="664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</a:t>
            </a:r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5260740" y="3840419"/>
            <a:ext cx="664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237522" y="4187896"/>
            <a:ext cx="664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238507" y="2304280"/>
            <a:ext cx="664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</a:t>
            </a:r>
            <a:endParaRPr lang="en-US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623708" y="3719645"/>
            <a:ext cx="664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</a:t>
            </a:r>
            <a:endParaRPr lang="en-US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4556484" y="4306372"/>
            <a:ext cx="664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</a:t>
            </a:r>
            <a:endParaRPr lang="en-US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3186597" y="4959630"/>
            <a:ext cx="664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</a:t>
            </a:r>
            <a:endParaRPr lang="en-US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5673373" y="2790194"/>
            <a:ext cx="664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53010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/>
      <p:bldP spid="15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xmlns="" id="{475929F9-BCA6-4DF1-8CAF-595B5447A3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A13EEE0-FE9A-45DE-A40F-7A8872FA9DF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2524"/>
          <a:stretch/>
        </p:blipFill>
        <p:spPr>
          <a:xfrm>
            <a:off x="2276621" y="967217"/>
            <a:ext cx="7638757" cy="3465299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xmlns="" id="{BAD91B75-D5E4-4AB5-A3DC-9F37DCE2B624}"/>
              </a:ext>
            </a:extLst>
          </p:cNvPr>
          <p:cNvSpPr/>
          <p:nvPr/>
        </p:nvSpPr>
        <p:spPr>
          <a:xfrm>
            <a:off x="2967936" y="675808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61C4D29-F435-4FD6-AFE7-6F8FD82BFF9D}"/>
              </a:ext>
            </a:extLst>
          </p:cNvPr>
          <p:cNvSpPr txBox="1"/>
          <p:nvPr/>
        </p:nvSpPr>
        <p:spPr>
          <a:xfrm>
            <a:off x="3405258" y="675808"/>
            <a:ext cx="7796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Bạn voi cần vận chuyển các khối gỗ hình như sau: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EA2482A-1834-429E-A0C4-A9ACA0ECDF81}"/>
              </a:ext>
            </a:extLst>
          </p:cNvPr>
          <p:cNvSpPr txBox="1"/>
          <p:nvPr/>
        </p:nvSpPr>
        <p:spPr>
          <a:xfrm>
            <a:off x="1039541" y="4528547"/>
            <a:ext cx="53893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a) Khối gỗ nặng nhất có dạng khối gì?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5044AA3-561D-47CB-B208-2DD3389CF99C}"/>
              </a:ext>
            </a:extLst>
          </p:cNvPr>
          <p:cNvSpPr txBox="1"/>
          <p:nvPr/>
        </p:nvSpPr>
        <p:spPr>
          <a:xfrm>
            <a:off x="6326649" y="4526029"/>
            <a:ext cx="53893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  <a:sym typeface="Wingdings" panose="05000000000000000000" pitchFamily="2" charset="2"/>
              </a:rPr>
              <a:t> Khối hộp chữ nhật 64 kg.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046F28D-B24B-46E1-8870-2CEB766E4046}"/>
              </a:ext>
            </a:extLst>
          </p:cNvPr>
          <p:cNvSpPr txBox="1"/>
          <p:nvPr/>
        </p:nvSpPr>
        <p:spPr>
          <a:xfrm>
            <a:off x="1039540" y="4987694"/>
            <a:ext cx="101726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b) Bạn voi kéo một khối gỗ có dạng khối trụ và một khối gỗ có dạng khối lập phương. Hỏi bạn voi đã kéo bao nhiêu ki-lô-gam gỗ?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46594752-3D4A-4D8A-879D-162291A5F67E}"/>
              </a:ext>
            </a:extLst>
          </p:cNvPr>
          <p:cNvSpPr/>
          <p:nvPr/>
        </p:nvSpPr>
        <p:spPr>
          <a:xfrm>
            <a:off x="4011588" y="5808271"/>
            <a:ext cx="3592650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r>
              <a:rPr lang="vi-VN" sz="2800" dirty="0"/>
              <a:t>50 </a:t>
            </a:r>
            <a:r>
              <a:rPr lang="en-US" sz="2800" dirty="0" smtClean="0"/>
              <a:t> </a:t>
            </a:r>
            <a:r>
              <a:rPr lang="vi-VN" sz="2800" dirty="0" smtClean="0"/>
              <a:t> </a:t>
            </a:r>
            <a:r>
              <a:rPr lang="vi-VN" sz="2800" dirty="0"/>
              <a:t>+ 48 </a:t>
            </a:r>
            <a:r>
              <a:rPr lang="en-US" sz="2800" dirty="0" smtClean="0"/>
              <a:t> </a:t>
            </a:r>
            <a:r>
              <a:rPr lang="vi-VN" sz="2800" dirty="0" smtClean="0"/>
              <a:t> </a:t>
            </a:r>
            <a:r>
              <a:rPr lang="vi-VN" sz="2800" dirty="0"/>
              <a:t>=              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37D4095C-EF6A-4351-AD02-2D8EA6F8B0AE}"/>
              </a:ext>
            </a:extLst>
          </p:cNvPr>
          <p:cNvSpPr txBox="1"/>
          <p:nvPr/>
        </p:nvSpPr>
        <p:spPr>
          <a:xfrm>
            <a:off x="6093152" y="5818691"/>
            <a:ext cx="2304884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98 </a:t>
            </a:r>
            <a:r>
              <a:rPr lang="en-US" sz="3200" b="1" dirty="0" smtClean="0">
                <a:solidFill>
                  <a:srgbClr val="FF0000"/>
                </a:solidFill>
              </a:rPr>
              <a:t>(</a:t>
            </a:r>
            <a:r>
              <a:rPr lang="vi-VN" sz="3200" b="1" dirty="0" smtClean="0">
                <a:solidFill>
                  <a:srgbClr val="FF0000"/>
                </a:solidFill>
              </a:rPr>
              <a:t>kg</a:t>
            </a:r>
            <a:r>
              <a:rPr lang="en-US" sz="3200" b="1" dirty="0" smtClean="0">
                <a:solidFill>
                  <a:srgbClr val="FF0000"/>
                </a:solidFill>
              </a:rPr>
              <a:t>)</a:t>
            </a:r>
            <a:endParaRPr lang="vi-VN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05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/>
      <p:bldP spid="8" grpId="0"/>
      <p:bldP spid="9" grpId="0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2390</TotalTime>
  <Words>260</Words>
  <Application>Microsoft Office PowerPoint</Application>
  <PresentationFormat>Widescreen</PresentationFormat>
  <Paragraphs>73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UTM Cookies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Techsi.vn</cp:lastModifiedBy>
  <cp:revision>226</cp:revision>
  <dcterms:created xsi:type="dcterms:W3CDTF">2021-06-02T01:34:28Z</dcterms:created>
  <dcterms:modified xsi:type="dcterms:W3CDTF">2023-02-23T02:24:30Z</dcterms:modified>
</cp:coreProperties>
</file>