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1"/>
  </p:notesMasterIdLst>
  <p:sldIdLst>
    <p:sldId id="352" r:id="rId3"/>
    <p:sldId id="353" r:id="rId4"/>
    <p:sldId id="394" r:id="rId5"/>
    <p:sldId id="355" r:id="rId6"/>
    <p:sldId id="375" r:id="rId7"/>
    <p:sldId id="396" r:id="rId8"/>
    <p:sldId id="359" r:id="rId9"/>
    <p:sldId id="360" r:id="rId10"/>
    <p:sldId id="397" r:id="rId11"/>
    <p:sldId id="363" r:id="rId12"/>
    <p:sldId id="398" r:id="rId13"/>
    <p:sldId id="380" r:id="rId14"/>
    <p:sldId id="366" r:id="rId15"/>
    <p:sldId id="369" r:id="rId16"/>
    <p:sldId id="370" r:id="rId17"/>
    <p:sldId id="381" r:id="rId18"/>
    <p:sldId id="372" r:id="rId19"/>
    <p:sldId id="389" r:id="rId20"/>
  </p:sldIdLst>
  <p:sldSz cx="6858000" cy="51435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HP001" panose="020B0603050302020204" pitchFamily="34" charset="0"/>
      <p:regular r:id="rId28"/>
      <p:bold r:id="rId29"/>
    </p:embeddedFont>
    <p:embeddedFont>
      <p:font typeface="HP001 4 hàng" panose="020B0603050302020204" pitchFamily="34" charset="0"/>
      <p:regular r:id="rId30"/>
      <p:bold r:id="rId31"/>
    </p:embeddedFont>
    <p:embeddedFont>
      <p:font typeface="Kalam" panose="020B0604020202020204" charset="0"/>
      <p:regular r:id="rId32"/>
      <p:bold r:id="rId33"/>
    </p:embeddedFont>
    <p:embeddedFont>
      <p:font typeface="Montserrat" panose="02000505000000020004" pitchFamily="2" charset="0"/>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UTM Cookies" panose="02040603050506020204" pitchFamily="18" charset="0"/>
      <p:regular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95" d="100"/>
          <a:sy n="95" d="100"/>
        </p:scale>
        <p:origin x="11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17.xml"/><Relationship Id="rId6" Type="http://schemas.microsoft.com/office/2007/relationships/hdphoto" Target="../media/hdphoto10.wdp"/><Relationship Id="rId5" Type="http://schemas.openxmlformats.org/officeDocument/2006/relationships/image" Target="../media/image34.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02075"/>
            <a:ext cx="488784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1837362" cy="338554"/>
            </a:xfrm>
            <a:prstGeom prst="rect">
              <a:avLst/>
            </a:prstGeom>
            <a:noFill/>
          </p:spPr>
          <p:txBody>
            <a:bodyPr wrap="none" rtlCol="0">
              <a:spAutoFit/>
            </a:bodyPr>
            <a:lstStyle/>
            <a:p>
              <a:r>
                <a:rPr lang="vi-VN" sz="1600" dirty="0">
                  <a:latin typeface="+mn-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2231701" cy="338554"/>
            </a:xfrm>
            <a:prstGeom prst="rect">
              <a:avLst/>
            </a:prstGeom>
            <a:noFill/>
          </p:spPr>
          <p:txBody>
            <a:bodyPr wrap="none" rtlCol="0">
              <a:spAutoFit/>
            </a:bodyPr>
            <a:lstStyle/>
            <a:p>
              <a:r>
                <a:rPr lang="vi-VN" sz="1600" dirty="0">
                  <a:latin typeface="+mn-lt"/>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UTM Cookies" panose="02040603050506020204" pitchFamily="18" charset="0"/>
              </a:rPr>
              <a:t>NÓI VỀ QUÊ HƯƠNG, ĐẤT NƯỚC EM</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1578603" y="1394819"/>
            <a:ext cx="4939549"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1. </a:t>
            </a:r>
            <a:r>
              <a:rPr lang="vi-VN" dirty="0">
                <a:latin typeface="UTM Avo" panose="02040603050506020204"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id="{DF9953F9-3B32-40AC-BB0B-9283C1CBE4D4}"/>
              </a:ext>
            </a:extLst>
          </p:cNvPr>
          <p:cNvSpPr txBox="1"/>
          <p:nvPr/>
        </p:nvSpPr>
        <p:spPr>
          <a:xfrm>
            <a:off x="339848" y="1960866"/>
            <a:ext cx="2482603" cy="1872436"/>
          </a:xfrm>
          <a:prstGeom prst="rect">
            <a:avLst/>
          </a:prstGeom>
          <a:noFill/>
        </p:spPr>
        <p:txBody>
          <a:bodyPr wrap="square" rtlCol="0">
            <a:spAutoFit/>
          </a:bodyPr>
          <a:lstStyle/>
          <a:p>
            <a:pPr algn="just">
              <a:lnSpc>
                <a:spcPct val="120000"/>
              </a:lnSpc>
            </a:pPr>
            <a:r>
              <a:rPr lang="vi-VN" dirty="0">
                <a:solidFill>
                  <a:schemeClr val="accent6">
                    <a:lumMod val="75000"/>
                  </a:schemeClr>
                </a:solidFill>
                <a:latin typeface="UTM Avo" panose="02040603050506020204" pitchFamily="18" charset="0"/>
              </a:rPr>
              <a:t>G: </a:t>
            </a:r>
            <a:r>
              <a:rPr lang="vi-VN" dirty="0">
                <a:latin typeface="UTM Avo" panose="02040603050506020204" pitchFamily="18" charset="0"/>
              </a:rPr>
              <a:t>- Quê hương em hoặc nơi em sống có điều gì thú vị? (cảnh vật, hoạt động, những sản phẩm đặc biệt,...</a:t>
            </a:r>
          </a:p>
          <a:p>
            <a:pPr algn="just">
              <a:lnSpc>
                <a:spcPct val="120000"/>
              </a:lnSpc>
            </a:pPr>
            <a:r>
              <a:rPr lang="vi-VN" dirty="0">
                <a:latin typeface="UTM Avo" panose="02040603050506020204" pitchFamily="18" charset="0"/>
              </a:rPr>
              <a:t>     - Em có tình cảm như thế nào với nơi đó?</a:t>
            </a:r>
          </a:p>
        </p:txBody>
      </p:sp>
      <p:sp>
        <p:nvSpPr>
          <p:cNvPr id="20" name="TextBox 19">
            <a:extLst>
              <a:ext uri="{FF2B5EF4-FFF2-40B4-BE49-F238E27FC236}">
                <a16:creationId xmlns:a16="http://schemas.microsoft.com/office/drawing/2014/main" id="{3C381C74-7ACD-45E8-9A2E-B0568D8B7B06}"/>
              </a:ext>
            </a:extLst>
          </p:cNvPr>
          <p:cNvSpPr txBox="1"/>
          <p:nvPr/>
        </p:nvSpPr>
        <p:spPr>
          <a:xfrm>
            <a:off x="555346" y="3907491"/>
            <a:ext cx="5883426"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UTM Avo" panose="02040603050506020204" pitchFamily="18" charset="0"/>
              </a:rPr>
              <a:t>Em biết những gì về Thủ đô Hà Nội?</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a:t>
            </a:r>
            <a:r>
              <a:rPr lang="vi-VN" sz="1200" b="1" dirty="0">
                <a:solidFill>
                  <a:srgbClr val="FF0000"/>
                </a:solidFill>
                <a:latin typeface="UTM Avo" panose="02040603050506020204" pitchFamily="18" charset="0"/>
              </a:rPr>
              <a:t>bầu dục </a:t>
            </a:r>
            <a:r>
              <a:rPr lang="vi-VN" sz="1200" dirty="0">
                <a:latin typeface="UTM Avo" panose="02040603050506020204" pitchFamily="18" charset="0"/>
              </a:rPr>
              <a:t>lớn, sáng </a:t>
            </a:r>
            <a:r>
              <a:rPr lang="vi-VN" sz="1200" b="1" dirty="0">
                <a:solidFill>
                  <a:srgbClr val="FF0000"/>
                </a:solidFill>
                <a:latin typeface="UTM Avo" panose="02040603050506020204" pitchFamily="18" charset="0"/>
              </a:rPr>
              <a:t>long lanh</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a:t>
            </a:r>
            <a:r>
              <a:rPr lang="vi-VN" sz="1200" b="1" dirty="0">
                <a:solidFill>
                  <a:srgbClr val="FF0000"/>
                </a:solidFill>
                <a:latin typeface="UTM Avo" panose="02040603050506020204" pitchFamily="18" charset="0"/>
              </a:rPr>
              <a:t>xum xuê</a:t>
            </a:r>
            <a:r>
              <a:rPr lang="vi-VN" sz="1200" dirty="0">
                <a:latin typeface="UTM Avo" panose="02040603050506020204" pitchFamily="18" charset="0"/>
              </a:rPr>
              <a:t>. Xa một chút là Tháp Rùa, tường rêu </a:t>
            </a:r>
            <a:r>
              <a:rPr lang="vi-VN" sz="1200" b="1" dirty="0">
                <a:solidFill>
                  <a:srgbClr val="FF0000"/>
                </a:solidFill>
                <a:latin typeface="UTM Avo" panose="02040603050506020204" pitchFamily="18" charset="0"/>
              </a:rPr>
              <a:t>cổ kính</a:t>
            </a:r>
            <a:r>
              <a:rPr lang="vi-VN" sz="1200" dirty="0">
                <a:latin typeface="UTM Avo" panose="02040603050506020204" pitchFamily="18" charset="0"/>
              </a:rPr>
              <a:t>. Tháp xây trên gò đất giữa hồ, cỏ mọc </a:t>
            </a:r>
            <a:r>
              <a:rPr lang="vi-VN" sz="1200" b="1" dirty="0">
                <a:solidFill>
                  <a:srgbClr val="FF0000"/>
                </a:solidFill>
                <a:latin typeface="UTM Avo" panose="02040603050506020204" pitchFamily="18" charset="0"/>
              </a:rPr>
              <a:t>xanh um</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a:t>
            </a:r>
            <a:r>
              <a:rPr lang="vi-VN" sz="1200" b="1" dirty="0">
                <a:solidFill>
                  <a:srgbClr val="FF0000"/>
                </a:solidFill>
                <a:latin typeface="UTM Avo" panose="02040603050506020204" pitchFamily="18" charset="0"/>
              </a:rPr>
              <a:t>ngân nga </a:t>
            </a:r>
            <a:r>
              <a:rPr lang="vi-VN" sz="1200" dirty="0">
                <a:latin typeface="UTM Avo" panose="02040603050506020204" pitchFamily="18" charset="0"/>
              </a:rPr>
              <a:t>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Hồ Gươm</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893790" y="1346205"/>
            <a:ext cx="4503986" cy="646331"/>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còn gọi là hồ Hoàn Kiếm, ở Thủ đô Hà Nội.</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635794" y="3917455"/>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Cổ kính</a:t>
            </a:r>
            <a:endParaRPr lang="vi-VN" sz="1800" dirty="0"/>
          </a:p>
        </p:txBody>
      </p:sp>
      <p:sp>
        <p:nvSpPr>
          <p:cNvPr id="15" name="Oval 14">
            <a:extLst>
              <a:ext uri="{FF2B5EF4-FFF2-40B4-BE49-F238E27FC236}">
                <a16:creationId xmlns:a16="http://schemas.microsoft.com/office/drawing/2014/main"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cổ và trang nghiêm.</a:t>
            </a:r>
            <a:endParaRPr lang="en-US" sz="1800" dirty="0">
              <a:solidFill>
                <a:schemeClr val="accent6">
                  <a:lumMod val="50000"/>
                </a:schemeClr>
              </a:solidFill>
              <a:latin typeface="UTM Avo" panose="02040603050506020204" pitchFamily="18" charset="0"/>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9415" y="1707011"/>
            <a:ext cx="6422691"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492369" y="3562711"/>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555888" y="3920583"/>
            <a:ext cx="5809743"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UTM Avo" panose="02040603050506020204" pitchFamily="18" charset="0"/>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40981" y="44252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329803" y="810554"/>
            <a:ext cx="2656231"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443824" y="2524251"/>
            <a:ext cx="597035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60688" y="2917179"/>
            <a:ext cx="3058202" cy="177458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Khi thấy rùa hiện lên trên mặt hồ, tác giả đã nghĩ </a:t>
            </a:r>
            <a:r>
              <a:rPr lang="vi-VN" sz="1500" dirty="0">
                <a:solidFill>
                  <a:srgbClr val="FF0000"/>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TotalTime>
  <Words>805</Words>
  <Application>Microsoft Office PowerPoint</Application>
  <PresentationFormat>Custom</PresentationFormat>
  <Paragraphs>75</Paragraphs>
  <Slides>18</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UTM Cookies</vt:lpstr>
      <vt:lpstr>HP001</vt:lpstr>
      <vt:lpstr>Arial</vt:lpstr>
      <vt:lpstr>UTM Avo</vt:lpstr>
      <vt:lpstr>Montserrat</vt:lpstr>
      <vt:lpstr>HP001 4 hàng</vt:lpstr>
      <vt:lpstr>Calibri Light</vt:lpstr>
      <vt:lpstr>Kalam</vt:lpstr>
      <vt:lpstr>Calibri</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237</cp:revision>
  <dcterms:modified xsi:type="dcterms:W3CDTF">2021-06-21T08:46:33Z</dcterms:modified>
</cp:coreProperties>
</file>