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14"/>
  </p:notesMasterIdLst>
  <p:sldIdLst>
    <p:sldId id="389" r:id="rId2"/>
    <p:sldId id="390" r:id="rId3"/>
    <p:sldId id="391" r:id="rId4"/>
    <p:sldId id="419" r:id="rId5"/>
    <p:sldId id="395" r:id="rId6"/>
    <p:sldId id="412" r:id="rId7"/>
    <p:sldId id="396" r:id="rId8"/>
    <p:sldId id="413" r:id="rId9"/>
    <p:sldId id="398" r:id="rId10"/>
    <p:sldId id="405" r:id="rId11"/>
    <p:sldId id="417" r:id="rId12"/>
    <p:sldId id="418" r:id="rId13"/>
  </p:sldIdLst>
  <p:sldSz cx="6858000" cy="5143500"/>
  <p:notesSz cx="6858000" cy="9144000"/>
  <p:embeddedFontLst>
    <p:embeddedFont>
      <p:font typeface="Kalam" panose="020B0604020202020204" charset="0"/>
      <p:regular r:id="rId15"/>
      <p:bold r:id="rId16"/>
    </p:embeddedFont>
    <p:embeddedFont>
      <p:font typeface="Montserrat" panose="02000505000000020004" pitchFamily="2" charset="0"/>
      <p:regular r:id="rId17"/>
      <p:bold r:id="rId18"/>
      <p:italic r:id="rId19"/>
      <p:boldItalic r:id="rId20"/>
    </p:embeddedFont>
    <p:embeddedFont>
      <p:font typeface="UTM Avo" panose="02040603050506020204" pitchFamily="18" charset="0"/>
      <p:regular r:id="rId21"/>
      <p:bold r:id="rId22"/>
      <p:italic r:id="rId23"/>
      <p:boldItalic r:id="rId24"/>
    </p:embeddedFont>
    <p:embeddedFont>
      <p:font typeface="UTM Cookies" panose="02040603050506020204" pitchFamily="18" charset="0"/>
      <p:regular r:id="rId25"/>
    </p:embeddedFont>
  </p:embeddedFontLst>
  <p:custDataLst>
    <p:tags r:id="rId2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B33821AD-7E79-4A7E-B524-9D6B47CCDA99}">
          <p14:sldIdLst>
            <p14:sldId id="389"/>
            <p14:sldId id="390"/>
            <p14:sldId id="391"/>
            <p14:sldId id="419"/>
            <p14:sldId id="395"/>
            <p14:sldId id="412"/>
            <p14:sldId id="396"/>
            <p14:sldId id="413"/>
            <p14:sldId id="398"/>
          </p14:sldIdLst>
        </p14:section>
        <p14:section name="Untitled Section" id="{2FC7306A-806F-43BA-88F5-C358806126EE}">
          <p14:sldIdLst>
            <p14:sldId id="405"/>
            <p14:sldId id="417"/>
            <p14:sldId id="418"/>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nh Thi Bich Ngoc" initials="DTBN" lastIdx="1" clrIdx="0">
    <p:extLst>
      <p:ext uri="{19B8F6BF-5375-455C-9EA6-DF929625EA0E}">
        <p15:presenceInfo xmlns:p15="http://schemas.microsoft.com/office/powerpoint/2012/main" userId="Dinh Thi Bich Ngo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B4C43"/>
    <a:srgbClr val="F7446B"/>
    <a:srgbClr val="FC7D77"/>
    <a:srgbClr val="BEE7FB"/>
    <a:srgbClr val="B7D574"/>
    <a:srgbClr val="7EA131"/>
    <a:srgbClr val="8AB036"/>
    <a:srgbClr val="F95D51"/>
    <a:srgbClr val="96C2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1458" y="72"/>
      </p:cViewPr>
      <p:guideLst/>
    </p:cSldViewPr>
  </p:slideViewPr>
  <p:notesTextViewPr>
    <p:cViewPr>
      <p:scale>
        <a:sx n="1" d="1"/>
        <a:sy n="1" d="1"/>
      </p:scale>
      <p:origin x="0" y="0"/>
    </p:cViewPr>
  </p:notesTextViewPr>
  <p:notesViewPr>
    <p:cSldViewPr snapToGrid="0" showGuides="1">
      <p:cViewPr varScale="1">
        <p:scale>
          <a:sx n="53" d="100"/>
          <a:sy n="53" d="100"/>
        </p:scale>
        <p:origin x="2844"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34368925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44000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009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5" name="TextBox 4">
            <a:extLst>
              <a:ext uri="{FF2B5EF4-FFF2-40B4-BE49-F238E27FC236}">
                <a16:creationId xmlns:a16="http://schemas.microsoft.com/office/drawing/2014/main" id="{F4A8789F-95C3-4D66-B961-E48D19D8FCF9}"/>
              </a:ext>
            </a:extLst>
          </p:cNvPr>
          <p:cNvSpPr txBox="1"/>
          <p:nvPr userDrawn="1"/>
        </p:nvSpPr>
        <p:spPr>
          <a:xfrm>
            <a:off x="4748244" y="4864556"/>
            <a:ext cx="1714500" cy="215444"/>
          </a:xfrm>
          <a:prstGeom prst="rect">
            <a:avLst/>
          </a:prstGeom>
          <a:noFill/>
        </p:spPr>
        <p:txBody>
          <a:bodyPr wrap="square">
            <a:spAutoFit/>
          </a:bodyPr>
          <a:lstStyle/>
          <a:p>
            <a:r>
              <a:rPr lang="en-US" sz="800" b="0" i="0" dirty="0">
                <a:solidFill>
                  <a:srgbClr val="000000"/>
                </a:solidFill>
                <a:effectLst/>
                <a:latin typeface="Arial" panose="020B0604020202020204" pitchFamily="34" charset="0"/>
                <a:cs typeface="Arial" panose="020B0604020202020204" pitchFamily="34" charset="0"/>
              </a:rPr>
              <a:t>FeistyForwarders_0968120672</a:t>
            </a:r>
            <a:endParaRPr lang="en-US" sz="800" dirty="0">
              <a:solidFill>
                <a:srgbClr val="000000"/>
              </a:solidFill>
              <a:latin typeface="Arial" panose="020B0604020202020204" pitchFamily="34" charset="0"/>
              <a:cs typeface="Arial" panose="020B0604020202020204" pitchFamily="34" charset="0"/>
            </a:endParaRPr>
          </a:p>
        </p:txBody>
      </p:sp>
    </p:spTree>
  </p:cSld>
  <p:clrMap bg1="lt1" tx1="dk1" bg2="dk2" tx2="lt2" accent1="accent1" accent2="accent2" accent3="accent3" accent4="accent4" accent5="accent5" accent6="accent6" hlink="hlink" folHlink="folHlink"/>
  <p:sldLayoutIdLst>
    <p:sldLayoutId id="2147483685" r:id="rId1"/>
    <p:sldLayoutId id="2147483687" r:id="rId2"/>
    <p:sldLayoutId id="2147483690" r:id="rId3"/>
    <p:sldLayoutId id="2147483691" r:id="rId4"/>
    <p:sldLayoutId id="2147483692" r:id="rId5"/>
    <p:sldLayoutId id="2147483686" r:id="rId6"/>
    <p:sldLayoutId id="2147483693" r:id="rId7"/>
    <p:sldLayoutId id="2147483688" r:id="rId8"/>
    <p:sldLayoutId id="2147483694"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7.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9.jpe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11.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11.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F15B31-59B2-414D-874A-FDF1B8EEA7A1}"/>
              </a:ext>
            </a:extLst>
          </p:cNvPr>
          <p:cNvSpPr txBox="1"/>
          <p:nvPr/>
        </p:nvSpPr>
        <p:spPr>
          <a:xfrm>
            <a:off x="1536011" y="190523"/>
            <a:ext cx="4977908" cy="1200329"/>
          </a:xfrm>
          <a:prstGeom prst="rect">
            <a:avLst/>
          </a:prstGeom>
          <a:noFill/>
        </p:spPr>
        <p:txBody>
          <a:bodyPr wrap="square" rtlCol="0">
            <a:spAutoFit/>
          </a:bodyPr>
          <a:lstStyle/>
          <a:p>
            <a:pPr algn="ctr"/>
            <a:r>
              <a:rPr lang="en-US" sz="3600" dirty="0">
                <a:ln>
                  <a:solidFill>
                    <a:schemeClr val="accent2"/>
                  </a:solidFill>
                </a:ln>
                <a:solidFill>
                  <a:schemeClr val="accent2"/>
                </a:solidFill>
                <a:latin typeface="UTM Cookies" panose="02040603050506020204" pitchFamily="18" charset="0"/>
              </a:rPr>
              <a:t>ÔN TẬP VÀ ĐÁNH GIÁ</a:t>
            </a:r>
          </a:p>
          <a:p>
            <a:pPr algn="ctr"/>
            <a:r>
              <a:rPr lang="en-US" sz="3600" dirty="0">
                <a:ln>
                  <a:solidFill>
                    <a:schemeClr val="accent2"/>
                  </a:solidFill>
                </a:ln>
                <a:solidFill>
                  <a:schemeClr val="accent2"/>
                </a:solidFill>
                <a:latin typeface="UTM Cookies" panose="02040603050506020204" pitchFamily="18" charset="0"/>
              </a:rPr>
              <a:t>CUỐI HỌC KÌ II</a:t>
            </a:r>
          </a:p>
        </p:txBody>
      </p:sp>
      <p:pic>
        <p:nvPicPr>
          <p:cNvPr id="1026" name="Picture 2" descr="Premium Vector | Little school children learning">
            <a:extLst>
              <a:ext uri="{FF2B5EF4-FFF2-40B4-BE49-F238E27FC236}">
                <a16:creationId xmlns:a16="http://schemas.microsoft.com/office/drawing/2014/main" id="{1E9AAB09-FB8C-4C25-AFD2-87DFB4311BC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15900" y="1343002"/>
            <a:ext cx="6426199" cy="3571875"/>
          </a:xfrm>
          <a:prstGeom prst="round2SameRect">
            <a:avLst>
              <a:gd name="adj1" fmla="val 0"/>
              <a:gd name="adj2" fmla="val 28444"/>
            </a:avLst>
          </a:prstGeom>
          <a:noFill/>
          <a:effectLst>
            <a:softEdge rad="63500"/>
          </a:effectLst>
          <a:extLst>
            <a:ext uri="{909E8E84-426E-40DD-AFC4-6F175D3DCCD1}">
              <a14:hiddenFill xmlns:a14="http://schemas.microsoft.com/office/drawing/2010/main">
                <a:solidFill>
                  <a:srgbClr val="FFFFFF"/>
                </a:solidFill>
              </a14:hiddenFill>
            </a:ext>
          </a:extLst>
        </p:spPr>
      </p:pic>
      <p:grpSp>
        <p:nvGrpSpPr>
          <p:cNvPr id="341" name="Group 340">
            <a:extLst>
              <a:ext uri="{FF2B5EF4-FFF2-40B4-BE49-F238E27FC236}">
                <a16:creationId xmlns:a16="http://schemas.microsoft.com/office/drawing/2014/main" id="{29936240-B86B-4A81-A28A-5136D74C6EE1}"/>
              </a:ext>
            </a:extLst>
          </p:cNvPr>
          <p:cNvGrpSpPr/>
          <p:nvPr/>
        </p:nvGrpSpPr>
        <p:grpSpPr>
          <a:xfrm>
            <a:off x="282786" y="255821"/>
            <a:ext cx="1448294" cy="1448294"/>
            <a:chOff x="237072" y="234585"/>
            <a:chExt cx="1448294" cy="1448294"/>
          </a:xfrm>
        </p:grpSpPr>
        <p:sp>
          <p:nvSpPr>
            <p:cNvPr id="342" name="Oval 341">
              <a:extLst>
                <a:ext uri="{FF2B5EF4-FFF2-40B4-BE49-F238E27FC236}">
                  <a16:creationId xmlns:a16="http://schemas.microsoft.com/office/drawing/2014/main" id="{326C8A16-083C-44ED-8BDA-49961AC07E01}"/>
                </a:ext>
              </a:extLst>
            </p:cNvPr>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a:extLst>
                <a:ext uri="{FF2B5EF4-FFF2-40B4-BE49-F238E27FC236}">
                  <a16:creationId xmlns:a16="http://schemas.microsoft.com/office/drawing/2014/main" id="{980F364C-3E95-4EBC-A67D-747907072EBD}"/>
                </a:ext>
              </a:extLst>
            </p:cNvPr>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a:extLst>
                <a:ext uri="{FF2B5EF4-FFF2-40B4-BE49-F238E27FC236}">
                  <a16:creationId xmlns:a16="http://schemas.microsoft.com/office/drawing/2014/main" id="{0556B7CA-2451-4DFD-A78B-33DB23BDEEAB}"/>
                </a:ext>
              </a:extLst>
            </p:cNvPr>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30840CBA-9EA5-44A7-B90E-5FE6A95DA7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661" y="371334"/>
            <a:ext cx="1286541" cy="128654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32620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E76E4F-46A3-421C-AE4F-C2CCCEB2F1D1}"/>
              </a:ext>
            </a:extLst>
          </p:cNvPr>
          <p:cNvSpPr txBox="1"/>
          <p:nvPr/>
        </p:nvSpPr>
        <p:spPr>
          <a:xfrm>
            <a:off x="403074" y="396426"/>
            <a:ext cx="6048850" cy="416717"/>
          </a:xfrm>
          <a:prstGeom prst="rect">
            <a:avLst/>
          </a:prstGeom>
          <a:noFill/>
        </p:spPr>
        <p:txBody>
          <a:bodyPr wrap="square" rtlCol="0">
            <a:spAutoFit/>
          </a:bodyPr>
          <a:lstStyle/>
          <a:p>
            <a:pPr>
              <a:lnSpc>
                <a:spcPct val="150000"/>
              </a:lnSpc>
            </a:pPr>
            <a:r>
              <a:rPr lang="en-US" sz="1600" b="1" dirty="0">
                <a:solidFill>
                  <a:schemeClr val="accent4">
                    <a:lumMod val="50000"/>
                  </a:schemeClr>
                </a:solidFill>
                <a:latin typeface="UTM Avo" panose="02040603050506020204" pitchFamily="18" charset="0"/>
              </a:rPr>
              <a:t>1. Nghe – </a:t>
            </a:r>
            <a:r>
              <a:rPr lang="en-US" sz="1600" b="1" dirty="0" err="1">
                <a:solidFill>
                  <a:schemeClr val="accent4">
                    <a:lumMod val="50000"/>
                  </a:schemeClr>
                </a:solidFill>
                <a:latin typeface="UTM Avo" panose="02040603050506020204" pitchFamily="18" charset="0"/>
              </a:rPr>
              <a:t>viết</a:t>
            </a:r>
            <a:endParaRPr lang="en-US" sz="1600" b="1" dirty="0">
              <a:solidFill>
                <a:schemeClr val="accent4">
                  <a:lumMod val="50000"/>
                </a:schemeClr>
              </a:solidFill>
              <a:latin typeface="UTM Avo" panose="02040603050506020204" pitchFamily="18" charset="0"/>
            </a:endParaRPr>
          </a:p>
        </p:txBody>
      </p:sp>
      <p:sp>
        <p:nvSpPr>
          <p:cNvPr id="3" name="Rectangle 2">
            <a:extLst>
              <a:ext uri="{FF2B5EF4-FFF2-40B4-BE49-F238E27FC236}">
                <a16:creationId xmlns:a16="http://schemas.microsoft.com/office/drawing/2014/main" id="{7916A245-AB37-4B26-9126-AC4350AA3F49}"/>
              </a:ext>
            </a:extLst>
          </p:cNvPr>
          <p:cNvSpPr/>
          <p:nvPr/>
        </p:nvSpPr>
        <p:spPr>
          <a:xfrm>
            <a:off x="787803" y="1090386"/>
            <a:ext cx="2315240" cy="3323987"/>
          </a:xfrm>
          <a:prstGeom prst="rect">
            <a:avLst/>
          </a:prstGeom>
        </p:spPr>
        <p:txBody>
          <a:bodyPr wrap="square">
            <a:spAutoFit/>
          </a:bodyPr>
          <a:lstStyle/>
          <a:p>
            <a:pPr algn="ctr"/>
            <a:r>
              <a:rPr lang="vi-VN" b="1" dirty="0">
                <a:solidFill>
                  <a:schemeClr val="accent1">
                    <a:lumMod val="75000"/>
                  </a:schemeClr>
                </a:solidFill>
                <a:latin typeface="+mn-lt"/>
              </a:rPr>
              <a:t>Cây bàng</a:t>
            </a:r>
          </a:p>
          <a:p>
            <a:r>
              <a:rPr lang="vi-VN" dirty="0">
                <a:latin typeface="+mn-lt"/>
              </a:rPr>
              <a:t>Cứ vào mùa đông</a:t>
            </a:r>
          </a:p>
          <a:p>
            <a:r>
              <a:rPr lang="vi-VN" dirty="0">
                <a:latin typeface="+mn-lt"/>
              </a:rPr>
              <a:t>Gió về rét buốt</a:t>
            </a:r>
          </a:p>
          <a:p>
            <a:r>
              <a:rPr lang="vi-VN" dirty="0">
                <a:latin typeface="+mn-lt"/>
              </a:rPr>
              <a:t>Cây bàng trụi trơ</a:t>
            </a:r>
          </a:p>
          <a:p>
            <a:r>
              <a:rPr lang="vi-VN" dirty="0">
                <a:latin typeface="+mn-lt"/>
              </a:rPr>
              <a:t>Lá cành rụng hết</a:t>
            </a:r>
          </a:p>
          <a:p>
            <a:endParaRPr lang="vi-VN" dirty="0">
              <a:latin typeface="+mn-lt"/>
            </a:endParaRPr>
          </a:p>
          <a:p>
            <a:r>
              <a:rPr lang="vi-VN" dirty="0">
                <a:latin typeface="+mn-lt"/>
              </a:rPr>
              <a:t>Chắc là nó rét!</a:t>
            </a:r>
          </a:p>
          <a:p>
            <a:r>
              <a:rPr lang="vi-VN" dirty="0">
                <a:latin typeface="+mn-lt"/>
              </a:rPr>
              <a:t>Khi vào mùa nắng</a:t>
            </a:r>
          </a:p>
          <a:p>
            <a:r>
              <a:rPr lang="vi-VN" dirty="0">
                <a:latin typeface="+mn-lt"/>
              </a:rPr>
              <a:t>Tán lá xòe ra</a:t>
            </a:r>
          </a:p>
          <a:p>
            <a:r>
              <a:rPr lang="vi-VN" dirty="0">
                <a:latin typeface="+mn-lt"/>
              </a:rPr>
              <a:t>Như cái ô to</a:t>
            </a:r>
          </a:p>
          <a:p>
            <a:endParaRPr lang="vi-VN" dirty="0">
              <a:latin typeface="+mn-lt"/>
            </a:endParaRPr>
          </a:p>
          <a:p>
            <a:r>
              <a:rPr lang="vi-VN" dirty="0">
                <a:latin typeface="+mn-lt"/>
              </a:rPr>
              <a:t>Đang làm bóng mát</a:t>
            </a:r>
          </a:p>
          <a:p>
            <a:r>
              <a:rPr lang="vi-VN" dirty="0">
                <a:latin typeface="+mn-lt"/>
              </a:rPr>
              <a:t>Bóng bàng tròn lắm</a:t>
            </a:r>
          </a:p>
          <a:p>
            <a:r>
              <a:rPr lang="vi-VN" dirty="0">
                <a:latin typeface="+mn-lt"/>
              </a:rPr>
              <a:t>Tròn như cái nong</a:t>
            </a:r>
          </a:p>
          <a:p>
            <a:r>
              <a:rPr lang="vi-VN" dirty="0">
                <a:latin typeface="+mn-lt"/>
              </a:rPr>
              <a:t>Em ngồi vào trong</a:t>
            </a:r>
          </a:p>
        </p:txBody>
      </p:sp>
      <p:grpSp>
        <p:nvGrpSpPr>
          <p:cNvPr id="6" name="Group 5">
            <a:extLst>
              <a:ext uri="{FF2B5EF4-FFF2-40B4-BE49-F238E27FC236}">
                <a16:creationId xmlns:a16="http://schemas.microsoft.com/office/drawing/2014/main" id="{3ED2CA54-9CCF-4013-A858-75583F9327F7}"/>
              </a:ext>
            </a:extLst>
          </p:cNvPr>
          <p:cNvGrpSpPr/>
          <p:nvPr/>
        </p:nvGrpSpPr>
        <p:grpSpPr>
          <a:xfrm>
            <a:off x="2559741" y="451883"/>
            <a:ext cx="3944477" cy="4360320"/>
            <a:chOff x="2559741" y="451883"/>
            <a:chExt cx="3944477" cy="4360320"/>
          </a:xfrm>
        </p:grpSpPr>
        <p:sp>
          <p:nvSpPr>
            <p:cNvPr id="8" name="Oval 7">
              <a:extLst>
                <a:ext uri="{FF2B5EF4-FFF2-40B4-BE49-F238E27FC236}">
                  <a16:creationId xmlns:a16="http://schemas.microsoft.com/office/drawing/2014/main" id="{33AFB618-EED9-4D82-9623-7632A6BAEBA7}"/>
                </a:ext>
              </a:extLst>
            </p:cNvPr>
            <p:cNvSpPr/>
            <p:nvPr/>
          </p:nvSpPr>
          <p:spPr>
            <a:xfrm>
              <a:off x="3646345" y="4261048"/>
              <a:ext cx="2429242" cy="551155"/>
            </a:xfrm>
            <a:prstGeom prst="ellipse">
              <a:avLst/>
            </a:prstGeom>
            <a:solidFill>
              <a:schemeClr val="accent2">
                <a:lumMod val="85000"/>
              </a:schemeClr>
            </a:solidFill>
            <a:ln>
              <a:solidFill>
                <a:schemeClr val="accent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9" name="Picture 8">
              <a:extLst>
                <a:ext uri="{FF2B5EF4-FFF2-40B4-BE49-F238E27FC236}">
                  <a16:creationId xmlns:a16="http://schemas.microsoft.com/office/drawing/2014/main" id="{57917AB9-2365-4B58-9C53-BE45D983A171}"/>
                </a:ext>
              </a:extLst>
            </p:cNvPr>
            <p:cNvPicPr>
              <a:picLocks noChangeAspect="1"/>
            </p:cNvPicPr>
            <p:nvPr/>
          </p:nvPicPr>
          <p:blipFill>
            <a:blip r:embed="rId3"/>
            <a:stretch>
              <a:fillRect/>
            </a:stretch>
          </p:blipFill>
          <p:spPr>
            <a:xfrm flipH="1">
              <a:off x="2559741" y="451883"/>
              <a:ext cx="3944477" cy="4239733"/>
            </a:xfrm>
            <a:prstGeom prst="rect">
              <a:avLst/>
            </a:prstGeom>
          </p:spPr>
        </p:pic>
      </p:grpSp>
    </p:spTree>
    <p:custDataLst>
      <p:tags r:id="rId1"/>
    </p:custDataLst>
    <p:extLst>
      <p:ext uri="{BB962C8B-B14F-4D97-AF65-F5344CB8AC3E}">
        <p14:creationId xmlns:p14="http://schemas.microsoft.com/office/powerpoint/2010/main" val="3524599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026322-C0E0-4A42-8F0A-D016836936E8}"/>
              </a:ext>
            </a:extLst>
          </p:cNvPr>
          <p:cNvSpPr txBox="1"/>
          <p:nvPr/>
        </p:nvSpPr>
        <p:spPr>
          <a:xfrm>
            <a:off x="403074" y="396426"/>
            <a:ext cx="6048850" cy="413703"/>
          </a:xfrm>
          <a:prstGeom prst="rect">
            <a:avLst/>
          </a:prstGeom>
          <a:noFill/>
        </p:spPr>
        <p:txBody>
          <a:bodyPr wrap="square" rtlCol="0">
            <a:spAutoFit/>
          </a:bodyPr>
          <a:lstStyle/>
          <a:p>
            <a:pPr>
              <a:lnSpc>
                <a:spcPct val="150000"/>
              </a:lnSpc>
            </a:pPr>
            <a:r>
              <a:rPr lang="en-US" sz="1600" b="1" dirty="0">
                <a:solidFill>
                  <a:schemeClr val="accent4">
                    <a:lumMod val="50000"/>
                  </a:schemeClr>
                </a:solidFill>
                <a:latin typeface="UTM Avo" panose="02040603050506020204" pitchFamily="18" charset="0"/>
              </a:rPr>
              <a:t>2. </a:t>
            </a:r>
            <a:r>
              <a:rPr lang="vi-VN" sz="1600" b="1" dirty="0">
                <a:solidFill>
                  <a:schemeClr val="accent4">
                    <a:lumMod val="50000"/>
                  </a:schemeClr>
                </a:solidFill>
                <a:latin typeface="UTM Avo" panose="02040603050506020204" pitchFamily="18" charset="0"/>
              </a:rPr>
              <a:t>Chọn a hoặc b.</a:t>
            </a:r>
          </a:p>
        </p:txBody>
      </p:sp>
      <p:sp>
        <p:nvSpPr>
          <p:cNvPr id="4" name="TextBox 3">
            <a:extLst>
              <a:ext uri="{FF2B5EF4-FFF2-40B4-BE49-F238E27FC236}">
                <a16:creationId xmlns:a16="http://schemas.microsoft.com/office/drawing/2014/main" id="{9276A994-E94F-466B-82F8-DE437F2572E3}"/>
              </a:ext>
            </a:extLst>
          </p:cNvPr>
          <p:cNvSpPr txBox="1"/>
          <p:nvPr/>
        </p:nvSpPr>
        <p:spPr>
          <a:xfrm>
            <a:off x="585640" y="778230"/>
            <a:ext cx="3393878" cy="307777"/>
          </a:xfrm>
          <a:prstGeom prst="rect">
            <a:avLst/>
          </a:prstGeom>
          <a:noFill/>
        </p:spPr>
        <p:txBody>
          <a:bodyPr wrap="none" rtlCol="0">
            <a:spAutoFit/>
          </a:bodyPr>
          <a:lstStyle/>
          <a:p>
            <a:r>
              <a:rPr lang="vi-VN" dirty="0">
                <a:latin typeface="+mn-lt"/>
              </a:rPr>
              <a:t>a. Chọn </a:t>
            </a:r>
            <a:r>
              <a:rPr lang="vi-VN" b="1" i="1" dirty="0">
                <a:latin typeface="+mn-lt"/>
              </a:rPr>
              <a:t>s </a:t>
            </a:r>
            <a:r>
              <a:rPr lang="vi-VN" dirty="0">
                <a:latin typeface="+mn-lt"/>
              </a:rPr>
              <a:t>hoặc </a:t>
            </a:r>
            <a:r>
              <a:rPr lang="vi-VN" b="1" i="1" dirty="0">
                <a:latin typeface="+mn-lt"/>
              </a:rPr>
              <a:t>x</a:t>
            </a:r>
            <a:r>
              <a:rPr lang="vi-VN" i="1" dirty="0">
                <a:latin typeface="+mn-lt"/>
              </a:rPr>
              <a:t> </a:t>
            </a:r>
            <a:r>
              <a:rPr lang="vi-VN" dirty="0">
                <a:latin typeface="+mn-lt"/>
              </a:rPr>
              <a:t>thay cho ô vuông.</a:t>
            </a:r>
          </a:p>
        </p:txBody>
      </p:sp>
      <p:sp>
        <p:nvSpPr>
          <p:cNvPr id="5" name="TextBox 4">
            <a:extLst>
              <a:ext uri="{FF2B5EF4-FFF2-40B4-BE49-F238E27FC236}">
                <a16:creationId xmlns:a16="http://schemas.microsoft.com/office/drawing/2014/main" id="{9AA91FFD-BC04-4CEA-9D53-F54AA180B618}"/>
              </a:ext>
            </a:extLst>
          </p:cNvPr>
          <p:cNvSpPr txBox="1"/>
          <p:nvPr/>
        </p:nvSpPr>
        <p:spPr>
          <a:xfrm>
            <a:off x="1832464" y="1086007"/>
            <a:ext cx="3526582" cy="1662378"/>
          </a:xfrm>
          <a:prstGeom prst="rect">
            <a:avLst/>
          </a:prstGeom>
          <a:noFill/>
        </p:spPr>
        <p:txBody>
          <a:bodyPr wrap="square" rtlCol="0">
            <a:spAutoFit/>
          </a:bodyPr>
          <a:lstStyle/>
          <a:p>
            <a:pPr>
              <a:lnSpc>
                <a:spcPct val="150000"/>
              </a:lnSpc>
            </a:pPr>
            <a:r>
              <a:rPr lang="vi-VN" dirty="0">
                <a:latin typeface="+mn-lt"/>
              </a:rPr>
              <a:t>Hàng chuối lên    </a:t>
            </a:r>
            <a:r>
              <a:rPr lang="vi-VN" b="1" dirty="0">
                <a:solidFill>
                  <a:srgbClr val="FF0000"/>
                </a:solidFill>
                <a:latin typeface="+mn-lt"/>
              </a:rPr>
              <a:t>x </a:t>
            </a:r>
            <a:r>
              <a:rPr lang="vi-VN" dirty="0">
                <a:latin typeface="+mn-lt"/>
              </a:rPr>
              <a:t>anh mướt</a:t>
            </a:r>
          </a:p>
          <a:p>
            <a:pPr>
              <a:lnSpc>
                <a:spcPct val="150000"/>
              </a:lnSpc>
            </a:pPr>
            <a:r>
              <a:rPr lang="vi-VN" dirty="0">
                <a:latin typeface="+mn-lt"/>
              </a:rPr>
              <a:t>Phi lao reo trập trùng</a:t>
            </a:r>
          </a:p>
          <a:p>
            <a:pPr>
              <a:lnSpc>
                <a:spcPct val="150000"/>
              </a:lnSpc>
            </a:pPr>
            <a:r>
              <a:rPr lang="vi-VN" dirty="0">
                <a:latin typeface="+mn-lt"/>
              </a:rPr>
              <a:t>Vài ngôi nhà ngói đỏ</a:t>
            </a:r>
          </a:p>
          <a:p>
            <a:pPr>
              <a:lnSpc>
                <a:spcPct val="150000"/>
              </a:lnSpc>
            </a:pPr>
            <a:r>
              <a:rPr lang="vi-VN" dirty="0">
                <a:latin typeface="+mn-lt"/>
              </a:rPr>
              <a:t>In bóng   </a:t>
            </a:r>
            <a:r>
              <a:rPr lang="vi-VN" b="1" dirty="0">
                <a:solidFill>
                  <a:srgbClr val="FF0000"/>
                </a:solidFill>
                <a:latin typeface="+mn-lt"/>
              </a:rPr>
              <a:t>x </a:t>
            </a:r>
            <a:r>
              <a:rPr lang="vi-VN" dirty="0">
                <a:latin typeface="+mn-lt"/>
              </a:rPr>
              <a:t>uống dòng    </a:t>
            </a:r>
            <a:r>
              <a:rPr lang="vi-VN" b="1" dirty="0">
                <a:solidFill>
                  <a:srgbClr val="FF0000"/>
                </a:solidFill>
                <a:latin typeface="+mn-lt"/>
              </a:rPr>
              <a:t>s  </a:t>
            </a:r>
            <a:r>
              <a:rPr lang="vi-VN" dirty="0">
                <a:latin typeface="+mn-lt"/>
              </a:rPr>
              <a:t>ông.</a:t>
            </a:r>
          </a:p>
          <a:p>
            <a:pPr algn="r">
              <a:lnSpc>
                <a:spcPct val="150000"/>
              </a:lnSpc>
            </a:pPr>
            <a:r>
              <a:rPr lang="vi-VN" dirty="0">
                <a:latin typeface="+mn-lt"/>
              </a:rPr>
              <a:t>(</a:t>
            </a:r>
            <a:r>
              <a:rPr lang="vi-VN" i="1" dirty="0">
                <a:latin typeface="+mn-lt"/>
              </a:rPr>
              <a:t>Theo </a:t>
            </a:r>
            <a:r>
              <a:rPr lang="vi-VN" dirty="0">
                <a:latin typeface="+mn-lt"/>
              </a:rPr>
              <a:t>Trần Đăng Khoa)</a:t>
            </a:r>
          </a:p>
        </p:txBody>
      </p:sp>
      <p:grpSp>
        <p:nvGrpSpPr>
          <p:cNvPr id="6" name="Group 5">
            <a:extLst>
              <a:ext uri="{FF2B5EF4-FFF2-40B4-BE49-F238E27FC236}">
                <a16:creationId xmlns:a16="http://schemas.microsoft.com/office/drawing/2014/main" id="{97A1B3E2-B8F1-4784-AFE2-DA501B9B5A7D}"/>
              </a:ext>
            </a:extLst>
          </p:cNvPr>
          <p:cNvGrpSpPr/>
          <p:nvPr/>
        </p:nvGrpSpPr>
        <p:grpSpPr>
          <a:xfrm>
            <a:off x="3296632" y="1185771"/>
            <a:ext cx="261733" cy="261733"/>
            <a:chOff x="7507111" y="2996098"/>
            <a:chExt cx="417689" cy="417689"/>
          </a:xfrm>
        </p:grpSpPr>
        <p:sp>
          <p:nvSpPr>
            <p:cNvPr id="7" name="Rectangle 6">
              <a:extLst>
                <a:ext uri="{FF2B5EF4-FFF2-40B4-BE49-F238E27FC236}">
                  <a16:creationId xmlns:a16="http://schemas.microsoft.com/office/drawing/2014/main" id="{62CE6043-EDE8-4D83-8133-7409DF0D0350}"/>
                </a:ext>
              </a:extLst>
            </p:cNvPr>
            <p:cNvSpPr/>
            <p:nvPr/>
          </p:nvSpPr>
          <p:spPr>
            <a:xfrm>
              <a:off x="7507111" y="2996098"/>
              <a:ext cx="417689" cy="417689"/>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8C416BE2-CAA4-48D9-BCF7-A99CF33A6B56}"/>
                </a:ext>
              </a:extLst>
            </p:cNvPr>
            <p:cNvCxnSpPr>
              <a:stCxn id="7" idx="0"/>
              <a:endCxn id="7" idx="1"/>
            </p:cNvCxnSpPr>
            <p:nvPr/>
          </p:nvCxnSpPr>
          <p:spPr>
            <a:xfrm flipH="1">
              <a:off x="7507111" y="2996098"/>
              <a:ext cx="208845" cy="208845"/>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D2D52C44-C2E6-401B-8659-F28ABF68CB80}"/>
                </a:ext>
              </a:extLst>
            </p:cNvPr>
            <p:cNvCxnSpPr>
              <a:stCxn id="7" idx="3"/>
              <a:endCxn id="7" idx="2"/>
            </p:cNvCxnSpPr>
            <p:nvPr/>
          </p:nvCxnSpPr>
          <p:spPr>
            <a:xfrm flipH="1">
              <a:off x="7715956" y="3204943"/>
              <a:ext cx="208844" cy="208844"/>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1B7F2C74-A632-480F-9891-8B207A37C8F0}"/>
                </a:ext>
              </a:extLst>
            </p:cNvPr>
            <p:cNvCxnSpPr/>
            <p:nvPr/>
          </p:nvCxnSpPr>
          <p:spPr>
            <a:xfrm flipH="1">
              <a:off x="7507111" y="2996098"/>
              <a:ext cx="417689" cy="417689"/>
            </a:xfrm>
            <a:prstGeom prst="line">
              <a:avLst/>
            </a:prstGeom>
          </p:spPr>
          <p:style>
            <a:lnRef idx="1">
              <a:schemeClr val="dk1"/>
            </a:lnRef>
            <a:fillRef idx="0">
              <a:schemeClr val="dk1"/>
            </a:fillRef>
            <a:effectRef idx="0">
              <a:schemeClr val="dk1"/>
            </a:effectRef>
            <a:fontRef idx="minor">
              <a:schemeClr val="tx1"/>
            </a:fontRef>
          </p:style>
        </p:cxnSp>
      </p:grpSp>
      <p:grpSp>
        <p:nvGrpSpPr>
          <p:cNvPr id="11" name="Group 10">
            <a:extLst>
              <a:ext uri="{FF2B5EF4-FFF2-40B4-BE49-F238E27FC236}">
                <a16:creationId xmlns:a16="http://schemas.microsoft.com/office/drawing/2014/main" id="{5308CE13-1808-48AC-9965-3322DBD9F025}"/>
              </a:ext>
            </a:extLst>
          </p:cNvPr>
          <p:cNvGrpSpPr/>
          <p:nvPr/>
        </p:nvGrpSpPr>
        <p:grpSpPr>
          <a:xfrm>
            <a:off x="2612569" y="2134983"/>
            <a:ext cx="261733" cy="261733"/>
            <a:chOff x="7507111" y="2996098"/>
            <a:chExt cx="417689" cy="417689"/>
          </a:xfrm>
        </p:grpSpPr>
        <p:sp>
          <p:nvSpPr>
            <p:cNvPr id="12" name="Rectangle 11">
              <a:extLst>
                <a:ext uri="{FF2B5EF4-FFF2-40B4-BE49-F238E27FC236}">
                  <a16:creationId xmlns:a16="http://schemas.microsoft.com/office/drawing/2014/main" id="{3C816973-FB17-4993-91CC-6F5DBDC5C77F}"/>
                </a:ext>
              </a:extLst>
            </p:cNvPr>
            <p:cNvSpPr/>
            <p:nvPr/>
          </p:nvSpPr>
          <p:spPr>
            <a:xfrm>
              <a:off x="7507111" y="2996098"/>
              <a:ext cx="417689" cy="417689"/>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E2D2643D-C787-4C5B-A9EC-00C3A7368C1F}"/>
                </a:ext>
              </a:extLst>
            </p:cNvPr>
            <p:cNvCxnSpPr>
              <a:stCxn id="12" idx="0"/>
              <a:endCxn id="12" idx="1"/>
            </p:cNvCxnSpPr>
            <p:nvPr/>
          </p:nvCxnSpPr>
          <p:spPr>
            <a:xfrm flipH="1">
              <a:off x="7507111" y="2996098"/>
              <a:ext cx="208845" cy="208845"/>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9532CD75-5C4E-44A2-897C-C7D84A41D5E1}"/>
                </a:ext>
              </a:extLst>
            </p:cNvPr>
            <p:cNvCxnSpPr>
              <a:stCxn id="12" idx="3"/>
              <a:endCxn id="12" idx="2"/>
            </p:cNvCxnSpPr>
            <p:nvPr/>
          </p:nvCxnSpPr>
          <p:spPr>
            <a:xfrm flipH="1">
              <a:off x="7715956" y="3204943"/>
              <a:ext cx="208844" cy="208844"/>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16F70621-35EC-4B99-BDEB-850D537D038E}"/>
                </a:ext>
              </a:extLst>
            </p:cNvPr>
            <p:cNvCxnSpPr/>
            <p:nvPr/>
          </p:nvCxnSpPr>
          <p:spPr>
            <a:xfrm flipH="1">
              <a:off x="7507111" y="2996098"/>
              <a:ext cx="417689" cy="417689"/>
            </a:xfrm>
            <a:prstGeom prst="line">
              <a:avLst/>
            </a:prstGeom>
          </p:spPr>
          <p:style>
            <a:lnRef idx="1">
              <a:schemeClr val="dk1"/>
            </a:lnRef>
            <a:fillRef idx="0">
              <a:schemeClr val="dk1"/>
            </a:fillRef>
            <a:effectRef idx="0">
              <a:schemeClr val="dk1"/>
            </a:effectRef>
            <a:fontRef idx="minor">
              <a:schemeClr val="tx1"/>
            </a:fontRef>
          </p:style>
        </p:cxnSp>
      </p:grpSp>
      <p:grpSp>
        <p:nvGrpSpPr>
          <p:cNvPr id="28" name="Group 27">
            <a:extLst>
              <a:ext uri="{FF2B5EF4-FFF2-40B4-BE49-F238E27FC236}">
                <a16:creationId xmlns:a16="http://schemas.microsoft.com/office/drawing/2014/main" id="{AE1123FC-AA85-4FE5-928A-BE01FAA113CD}"/>
              </a:ext>
            </a:extLst>
          </p:cNvPr>
          <p:cNvGrpSpPr/>
          <p:nvPr/>
        </p:nvGrpSpPr>
        <p:grpSpPr>
          <a:xfrm>
            <a:off x="3979518" y="2134982"/>
            <a:ext cx="261733" cy="261733"/>
            <a:chOff x="7507111" y="2996098"/>
            <a:chExt cx="417689" cy="417689"/>
          </a:xfrm>
        </p:grpSpPr>
        <p:sp>
          <p:nvSpPr>
            <p:cNvPr id="29" name="Rectangle 28">
              <a:extLst>
                <a:ext uri="{FF2B5EF4-FFF2-40B4-BE49-F238E27FC236}">
                  <a16:creationId xmlns:a16="http://schemas.microsoft.com/office/drawing/2014/main" id="{5BC1B9D0-AED1-4605-AD38-A56F6510A820}"/>
                </a:ext>
              </a:extLst>
            </p:cNvPr>
            <p:cNvSpPr/>
            <p:nvPr/>
          </p:nvSpPr>
          <p:spPr>
            <a:xfrm>
              <a:off x="7507111" y="2996098"/>
              <a:ext cx="417689" cy="417689"/>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9F568785-5495-42B7-8471-76403414DFCA}"/>
                </a:ext>
              </a:extLst>
            </p:cNvPr>
            <p:cNvCxnSpPr>
              <a:stCxn id="29" idx="0"/>
              <a:endCxn id="29" idx="1"/>
            </p:cNvCxnSpPr>
            <p:nvPr/>
          </p:nvCxnSpPr>
          <p:spPr>
            <a:xfrm flipH="1">
              <a:off x="7507111" y="2996098"/>
              <a:ext cx="208845" cy="208845"/>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058AAF05-0D41-48E1-9EFA-584A2140BF7B}"/>
                </a:ext>
              </a:extLst>
            </p:cNvPr>
            <p:cNvCxnSpPr>
              <a:stCxn id="29" idx="3"/>
              <a:endCxn id="29" idx="2"/>
            </p:cNvCxnSpPr>
            <p:nvPr/>
          </p:nvCxnSpPr>
          <p:spPr>
            <a:xfrm flipH="1">
              <a:off x="7715956" y="3204943"/>
              <a:ext cx="208844" cy="208844"/>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0D291130-3966-4D49-83A9-28B8B99A1629}"/>
                </a:ext>
              </a:extLst>
            </p:cNvPr>
            <p:cNvCxnSpPr/>
            <p:nvPr/>
          </p:nvCxnSpPr>
          <p:spPr>
            <a:xfrm flipH="1">
              <a:off x="7507111" y="2996098"/>
              <a:ext cx="417689" cy="417689"/>
            </a:xfrm>
            <a:prstGeom prst="line">
              <a:avLst/>
            </a:prstGeom>
          </p:spPr>
          <p:style>
            <a:lnRef idx="1">
              <a:schemeClr val="dk1"/>
            </a:lnRef>
            <a:fillRef idx="0">
              <a:schemeClr val="dk1"/>
            </a:fillRef>
            <a:effectRef idx="0">
              <a:schemeClr val="dk1"/>
            </a:effectRef>
            <a:fontRef idx="minor">
              <a:schemeClr val="tx1"/>
            </a:fontRef>
          </p:style>
        </p:cxnSp>
      </p:grpSp>
      <p:sp>
        <p:nvSpPr>
          <p:cNvPr id="38" name="TextBox 37">
            <a:extLst>
              <a:ext uri="{FF2B5EF4-FFF2-40B4-BE49-F238E27FC236}">
                <a16:creationId xmlns:a16="http://schemas.microsoft.com/office/drawing/2014/main" id="{EC2D5736-982C-410A-BE48-2F5921589595}"/>
              </a:ext>
            </a:extLst>
          </p:cNvPr>
          <p:cNvSpPr txBox="1"/>
          <p:nvPr/>
        </p:nvSpPr>
        <p:spPr>
          <a:xfrm>
            <a:off x="589454" y="2817045"/>
            <a:ext cx="4487126" cy="307777"/>
          </a:xfrm>
          <a:prstGeom prst="rect">
            <a:avLst/>
          </a:prstGeom>
          <a:noFill/>
        </p:spPr>
        <p:txBody>
          <a:bodyPr wrap="none" rtlCol="0">
            <a:spAutoFit/>
          </a:bodyPr>
          <a:lstStyle/>
          <a:p>
            <a:r>
              <a:rPr lang="vi-VN" dirty="0">
                <a:latin typeface="+mn-lt"/>
              </a:rPr>
              <a:t>b. Chọn </a:t>
            </a:r>
            <a:r>
              <a:rPr lang="vi-VN" b="1" i="1" dirty="0">
                <a:latin typeface="+mn-lt"/>
              </a:rPr>
              <a:t>dấu hỏi </a:t>
            </a:r>
            <a:r>
              <a:rPr lang="vi-VN" dirty="0">
                <a:latin typeface="+mn-lt"/>
              </a:rPr>
              <a:t>hoặc </a:t>
            </a:r>
            <a:r>
              <a:rPr lang="vi-VN" b="1" i="1" dirty="0">
                <a:latin typeface="+mn-lt"/>
              </a:rPr>
              <a:t>dấu ngã </a:t>
            </a:r>
            <a:r>
              <a:rPr lang="vi-VN" dirty="0">
                <a:latin typeface="+mn-lt"/>
              </a:rPr>
              <a:t>cho chữ in đậm.</a:t>
            </a:r>
          </a:p>
        </p:txBody>
      </p:sp>
      <p:sp>
        <p:nvSpPr>
          <p:cNvPr id="39" name="TextBox 38">
            <a:extLst>
              <a:ext uri="{FF2B5EF4-FFF2-40B4-BE49-F238E27FC236}">
                <a16:creationId xmlns:a16="http://schemas.microsoft.com/office/drawing/2014/main" id="{AE98A9DD-10F5-4300-984D-446C6488BC4C}"/>
              </a:ext>
            </a:extLst>
          </p:cNvPr>
          <p:cNvSpPr txBox="1"/>
          <p:nvPr/>
        </p:nvSpPr>
        <p:spPr>
          <a:xfrm>
            <a:off x="2231275" y="3108004"/>
            <a:ext cx="2702984" cy="1662378"/>
          </a:xfrm>
          <a:prstGeom prst="rect">
            <a:avLst/>
          </a:prstGeom>
          <a:noFill/>
        </p:spPr>
        <p:txBody>
          <a:bodyPr wrap="none" rtlCol="0">
            <a:spAutoFit/>
          </a:bodyPr>
          <a:lstStyle/>
          <a:p>
            <a:pPr>
              <a:lnSpc>
                <a:spcPct val="150000"/>
              </a:lnSpc>
            </a:pPr>
            <a:r>
              <a:rPr lang="vi-VN" dirty="0">
                <a:latin typeface="+mn-lt"/>
              </a:rPr>
              <a:t>Một bác chài lặng </a:t>
            </a:r>
            <a:r>
              <a:rPr lang="vi-VN" b="1" dirty="0">
                <a:latin typeface="+mn-lt"/>
              </a:rPr>
              <a:t>le</a:t>
            </a:r>
          </a:p>
          <a:p>
            <a:pPr>
              <a:lnSpc>
                <a:spcPct val="150000"/>
              </a:lnSpc>
            </a:pPr>
            <a:r>
              <a:rPr lang="vi-VN" dirty="0">
                <a:latin typeface="+mn-lt"/>
              </a:rPr>
              <a:t>Buông câu trong bóng chiều</a:t>
            </a:r>
          </a:p>
          <a:p>
            <a:pPr>
              <a:lnSpc>
                <a:spcPct val="150000"/>
              </a:lnSpc>
            </a:pPr>
            <a:r>
              <a:rPr lang="vi-VN" b="1" dirty="0">
                <a:latin typeface="+mn-lt"/>
              </a:rPr>
              <a:t>Bông </a:t>
            </a:r>
            <a:r>
              <a:rPr lang="vi-VN" dirty="0">
                <a:latin typeface="+mn-lt"/>
              </a:rPr>
              <a:t>nhiên con cá </a:t>
            </a:r>
            <a:r>
              <a:rPr lang="vi-VN" b="1" dirty="0">
                <a:latin typeface="+mn-lt"/>
              </a:rPr>
              <a:t>nho</a:t>
            </a:r>
          </a:p>
          <a:p>
            <a:pPr>
              <a:lnSpc>
                <a:spcPct val="150000"/>
              </a:lnSpc>
            </a:pPr>
            <a:r>
              <a:rPr lang="vi-VN" b="1" dirty="0">
                <a:latin typeface="+mn-lt"/>
              </a:rPr>
              <a:t>Nhay </a:t>
            </a:r>
            <a:r>
              <a:rPr lang="vi-VN" dirty="0">
                <a:latin typeface="+mn-lt"/>
              </a:rPr>
              <a:t>lên thuyền như trêu.</a:t>
            </a:r>
          </a:p>
          <a:p>
            <a:pPr algn="r">
              <a:lnSpc>
                <a:spcPct val="150000"/>
              </a:lnSpc>
            </a:pPr>
            <a:r>
              <a:rPr lang="vi-VN" dirty="0">
                <a:latin typeface="+mn-lt"/>
              </a:rPr>
              <a:t>(</a:t>
            </a:r>
            <a:r>
              <a:rPr lang="vi-VN" i="1" dirty="0">
                <a:latin typeface="+mn-lt"/>
              </a:rPr>
              <a:t>Theo </a:t>
            </a:r>
            <a:r>
              <a:rPr lang="vi-VN" dirty="0">
                <a:latin typeface="+mn-lt"/>
              </a:rPr>
              <a:t>Trần Đăng Khoa)</a:t>
            </a:r>
          </a:p>
        </p:txBody>
      </p:sp>
      <p:sp>
        <p:nvSpPr>
          <p:cNvPr id="40" name="Rectangle 39">
            <a:extLst>
              <a:ext uri="{FF2B5EF4-FFF2-40B4-BE49-F238E27FC236}">
                <a16:creationId xmlns:a16="http://schemas.microsoft.com/office/drawing/2014/main" id="{32EC1AA3-94ED-411C-A903-BD24F9B48518}"/>
              </a:ext>
            </a:extLst>
          </p:cNvPr>
          <p:cNvSpPr/>
          <p:nvPr/>
        </p:nvSpPr>
        <p:spPr>
          <a:xfrm>
            <a:off x="3876387" y="2995721"/>
            <a:ext cx="377026" cy="506036"/>
          </a:xfrm>
          <a:prstGeom prst="rect">
            <a:avLst/>
          </a:prstGeom>
          <a:solidFill>
            <a:schemeClr val="accent2"/>
          </a:solidFill>
          <a:effectLst>
            <a:softEdge rad="63500"/>
          </a:effectLst>
        </p:spPr>
        <p:txBody>
          <a:bodyPr wrap="none">
            <a:spAutoFit/>
          </a:bodyPr>
          <a:lstStyle/>
          <a:p>
            <a:pPr algn="ctr">
              <a:lnSpc>
                <a:spcPct val="200000"/>
              </a:lnSpc>
            </a:pPr>
            <a:r>
              <a:rPr lang="vi-VN" sz="1600" b="1">
                <a:solidFill>
                  <a:srgbClr val="FF0000"/>
                </a:solidFill>
                <a:latin typeface="+mn-lt"/>
              </a:rPr>
              <a:t>lẽ</a:t>
            </a:r>
            <a:endParaRPr lang="vi-VN" sz="1600" b="1" dirty="0">
              <a:solidFill>
                <a:srgbClr val="FF0000"/>
              </a:solidFill>
              <a:latin typeface="+mn-lt"/>
            </a:endParaRPr>
          </a:p>
        </p:txBody>
      </p:sp>
      <p:sp>
        <p:nvSpPr>
          <p:cNvPr id="42" name="Rectangle 41">
            <a:extLst>
              <a:ext uri="{FF2B5EF4-FFF2-40B4-BE49-F238E27FC236}">
                <a16:creationId xmlns:a16="http://schemas.microsoft.com/office/drawing/2014/main" id="{ABC0A343-053A-4A49-8617-4D8167AC5CC9}"/>
              </a:ext>
            </a:extLst>
          </p:cNvPr>
          <p:cNvSpPr/>
          <p:nvPr/>
        </p:nvSpPr>
        <p:spPr>
          <a:xfrm>
            <a:off x="3953153" y="3638372"/>
            <a:ext cx="576195" cy="506036"/>
          </a:xfrm>
          <a:prstGeom prst="rect">
            <a:avLst/>
          </a:prstGeom>
          <a:solidFill>
            <a:schemeClr val="accent2"/>
          </a:solidFill>
          <a:effectLst>
            <a:softEdge rad="63500"/>
          </a:effectLst>
        </p:spPr>
        <p:txBody>
          <a:bodyPr wrap="square">
            <a:spAutoFit/>
          </a:bodyPr>
          <a:lstStyle/>
          <a:p>
            <a:pPr algn="ctr">
              <a:lnSpc>
                <a:spcPct val="200000"/>
              </a:lnSpc>
            </a:pPr>
            <a:r>
              <a:rPr lang="vi-VN" sz="1600" b="1">
                <a:solidFill>
                  <a:srgbClr val="FF0000"/>
                </a:solidFill>
                <a:latin typeface="+mn-lt"/>
              </a:rPr>
              <a:t>nhỏ</a:t>
            </a:r>
            <a:endParaRPr lang="vi-VN" sz="1600" b="1" dirty="0">
              <a:solidFill>
                <a:srgbClr val="FF0000"/>
              </a:solidFill>
              <a:latin typeface="+mn-lt"/>
            </a:endParaRPr>
          </a:p>
        </p:txBody>
      </p:sp>
      <p:sp>
        <p:nvSpPr>
          <p:cNvPr id="43" name="Rectangle 42">
            <a:extLst>
              <a:ext uri="{FF2B5EF4-FFF2-40B4-BE49-F238E27FC236}">
                <a16:creationId xmlns:a16="http://schemas.microsoft.com/office/drawing/2014/main" id="{3DD19691-40CD-4CCD-863C-EC9518DAE3D3}"/>
              </a:ext>
            </a:extLst>
          </p:cNvPr>
          <p:cNvSpPr/>
          <p:nvPr/>
        </p:nvSpPr>
        <p:spPr>
          <a:xfrm>
            <a:off x="2151631" y="3952276"/>
            <a:ext cx="743279" cy="506036"/>
          </a:xfrm>
          <a:prstGeom prst="rect">
            <a:avLst/>
          </a:prstGeom>
          <a:solidFill>
            <a:schemeClr val="accent2"/>
          </a:solidFill>
          <a:effectLst>
            <a:softEdge rad="63500"/>
          </a:effectLst>
        </p:spPr>
        <p:txBody>
          <a:bodyPr wrap="square">
            <a:spAutoFit/>
          </a:bodyPr>
          <a:lstStyle/>
          <a:p>
            <a:pPr algn="ctr">
              <a:lnSpc>
                <a:spcPct val="200000"/>
              </a:lnSpc>
            </a:pPr>
            <a:r>
              <a:rPr lang="vi-VN" sz="1600" b="1">
                <a:solidFill>
                  <a:srgbClr val="FF0000"/>
                </a:solidFill>
                <a:latin typeface="+mn-lt"/>
              </a:rPr>
              <a:t>Nhảy</a:t>
            </a:r>
            <a:endParaRPr lang="vi-VN" sz="1600" b="1" dirty="0">
              <a:solidFill>
                <a:srgbClr val="FF0000"/>
              </a:solidFill>
              <a:latin typeface="+mn-lt"/>
            </a:endParaRPr>
          </a:p>
        </p:txBody>
      </p:sp>
      <p:sp>
        <p:nvSpPr>
          <p:cNvPr id="41" name="Rectangle 40">
            <a:extLst>
              <a:ext uri="{FF2B5EF4-FFF2-40B4-BE49-F238E27FC236}">
                <a16:creationId xmlns:a16="http://schemas.microsoft.com/office/drawing/2014/main" id="{C203B872-B66C-4AB1-95D6-04486452F2EA}"/>
              </a:ext>
            </a:extLst>
          </p:cNvPr>
          <p:cNvSpPr/>
          <p:nvPr/>
        </p:nvSpPr>
        <p:spPr>
          <a:xfrm>
            <a:off x="2150737" y="3638372"/>
            <a:ext cx="724904" cy="506036"/>
          </a:xfrm>
          <a:prstGeom prst="rect">
            <a:avLst/>
          </a:prstGeom>
          <a:solidFill>
            <a:schemeClr val="accent2"/>
          </a:solidFill>
          <a:effectLst>
            <a:softEdge rad="63500"/>
          </a:effectLst>
        </p:spPr>
        <p:txBody>
          <a:bodyPr wrap="square">
            <a:spAutoFit/>
          </a:bodyPr>
          <a:lstStyle/>
          <a:p>
            <a:pPr algn="ctr">
              <a:lnSpc>
                <a:spcPct val="200000"/>
              </a:lnSpc>
            </a:pPr>
            <a:r>
              <a:rPr lang="vi-VN" sz="1600" b="1">
                <a:solidFill>
                  <a:srgbClr val="FF0000"/>
                </a:solidFill>
                <a:latin typeface="+mn-lt"/>
              </a:rPr>
              <a:t>Bỗng</a:t>
            </a:r>
            <a:endParaRPr lang="vi-VN" sz="1600" b="1" dirty="0">
              <a:solidFill>
                <a:srgbClr val="FF0000"/>
              </a:solidFill>
              <a:latin typeface="+mn-lt"/>
            </a:endParaRPr>
          </a:p>
        </p:txBody>
      </p:sp>
    </p:spTree>
    <p:extLst>
      <p:ext uri="{BB962C8B-B14F-4D97-AF65-F5344CB8AC3E}">
        <p14:creationId xmlns:p14="http://schemas.microsoft.com/office/powerpoint/2010/main" val="60705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down)">
                                      <p:cBhvr>
                                        <p:cTn id="10" dur="500"/>
                                        <p:tgtEl>
                                          <p:spTgt spid="28"/>
                                        </p:tgtEl>
                                      </p:cBhvr>
                                    </p:animEffect>
                                  </p:childTnLst>
                                </p:cTn>
                              </p:par>
                              <p:par>
                                <p:cTn id="11" presetID="22" presetClass="entr" presetSubtype="4"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28"/>
                                        </p:tgtEl>
                                      </p:cBhvr>
                                    </p:animEffect>
                                    <p:set>
                                      <p:cBhvr>
                                        <p:cTn id="34" dur="1" fill="hold">
                                          <p:stCondLst>
                                            <p:cond delay="499"/>
                                          </p:stCondLst>
                                        </p:cTn>
                                        <p:tgtEl>
                                          <p:spTgt spid="2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barn(inVertical)">
                                      <p:cBhvr>
                                        <p:cTn id="39" dur="500"/>
                                        <p:tgtEl>
                                          <p:spTgt spid="3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barn(inVertical)">
                                      <p:cBhvr>
                                        <p:cTn id="44" dur="500"/>
                                        <p:tgtEl>
                                          <p:spTgt spid="3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fltVal val="0"/>
                                          </p:val>
                                        </p:tav>
                                        <p:tav tm="100000">
                                          <p:val>
                                            <p:strVal val="#ppt_w"/>
                                          </p:val>
                                        </p:tav>
                                      </p:tavLst>
                                    </p:anim>
                                    <p:anim calcmode="lin" valueType="num">
                                      <p:cBhvr>
                                        <p:cTn id="50" dur="500" fill="hold"/>
                                        <p:tgtEl>
                                          <p:spTgt spid="40"/>
                                        </p:tgtEl>
                                        <p:attrNameLst>
                                          <p:attrName>ppt_h</p:attrName>
                                        </p:attrNameLst>
                                      </p:cBhvr>
                                      <p:tavLst>
                                        <p:tav tm="0">
                                          <p:val>
                                            <p:fltVal val="0"/>
                                          </p:val>
                                        </p:tav>
                                        <p:tav tm="100000">
                                          <p:val>
                                            <p:strVal val="#ppt_h"/>
                                          </p:val>
                                        </p:tav>
                                      </p:tavLst>
                                    </p:anim>
                                    <p:animEffect transition="in" filter="fade">
                                      <p:cBhvr>
                                        <p:cTn id="51" dur="500"/>
                                        <p:tgtEl>
                                          <p:spTgt spid="40"/>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1"/>
                                        </p:tgtEl>
                                        <p:attrNameLst>
                                          <p:attrName>style.visibility</p:attrName>
                                        </p:attrNameLst>
                                      </p:cBhvr>
                                      <p:to>
                                        <p:strVal val="visible"/>
                                      </p:to>
                                    </p:set>
                                    <p:anim calcmode="lin" valueType="num">
                                      <p:cBhvr>
                                        <p:cTn id="56" dur="500" fill="hold"/>
                                        <p:tgtEl>
                                          <p:spTgt spid="41"/>
                                        </p:tgtEl>
                                        <p:attrNameLst>
                                          <p:attrName>ppt_w</p:attrName>
                                        </p:attrNameLst>
                                      </p:cBhvr>
                                      <p:tavLst>
                                        <p:tav tm="0">
                                          <p:val>
                                            <p:fltVal val="0"/>
                                          </p:val>
                                        </p:tav>
                                        <p:tav tm="100000">
                                          <p:val>
                                            <p:strVal val="#ppt_w"/>
                                          </p:val>
                                        </p:tav>
                                      </p:tavLst>
                                    </p:anim>
                                    <p:anim calcmode="lin" valueType="num">
                                      <p:cBhvr>
                                        <p:cTn id="57" dur="500" fill="hold"/>
                                        <p:tgtEl>
                                          <p:spTgt spid="41"/>
                                        </p:tgtEl>
                                        <p:attrNameLst>
                                          <p:attrName>ppt_h</p:attrName>
                                        </p:attrNameLst>
                                      </p:cBhvr>
                                      <p:tavLst>
                                        <p:tav tm="0">
                                          <p:val>
                                            <p:fltVal val="0"/>
                                          </p:val>
                                        </p:tav>
                                        <p:tav tm="100000">
                                          <p:val>
                                            <p:strVal val="#ppt_h"/>
                                          </p:val>
                                        </p:tav>
                                      </p:tavLst>
                                    </p:anim>
                                    <p:animEffect transition="in" filter="fade">
                                      <p:cBhvr>
                                        <p:cTn id="58" dur="500"/>
                                        <p:tgtEl>
                                          <p:spTgt spid="41"/>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p:cTn id="63" dur="500" fill="hold"/>
                                        <p:tgtEl>
                                          <p:spTgt spid="42"/>
                                        </p:tgtEl>
                                        <p:attrNameLst>
                                          <p:attrName>ppt_w</p:attrName>
                                        </p:attrNameLst>
                                      </p:cBhvr>
                                      <p:tavLst>
                                        <p:tav tm="0">
                                          <p:val>
                                            <p:fltVal val="0"/>
                                          </p:val>
                                        </p:tav>
                                        <p:tav tm="100000">
                                          <p:val>
                                            <p:strVal val="#ppt_w"/>
                                          </p:val>
                                        </p:tav>
                                      </p:tavLst>
                                    </p:anim>
                                    <p:anim calcmode="lin" valueType="num">
                                      <p:cBhvr>
                                        <p:cTn id="64" dur="500" fill="hold"/>
                                        <p:tgtEl>
                                          <p:spTgt spid="42"/>
                                        </p:tgtEl>
                                        <p:attrNameLst>
                                          <p:attrName>ppt_h</p:attrName>
                                        </p:attrNameLst>
                                      </p:cBhvr>
                                      <p:tavLst>
                                        <p:tav tm="0">
                                          <p:val>
                                            <p:fltVal val="0"/>
                                          </p:val>
                                        </p:tav>
                                        <p:tav tm="100000">
                                          <p:val>
                                            <p:strVal val="#ppt_h"/>
                                          </p:val>
                                        </p:tav>
                                      </p:tavLst>
                                    </p:anim>
                                    <p:animEffect transition="in" filter="fade">
                                      <p:cBhvr>
                                        <p:cTn id="65" dur="500"/>
                                        <p:tgtEl>
                                          <p:spTgt spid="42"/>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p:cTn id="70" dur="500" fill="hold"/>
                                        <p:tgtEl>
                                          <p:spTgt spid="43"/>
                                        </p:tgtEl>
                                        <p:attrNameLst>
                                          <p:attrName>ppt_w</p:attrName>
                                        </p:attrNameLst>
                                      </p:cBhvr>
                                      <p:tavLst>
                                        <p:tav tm="0">
                                          <p:val>
                                            <p:fltVal val="0"/>
                                          </p:val>
                                        </p:tav>
                                        <p:tav tm="100000">
                                          <p:val>
                                            <p:strVal val="#ppt_w"/>
                                          </p:val>
                                        </p:tav>
                                      </p:tavLst>
                                    </p:anim>
                                    <p:anim calcmode="lin" valueType="num">
                                      <p:cBhvr>
                                        <p:cTn id="71" dur="500" fill="hold"/>
                                        <p:tgtEl>
                                          <p:spTgt spid="43"/>
                                        </p:tgtEl>
                                        <p:attrNameLst>
                                          <p:attrName>ppt_h</p:attrName>
                                        </p:attrNameLst>
                                      </p:cBhvr>
                                      <p:tavLst>
                                        <p:tav tm="0">
                                          <p:val>
                                            <p:fltVal val="0"/>
                                          </p:val>
                                        </p:tav>
                                        <p:tav tm="100000">
                                          <p:val>
                                            <p:strVal val="#ppt_h"/>
                                          </p:val>
                                        </p:tav>
                                      </p:tavLst>
                                    </p:anim>
                                    <p:animEffect transition="in" filter="fade">
                                      <p:cBhvr>
                                        <p:cTn id="7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8" grpId="0"/>
      <p:bldP spid="39" grpId="0"/>
      <p:bldP spid="40" grpId="0" animBg="1"/>
      <p:bldP spid="42" grpId="0" animBg="1"/>
      <p:bldP spid="43" grpId="0" animBg="1"/>
      <p:bldP spid="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672CA47-90C4-4131-9C5D-2D1CFDAADE3D}"/>
              </a:ext>
            </a:extLst>
          </p:cNvPr>
          <p:cNvSpPr txBox="1"/>
          <p:nvPr/>
        </p:nvSpPr>
        <p:spPr>
          <a:xfrm>
            <a:off x="404575" y="489612"/>
            <a:ext cx="6048850" cy="830997"/>
          </a:xfrm>
          <a:prstGeom prst="rect">
            <a:avLst/>
          </a:prstGeom>
          <a:noFill/>
        </p:spPr>
        <p:txBody>
          <a:bodyPr wrap="square" rtlCol="0">
            <a:spAutoFit/>
          </a:bodyPr>
          <a:lstStyle/>
          <a:p>
            <a:r>
              <a:rPr lang="vi-VN" sz="1600" b="1" dirty="0">
                <a:solidFill>
                  <a:schemeClr val="accent4">
                    <a:lumMod val="50000"/>
                  </a:schemeClr>
                </a:solidFill>
                <a:latin typeface="UTM Avo" panose="02040603050506020204" pitchFamily="18" charset="0"/>
              </a:rPr>
              <a:t>3. Viết 4 – 5 câu kể lại một hoạt động ở trường hoặc lớp em (biểu diễn văn nghệ, đi tham quan, đồng diễn thể dục,...)</a:t>
            </a:r>
          </a:p>
        </p:txBody>
      </p:sp>
      <p:sp>
        <p:nvSpPr>
          <p:cNvPr id="6" name="TextBox 5">
            <a:extLst>
              <a:ext uri="{FF2B5EF4-FFF2-40B4-BE49-F238E27FC236}">
                <a16:creationId xmlns:a16="http://schemas.microsoft.com/office/drawing/2014/main" id="{96479105-1B00-4E8D-BE8C-94528F37D089}"/>
              </a:ext>
            </a:extLst>
          </p:cNvPr>
          <p:cNvSpPr txBox="1"/>
          <p:nvPr/>
        </p:nvSpPr>
        <p:spPr>
          <a:xfrm>
            <a:off x="404575" y="1320609"/>
            <a:ext cx="6195450" cy="1339213"/>
          </a:xfrm>
          <a:prstGeom prst="rect">
            <a:avLst/>
          </a:prstGeom>
          <a:noFill/>
        </p:spPr>
        <p:txBody>
          <a:bodyPr wrap="square" rtlCol="0">
            <a:spAutoFit/>
          </a:bodyPr>
          <a:lstStyle/>
          <a:p>
            <a:pPr>
              <a:lnSpc>
                <a:spcPct val="150000"/>
              </a:lnSpc>
            </a:pPr>
            <a:r>
              <a:rPr lang="vi-VN" dirty="0">
                <a:solidFill>
                  <a:srgbClr val="FF0000"/>
                </a:solidFill>
                <a:latin typeface="+mn-lt"/>
              </a:rPr>
              <a:t>G: </a:t>
            </a:r>
            <a:r>
              <a:rPr lang="vi-VN" dirty="0">
                <a:latin typeface="+mn-lt"/>
              </a:rPr>
              <a:t>- Trường (hoặc lớp em) đã tổ chức hoạt động gì? Ở đâu?</a:t>
            </a:r>
          </a:p>
          <a:p>
            <a:pPr>
              <a:lnSpc>
                <a:spcPct val="150000"/>
              </a:lnSpc>
            </a:pPr>
            <a:r>
              <a:rPr lang="vi-VN" dirty="0">
                <a:latin typeface="+mn-lt"/>
              </a:rPr>
              <a:t>     - Hoạt động đó có những ai tham gia? Mọi người đã làm những việc gì?</a:t>
            </a:r>
          </a:p>
          <a:p>
            <a:pPr>
              <a:lnSpc>
                <a:spcPct val="150000"/>
              </a:lnSpc>
            </a:pPr>
            <a:r>
              <a:rPr lang="vi-VN" dirty="0">
                <a:latin typeface="+mn-lt"/>
              </a:rPr>
              <a:t>     - Nêu suy nghĩ, cảm xúc của em về hoạt động đó.</a:t>
            </a:r>
          </a:p>
        </p:txBody>
      </p:sp>
      <p:pic>
        <p:nvPicPr>
          <p:cNvPr id="4098" name="Picture 2" descr="Camping Cartoon HD Stock Images | Shutterstock">
            <a:extLst>
              <a:ext uri="{FF2B5EF4-FFF2-40B4-BE49-F238E27FC236}">
                <a16:creationId xmlns:a16="http://schemas.microsoft.com/office/drawing/2014/main" id="{DB28927F-D6F5-4437-B99B-CB50AE99A190}"/>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7292"/>
          <a:stretch/>
        </p:blipFill>
        <p:spPr bwMode="auto">
          <a:xfrm>
            <a:off x="1509823" y="2659822"/>
            <a:ext cx="3838353" cy="2204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26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BD84CBEF-7A99-426D-B7A1-A1BD95071D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DBF0CF65-A182-4156-8553-577D8EFC3F50}"/>
              </a:ext>
            </a:extLst>
          </p:cNvPr>
          <p:cNvGrpSpPr/>
          <p:nvPr/>
        </p:nvGrpSpPr>
        <p:grpSpPr>
          <a:xfrm>
            <a:off x="1144267" y="1390819"/>
            <a:ext cx="4894120" cy="3440874"/>
            <a:chOff x="1144267" y="1390819"/>
            <a:chExt cx="4894120" cy="3440874"/>
          </a:xfrm>
        </p:grpSpPr>
        <p:grpSp>
          <p:nvGrpSpPr>
            <p:cNvPr id="5" name="Group 4">
              <a:extLst>
                <a:ext uri="{FF2B5EF4-FFF2-40B4-BE49-F238E27FC236}">
                  <a16:creationId xmlns:a16="http://schemas.microsoft.com/office/drawing/2014/main" id="{A81D1C3B-F1FB-483B-B442-6D805D3D79D1}"/>
                </a:ext>
              </a:extLst>
            </p:cNvPr>
            <p:cNvGrpSpPr/>
            <p:nvPr/>
          </p:nvGrpSpPr>
          <p:grpSpPr>
            <a:xfrm>
              <a:off x="1144267" y="1390819"/>
              <a:ext cx="4405927" cy="3318271"/>
              <a:chOff x="1417547" y="1264224"/>
              <a:chExt cx="4405927" cy="3318271"/>
            </a:xfrm>
          </p:grpSpPr>
          <p:pic>
            <p:nvPicPr>
              <p:cNvPr id="7" name="Picture 6">
                <a:extLst>
                  <a:ext uri="{FF2B5EF4-FFF2-40B4-BE49-F238E27FC236}">
                    <a16:creationId xmlns:a16="http://schemas.microsoft.com/office/drawing/2014/main" id="{A09C7053-079D-4AEA-9008-D7366BA2092D}"/>
                  </a:ext>
                </a:extLst>
              </p:cNvPr>
              <p:cNvPicPr>
                <a:picLocks noChangeAspect="1"/>
              </p:cNvPicPr>
              <p:nvPr/>
            </p:nvPicPr>
            <p:blipFill>
              <a:blip r:embed="rId4">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9" name="TextBox 8">
                <a:extLst>
                  <a:ext uri="{FF2B5EF4-FFF2-40B4-BE49-F238E27FC236}">
                    <a16:creationId xmlns:a16="http://schemas.microsoft.com/office/drawing/2014/main" id="{C7CE439D-833B-4F05-A321-AEE8496F575C}"/>
                  </a:ext>
                </a:extLst>
              </p:cNvPr>
              <p:cNvSpPr txBox="1"/>
              <p:nvPr/>
            </p:nvSpPr>
            <p:spPr>
              <a:xfrm>
                <a:off x="2397373" y="2923359"/>
                <a:ext cx="3041009" cy="895758"/>
              </a:xfrm>
              <a:prstGeom prst="rect">
                <a:avLst/>
              </a:prstGeom>
              <a:noFill/>
            </p:spPr>
            <p:txBody>
              <a:bodyPr wrap="square" rtlCol="0">
                <a:spAutoFit/>
              </a:bodyPr>
              <a:lstStyle/>
              <a:p>
                <a:pPr algn="ctr">
                  <a:lnSpc>
                    <a:spcPct val="150000"/>
                  </a:lnSpc>
                </a:pPr>
                <a:r>
                  <a:rPr lang="vi-VN" sz="4000" b="1">
                    <a:solidFill>
                      <a:schemeClr val="accent1">
                        <a:lumMod val="50000"/>
                      </a:schemeClr>
                    </a:solidFill>
                    <a:latin typeface="UTM Avo" panose="02040603050506020204" pitchFamily="18" charset="0"/>
                  </a:rPr>
                  <a:t>ĐỌC</a:t>
                </a:r>
                <a:endParaRPr lang="en-US" sz="4000" b="1" dirty="0">
                  <a:solidFill>
                    <a:schemeClr val="accent1">
                      <a:lumMod val="50000"/>
                    </a:schemeClr>
                  </a:solidFill>
                  <a:latin typeface="UTM Avo" panose="02040603050506020204" pitchFamily="18" charset="0"/>
                </a:endParaRPr>
              </a:p>
            </p:txBody>
          </p:sp>
        </p:grpSp>
        <p:pic>
          <p:nvPicPr>
            <p:cNvPr id="6" name="Picture 4">
              <a:extLst>
                <a:ext uri="{FF2B5EF4-FFF2-40B4-BE49-F238E27FC236}">
                  <a16:creationId xmlns:a16="http://schemas.microsoft.com/office/drawing/2014/main" id="{CC393BDE-3CFD-4F16-9311-E55F4B439E74}"/>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5294" y="3268600"/>
              <a:ext cx="1563093" cy="1563093"/>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id="{C62EDA07-4929-41F0-B513-1B8227BD308C}"/>
              </a:ext>
            </a:extLst>
          </p:cNvPr>
          <p:cNvSpPr txBox="1"/>
          <p:nvPr/>
        </p:nvSpPr>
        <p:spPr>
          <a:xfrm>
            <a:off x="1702040" y="204278"/>
            <a:ext cx="4786479" cy="1077218"/>
          </a:xfrm>
          <a:prstGeom prst="rect">
            <a:avLst/>
          </a:prstGeom>
          <a:noFill/>
        </p:spPr>
        <p:txBody>
          <a:bodyPr wrap="square" rtlCol="0">
            <a:spAutoFit/>
          </a:bodyPr>
          <a:lstStyle/>
          <a:p>
            <a:pPr algn="ctr"/>
            <a:r>
              <a:rPr lang="vi-VN" sz="3200" dirty="0">
                <a:solidFill>
                  <a:schemeClr val="accent2"/>
                </a:solidFill>
                <a:latin typeface="UTM Cookies" panose="02040603050506020204" pitchFamily="18" charset="0"/>
              </a:rPr>
              <a:t>PHẦN II</a:t>
            </a:r>
          </a:p>
          <a:p>
            <a:pPr algn="ctr"/>
            <a:r>
              <a:rPr lang="vi-VN" sz="3200" dirty="0">
                <a:solidFill>
                  <a:schemeClr val="accent2"/>
                </a:solidFill>
                <a:latin typeface="UTM Cookies" panose="02040603050506020204" pitchFamily="18" charset="0"/>
              </a:rPr>
              <a:t>ĐÁNH GIÁ CUỐI HỌC KÌ 2</a:t>
            </a:r>
            <a:endParaRPr lang="en-US" sz="3200" dirty="0">
              <a:solidFill>
                <a:schemeClr val="accent2"/>
              </a:solidFill>
              <a:latin typeface="UTM Cookies" panose="02040603050506020204" pitchFamily="18" charset="0"/>
            </a:endParaRPr>
          </a:p>
        </p:txBody>
      </p:sp>
    </p:spTree>
    <p:custDataLst>
      <p:tags r:id="rId1"/>
    </p:custDataLst>
    <p:extLst>
      <p:ext uri="{BB962C8B-B14F-4D97-AF65-F5344CB8AC3E}">
        <p14:creationId xmlns:p14="http://schemas.microsoft.com/office/powerpoint/2010/main" val="3519627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4ABE445-BD85-4F20-A9CC-20CD136BC168}"/>
              </a:ext>
            </a:extLst>
          </p:cNvPr>
          <p:cNvGrpSpPr/>
          <p:nvPr/>
        </p:nvGrpSpPr>
        <p:grpSpPr>
          <a:xfrm>
            <a:off x="2559741" y="451883"/>
            <a:ext cx="3944477" cy="4360320"/>
            <a:chOff x="2559741" y="451883"/>
            <a:chExt cx="3944477" cy="4360320"/>
          </a:xfrm>
        </p:grpSpPr>
        <p:sp>
          <p:nvSpPr>
            <p:cNvPr id="8" name="Oval 7">
              <a:extLst>
                <a:ext uri="{FF2B5EF4-FFF2-40B4-BE49-F238E27FC236}">
                  <a16:creationId xmlns:a16="http://schemas.microsoft.com/office/drawing/2014/main" id="{2FF36A8A-8F16-4B95-A82D-769E470576E6}"/>
                </a:ext>
              </a:extLst>
            </p:cNvPr>
            <p:cNvSpPr/>
            <p:nvPr/>
          </p:nvSpPr>
          <p:spPr>
            <a:xfrm>
              <a:off x="3646345" y="4261048"/>
              <a:ext cx="2429242" cy="551155"/>
            </a:xfrm>
            <a:prstGeom prst="ellipse">
              <a:avLst/>
            </a:prstGeom>
            <a:solidFill>
              <a:schemeClr val="accent2">
                <a:lumMod val="85000"/>
              </a:schemeClr>
            </a:solidFill>
            <a:ln>
              <a:solidFill>
                <a:schemeClr val="accent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 name="Picture 4">
              <a:extLst>
                <a:ext uri="{FF2B5EF4-FFF2-40B4-BE49-F238E27FC236}">
                  <a16:creationId xmlns:a16="http://schemas.microsoft.com/office/drawing/2014/main" id="{4F0A0585-39A7-4D74-BCDB-C87D56C65899}"/>
                </a:ext>
              </a:extLst>
            </p:cNvPr>
            <p:cNvPicPr>
              <a:picLocks noChangeAspect="1"/>
            </p:cNvPicPr>
            <p:nvPr/>
          </p:nvPicPr>
          <p:blipFill>
            <a:blip r:embed="rId4"/>
            <a:stretch>
              <a:fillRect/>
            </a:stretch>
          </p:blipFill>
          <p:spPr>
            <a:xfrm flipH="1">
              <a:off x="2559741" y="451883"/>
              <a:ext cx="3944477" cy="4239733"/>
            </a:xfrm>
            <a:prstGeom prst="rect">
              <a:avLst/>
            </a:prstGeom>
          </p:spPr>
        </p:pic>
      </p:grpSp>
      <p:sp>
        <p:nvSpPr>
          <p:cNvPr id="27" name="TextBox 26">
            <a:extLst>
              <a:ext uri="{FF2B5EF4-FFF2-40B4-BE49-F238E27FC236}">
                <a16:creationId xmlns:a16="http://schemas.microsoft.com/office/drawing/2014/main" id="{769F04A0-3AD8-4DD2-9281-8A6DE84DFA1D}"/>
              </a:ext>
            </a:extLst>
          </p:cNvPr>
          <p:cNvSpPr txBox="1"/>
          <p:nvPr/>
        </p:nvSpPr>
        <p:spPr>
          <a:xfrm>
            <a:off x="569138" y="349954"/>
            <a:ext cx="5719723" cy="338554"/>
          </a:xfrm>
          <a:prstGeom prst="rect">
            <a:avLst/>
          </a:prstGeom>
          <a:noFill/>
        </p:spPr>
        <p:txBody>
          <a:bodyPr wrap="square" rtlCol="0">
            <a:spAutoFit/>
          </a:bodyPr>
          <a:lstStyle/>
          <a:p>
            <a:r>
              <a:rPr lang="vi-VN" sz="1600" b="1" dirty="0">
                <a:solidFill>
                  <a:schemeClr val="accent4">
                    <a:lumMod val="50000"/>
                  </a:schemeClr>
                </a:solidFill>
                <a:latin typeface="UTM Avo" panose="02040603050506020204" pitchFamily="18" charset="0"/>
              </a:rPr>
              <a:t>1. Đọc thành tiếng và trả lời câu hỏi.</a:t>
            </a:r>
            <a:endParaRPr lang="en-US" sz="1600" b="1" dirty="0">
              <a:solidFill>
                <a:schemeClr val="accent4">
                  <a:lumMod val="50000"/>
                </a:schemeClr>
              </a:solidFill>
              <a:latin typeface="UTM Avo" panose="02040603050506020204" pitchFamily="18" charset="0"/>
            </a:endParaRPr>
          </a:p>
        </p:txBody>
      </p:sp>
      <p:sp>
        <p:nvSpPr>
          <p:cNvPr id="7" name="Rectangle 6">
            <a:extLst>
              <a:ext uri="{FF2B5EF4-FFF2-40B4-BE49-F238E27FC236}">
                <a16:creationId xmlns:a16="http://schemas.microsoft.com/office/drawing/2014/main" id="{6EF1A756-49EF-462B-957B-E49235898087}"/>
              </a:ext>
            </a:extLst>
          </p:cNvPr>
          <p:cNvSpPr/>
          <p:nvPr/>
        </p:nvSpPr>
        <p:spPr>
          <a:xfrm>
            <a:off x="726683" y="688508"/>
            <a:ext cx="2484973" cy="4185761"/>
          </a:xfrm>
          <a:prstGeom prst="rect">
            <a:avLst/>
          </a:prstGeom>
        </p:spPr>
        <p:txBody>
          <a:bodyPr wrap="square">
            <a:spAutoFit/>
          </a:bodyPr>
          <a:lstStyle/>
          <a:p>
            <a:pPr algn="ctr"/>
            <a:r>
              <a:rPr lang="vi-VN" b="1" dirty="0">
                <a:solidFill>
                  <a:schemeClr val="accent1">
                    <a:lumMod val="75000"/>
                  </a:schemeClr>
                </a:solidFill>
                <a:latin typeface="+mn-lt"/>
              </a:rPr>
              <a:t>Cây bàng</a:t>
            </a:r>
          </a:p>
          <a:p>
            <a:r>
              <a:rPr lang="vi-VN" dirty="0">
                <a:latin typeface="+mn-lt"/>
              </a:rPr>
              <a:t>Cứ vào mùa đông</a:t>
            </a:r>
          </a:p>
          <a:p>
            <a:r>
              <a:rPr lang="vi-VN" dirty="0">
                <a:latin typeface="+mn-lt"/>
              </a:rPr>
              <a:t>Gió về rét buốt</a:t>
            </a:r>
          </a:p>
          <a:p>
            <a:r>
              <a:rPr lang="vi-VN" dirty="0">
                <a:latin typeface="+mn-lt"/>
              </a:rPr>
              <a:t>Cây bàng trụi trơ</a:t>
            </a:r>
          </a:p>
          <a:p>
            <a:r>
              <a:rPr lang="vi-VN" dirty="0">
                <a:latin typeface="+mn-lt"/>
              </a:rPr>
              <a:t>Lá cành rụng hết</a:t>
            </a:r>
          </a:p>
          <a:p>
            <a:r>
              <a:rPr lang="vi-VN" dirty="0">
                <a:latin typeface="+mn-lt"/>
              </a:rPr>
              <a:t>Chắc là nó rét!</a:t>
            </a:r>
          </a:p>
          <a:p>
            <a:r>
              <a:rPr lang="vi-VN" dirty="0">
                <a:latin typeface="+mn-lt"/>
              </a:rPr>
              <a:t>Khi vào mùa nắng</a:t>
            </a:r>
          </a:p>
          <a:p>
            <a:r>
              <a:rPr lang="vi-VN" dirty="0">
                <a:latin typeface="+mn-lt"/>
              </a:rPr>
              <a:t>Tán lá xòe ra</a:t>
            </a:r>
          </a:p>
          <a:p>
            <a:r>
              <a:rPr lang="vi-VN" dirty="0">
                <a:latin typeface="+mn-lt"/>
              </a:rPr>
              <a:t>Như cái ô to</a:t>
            </a:r>
          </a:p>
          <a:p>
            <a:r>
              <a:rPr lang="vi-VN" dirty="0">
                <a:latin typeface="+mn-lt"/>
              </a:rPr>
              <a:t>Đang làm bóng mát</a:t>
            </a:r>
          </a:p>
          <a:p>
            <a:r>
              <a:rPr lang="vi-VN" dirty="0">
                <a:latin typeface="+mn-lt"/>
              </a:rPr>
              <a:t>Bóng bàng tròn lắm</a:t>
            </a:r>
          </a:p>
          <a:p>
            <a:r>
              <a:rPr lang="vi-VN" dirty="0">
                <a:latin typeface="+mn-lt"/>
              </a:rPr>
              <a:t>Tròn như cái nong</a:t>
            </a:r>
          </a:p>
          <a:p>
            <a:r>
              <a:rPr lang="vi-VN" dirty="0">
                <a:latin typeface="+mn-lt"/>
              </a:rPr>
              <a:t>Em ngồi vào trong</a:t>
            </a:r>
          </a:p>
          <a:p>
            <a:r>
              <a:rPr lang="vi-VN" dirty="0">
                <a:latin typeface="+mn-lt"/>
              </a:rPr>
              <a:t>Mát ơi là mát!</a:t>
            </a:r>
          </a:p>
          <a:p>
            <a:r>
              <a:rPr lang="vi-VN" dirty="0">
                <a:latin typeface="+mn-lt"/>
              </a:rPr>
              <a:t>A! Bàng tốt lắm</a:t>
            </a:r>
          </a:p>
          <a:p>
            <a:r>
              <a:rPr lang="vi-VN" dirty="0">
                <a:latin typeface="+mn-lt"/>
              </a:rPr>
              <a:t>Bàng che cho em</a:t>
            </a:r>
          </a:p>
          <a:p>
            <a:r>
              <a:rPr lang="vi-VN" dirty="0">
                <a:latin typeface="+mn-lt"/>
              </a:rPr>
              <a:t>Nhưng ai che bàng</a:t>
            </a:r>
          </a:p>
          <a:p>
            <a:r>
              <a:rPr lang="vi-VN" dirty="0">
                <a:latin typeface="+mn-lt"/>
              </a:rPr>
              <a:t>Cho bàng khỏi nắng?</a:t>
            </a:r>
          </a:p>
          <a:p>
            <a:pPr algn="r"/>
            <a:r>
              <a:rPr lang="vi-VN" dirty="0">
                <a:latin typeface="+mn-lt"/>
              </a:rPr>
              <a:t>(Xuân Quỳnh)</a:t>
            </a:r>
          </a:p>
        </p:txBody>
      </p:sp>
    </p:spTree>
    <p:custDataLst>
      <p:tags r:id="rId1"/>
    </p:custDataLst>
    <p:extLst>
      <p:ext uri="{BB962C8B-B14F-4D97-AF65-F5344CB8AC3E}">
        <p14:creationId xmlns:p14="http://schemas.microsoft.com/office/powerpoint/2010/main" val="4886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F213B2B-DFAE-4173-B7C2-47BFE84CD5BF}"/>
              </a:ext>
            </a:extLst>
          </p:cNvPr>
          <p:cNvGrpSpPr/>
          <p:nvPr/>
        </p:nvGrpSpPr>
        <p:grpSpPr>
          <a:xfrm>
            <a:off x="2559741" y="451883"/>
            <a:ext cx="3944477" cy="4360320"/>
            <a:chOff x="2559741" y="451883"/>
            <a:chExt cx="3944477" cy="4360320"/>
          </a:xfrm>
        </p:grpSpPr>
        <p:sp>
          <p:nvSpPr>
            <p:cNvPr id="5" name="Oval 4">
              <a:extLst>
                <a:ext uri="{FF2B5EF4-FFF2-40B4-BE49-F238E27FC236}">
                  <a16:creationId xmlns:a16="http://schemas.microsoft.com/office/drawing/2014/main" id="{37D9E781-F8E8-4870-BE6D-8B0776488B5C}"/>
                </a:ext>
              </a:extLst>
            </p:cNvPr>
            <p:cNvSpPr/>
            <p:nvPr/>
          </p:nvSpPr>
          <p:spPr>
            <a:xfrm>
              <a:off x="3646345" y="4261048"/>
              <a:ext cx="2429242" cy="551155"/>
            </a:xfrm>
            <a:prstGeom prst="ellipse">
              <a:avLst/>
            </a:prstGeom>
            <a:solidFill>
              <a:schemeClr val="accent2">
                <a:lumMod val="85000"/>
              </a:schemeClr>
            </a:solidFill>
            <a:ln>
              <a:solidFill>
                <a:schemeClr val="accent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6" name="Picture 5">
              <a:extLst>
                <a:ext uri="{FF2B5EF4-FFF2-40B4-BE49-F238E27FC236}">
                  <a16:creationId xmlns:a16="http://schemas.microsoft.com/office/drawing/2014/main" id="{50F9A67D-9667-494C-BE49-C1BB490ACFDE}"/>
                </a:ext>
              </a:extLst>
            </p:cNvPr>
            <p:cNvPicPr>
              <a:picLocks noChangeAspect="1"/>
            </p:cNvPicPr>
            <p:nvPr/>
          </p:nvPicPr>
          <p:blipFill>
            <a:blip r:embed="rId2"/>
            <a:stretch>
              <a:fillRect/>
            </a:stretch>
          </p:blipFill>
          <p:spPr>
            <a:xfrm flipH="1">
              <a:off x="2559741" y="451883"/>
              <a:ext cx="3944477" cy="4239733"/>
            </a:xfrm>
            <a:prstGeom prst="rect">
              <a:avLst/>
            </a:prstGeom>
          </p:spPr>
        </p:pic>
      </p:grpSp>
      <p:sp>
        <p:nvSpPr>
          <p:cNvPr id="7" name="TextBox 6">
            <a:extLst>
              <a:ext uri="{FF2B5EF4-FFF2-40B4-BE49-F238E27FC236}">
                <a16:creationId xmlns:a16="http://schemas.microsoft.com/office/drawing/2014/main" id="{BF646141-CB46-463B-AC95-D18DF1CA84EC}"/>
              </a:ext>
            </a:extLst>
          </p:cNvPr>
          <p:cNvSpPr txBox="1"/>
          <p:nvPr/>
        </p:nvSpPr>
        <p:spPr>
          <a:xfrm>
            <a:off x="499731" y="574674"/>
            <a:ext cx="3990195" cy="338554"/>
          </a:xfrm>
          <a:prstGeom prst="rect">
            <a:avLst/>
          </a:prstGeom>
          <a:noFill/>
        </p:spPr>
        <p:txBody>
          <a:bodyPr wrap="none" rtlCol="0">
            <a:spAutoFit/>
          </a:bodyPr>
          <a:lstStyle/>
          <a:p>
            <a:r>
              <a:rPr lang="vi-VN" sz="1600" b="1" dirty="0">
                <a:solidFill>
                  <a:srgbClr val="FF0000"/>
                </a:solidFill>
                <a:latin typeface="+mn-lt"/>
              </a:rPr>
              <a:t>a. </a:t>
            </a:r>
            <a:r>
              <a:rPr lang="vi-VN" sz="1600" dirty="0">
                <a:latin typeface="+mn-lt"/>
              </a:rPr>
              <a:t>Mùa đông, cây bàng như thế nào?</a:t>
            </a:r>
          </a:p>
        </p:txBody>
      </p:sp>
      <p:grpSp>
        <p:nvGrpSpPr>
          <p:cNvPr id="8" name="Group 7">
            <a:extLst>
              <a:ext uri="{FF2B5EF4-FFF2-40B4-BE49-F238E27FC236}">
                <a16:creationId xmlns:a16="http://schemas.microsoft.com/office/drawing/2014/main" id="{B2433DCF-0E22-41AA-AAD2-9A6AA8E7673D}"/>
              </a:ext>
            </a:extLst>
          </p:cNvPr>
          <p:cNvGrpSpPr/>
          <p:nvPr/>
        </p:nvGrpSpPr>
        <p:grpSpPr>
          <a:xfrm>
            <a:off x="617995" y="1023400"/>
            <a:ext cx="2210265" cy="1342309"/>
            <a:chOff x="2249044" y="3239721"/>
            <a:chExt cx="2856170" cy="1342309"/>
          </a:xfrm>
          <a:effectLst>
            <a:outerShdw blurRad="63500" sx="102000" sy="102000" algn="ctr" rotWithShape="0">
              <a:prstClr val="black">
                <a:alpha val="40000"/>
              </a:prstClr>
            </a:outerShdw>
          </a:effectLst>
        </p:grpSpPr>
        <p:sp>
          <p:nvSpPr>
            <p:cNvPr id="9" name="Rectangle: Rounded Corners 8">
              <a:extLst>
                <a:ext uri="{FF2B5EF4-FFF2-40B4-BE49-F238E27FC236}">
                  <a16:creationId xmlns:a16="http://schemas.microsoft.com/office/drawing/2014/main" id="{438F475F-30C3-4220-BDB5-1F40C65ED3BB}"/>
                </a:ext>
              </a:extLst>
            </p:cNvPr>
            <p:cNvSpPr/>
            <p:nvPr/>
          </p:nvSpPr>
          <p:spPr>
            <a:xfrm>
              <a:off x="2266277" y="3239721"/>
              <a:ext cx="2838937" cy="1342309"/>
            </a:xfrm>
            <a:prstGeom prst="roundRect">
              <a:avLst>
                <a:gd name="adj" fmla="val 19713"/>
              </a:avLst>
            </a:prstGeom>
            <a:solidFill>
              <a:schemeClr val="accent2"/>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vi-VN" dirty="0">
                <a:solidFill>
                  <a:srgbClr val="00B050"/>
                </a:solidFill>
              </a:endParaRPr>
            </a:p>
          </p:txBody>
        </p:sp>
        <p:sp>
          <p:nvSpPr>
            <p:cNvPr id="10" name="Rectangle 9">
              <a:extLst>
                <a:ext uri="{FF2B5EF4-FFF2-40B4-BE49-F238E27FC236}">
                  <a16:creationId xmlns:a16="http://schemas.microsoft.com/office/drawing/2014/main" id="{3E40D603-3173-441B-9068-25C1DC8B81B1}"/>
                </a:ext>
              </a:extLst>
            </p:cNvPr>
            <p:cNvSpPr/>
            <p:nvPr/>
          </p:nvSpPr>
          <p:spPr>
            <a:xfrm>
              <a:off x="2249044" y="3290705"/>
              <a:ext cx="2838939" cy="1240340"/>
            </a:xfrm>
            <a:prstGeom prst="rect">
              <a:avLst/>
            </a:prstGeom>
          </p:spPr>
          <p:txBody>
            <a:bodyPr wrap="square">
              <a:spAutoFit/>
            </a:bodyPr>
            <a:lstStyle/>
            <a:p>
              <a:pPr indent="171450">
                <a:lnSpc>
                  <a:spcPct val="120000"/>
                </a:lnSpc>
              </a:pPr>
              <a:r>
                <a:rPr lang="vi-VN" sz="1600" dirty="0">
                  <a:solidFill>
                    <a:srgbClr val="0070C0"/>
                  </a:solidFill>
                  <a:latin typeface="UTM Avo" panose="02040603050506020204" pitchFamily="18" charset="0"/>
                </a:rPr>
                <a:t>Cứ vào mùa đông</a:t>
              </a:r>
            </a:p>
            <a:p>
              <a:pPr indent="171450">
                <a:lnSpc>
                  <a:spcPct val="120000"/>
                </a:lnSpc>
              </a:pPr>
              <a:r>
                <a:rPr lang="vi-VN" sz="1600" dirty="0">
                  <a:solidFill>
                    <a:srgbClr val="0070C0"/>
                  </a:solidFill>
                  <a:latin typeface="UTM Avo" panose="02040603050506020204" pitchFamily="18" charset="0"/>
                </a:rPr>
                <a:t>Gió về rét buốt</a:t>
              </a:r>
            </a:p>
            <a:p>
              <a:pPr indent="171450">
                <a:lnSpc>
                  <a:spcPct val="120000"/>
                </a:lnSpc>
              </a:pPr>
              <a:r>
                <a:rPr lang="vi-VN" sz="1600" dirty="0">
                  <a:solidFill>
                    <a:srgbClr val="0070C0"/>
                  </a:solidFill>
                  <a:latin typeface="UTM Avo" panose="02040603050506020204" pitchFamily="18" charset="0"/>
                </a:rPr>
                <a:t>Cây bàng trụi trơ</a:t>
              </a:r>
            </a:p>
            <a:p>
              <a:pPr indent="171450">
                <a:lnSpc>
                  <a:spcPct val="120000"/>
                </a:lnSpc>
              </a:pPr>
              <a:r>
                <a:rPr lang="vi-VN" sz="1600" dirty="0">
                  <a:solidFill>
                    <a:srgbClr val="0070C0"/>
                  </a:solidFill>
                  <a:latin typeface="UTM Avo" panose="02040603050506020204" pitchFamily="18" charset="0"/>
                </a:rPr>
                <a:t>Lá cành rụng hết</a:t>
              </a:r>
            </a:p>
          </p:txBody>
        </p:sp>
      </p:grpSp>
      <p:sp>
        <p:nvSpPr>
          <p:cNvPr id="11" name="TextBox 10">
            <a:extLst>
              <a:ext uri="{FF2B5EF4-FFF2-40B4-BE49-F238E27FC236}">
                <a16:creationId xmlns:a16="http://schemas.microsoft.com/office/drawing/2014/main" id="{09111F6A-5437-4BB0-85F5-4CA6E5464CA2}"/>
              </a:ext>
            </a:extLst>
          </p:cNvPr>
          <p:cNvSpPr txBox="1"/>
          <p:nvPr/>
        </p:nvSpPr>
        <p:spPr>
          <a:xfrm>
            <a:off x="353782" y="2537993"/>
            <a:ext cx="2474478" cy="584775"/>
          </a:xfrm>
          <a:prstGeom prst="rect">
            <a:avLst/>
          </a:prstGeom>
          <a:noFill/>
        </p:spPr>
        <p:txBody>
          <a:bodyPr wrap="square" rtlCol="0">
            <a:spAutoFit/>
          </a:bodyPr>
          <a:lstStyle/>
          <a:p>
            <a:r>
              <a:rPr lang="vi-VN" sz="1600" b="1" dirty="0">
                <a:solidFill>
                  <a:srgbClr val="FF0000"/>
                </a:solidFill>
                <a:latin typeface="+mn-lt"/>
              </a:rPr>
              <a:t>b. </a:t>
            </a:r>
            <a:r>
              <a:rPr lang="vi-VN" sz="1600" dirty="0">
                <a:latin typeface="+mn-lt"/>
              </a:rPr>
              <a:t>Mùa nào cây bàng tỏa bóng mát?</a:t>
            </a:r>
          </a:p>
        </p:txBody>
      </p:sp>
      <p:grpSp>
        <p:nvGrpSpPr>
          <p:cNvPr id="12" name="Group 11">
            <a:extLst>
              <a:ext uri="{FF2B5EF4-FFF2-40B4-BE49-F238E27FC236}">
                <a16:creationId xmlns:a16="http://schemas.microsoft.com/office/drawing/2014/main" id="{326AC268-0712-427C-A4B4-29E1668430EA}"/>
              </a:ext>
            </a:extLst>
          </p:cNvPr>
          <p:cNvGrpSpPr/>
          <p:nvPr/>
        </p:nvGrpSpPr>
        <p:grpSpPr>
          <a:xfrm>
            <a:off x="631331" y="3271787"/>
            <a:ext cx="2429243" cy="1264838"/>
            <a:chOff x="1829681" y="3215223"/>
            <a:chExt cx="3765469" cy="1264838"/>
          </a:xfrm>
          <a:effectLst>
            <a:outerShdw blurRad="63500" sx="102000" sy="102000" algn="ctr" rotWithShape="0">
              <a:prstClr val="black">
                <a:alpha val="40000"/>
              </a:prstClr>
            </a:outerShdw>
          </a:effectLst>
        </p:grpSpPr>
        <p:sp>
          <p:nvSpPr>
            <p:cNvPr id="13" name="Rectangle: Rounded Corners 12">
              <a:extLst>
                <a:ext uri="{FF2B5EF4-FFF2-40B4-BE49-F238E27FC236}">
                  <a16:creationId xmlns:a16="http://schemas.microsoft.com/office/drawing/2014/main" id="{A40C1C4D-5ECC-4225-856C-496D1F163F3D}"/>
                </a:ext>
              </a:extLst>
            </p:cNvPr>
            <p:cNvSpPr/>
            <p:nvPr/>
          </p:nvSpPr>
          <p:spPr>
            <a:xfrm>
              <a:off x="1829681" y="3239721"/>
              <a:ext cx="3765467" cy="1240340"/>
            </a:xfrm>
            <a:prstGeom prst="roundRect">
              <a:avLst>
                <a:gd name="adj" fmla="val 20835"/>
              </a:avLst>
            </a:prstGeom>
            <a:solidFill>
              <a:schemeClr val="accent2"/>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vi-VN" dirty="0">
                <a:solidFill>
                  <a:srgbClr val="C00000"/>
                </a:solidFill>
              </a:endParaRPr>
            </a:p>
          </p:txBody>
        </p:sp>
        <p:sp>
          <p:nvSpPr>
            <p:cNvPr id="14" name="Rectangle 13">
              <a:extLst>
                <a:ext uri="{FF2B5EF4-FFF2-40B4-BE49-F238E27FC236}">
                  <a16:creationId xmlns:a16="http://schemas.microsoft.com/office/drawing/2014/main" id="{4F8F217E-46A5-427A-BAD3-1F835FF4527A}"/>
                </a:ext>
              </a:extLst>
            </p:cNvPr>
            <p:cNvSpPr/>
            <p:nvPr/>
          </p:nvSpPr>
          <p:spPr>
            <a:xfrm>
              <a:off x="1829683" y="3215223"/>
              <a:ext cx="3765467" cy="1240340"/>
            </a:xfrm>
            <a:prstGeom prst="rect">
              <a:avLst/>
            </a:prstGeom>
          </p:spPr>
          <p:txBody>
            <a:bodyPr wrap="square">
              <a:spAutoFit/>
            </a:bodyPr>
            <a:lstStyle/>
            <a:p>
              <a:pPr indent="171450">
                <a:lnSpc>
                  <a:spcPct val="120000"/>
                </a:lnSpc>
              </a:pPr>
              <a:r>
                <a:rPr lang="vi-VN" sz="1600" dirty="0">
                  <a:solidFill>
                    <a:schemeClr val="accent1">
                      <a:lumMod val="75000"/>
                    </a:schemeClr>
                  </a:solidFill>
                  <a:latin typeface="UTM Avo" panose="02040603050506020204" pitchFamily="18" charset="0"/>
                </a:rPr>
                <a:t>Khi vào mùa nắng</a:t>
              </a:r>
            </a:p>
            <a:p>
              <a:pPr indent="171450">
                <a:lnSpc>
                  <a:spcPct val="120000"/>
                </a:lnSpc>
              </a:pPr>
              <a:r>
                <a:rPr lang="vi-VN" sz="1600" dirty="0">
                  <a:solidFill>
                    <a:schemeClr val="accent1">
                      <a:lumMod val="75000"/>
                    </a:schemeClr>
                  </a:solidFill>
                  <a:latin typeface="UTM Avo" panose="02040603050506020204" pitchFamily="18" charset="0"/>
                </a:rPr>
                <a:t>Tán lá xòe ra</a:t>
              </a:r>
            </a:p>
            <a:p>
              <a:pPr indent="171450">
                <a:lnSpc>
                  <a:spcPct val="120000"/>
                </a:lnSpc>
              </a:pPr>
              <a:r>
                <a:rPr lang="vi-VN" sz="1600" dirty="0">
                  <a:solidFill>
                    <a:schemeClr val="accent1">
                      <a:lumMod val="75000"/>
                    </a:schemeClr>
                  </a:solidFill>
                  <a:latin typeface="UTM Avo" panose="02040603050506020204" pitchFamily="18" charset="0"/>
                </a:rPr>
                <a:t>Như cái ô to</a:t>
              </a:r>
            </a:p>
            <a:p>
              <a:pPr indent="171450">
                <a:lnSpc>
                  <a:spcPct val="120000"/>
                </a:lnSpc>
              </a:pPr>
              <a:r>
                <a:rPr lang="vi-VN" sz="1600" dirty="0">
                  <a:solidFill>
                    <a:schemeClr val="accent1">
                      <a:lumMod val="75000"/>
                    </a:schemeClr>
                  </a:solidFill>
                  <a:latin typeface="UTM Avo" panose="02040603050506020204" pitchFamily="18" charset="0"/>
                </a:rPr>
                <a:t>Đang làm bóng mát</a:t>
              </a:r>
            </a:p>
          </p:txBody>
        </p:sp>
      </p:grpSp>
    </p:spTree>
    <p:extLst>
      <p:ext uri="{BB962C8B-B14F-4D97-AF65-F5344CB8AC3E}">
        <p14:creationId xmlns:p14="http://schemas.microsoft.com/office/powerpoint/2010/main" val="397161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BD84CBEF-7A99-426D-B7A1-A1BD95071D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55D720B1-02DD-42EB-A6D3-7044BD0A2848}"/>
              </a:ext>
            </a:extLst>
          </p:cNvPr>
          <p:cNvGrpSpPr/>
          <p:nvPr/>
        </p:nvGrpSpPr>
        <p:grpSpPr>
          <a:xfrm>
            <a:off x="1144267" y="1390819"/>
            <a:ext cx="5142133" cy="3364044"/>
            <a:chOff x="1144267" y="1390819"/>
            <a:chExt cx="5142133" cy="3364044"/>
          </a:xfrm>
        </p:grpSpPr>
        <p:grpSp>
          <p:nvGrpSpPr>
            <p:cNvPr id="12" name="Group 11">
              <a:extLst>
                <a:ext uri="{FF2B5EF4-FFF2-40B4-BE49-F238E27FC236}">
                  <a16:creationId xmlns:a16="http://schemas.microsoft.com/office/drawing/2014/main" id="{955E398F-47EE-42ED-86DC-BCFDA4358F87}"/>
                </a:ext>
              </a:extLst>
            </p:cNvPr>
            <p:cNvGrpSpPr/>
            <p:nvPr/>
          </p:nvGrpSpPr>
          <p:grpSpPr>
            <a:xfrm>
              <a:off x="1144267" y="1390819"/>
              <a:ext cx="4405927" cy="3318271"/>
              <a:chOff x="1417547" y="1264224"/>
              <a:chExt cx="4405927" cy="3318271"/>
            </a:xfrm>
          </p:grpSpPr>
          <p:pic>
            <p:nvPicPr>
              <p:cNvPr id="14" name="Picture 13">
                <a:extLst>
                  <a:ext uri="{FF2B5EF4-FFF2-40B4-BE49-F238E27FC236}">
                    <a16:creationId xmlns:a16="http://schemas.microsoft.com/office/drawing/2014/main" id="{6CC6D292-62F5-44E4-BD52-17829BA97A47}"/>
                  </a:ext>
                </a:extLst>
              </p:cNvPr>
              <p:cNvPicPr>
                <a:picLocks noChangeAspect="1"/>
              </p:cNvPicPr>
              <p:nvPr/>
            </p:nvPicPr>
            <p:blipFill>
              <a:blip r:embed="rId4">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6" name="TextBox 15">
                <a:extLst>
                  <a:ext uri="{FF2B5EF4-FFF2-40B4-BE49-F238E27FC236}">
                    <a16:creationId xmlns:a16="http://schemas.microsoft.com/office/drawing/2014/main" id="{31FF28C2-B764-47A1-BE03-966156E4E956}"/>
                  </a:ext>
                </a:extLst>
              </p:cNvPr>
              <p:cNvSpPr txBox="1"/>
              <p:nvPr/>
            </p:nvSpPr>
            <p:spPr>
              <a:xfrm>
                <a:off x="2311404" y="292335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ĐỌC HIỂU</a:t>
                </a:r>
                <a:endParaRPr lang="en-US" sz="2800" b="1" dirty="0">
                  <a:solidFill>
                    <a:schemeClr val="accent1">
                      <a:lumMod val="50000"/>
                    </a:schemeClr>
                  </a:solidFill>
                  <a:latin typeface="UTM Avo" panose="02040603050506020204" pitchFamily="18" charset="0"/>
                </a:endParaRPr>
              </a:p>
            </p:txBody>
          </p:sp>
        </p:grpSp>
        <p:pic>
          <p:nvPicPr>
            <p:cNvPr id="13" name="Picture 2">
              <a:extLst>
                <a:ext uri="{FF2B5EF4-FFF2-40B4-BE49-F238E27FC236}">
                  <a16:creationId xmlns:a16="http://schemas.microsoft.com/office/drawing/2014/main" id="{C444118A-C49A-489E-B3FA-CA78EB57815C}"/>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29177" y="3197640"/>
              <a:ext cx="1557223" cy="1557223"/>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id="{A6816768-FC78-419F-8063-6984EAD6C163}"/>
              </a:ext>
            </a:extLst>
          </p:cNvPr>
          <p:cNvSpPr txBox="1"/>
          <p:nvPr/>
        </p:nvSpPr>
        <p:spPr>
          <a:xfrm>
            <a:off x="1702040" y="204278"/>
            <a:ext cx="4786479" cy="1077218"/>
          </a:xfrm>
          <a:prstGeom prst="rect">
            <a:avLst/>
          </a:prstGeom>
          <a:noFill/>
        </p:spPr>
        <p:txBody>
          <a:bodyPr wrap="square" rtlCol="0">
            <a:spAutoFit/>
          </a:bodyPr>
          <a:lstStyle/>
          <a:p>
            <a:pPr algn="ctr"/>
            <a:r>
              <a:rPr lang="vi-VN" sz="3200" dirty="0">
                <a:solidFill>
                  <a:schemeClr val="accent2"/>
                </a:solidFill>
                <a:latin typeface="UTM Cookies" panose="02040603050506020204" pitchFamily="18" charset="0"/>
              </a:rPr>
              <a:t>PHẦN II</a:t>
            </a:r>
          </a:p>
          <a:p>
            <a:pPr algn="ctr"/>
            <a:r>
              <a:rPr lang="vi-VN" sz="3200" dirty="0">
                <a:solidFill>
                  <a:schemeClr val="accent2"/>
                </a:solidFill>
                <a:latin typeface="UTM Cookies" panose="02040603050506020204" pitchFamily="18" charset="0"/>
              </a:rPr>
              <a:t>ĐÁNH GIÁ CUỐI HỌC KÌ 2</a:t>
            </a:r>
            <a:endParaRPr lang="en-US" sz="3200" dirty="0">
              <a:solidFill>
                <a:schemeClr val="accent2"/>
              </a:solidFill>
              <a:latin typeface="UTM Cookies" panose="02040603050506020204" pitchFamily="18" charset="0"/>
            </a:endParaRPr>
          </a:p>
        </p:txBody>
      </p:sp>
    </p:spTree>
    <p:custDataLst>
      <p:tags r:id="rId1"/>
    </p:custDataLst>
    <p:extLst>
      <p:ext uri="{BB962C8B-B14F-4D97-AF65-F5344CB8AC3E}">
        <p14:creationId xmlns:p14="http://schemas.microsoft.com/office/powerpoint/2010/main" val="316205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E9CEC5-C415-4F28-BD12-1565C2D6037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2739286" y="2243468"/>
            <a:ext cx="3810372" cy="2637950"/>
          </a:xfrm>
          <a:prstGeom prst="cloud">
            <a:avLst/>
          </a:prstGeom>
        </p:spPr>
      </p:pic>
      <p:sp>
        <p:nvSpPr>
          <p:cNvPr id="4" name="TextBox 3">
            <a:extLst>
              <a:ext uri="{FF2B5EF4-FFF2-40B4-BE49-F238E27FC236}">
                <a16:creationId xmlns:a16="http://schemas.microsoft.com/office/drawing/2014/main" id="{942A00C6-6B25-43C1-A9F8-FC5261104D58}"/>
              </a:ext>
            </a:extLst>
          </p:cNvPr>
          <p:cNvSpPr txBox="1"/>
          <p:nvPr/>
        </p:nvSpPr>
        <p:spPr>
          <a:xfrm>
            <a:off x="2116782" y="346059"/>
            <a:ext cx="2624436" cy="307777"/>
          </a:xfrm>
          <a:prstGeom prst="rect">
            <a:avLst/>
          </a:prstGeom>
          <a:noFill/>
        </p:spPr>
        <p:txBody>
          <a:bodyPr wrap="none" rtlCol="0">
            <a:spAutoFit/>
          </a:bodyPr>
          <a:lstStyle/>
          <a:p>
            <a:r>
              <a:rPr lang="vi-VN" b="1" dirty="0">
                <a:solidFill>
                  <a:schemeClr val="accent1">
                    <a:lumMod val="75000"/>
                  </a:schemeClr>
                </a:solidFill>
                <a:latin typeface="+mn-lt"/>
              </a:rPr>
              <a:t>Cánh chim báo mùa xuân</a:t>
            </a:r>
          </a:p>
        </p:txBody>
      </p:sp>
      <p:sp>
        <p:nvSpPr>
          <p:cNvPr id="6" name="TextBox 5">
            <a:extLst>
              <a:ext uri="{FF2B5EF4-FFF2-40B4-BE49-F238E27FC236}">
                <a16:creationId xmlns:a16="http://schemas.microsoft.com/office/drawing/2014/main" id="{1DABECB5-CA9F-47A7-8CFB-416FCD167175}"/>
              </a:ext>
            </a:extLst>
          </p:cNvPr>
          <p:cNvSpPr txBox="1"/>
          <p:nvPr/>
        </p:nvSpPr>
        <p:spPr>
          <a:xfrm>
            <a:off x="372140" y="584787"/>
            <a:ext cx="6069418" cy="4339650"/>
          </a:xfrm>
          <a:prstGeom prst="rect">
            <a:avLst/>
          </a:prstGeom>
          <a:noFill/>
        </p:spPr>
        <p:txBody>
          <a:bodyPr wrap="square" rtlCol="0">
            <a:spAutoFit/>
          </a:bodyPr>
          <a:lstStyle/>
          <a:p>
            <a:pPr algn="just"/>
            <a:r>
              <a:rPr lang="vi-VN" sz="1200" dirty="0">
                <a:latin typeface="+mn-lt"/>
              </a:rPr>
              <a:t>    Bốn nàng tiên Xuân, Hạ, Thu, Đông sống trên bốn ngọn núi. Năm ấy không hiểu vì sao, mùa đông kéo dài lê thê. Muôn loài khổ sở vì rét, bèn cử chim công có sắc đẹp lộng lẫy nhất đi đón nàng tiên mùa xuân. Nhưng đường xa, gió lạnh, công bị ốm, phải quay về.</a:t>
            </a:r>
          </a:p>
          <a:p>
            <a:pPr algn="just"/>
            <a:r>
              <a:rPr lang="vi-VN" sz="1200" dirty="0">
                <a:latin typeface="+mn-lt"/>
              </a:rPr>
              <a:t>    Sư tử liền đi thay công. Cậy khỏe, sư tử đi không nghỉ, nhưng rồi đuối sức dần, không đi tiếp được.</a:t>
            </a:r>
          </a:p>
          <a:p>
            <a:pPr algn="just"/>
            <a:r>
              <a:rPr lang="vi-VN" sz="1200" dirty="0">
                <a:latin typeface="+mn-lt"/>
              </a:rPr>
              <a:t>    Chim én nói:</a:t>
            </a:r>
          </a:p>
          <a:p>
            <a:pPr algn="just"/>
            <a:r>
              <a:rPr lang="vi-VN" sz="1200" dirty="0">
                <a:latin typeface="+mn-lt"/>
              </a:rPr>
              <a:t>    - Mẹ cháu ho ngày càng nặng. Không có nắng ấm mùa xuân, mẹ cháu khó qua khỏi. Cháu xin đi!</a:t>
            </a:r>
          </a:p>
          <a:p>
            <a:pPr algn="just"/>
            <a:r>
              <a:rPr lang="vi-VN" sz="1200" dirty="0">
                <a:latin typeface="+mn-lt"/>
              </a:rPr>
              <a:t>    Muông thú đồng ý. Chim én mẹ nhổ lông cánh tết thành chiếc áo choàng cho con. Én con bay mãi, bay mãi, cuối cùng cũng đến chỗ ở của </a:t>
            </a:r>
          </a:p>
          <a:p>
            <a:pPr algn="just"/>
            <a:r>
              <a:rPr lang="vi-VN" sz="1200" dirty="0">
                <a:latin typeface="+mn-lt"/>
              </a:rPr>
              <a:t>nàng tiên mùa xuân. Én con thấy          một chú chim co ro bên đường </a:t>
            </a:r>
          </a:p>
          <a:p>
            <a:pPr algn="just"/>
            <a:r>
              <a:rPr lang="vi-VN" sz="1200" dirty="0">
                <a:latin typeface="+mn-lt"/>
              </a:rPr>
              <a:t>liền cởi áo choàng đắp cho bạn. </a:t>
            </a:r>
          </a:p>
          <a:p>
            <a:pPr algn="just"/>
            <a:r>
              <a:rPr lang="vi-VN" sz="1200" dirty="0">
                <a:latin typeface="+mn-lt"/>
              </a:rPr>
              <a:t>Chú chim bỗng biến mất, nàng </a:t>
            </a:r>
          </a:p>
          <a:p>
            <a:pPr algn="just"/>
            <a:r>
              <a:rPr lang="vi-VN" sz="1200" dirty="0">
                <a:latin typeface="+mn-lt"/>
              </a:rPr>
              <a:t>tiên mùa xuân hiện ra:</a:t>
            </a:r>
          </a:p>
          <a:p>
            <a:pPr algn="just"/>
            <a:r>
              <a:rPr lang="vi-VN" sz="1200" dirty="0">
                <a:latin typeface="+mn-lt"/>
              </a:rPr>
              <a:t>    - Con thật hiếu thảo, nhân</a:t>
            </a:r>
          </a:p>
          <a:p>
            <a:pPr algn="just"/>
            <a:r>
              <a:rPr lang="vi-VN" sz="1200" dirty="0">
                <a:latin typeface="+mn-lt"/>
              </a:rPr>
              <a:t>hậu và dũng cảm! Ta chọn</a:t>
            </a:r>
          </a:p>
          <a:p>
            <a:pPr algn="just"/>
            <a:r>
              <a:rPr lang="vi-VN" sz="1200" dirty="0">
                <a:latin typeface="+mn-lt"/>
              </a:rPr>
              <a:t>con làm sứ giả của mùa xuân.</a:t>
            </a:r>
          </a:p>
          <a:p>
            <a:pPr algn="just"/>
            <a:r>
              <a:rPr lang="vi-VN" sz="1200" dirty="0">
                <a:latin typeface="+mn-lt"/>
              </a:rPr>
              <a:t>    Én con trở về cùng nàng tiên</a:t>
            </a:r>
          </a:p>
          <a:p>
            <a:pPr algn="just"/>
            <a:r>
              <a:rPr lang="vi-VN" sz="1200" dirty="0">
                <a:latin typeface="+mn-lt"/>
              </a:rPr>
              <a:t>mùa xuân. Từ đó, mỗi khi thấy </a:t>
            </a:r>
          </a:p>
          <a:p>
            <a:pPr algn="just"/>
            <a:r>
              <a:rPr lang="vi-VN" sz="1200" dirty="0">
                <a:latin typeface="+mn-lt"/>
              </a:rPr>
              <a:t>chim én bay liệng, muôn loài biết</a:t>
            </a:r>
          </a:p>
          <a:p>
            <a:pPr algn="just"/>
            <a:r>
              <a:rPr lang="vi-VN" sz="1200" dirty="0">
                <a:latin typeface="+mn-lt"/>
              </a:rPr>
              <a:t>     rằng mùa xuân sắp về.</a:t>
            </a:r>
          </a:p>
          <a:p>
            <a:pPr algn="just"/>
            <a:r>
              <a:rPr lang="vi-VN" sz="1200" dirty="0">
                <a:latin typeface="+mn-lt"/>
              </a:rPr>
              <a:t>                               (Theo </a:t>
            </a:r>
            <a:r>
              <a:rPr lang="vi-VN" sz="1200" i="1" dirty="0">
                <a:latin typeface="+mn-lt"/>
              </a:rPr>
              <a:t>Kể chuyện cho bé</a:t>
            </a:r>
            <a:r>
              <a:rPr lang="vi-VN" sz="1200" dirty="0">
                <a:latin typeface="+mn-lt"/>
              </a:rPr>
              <a:t>)</a:t>
            </a:r>
          </a:p>
        </p:txBody>
      </p:sp>
    </p:spTree>
    <p:extLst>
      <p:ext uri="{BB962C8B-B14F-4D97-AF65-F5344CB8AC3E}">
        <p14:creationId xmlns:p14="http://schemas.microsoft.com/office/powerpoint/2010/main" val="1601541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Question icons - 42 Free Question icons | Download PNG &amp; SVG">
            <a:extLst>
              <a:ext uri="{FF2B5EF4-FFF2-40B4-BE49-F238E27FC236}">
                <a16:creationId xmlns:a16="http://schemas.microsoft.com/office/drawing/2014/main" id="{56268E51-35D8-4BDF-8AE7-408904FA1F6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36966">
            <a:off x="422590" y="423878"/>
            <a:ext cx="704436" cy="70443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18AF367-7D79-4E1A-BF31-93DD4FA1CFDF}"/>
              </a:ext>
            </a:extLst>
          </p:cNvPr>
          <p:cNvSpPr txBox="1"/>
          <p:nvPr/>
        </p:nvSpPr>
        <p:spPr>
          <a:xfrm>
            <a:off x="1150449" y="377781"/>
            <a:ext cx="5114942" cy="735842"/>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a. </a:t>
            </a:r>
            <a:r>
              <a:rPr lang="vi-VN" sz="1500" dirty="0">
                <a:latin typeface="UTM Avo" panose="02040603050506020204" pitchFamily="18" charset="0"/>
              </a:rPr>
              <a:t>Lúc đầu, muôn thú chọn con vật như thế nào để đi đón nàng tiên mùa xuân?</a:t>
            </a:r>
          </a:p>
        </p:txBody>
      </p:sp>
      <p:grpSp>
        <p:nvGrpSpPr>
          <p:cNvPr id="14" name="Group 13">
            <a:extLst>
              <a:ext uri="{FF2B5EF4-FFF2-40B4-BE49-F238E27FC236}">
                <a16:creationId xmlns:a16="http://schemas.microsoft.com/office/drawing/2014/main" id="{71926C87-140D-4EB9-BB0F-DF57534AE1DA}"/>
              </a:ext>
            </a:extLst>
          </p:cNvPr>
          <p:cNvGrpSpPr/>
          <p:nvPr/>
        </p:nvGrpSpPr>
        <p:grpSpPr>
          <a:xfrm>
            <a:off x="4326251" y="908801"/>
            <a:ext cx="2155854" cy="1047585"/>
            <a:chOff x="839972" y="1151737"/>
            <a:chExt cx="2155854" cy="1047585"/>
          </a:xfrm>
        </p:grpSpPr>
        <p:sp>
          <p:nvSpPr>
            <p:cNvPr id="3" name="TextBox 2">
              <a:extLst>
                <a:ext uri="{FF2B5EF4-FFF2-40B4-BE49-F238E27FC236}">
                  <a16:creationId xmlns:a16="http://schemas.microsoft.com/office/drawing/2014/main" id="{FD684167-C58A-4AF4-9D7F-BE996688BCC5}"/>
                </a:ext>
              </a:extLst>
            </p:cNvPr>
            <p:cNvSpPr txBox="1"/>
            <p:nvPr/>
          </p:nvSpPr>
          <p:spPr>
            <a:xfrm>
              <a:off x="1150449" y="1154536"/>
              <a:ext cx="1845377" cy="1016047"/>
            </a:xfrm>
            <a:prstGeom prst="rect">
              <a:avLst/>
            </a:prstGeom>
            <a:noFill/>
          </p:spPr>
          <p:txBody>
            <a:bodyPr wrap="none" rtlCol="0">
              <a:spAutoFit/>
            </a:bodyPr>
            <a:lstStyle/>
            <a:p>
              <a:pPr>
                <a:lnSpc>
                  <a:spcPct val="150000"/>
                </a:lnSpc>
              </a:pPr>
              <a:r>
                <a:rPr lang="vi-VN" dirty="0">
                  <a:latin typeface="+mn-lt"/>
                </a:rPr>
                <a:t>Có sắc đẹp</a:t>
              </a:r>
            </a:p>
            <a:p>
              <a:pPr>
                <a:lnSpc>
                  <a:spcPct val="150000"/>
                </a:lnSpc>
              </a:pPr>
              <a:r>
                <a:rPr lang="vi-VN" dirty="0">
                  <a:latin typeface="+mn-lt"/>
                </a:rPr>
                <a:t>Có sức khỏe</a:t>
              </a:r>
            </a:p>
            <a:p>
              <a:pPr>
                <a:lnSpc>
                  <a:spcPct val="150000"/>
                </a:lnSpc>
              </a:pPr>
              <a:r>
                <a:rPr lang="vi-VN" dirty="0">
                  <a:latin typeface="+mn-lt"/>
                </a:rPr>
                <a:t>Có lòng dũng cảm</a:t>
              </a:r>
            </a:p>
          </p:txBody>
        </p:sp>
        <p:sp>
          <p:nvSpPr>
            <p:cNvPr id="4" name="Rectangle 3">
              <a:extLst>
                <a:ext uri="{FF2B5EF4-FFF2-40B4-BE49-F238E27FC236}">
                  <a16:creationId xmlns:a16="http://schemas.microsoft.com/office/drawing/2014/main" id="{ACCC1082-B61E-481D-94F4-234F9A4399F4}"/>
                </a:ext>
              </a:extLst>
            </p:cNvPr>
            <p:cNvSpPr/>
            <p:nvPr/>
          </p:nvSpPr>
          <p:spPr>
            <a:xfrm>
              <a:off x="839972" y="1151737"/>
              <a:ext cx="310477" cy="3049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ectangle 11">
              <a:extLst>
                <a:ext uri="{FF2B5EF4-FFF2-40B4-BE49-F238E27FC236}">
                  <a16:creationId xmlns:a16="http://schemas.microsoft.com/office/drawing/2014/main" id="{ACA84449-100B-47BA-A872-9193C0D06F07}"/>
                </a:ext>
              </a:extLst>
            </p:cNvPr>
            <p:cNvSpPr/>
            <p:nvPr/>
          </p:nvSpPr>
          <p:spPr>
            <a:xfrm>
              <a:off x="839972" y="1523068"/>
              <a:ext cx="310477" cy="3049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12">
              <a:extLst>
                <a:ext uri="{FF2B5EF4-FFF2-40B4-BE49-F238E27FC236}">
                  <a16:creationId xmlns:a16="http://schemas.microsoft.com/office/drawing/2014/main" id="{8419CAB4-5CAE-4DE6-9236-10EA2A78EE95}"/>
                </a:ext>
              </a:extLst>
            </p:cNvPr>
            <p:cNvSpPr/>
            <p:nvPr/>
          </p:nvSpPr>
          <p:spPr>
            <a:xfrm>
              <a:off x="839972" y="1894399"/>
              <a:ext cx="310477" cy="3049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2050" name="Picture 2">
            <a:extLst>
              <a:ext uri="{FF2B5EF4-FFF2-40B4-BE49-F238E27FC236}">
                <a16:creationId xmlns:a16="http://schemas.microsoft.com/office/drawing/2014/main" id="{0101D412-BBEF-4974-9073-06AEFCA0FA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3554" y="699543"/>
            <a:ext cx="551332" cy="55133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E3E24F1-EEDB-4B7B-85DE-616926FC8B6C}"/>
              </a:ext>
            </a:extLst>
          </p:cNvPr>
          <p:cNvSpPr txBox="1"/>
          <p:nvPr/>
        </p:nvSpPr>
        <p:spPr>
          <a:xfrm>
            <a:off x="399167" y="1236130"/>
            <a:ext cx="5114942" cy="3929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b. </a:t>
            </a:r>
            <a:r>
              <a:rPr lang="vi-VN" sz="1500" dirty="0">
                <a:latin typeface="UTM Avo" panose="02040603050506020204" pitchFamily="18" charset="0"/>
              </a:rPr>
              <a:t>Con vật nào được cử đi đầu tiên?</a:t>
            </a:r>
          </a:p>
        </p:txBody>
      </p:sp>
      <p:grpSp>
        <p:nvGrpSpPr>
          <p:cNvPr id="17" name="Group 16">
            <a:extLst>
              <a:ext uri="{FF2B5EF4-FFF2-40B4-BE49-F238E27FC236}">
                <a16:creationId xmlns:a16="http://schemas.microsoft.com/office/drawing/2014/main" id="{AAEF24D2-0B29-4F6A-88C6-BCD3C431C6DE}"/>
              </a:ext>
            </a:extLst>
          </p:cNvPr>
          <p:cNvGrpSpPr/>
          <p:nvPr/>
        </p:nvGrpSpPr>
        <p:grpSpPr>
          <a:xfrm>
            <a:off x="641418" y="1711773"/>
            <a:ext cx="1464960" cy="1047585"/>
            <a:chOff x="839972" y="1151737"/>
            <a:chExt cx="1464960" cy="1047585"/>
          </a:xfrm>
        </p:grpSpPr>
        <p:sp>
          <p:nvSpPr>
            <p:cNvPr id="18" name="TextBox 17">
              <a:extLst>
                <a:ext uri="{FF2B5EF4-FFF2-40B4-BE49-F238E27FC236}">
                  <a16:creationId xmlns:a16="http://schemas.microsoft.com/office/drawing/2014/main" id="{5BD1C239-60D6-41C8-BB09-20884D63D310}"/>
                </a:ext>
              </a:extLst>
            </p:cNvPr>
            <p:cNvSpPr txBox="1"/>
            <p:nvPr/>
          </p:nvSpPr>
          <p:spPr>
            <a:xfrm>
              <a:off x="1150449" y="1154536"/>
              <a:ext cx="1154483" cy="1016047"/>
            </a:xfrm>
            <a:prstGeom prst="rect">
              <a:avLst/>
            </a:prstGeom>
            <a:noFill/>
          </p:spPr>
          <p:txBody>
            <a:bodyPr wrap="none" rtlCol="0">
              <a:spAutoFit/>
            </a:bodyPr>
            <a:lstStyle/>
            <a:p>
              <a:pPr>
                <a:lnSpc>
                  <a:spcPct val="150000"/>
                </a:lnSpc>
              </a:pPr>
              <a:r>
                <a:rPr lang="vi-VN" dirty="0">
                  <a:latin typeface="+mn-lt"/>
                </a:rPr>
                <a:t>chim công</a:t>
              </a:r>
            </a:p>
            <a:p>
              <a:pPr>
                <a:lnSpc>
                  <a:spcPct val="150000"/>
                </a:lnSpc>
              </a:pPr>
              <a:r>
                <a:rPr lang="vi-VN" dirty="0">
                  <a:latin typeface="+mn-lt"/>
                </a:rPr>
                <a:t>chim én</a:t>
              </a:r>
            </a:p>
            <a:p>
              <a:pPr>
                <a:lnSpc>
                  <a:spcPct val="150000"/>
                </a:lnSpc>
              </a:pPr>
              <a:r>
                <a:rPr lang="vi-VN" dirty="0">
                  <a:latin typeface="+mn-lt"/>
                </a:rPr>
                <a:t>sư tử</a:t>
              </a:r>
            </a:p>
          </p:txBody>
        </p:sp>
        <p:sp>
          <p:nvSpPr>
            <p:cNvPr id="19" name="Rectangle 18">
              <a:extLst>
                <a:ext uri="{FF2B5EF4-FFF2-40B4-BE49-F238E27FC236}">
                  <a16:creationId xmlns:a16="http://schemas.microsoft.com/office/drawing/2014/main" id="{281A657C-EEC6-43C8-887B-C89C9CDB5A41}"/>
                </a:ext>
              </a:extLst>
            </p:cNvPr>
            <p:cNvSpPr/>
            <p:nvPr/>
          </p:nvSpPr>
          <p:spPr>
            <a:xfrm>
              <a:off x="839972" y="1151737"/>
              <a:ext cx="310477" cy="3049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Rectangle 19">
              <a:extLst>
                <a:ext uri="{FF2B5EF4-FFF2-40B4-BE49-F238E27FC236}">
                  <a16:creationId xmlns:a16="http://schemas.microsoft.com/office/drawing/2014/main" id="{C5342BB4-35FD-4477-8F59-ED66F3C9A4CD}"/>
                </a:ext>
              </a:extLst>
            </p:cNvPr>
            <p:cNvSpPr/>
            <p:nvPr/>
          </p:nvSpPr>
          <p:spPr>
            <a:xfrm>
              <a:off x="839972" y="1523068"/>
              <a:ext cx="310477" cy="3049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Rectangle 20">
              <a:extLst>
                <a:ext uri="{FF2B5EF4-FFF2-40B4-BE49-F238E27FC236}">
                  <a16:creationId xmlns:a16="http://schemas.microsoft.com/office/drawing/2014/main" id="{A6A4995D-458F-46AB-AA37-8497802FF9A5}"/>
                </a:ext>
              </a:extLst>
            </p:cNvPr>
            <p:cNvSpPr/>
            <p:nvPr/>
          </p:nvSpPr>
          <p:spPr>
            <a:xfrm>
              <a:off x="839972" y="1894399"/>
              <a:ext cx="310477" cy="3049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22" name="Picture 2">
            <a:extLst>
              <a:ext uri="{FF2B5EF4-FFF2-40B4-BE49-F238E27FC236}">
                <a16:creationId xmlns:a16="http://schemas.microsoft.com/office/drawing/2014/main" id="{EAC3A584-7C1A-4972-96AC-D6F238ED44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064" y="1507896"/>
            <a:ext cx="551332" cy="551332"/>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2D36919D-D35C-48B3-AD99-5EA63CFE8BD4}"/>
              </a:ext>
            </a:extLst>
          </p:cNvPr>
          <p:cNvSpPr txBox="1"/>
          <p:nvPr/>
        </p:nvSpPr>
        <p:spPr>
          <a:xfrm>
            <a:off x="399167" y="2793569"/>
            <a:ext cx="6082938" cy="3929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c. </a:t>
            </a:r>
            <a:r>
              <a:rPr lang="vi-VN" sz="1500" dirty="0">
                <a:latin typeface="UTM Avo" panose="02040603050506020204" pitchFamily="18" charset="0"/>
              </a:rPr>
              <a:t>Vì sao chim én xin đi đón nàng tiên mùa xuân?</a:t>
            </a:r>
          </a:p>
        </p:txBody>
      </p:sp>
      <p:grpSp>
        <p:nvGrpSpPr>
          <p:cNvPr id="24" name="Group 23">
            <a:extLst>
              <a:ext uri="{FF2B5EF4-FFF2-40B4-BE49-F238E27FC236}">
                <a16:creationId xmlns:a16="http://schemas.microsoft.com/office/drawing/2014/main" id="{8DD52CE5-4CFD-4771-AE92-F1A1B603E537}"/>
              </a:ext>
            </a:extLst>
          </p:cNvPr>
          <p:cNvGrpSpPr/>
          <p:nvPr/>
        </p:nvGrpSpPr>
        <p:grpSpPr>
          <a:xfrm>
            <a:off x="995883" y="3297604"/>
            <a:ext cx="4313496" cy="1047585"/>
            <a:chOff x="839972" y="1151737"/>
            <a:chExt cx="4313496" cy="1047585"/>
          </a:xfrm>
        </p:grpSpPr>
        <p:sp>
          <p:nvSpPr>
            <p:cNvPr id="25" name="TextBox 24">
              <a:extLst>
                <a:ext uri="{FF2B5EF4-FFF2-40B4-BE49-F238E27FC236}">
                  <a16:creationId xmlns:a16="http://schemas.microsoft.com/office/drawing/2014/main" id="{C79C20E9-D1B2-4A0C-91DD-321DD72561B2}"/>
                </a:ext>
              </a:extLst>
            </p:cNvPr>
            <p:cNvSpPr txBox="1"/>
            <p:nvPr/>
          </p:nvSpPr>
          <p:spPr>
            <a:xfrm>
              <a:off x="1150449" y="1154536"/>
              <a:ext cx="4003019" cy="1016047"/>
            </a:xfrm>
            <a:prstGeom prst="rect">
              <a:avLst/>
            </a:prstGeom>
            <a:noFill/>
          </p:spPr>
          <p:txBody>
            <a:bodyPr wrap="none" rtlCol="0">
              <a:spAutoFit/>
            </a:bodyPr>
            <a:lstStyle/>
            <a:p>
              <a:pPr>
                <a:lnSpc>
                  <a:spcPct val="150000"/>
                </a:lnSpc>
              </a:pPr>
              <a:r>
                <a:rPr lang="vi-VN" dirty="0">
                  <a:latin typeface="+mn-lt"/>
                </a:rPr>
                <a:t>Vì chim én biết mình bay nhanh.</a:t>
              </a:r>
            </a:p>
            <a:p>
              <a:pPr>
                <a:lnSpc>
                  <a:spcPct val="150000"/>
                </a:lnSpc>
              </a:pPr>
              <a:r>
                <a:rPr lang="vi-VN" dirty="0">
                  <a:latin typeface="+mn-lt"/>
                </a:rPr>
                <a:t>Vì chim én khỏe hơn công và sư tử.</a:t>
              </a:r>
            </a:p>
            <a:p>
              <a:pPr>
                <a:lnSpc>
                  <a:spcPct val="150000"/>
                </a:lnSpc>
              </a:pPr>
              <a:r>
                <a:rPr lang="vi-VN" dirty="0">
                  <a:latin typeface="+mn-lt"/>
                </a:rPr>
                <a:t>Vì chim én muốn đem nắng ấm về cho mẹ.</a:t>
              </a:r>
            </a:p>
          </p:txBody>
        </p:sp>
        <p:sp>
          <p:nvSpPr>
            <p:cNvPr id="26" name="Rectangle 25">
              <a:extLst>
                <a:ext uri="{FF2B5EF4-FFF2-40B4-BE49-F238E27FC236}">
                  <a16:creationId xmlns:a16="http://schemas.microsoft.com/office/drawing/2014/main" id="{C17C35A8-CC06-4AAF-9AE8-DF0258C43BFE}"/>
                </a:ext>
              </a:extLst>
            </p:cNvPr>
            <p:cNvSpPr/>
            <p:nvPr/>
          </p:nvSpPr>
          <p:spPr>
            <a:xfrm>
              <a:off x="839972" y="1151737"/>
              <a:ext cx="310477" cy="3049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Rectangle 26">
              <a:extLst>
                <a:ext uri="{FF2B5EF4-FFF2-40B4-BE49-F238E27FC236}">
                  <a16:creationId xmlns:a16="http://schemas.microsoft.com/office/drawing/2014/main" id="{54A1DC1F-7618-4D60-840E-3517689961E5}"/>
                </a:ext>
              </a:extLst>
            </p:cNvPr>
            <p:cNvSpPr/>
            <p:nvPr/>
          </p:nvSpPr>
          <p:spPr>
            <a:xfrm>
              <a:off x="839972" y="1523068"/>
              <a:ext cx="310477" cy="3049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Rectangle 27">
              <a:extLst>
                <a:ext uri="{FF2B5EF4-FFF2-40B4-BE49-F238E27FC236}">
                  <a16:creationId xmlns:a16="http://schemas.microsoft.com/office/drawing/2014/main" id="{DA2942AD-A6C0-4355-98E4-62E9C6FC4FCF}"/>
                </a:ext>
              </a:extLst>
            </p:cNvPr>
            <p:cNvSpPr/>
            <p:nvPr/>
          </p:nvSpPr>
          <p:spPr>
            <a:xfrm>
              <a:off x="839972" y="1894399"/>
              <a:ext cx="310477" cy="3049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29" name="Picture 2">
            <a:extLst>
              <a:ext uri="{FF2B5EF4-FFF2-40B4-BE49-F238E27FC236}">
                <a16:creationId xmlns:a16="http://schemas.microsoft.com/office/drawing/2014/main" id="{35AD5424-AB9E-4E59-8F29-26E0E7D6F1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1674" y="3808652"/>
            <a:ext cx="551332" cy="55133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3215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 calcmode="lin" valueType="num">
                                      <p:cBhvr>
                                        <p:cTn id="21" dur="500" fill="hold"/>
                                        <p:tgtEl>
                                          <p:spTgt spid="2050"/>
                                        </p:tgtEl>
                                        <p:attrNameLst>
                                          <p:attrName>ppt_w</p:attrName>
                                        </p:attrNameLst>
                                      </p:cBhvr>
                                      <p:tavLst>
                                        <p:tav tm="0">
                                          <p:val>
                                            <p:fltVal val="0"/>
                                          </p:val>
                                        </p:tav>
                                        <p:tav tm="100000">
                                          <p:val>
                                            <p:strVal val="#ppt_w"/>
                                          </p:val>
                                        </p:tav>
                                      </p:tavLst>
                                    </p:anim>
                                    <p:anim calcmode="lin" valueType="num">
                                      <p:cBhvr>
                                        <p:cTn id="22" dur="500" fill="hold"/>
                                        <p:tgtEl>
                                          <p:spTgt spid="2050"/>
                                        </p:tgtEl>
                                        <p:attrNameLst>
                                          <p:attrName>ppt_h</p:attrName>
                                        </p:attrNameLst>
                                      </p:cBhvr>
                                      <p:tavLst>
                                        <p:tav tm="0">
                                          <p:val>
                                            <p:fltVal val="0"/>
                                          </p:val>
                                        </p:tav>
                                        <p:tav tm="100000">
                                          <p:val>
                                            <p:strVal val="#ppt_h"/>
                                          </p:val>
                                        </p:tav>
                                      </p:tavLst>
                                    </p:anim>
                                    <p:animEffect transition="in" filter="fade">
                                      <p:cBhvr>
                                        <p:cTn id="23" dur="500"/>
                                        <p:tgtEl>
                                          <p:spTgt spid="205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arn(inVertical)">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left)">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barn(inVertical)">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p:cTn id="55" dur="500" fill="hold"/>
                                        <p:tgtEl>
                                          <p:spTgt spid="29"/>
                                        </p:tgtEl>
                                        <p:attrNameLst>
                                          <p:attrName>ppt_w</p:attrName>
                                        </p:attrNameLst>
                                      </p:cBhvr>
                                      <p:tavLst>
                                        <p:tav tm="0">
                                          <p:val>
                                            <p:fltVal val="0"/>
                                          </p:val>
                                        </p:tav>
                                        <p:tav tm="100000">
                                          <p:val>
                                            <p:strVal val="#ppt_w"/>
                                          </p:val>
                                        </p:tav>
                                      </p:tavLst>
                                    </p:anim>
                                    <p:anim calcmode="lin" valueType="num">
                                      <p:cBhvr>
                                        <p:cTn id="56" dur="500" fill="hold"/>
                                        <p:tgtEl>
                                          <p:spTgt spid="29"/>
                                        </p:tgtEl>
                                        <p:attrNameLst>
                                          <p:attrName>ppt_h</p:attrName>
                                        </p:attrNameLst>
                                      </p:cBhvr>
                                      <p:tavLst>
                                        <p:tav tm="0">
                                          <p:val>
                                            <p:fltVal val="0"/>
                                          </p:val>
                                        </p:tav>
                                        <p:tav tm="100000">
                                          <p:val>
                                            <p:strVal val="#ppt_h"/>
                                          </p:val>
                                        </p:tav>
                                      </p:tavLst>
                                    </p:anim>
                                    <p:animEffect transition="in" filter="fade">
                                      <p:cBhvr>
                                        <p:cTn id="5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3EFE619-5236-47E5-8094-215E773C94D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3798058" y="613802"/>
            <a:ext cx="2536814" cy="1756256"/>
          </a:xfrm>
          <a:prstGeom prst="cloud">
            <a:avLst/>
          </a:prstGeom>
        </p:spPr>
      </p:pic>
      <p:sp>
        <p:nvSpPr>
          <p:cNvPr id="3" name="TextBox 2">
            <a:extLst>
              <a:ext uri="{FF2B5EF4-FFF2-40B4-BE49-F238E27FC236}">
                <a16:creationId xmlns:a16="http://schemas.microsoft.com/office/drawing/2014/main" id="{E37A3B9A-39F9-4A77-912F-7F0277CB3D73}"/>
              </a:ext>
            </a:extLst>
          </p:cNvPr>
          <p:cNvSpPr txBox="1"/>
          <p:nvPr/>
        </p:nvSpPr>
        <p:spPr>
          <a:xfrm>
            <a:off x="523129" y="473474"/>
            <a:ext cx="5590592" cy="553998"/>
          </a:xfrm>
          <a:prstGeom prst="rect">
            <a:avLst/>
          </a:prstGeom>
          <a:noFill/>
        </p:spPr>
        <p:txBody>
          <a:bodyPr wrap="square" rtlCol="0">
            <a:spAutoFit/>
          </a:bodyPr>
          <a:lstStyle/>
          <a:p>
            <a:pPr algn="just"/>
            <a:r>
              <a:rPr lang="vi-VN" sz="1500" b="1" dirty="0">
                <a:solidFill>
                  <a:schemeClr val="accent6">
                    <a:lumMod val="75000"/>
                  </a:schemeClr>
                </a:solidFill>
                <a:latin typeface="UTM Avo" panose="02040603050506020204" pitchFamily="18" charset="0"/>
              </a:rPr>
              <a:t>d. </a:t>
            </a:r>
            <a:r>
              <a:rPr lang="vi-VN" sz="1500" dirty="0">
                <a:latin typeface="UTM Avo" panose="02040603050506020204" pitchFamily="18" charset="0"/>
              </a:rPr>
              <a:t>Nhờ đâu chim én đến được nơi ở của nàng tiên mùa xuân, không bỏ về giữa chừng?</a:t>
            </a:r>
          </a:p>
        </p:txBody>
      </p:sp>
      <p:sp>
        <p:nvSpPr>
          <p:cNvPr id="11" name="TextBox 10">
            <a:extLst>
              <a:ext uri="{FF2B5EF4-FFF2-40B4-BE49-F238E27FC236}">
                <a16:creationId xmlns:a16="http://schemas.microsoft.com/office/drawing/2014/main" id="{4778C1DC-AB13-42C0-9DF7-8E88E1E9AA91}"/>
              </a:ext>
            </a:extLst>
          </p:cNvPr>
          <p:cNvSpPr txBox="1"/>
          <p:nvPr/>
        </p:nvSpPr>
        <p:spPr>
          <a:xfrm>
            <a:off x="428110" y="1027472"/>
            <a:ext cx="3352254" cy="1015663"/>
          </a:xfrm>
          <a:prstGeom prst="rect">
            <a:avLst/>
          </a:prstGeom>
          <a:solidFill>
            <a:schemeClr val="accent2"/>
          </a:solidFill>
          <a:effectLst>
            <a:softEdge rad="127000"/>
          </a:effectLst>
        </p:spPr>
        <p:txBody>
          <a:bodyPr wrap="square" rtlCol="0">
            <a:spAutoFit/>
          </a:bodyPr>
          <a:lstStyle/>
          <a:p>
            <a:pPr algn="just"/>
            <a:r>
              <a:rPr lang="vi-VN" sz="1500" dirty="0">
                <a:solidFill>
                  <a:srgbClr val="FF0000"/>
                </a:solidFill>
                <a:latin typeface="UTM Avo" panose="02040603050506020204" pitchFamily="18" charset="0"/>
                <a:sym typeface="Wingdings" panose="05000000000000000000" pitchFamily="2" charset="2"/>
              </a:rPr>
              <a:t> Nhờ mẹ của chim én đã nhổ lông cánh tết thành áo choàng giữ ấm cho con và nhờ lòng hiếu thảo của chim én dành cho mẹ.</a:t>
            </a:r>
            <a:endParaRPr lang="vi-VN" sz="1500" dirty="0">
              <a:solidFill>
                <a:srgbClr val="FF0000"/>
              </a:solidFill>
              <a:latin typeface="UTM Avo" panose="02040603050506020204" pitchFamily="18" charset="0"/>
            </a:endParaRPr>
          </a:p>
        </p:txBody>
      </p:sp>
      <p:sp>
        <p:nvSpPr>
          <p:cNvPr id="12" name="TextBox 11">
            <a:extLst>
              <a:ext uri="{FF2B5EF4-FFF2-40B4-BE49-F238E27FC236}">
                <a16:creationId xmlns:a16="http://schemas.microsoft.com/office/drawing/2014/main" id="{F00F12C8-59EC-49F5-A849-DAE4A753826F}"/>
              </a:ext>
            </a:extLst>
          </p:cNvPr>
          <p:cNvSpPr txBox="1"/>
          <p:nvPr/>
        </p:nvSpPr>
        <p:spPr>
          <a:xfrm>
            <a:off x="428109" y="2288694"/>
            <a:ext cx="6082498" cy="323165"/>
          </a:xfrm>
          <a:prstGeom prst="rect">
            <a:avLst/>
          </a:prstGeom>
          <a:noFill/>
        </p:spPr>
        <p:txBody>
          <a:bodyPr wrap="square" rtlCol="0">
            <a:spAutoFit/>
          </a:bodyPr>
          <a:lstStyle/>
          <a:p>
            <a:pPr algn="just"/>
            <a:r>
              <a:rPr lang="vi-VN" sz="1500" b="1" dirty="0">
                <a:solidFill>
                  <a:schemeClr val="accent6">
                    <a:lumMod val="75000"/>
                  </a:schemeClr>
                </a:solidFill>
                <a:latin typeface="UTM Avo" panose="02040603050506020204" pitchFamily="18" charset="0"/>
              </a:rPr>
              <a:t>e. </a:t>
            </a:r>
            <a:r>
              <a:rPr lang="vi-VN" sz="1500" dirty="0">
                <a:latin typeface="UTM Avo" panose="02040603050506020204" pitchFamily="18" charset="0"/>
              </a:rPr>
              <a:t>Khi nào nàng tiên mùa xuân mới hiện ra trước mắt chim én?</a:t>
            </a:r>
          </a:p>
        </p:txBody>
      </p:sp>
      <p:sp>
        <p:nvSpPr>
          <p:cNvPr id="13" name="TextBox 12">
            <a:extLst>
              <a:ext uri="{FF2B5EF4-FFF2-40B4-BE49-F238E27FC236}">
                <a16:creationId xmlns:a16="http://schemas.microsoft.com/office/drawing/2014/main" id="{6B36EA4C-B940-4E08-B5E2-F67B51BBD47B}"/>
              </a:ext>
            </a:extLst>
          </p:cNvPr>
          <p:cNvSpPr txBox="1"/>
          <p:nvPr/>
        </p:nvSpPr>
        <p:spPr>
          <a:xfrm>
            <a:off x="384175" y="2647057"/>
            <a:ext cx="6089650" cy="553998"/>
          </a:xfrm>
          <a:prstGeom prst="rect">
            <a:avLst/>
          </a:prstGeom>
          <a:noFill/>
        </p:spPr>
        <p:txBody>
          <a:bodyPr wrap="square" rtlCol="0">
            <a:spAutoFit/>
          </a:bodyPr>
          <a:lstStyle/>
          <a:p>
            <a:pPr algn="just"/>
            <a:r>
              <a:rPr lang="vi-VN" sz="1500" dirty="0">
                <a:solidFill>
                  <a:srgbClr val="FF0000"/>
                </a:solidFill>
                <a:latin typeface="UTM Avo" panose="02040603050506020204" pitchFamily="18" charset="0"/>
                <a:sym typeface="Wingdings" panose="05000000000000000000" pitchFamily="2" charset="2"/>
              </a:rPr>
              <a:t> Khi thấy chim én đã có lòng nhân hậu lấy áo choàng của mình đắp cho bạn chim đang co ro bên đường.</a:t>
            </a:r>
            <a:endParaRPr lang="vi-VN" sz="1500" dirty="0">
              <a:solidFill>
                <a:srgbClr val="FF0000"/>
              </a:solidFill>
              <a:latin typeface="UTM Avo" panose="02040603050506020204" pitchFamily="18" charset="0"/>
            </a:endParaRPr>
          </a:p>
        </p:txBody>
      </p:sp>
      <p:sp>
        <p:nvSpPr>
          <p:cNvPr id="14" name="TextBox 13">
            <a:extLst>
              <a:ext uri="{FF2B5EF4-FFF2-40B4-BE49-F238E27FC236}">
                <a16:creationId xmlns:a16="http://schemas.microsoft.com/office/drawing/2014/main" id="{B4B87390-CE8E-4B0F-BF44-CAC67A34CC3F}"/>
              </a:ext>
            </a:extLst>
          </p:cNvPr>
          <p:cNvSpPr txBox="1"/>
          <p:nvPr/>
        </p:nvSpPr>
        <p:spPr>
          <a:xfrm>
            <a:off x="435261" y="3165858"/>
            <a:ext cx="5763520" cy="323165"/>
          </a:xfrm>
          <a:prstGeom prst="rect">
            <a:avLst/>
          </a:prstGeom>
          <a:noFill/>
        </p:spPr>
        <p:txBody>
          <a:bodyPr wrap="square" rtlCol="0">
            <a:spAutoFit/>
          </a:bodyPr>
          <a:lstStyle/>
          <a:p>
            <a:pPr algn="just"/>
            <a:r>
              <a:rPr lang="vi-VN" sz="1500" b="1" dirty="0">
                <a:solidFill>
                  <a:schemeClr val="accent6">
                    <a:lumMod val="75000"/>
                  </a:schemeClr>
                </a:solidFill>
                <a:latin typeface="UTM Avo" panose="02040603050506020204" pitchFamily="18" charset="0"/>
              </a:rPr>
              <a:t>g. </a:t>
            </a:r>
            <a:r>
              <a:rPr lang="vi-VN" sz="1500" dirty="0">
                <a:latin typeface="UTM Avo" panose="02040603050506020204" pitchFamily="18" charset="0"/>
              </a:rPr>
              <a:t>Vì sao chim én được chọn làm sứ giả của mùa xuân?</a:t>
            </a:r>
          </a:p>
        </p:txBody>
      </p:sp>
      <p:sp>
        <p:nvSpPr>
          <p:cNvPr id="15" name="TextBox 14">
            <a:extLst>
              <a:ext uri="{FF2B5EF4-FFF2-40B4-BE49-F238E27FC236}">
                <a16:creationId xmlns:a16="http://schemas.microsoft.com/office/drawing/2014/main" id="{5E873F29-56EA-4769-B021-735A6CC2E74A}"/>
              </a:ext>
            </a:extLst>
          </p:cNvPr>
          <p:cNvSpPr txBox="1"/>
          <p:nvPr/>
        </p:nvSpPr>
        <p:spPr>
          <a:xfrm>
            <a:off x="428109" y="3520820"/>
            <a:ext cx="5685612" cy="323165"/>
          </a:xfrm>
          <a:prstGeom prst="rect">
            <a:avLst/>
          </a:prstGeom>
          <a:noFill/>
        </p:spPr>
        <p:txBody>
          <a:bodyPr wrap="square" rtlCol="0">
            <a:spAutoFit/>
          </a:bodyPr>
          <a:lstStyle/>
          <a:p>
            <a:pPr algn="just"/>
            <a:r>
              <a:rPr lang="vi-VN" sz="1500" dirty="0">
                <a:solidFill>
                  <a:srgbClr val="FF0000"/>
                </a:solidFill>
                <a:latin typeface="UTM Avo" panose="02040603050506020204" pitchFamily="18" charset="0"/>
                <a:sym typeface="Wingdings" panose="05000000000000000000" pitchFamily="2" charset="2"/>
              </a:rPr>
              <a:t> Vì chim én có lòng hiếu thảo và nhân hậu</a:t>
            </a:r>
            <a:endParaRPr lang="vi-VN" sz="1500" dirty="0">
              <a:solidFill>
                <a:srgbClr val="FF0000"/>
              </a:solidFill>
              <a:latin typeface="UTM Avo" panose="02040603050506020204" pitchFamily="18" charset="0"/>
            </a:endParaRPr>
          </a:p>
        </p:txBody>
      </p:sp>
      <p:sp>
        <p:nvSpPr>
          <p:cNvPr id="16" name="TextBox 15">
            <a:extLst>
              <a:ext uri="{FF2B5EF4-FFF2-40B4-BE49-F238E27FC236}">
                <a16:creationId xmlns:a16="http://schemas.microsoft.com/office/drawing/2014/main" id="{4C11A066-F8B2-42D4-B234-FDB73ABBA74E}"/>
              </a:ext>
            </a:extLst>
          </p:cNvPr>
          <p:cNvSpPr txBox="1"/>
          <p:nvPr/>
        </p:nvSpPr>
        <p:spPr>
          <a:xfrm>
            <a:off x="435261" y="3875782"/>
            <a:ext cx="5763520" cy="323165"/>
          </a:xfrm>
          <a:prstGeom prst="rect">
            <a:avLst/>
          </a:prstGeom>
          <a:noFill/>
        </p:spPr>
        <p:txBody>
          <a:bodyPr wrap="square" rtlCol="0">
            <a:spAutoFit/>
          </a:bodyPr>
          <a:lstStyle/>
          <a:p>
            <a:pPr algn="just"/>
            <a:r>
              <a:rPr lang="vi-VN" sz="1500" b="1" dirty="0">
                <a:solidFill>
                  <a:schemeClr val="accent6">
                    <a:lumMod val="75000"/>
                  </a:schemeClr>
                </a:solidFill>
                <a:latin typeface="UTM Avo" panose="02040603050506020204" pitchFamily="18" charset="0"/>
              </a:rPr>
              <a:t>h. </a:t>
            </a:r>
            <a:r>
              <a:rPr lang="vi-VN" sz="1500" dirty="0">
                <a:latin typeface="UTM Avo" panose="02040603050506020204" pitchFamily="18" charset="0"/>
              </a:rPr>
              <a:t>Dấu câu nào thích hợp với các ô vuông dưới đây?</a:t>
            </a:r>
          </a:p>
        </p:txBody>
      </p:sp>
      <p:sp>
        <p:nvSpPr>
          <p:cNvPr id="2" name="Rectangle 1">
            <a:extLst>
              <a:ext uri="{FF2B5EF4-FFF2-40B4-BE49-F238E27FC236}">
                <a16:creationId xmlns:a16="http://schemas.microsoft.com/office/drawing/2014/main" id="{5419000D-A720-4CF5-9345-03300B92CA5D}"/>
              </a:ext>
            </a:extLst>
          </p:cNvPr>
          <p:cNvSpPr/>
          <p:nvPr/>
        </p:nvSpPr>
        <p:spPr>
          <a:xfrm>
            <a:off x="940455" y="4230744"/>
            <a:ext cx="5173266" cy="307777"/>
          </a:xfrm>
          <a:prstGeom prst="rect">
            <a:avLst/>
          </a:prstGeom>
        </p:spPr>
        <p:txBody>
          <a:bodyPr wrap="square">
            <a:spAutoFit/>
          </a:bodyPr>
          <a:lstStyle/>
          <a:p>
            <a:r>
              <a:rPr lang="vi-VN" dirty="0">
                <a:latin typeface="+mn-lt"/>
              </a:rPr>
              <a:t>Muông thú đói   </a:t>
            </a:r>
            <a:r>
              <a:rPr lang="vi-VN" b="1" dirty="0">
                <a:solidFill>
                  <a:srgbClr val="FF0000"/>
                </a:solidFill>
                <a:latin typeface="+mn-lt"/>
              </a:rPr>
              <a:t>,</a:t>
            </a:r>
            <a:r>
              <a:rPr lang="vi-VN" b="1" dirty="0">
                <a:latin typeface="+mn-lt"/>
              </a:rPr>
              <a:t>    </a:t>
            </a:r>
            <a:r>
              <a:rPr lang="vi-VN" dirty="0">
                <a:latin typeface="+mn-lt"/>
              </a:rPr>
              <a:t>rét   </a:t>
            </a:r>
            <a:r>
              <a:rPr lang="vi-VN" b="1" dirty="0">
                <a:solidFill>
                  <a:srgbClr val="FF0000"/>
                </a:solidFill>
                <a:latin typeface="+mn-lt"/>
              </a:rPr>
              <a:t>,</a:t>
            </a:r>
            <a:r>
              <a:rPr lang="vi-VN" b="1" dirty="0">
                <a:latin typeface="+mn-lt"/>
              </a:rPr>
              <a:t>    </a:t>
            </a:r>
            <a:r>
              <a:rPr lang="vi-VN" dirty="0">
                <a:latin typeface="+mn-lt"/>
              </a:rPr>
              <a:t>ốm đau vì mùa đông kéo dài.</a:t>
            </a:r>
          </a:p>
        </p:txBody>
      </p:sp>
      <p:grpSp>
        <p:nvGrpSpPr>
          <p:cNvPr id="18" name="Group 17">
            <a:extLst>
              <a:ext uri="{FF2B5EF4-FFF2-40B4-BE49-F238E27FC236}">
                <a16:creationId xmlns:a16="http://schemas.microsoft.com/office/drawing/2014/main" id="{A53BFC7A-116A-4EA3-94B5-1030B5253968}"/>
              </a:ext>
            </a:extLst>
          </p:cNvPr>
          <p:cNvGrpSpPr/>
          <p:nvPr/>
        </p:nvGrpSpPr>
        <p:grpSpPr>
          <a:xfrm>
            <a:off x="2343727" y="4224900"/>
            <a:ext cx="295999" cy="306175"/>
            <a:chOff x="7507111" y="2996098"/>
            <a:chExt cx="417689" cy="417689"/>
          </a:xfrm>
        </p:grpSpPr>
        <p:sp>
          <p:nvSpPr>
            <p:cNvPr id="19" name="Rectangle 18">
              <a:extLst>
                <a:ext uri="{FF2B5EF4-FFF2-40B4-BE49-F238E27FC236}">
                  <a16:creationId xmlns:a16="http://schemas.microsoft.com/office/drawing/2014/main" id="{67ECA435-EC6B-44E3-AEAF-4B91512E4715}"/>
                </a:ext>
              </a:extLst>
            </p:cNvPr>
            <p:cNvSpPr/>
            <p:nvPr/>
          </p:nvSpPr>
          <p:spPr>
            <a:xfrm>
              <a:off x="7507111" y="2996098"/>
              <a:ext cx="417689" cy="417689"/>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FF1978A-5BE9-42D7-A4FF-190784C40DEA}"/>
                </a:ext>
              </a:extLst>
            </p:cNvPr>
            <p:cNvCxnSpPr>
              <a:stCxn id="19" idx="0"/>
              <a:endCxn id="19" idx="1"/>
            </p:cNvCxnSpPr>
            <p:nvPr/>
          </p:nvCxnSpPr>
          <p:spPr>
            <a:xfrm flipH="1">
              <a:off x="7507111" y="2996098"/>
              <a:ext cx="208845" cy="208845"/>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29808D1F-6F4E-4262-86C0-1E6AD5D6B4EF}"/>
                </a:ext>
              </a:extLst>
            </p:cNvPr>
            <p:cNvCxnSpPr>
              <a:stCxn id="19" idx="3"/>
              <a:endCxn id="19" idx="2"/>
            </p:cNvCxnSpPr>
            <p:nvPr/>
          </p:nvCxnSpPr>
          <p:spPr>
            <a:xfrm flipH="1">
              <a:off x="7715956" y="3204943"/>
              <a:ext cx="208844" cy="208844"/>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541C6963-F61A-43B0-BA6F-91B46C3A84CB}"/>
                </a:ext>
              </a:extLst>
            </p:cNvPr>
            <p:cNvCxnSpPr/>
            <p:nvPr/>
          </p:nvCxnSpPr>
          <p:spPr>
            <a:xfrm flipH="1">
              <a:off x="7507111" y="2996098"/>
              <a:ext cx="417689" cy="417689"/>
            </a:xfrm>
            <a:prstGeom prst="line">
              <a:avLst/>
            </a:prstGeom>
          </p:spPr>
          <p:style>
            <a:lnRef idx="1">
              <a:schemeClr val="dk1"/>
            </a:lnRef>
            <a:fillRef idx="0">
              <a:schemeClr val="dk1"/>
            </a:fillRef>
            <a:effectRef idx="0">
              <a:schemeClr val="dk1"/>
            </a:effectRef>
            <a:fontRef idx="minor">
              <a:schemeClr val="tx1"/>
            </a:fontRef>
          </p:style>
        </p:cxnSp>
      </p:grpSp>
      <p:grpSp>
        <p:nvGrpSpPr>
          <p:cNvPr id="23" name="Group 22">
            <a:extLst>
              <a:ext uri="{FF2B5EF4-FFF2-40B4-BE49-F238E27FC236}">
                <a16:creationId xmlns:a16="http://schemas.microsoft.com/office/drawing/2014/main" id="{86BCF53E-2224-41BB-894B-C47B68070A33}"/>
              </a:ext>
            </a:extLst>
          </p:cNvPr>
          <p:cNvGrpSpPr/>
          <p:nvPr/>
        </p:nvGrpSpPr>
        <p:grpSpPr>
          <a:xfrm>
            <a:off x="3021022" y="4224900"/>
            <a:ext cx="295999" cy="306175"/>
            <a:chOff x="7507111" y="2996098"/>
            <a:chExt cx="417689" cy="417689"/>
          </a:xfrm>
        </p:grpSpPr>
        <p:sp>
          <p:nvSpPr>
            <p:cNvPr id="24" name="Rectangle 23">
              <a:extLst>
                <a:ext uri="{FF2B5EF4-FFF2-40B4-BE49-F238E27FC236}">
                  <a16:creationId xmlns:a16="http://schemas.microsoft.com/office/drawing/2014/main" id="{579191D5-8880-41D0-B82C-D8EF6F3FC961}"/>
                </a:ext>
              </a:extLst>
            </p:cNvPr>
            <p:cNvSpPr/>
            <p:nvPr/>
          </p:nvSpPr>
          <p:spPr>
            <a:xfrm>
              <a:off x="7507111" y="2996098"/>
              <a:ext cx="417689" cy="417689"/>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BC5C0D0D-554D-4B8D-A309-BBCF550766CF}"/>
                </a:ext>
              </a:extLst>
            </p:cNvPr>
            <p:cNvCxnSpPr>
              <a:stCxn id="24" idx="0"/>
              <a:endCxn id="24" idx="1"/>
            </p:cNvCxnSpPr>
            <p:nvPr/>
          </p:nvCxnSpPr>
          <p:spPr>
            <a:xfrm flipH="1">
              <a:off x="7507111" y="2996098"/>
              <a:ext cx="208845" cy="208845"/>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AE89FC60-2B50-47B8-AC35-03C7C463F08C}"/>
                </a:ext>
              </a:extLst>
            </p:cNvPr>
            <p:cNvCxnSpPr>
              <a:stCxn id="24" idx="3"/>
              <a:endCxn id="24" idx="2"/>
            </p:cNvCxnSpPr>
            <p:nvPr/>
          </p:nvCxnSpPr>
          <p:spPr>
            <a:xfrm flipH="1">
              <a:off x="7715956" y="3204943"/>
              <a:ext cx="208844" cy="208844"/>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2343E13B-F304-4E98-8D31-76A11551B535}"/>
                </a:ext>
              </a:extLst>
            </p:cNvPr>
            <p:cNvCxnSpPr/>
            <p:nvPr/>
          </p:nvCxnSpPr>
          <p:spPr>
            <a:xfrm flipH="1">
              <a:off x="7507111" y="2996098"/>
              <a:ext cx="417689" cy="417689"/>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69389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down)">
                                      <p:cBhvr>
                                        <p:cTn id="42" dur="500"/>
                                        <p:tgtEl>
                                          <p:spTgt spid="18"/>
                                        </p:tgtEl>
                                      </p:cBhvr>
                                    </p:animEffect>
                                  </p:childTnLst>
                                </p:cTn>
                              </p:par>
                              <p:par>
                                <p:cTn id="43" presetID="22" presetClass="entr" presetSubtype="4"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down)">
                                      <p:cBhvr>
                                        <p:cTn id="45" dur="500"/>
                                        <p:tgtEl>
                                          <p:spTgt spid="23"/>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down)">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18"/>
                                        </p:tgtEl>
                                      </p:cBhvr>
                                    </p:animEffect>
                                    <p:set>
                                      <p:cBhvr>
                                        <p:cTn id="53" dur="1" fill="hold">
                                          <p:stCondLst>
                                            <p:cond delay="499"/>
                                          </p:stCondLst>
                                        </p:cTn>
                                        <p:tgtEl>
                                          <p:spTgt spid="18"/>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23"/>
                                        </p:tgtEl>
                                      </p:cBhvr>
                                    </p:animEffect>
                                    <p:set>
                                      <p:cBhvr>
                                        <p:cTn id="58"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13" grpId="0"/>
      <p:bldP spid="14" grpId="0"/>
      <p:bldP spid="15" grpId="0"/>
      <p:bldP spid="16"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BD84CBEF-7A99-426D-B7A1-A1BD95071D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55D720B1-02DD-42EB-A6D3-7044BD0A2848}"/>
              </a:ext>
            </a:extLst>
          </p:cNvPr>
          <p:cNvGrpSpPr/>
          <p:nvPr/>
        </p:nvGrpSpPr>
        <p:grpSpPr>
          <a:xfrm>
            <a:off x="1144267" y="1390819"/>
            <a:ext cx="5142133" cy="3364044"/>
            <a:chOff x="1144267" y="1390819"/>
            <a:chExt cx="5142133" cy="3364044"/>
          </a:xfrm>
        </p:grpSpPr>
        <p:grpSp>
          <p:nvGrpSpPr>
            <p:cNvPr id="12" name="Group 11">
              <a:extLst>
                <a:ext uri="{FF2B5EF4-FFF2-40B4-BE49-F238E27FC236}">
                  <a16:creationId xmlns:a16="http://schemas.microsoft.com/office/drawing/2014/main" id="{955E398F-47EE-42ED-86DC-BCFDA4358F87}"/>
                </a:ext>
              </a:extLst>
            </p:cNvPr>
            <p:cNvGrpSpPr/>
            <p:nvPr/>
          </p:nvGrpSpPr>
          <p:grpSpPr>
            <a:xfrm>
              <a:off x="1144267" y="1390819"/>
              <a:ext cx="4405927" cy="3318271"/>
              <a:chOff x="1417547" y="1264224"/>
              <a:chExt cx="4405927" cy="3318271"/>
            </a:xfrm>
          </p:grpSpPr>
          <p:pic>
            <p:nvPicPr>
              <p:cNvPr id="14" name="Picture 13">
                <a:extLst>
                  <a:ext uri="{FF2B5EF4-FFF2-40B4-BE49-F238E27FC236}">
                    <a16:creationId xmlns:a16="http://schemas.microsoft.com/office/drawing/2014/main" id="{6CC6D292-62F5-44E4-BD52-17829BA97A47}"/>
                  </a:ext>
                </a:extLst>
              </p:cNvPr>
              <p:cNvPicPr>
                <a:picLocks noChangeAspect="1"/>
              </p:cNvPicPr>
              <p:nvPr/>
            </p:nvPicPr>
            <p:blipFill>
              <a:blip r:embed="rId4">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6" name="TextBox 15">
                <a:extLst>
                  <a:ext uri="{FF2B5EF4-FFF2-40B4-BE49-F238E27FC236}">
                    <a16:creationId xmlns:a16="http://schemas.microsoft.com/office/drawing/2014/main" id="{31FF28C2-B764-47A1-BE03-966156E4E956}"/>
                  </a:ext>
                </a:extLst>
              </p:cNvPr>
              <p:cNvSpPr txBox="1"/>
              <p:nvPr/>
            </p:nvSpPr>
            <p:spPr>
              <a:xfrm>
                <a:off x="2311404" y="2923359"/>
                <a:ext cx="3041009" cy="895758"/>
              </a:xfrm>
              <a:prstGeom prst="rect">
                <a:avLst/>
              </a:prstGeom>
              <a:noFill/>
            </p:spPr>
            <p:txBody>
              <a:bodyPr wrap="square" rtlCol="0">
                <a:spAutoFit/>
              </a:bodyPr>
              <a:lstStyle/>
              <a:p>
                <a:pPr algn="ctr">
                  <a:lnSpc>
                    <a:spcPct val="150000"/>
                  </a:lnSpc>
                </a:pPr>
                <a:r>
                  <a:rPr lang="vi-VN" sz="4000" b="1" dirty="0">
                    <a:solidFill>
                      <a:schemeClr val="accent1">
                        <a:lumMod val="50000"/>
                      </a:schemeClr>
                    </a:solidFill>
                    <a:latin typeface="UTM Avo" panose="02040603050506020204" pitchFamily="18" charset="0"/>
                  </a:rPr>
                  <a:t>VIẾT</a:t>
                </a:r>
                <a:endParaRPr lang="en-US" sz="4000" b="1" dirty="0">
                  <a:solidFill>
                    <a:schemeClr val="accent1">
                      <a:lumMod val="50000"/>
                    </a:schemeClr>
                  </a:solidFill>
                  <a:latin typeface="UTM Avo" panose="02040603050506020204" pitchFamily="18" charset="0"/>
                </a:endParaRPr>
              </a:p>
            </p:txBody>
          </p:sp>
        </p:grpSp>
        <p:pic>
          <p:nvPicPr>
            <p:cNvPr id="13" name="Picture 2">
              <a:extLst>
                <a:ext uri="{FF2B5EF4-FFF2-40B4-BE49-F238E27FC236}">
                  <a16:creationId xmlns:a16="http://schemas.microsoft.com/office/drawing/2014/main" id="{C444118A-C49A-489E-B3FA-CA78EB57815C}"/>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29177" y="3197640"/>
              <a:ext cx="1557223" cy="1557223"/>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id="{91414B31-691F-4310-9450-0B79FE983A27}"/>
              </a:ext>
            </a:extLst>
          </p:cNvPr>
          <p:cNvSpPr txBox="1"/>
          <p:nvPr/>
        </p:nvSpPr>
        <p:spPr>
          <a:xfrm>
            <a:off x="1702040" y="204278"/>
            <a:ext cx="4786479" cy="1077218"/>
          </a:xfrm>
          <a:prstGeom prst="rect">
            <a:avLst/>
          </a:prstGeom>
          <a:noFill/>
        </p:spPr>
        <p:txBody>
          <a:bodyPr wrap="square" rtlCol="0">
            <a:spAutoFit/>
          </a:bodyPr>
          <a:lstStyle/>
          <a:p>
            <a:pPr algn="ctr"/>
            <a:r>
              <a:rPr lang="vi-VN" sz="3200" dirty="0">
                <a:solidFill>
                  <a:schemeClr val="accent2"/>
                </a:solidFill>
                <a:latin typeface="UTM Cookies" panose="02040603050506020204" pitchFamily="18" charset="0"/>
              </a:rPr>
              <a:t>PHẦN II</a:t>
            </a:r>
          </a:p>
          <a:p>
            <a:pPr algn="ctr"/>
            <a:r>
              <a:rPr lang="vi-VN" sz="3200" dirty="0">
                <a:solidFill>
                  <a:schemeClr val="accent2"/>
                </a:solidFill>
                <a:latin typeface="UTM Cookies" panose="02040603050506020204" pitchFamily="18" charset="0"/>
              </a:rPr>
              <a:t>ĐÁNH GIÁ CUỐI HỌC KÌ 2</a:t>
            </a:r>
            <a:endParaRPr lang="en-US" sz="3200" dirty="0">
              <a:solidFill>
                <a:schemeClr val="accent2"/>
              </a:solidFill>
              <a:latin typeface="UTM Cookies" panose="02040603050506020204" pitchFamily="18" charset="0"/>
            </a:endParaRPr>
          </a:p>
        </p:txBody>
      </p:sp>
    </p:spTree>
    <p:custDataLst>
      <p:tags r:id="rId1"/>
    </p:custDataLst>
    <p:extLst>
      <p:ext uri="{BB962C8B-B14F-4D97-AF65-F5344CB8AC3E}">
        <p14:creationId xmlns:p14="http://schemas.microsoft.com/office/powerpoint/2010/main" val="36112259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RESPONSE_PERSONNUM" val="100"/>
  <p:tag name="ARS_PPT_DBNAME" val="Bai28.Trochoicuabo[20210531151849992].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Custom 3">
      <a:majorFont>
        <a:latin typeface="UTM Cookies"/>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4200</TotalTime>
  <Words>918</Words>
  <Application>Microsoft Office PowerPoint</Application>
  <PresentationFormat>Custom</PresentationFormat>
  <Paragraphs>116</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UTM Avo</vt:lpstr>
      <vt:lpstr>Montserrat</vt:lpstr>
      <vt:lpstr>UTM Cookies</vt:lpstr>
      <vt:lpstr>Kalam</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Phạm Thanh Hằng (ADAS – GV)</cp:lastModifiedBy>
  <cp:revision>256</cp:revision>
  <dcterms:modified xsi:type="dcterms:W3CDTF">2021-06-21T15:23:49Z</dcterms:modified>
</cp:coreProperties>
</file>