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0" r:id="rId2"/>
    <p:sldId id="281" r:id="rId3"/>
    <p:sldId id="277" r:id="rId4"/>
    <p:sldId id="308" r:id="rId5"/>
    <p:sldId id="307" r:id="rId6"/>
    <p:sldId id="282" r:id="rId7"/>
    <p:sldId id="284" r:id="rId8"/>
    <p:sldId id="285" r:id="rId9"/>
    <p:sldId id="286" r:id="rId10"/>
    <p:sldId id="289" r:id="rId11"/>
    <p:sldId id="294" r:id="rId12"/>
    <p:sldId id="295" r:id="rId13"/>
    <p:sldId id="296" r:id="rId14"/>
    <p:sldId id="297" r:id="rId15"/>
    <p:sldId id="298" r:id="rId16"/>
    <p:sldId id="299" r:id="rId17"/>
    <p:sldId id="309" r:id="rId18"/>
    <p:sldId id="301" r:id="rId19"/>
    <p:sldId id="302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72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F"/>
    <a:srgbClr val="000099"/>
    <a:srgbClr val="62C8CE"/>
    <a:srgbClr val="0FB7BD"/>
    <a:srgbClr val="FFFFFF"/>
    <a:srgbClr val="F16649"/>
    <a:srgbClr val="F7A797"/>
    <a:srgbClr val="C0E6EA"/>
    <a:srgbClr val="FFE07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033" autoAdjust="0"/>
  </p:normalViewPr>
  <p:slideViewPr>
    <p:cSldViewPr snapToGrid="0" showGuides="1">
      <p:cViewPr varScale="1">
        <p:scale>
          <a:sx n="83" d="100"/>
          <a:sy n="83" d="100"/>
        </p:scale>
        <p:origin x="518" y="72"/>
      </p:cViewPr>
      <p:guideLst>
        <p:guide pos="387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86CA4-3380-4BE0-93B1-3DD0523F3A44}" type="datetimeFigureOut">
              <a:rPr lang="vi-VN" smtClean="0"/>
              <a:t>31/01/2024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52B6-5904-4B4C-99CE-C18FF7BA64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9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B52B6-5904-4B4C-99CE-C18FF7BA649B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25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7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8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7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0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0.png"/><Relationship Id="rId7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slide" Target="slide17.xml"/><Relationship Id="rId4" Type="http://schemas.openxmlformats.org/officeDocument/2006/relationships/slide" Target="slide12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7581" y="2473733"/>
            <a:ext cx="5157155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GOOD MORNING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EVERYONE !!!</a:t>
            </a:r>
          </a:p>
        </p:txBody>
      </p:sp>
    </p:spTree>
    <p:extLst>
      <p:ext uri="{BB962C8B-B14F-4D97-AF65-F5344CB8AC3E}">
        <p14:creationId xmlns:p14="http://schemas.microsoft.com/office/powerpoint/2010/main" val="31748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099432" y="3208885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4462" y="1832826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0645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72043" y="1960405"/>
            <a:ext cx="3415316" cy="3415316"/>
            <a:chOff x="1664057" y="1470874"/>
            <a:chExt cx="4553755" cy="45537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18" name="Isosceles Triangle 17"/>
          <p:cNvSpPr/>
          <p:nvPr/>
        </p:nvSpPr>
        <p:spPr>
          <a:xfrm rot="5400000">
            <a:off x="2293829" y="3194509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8797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0" name="Oval 19"/>
          <p:cNvSpPr/>
          <p:nvPr/>
        </p:nvSpPr>
        <p:spPr>
          <a:xfrm>
            <a:off x="4035916" y="3208885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1" name="Heptagon 20">
            <a:hlinkClick r:id="rId4" action="ppaction://hlinksldjump"/>
          </p:cNvPr>
          <p:cNvSpPr/>
          <p:nvPr/>
        </p:nvSpPr>
        <p:spPr>
          <a:xfrm>
            <a:off x="7831455" y="3303906"/>
            <a:ext cx="883356" cy="634365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Heptagon 21">
            <a:hlinkClick r:id="rId5" action="ppaction://hlinksldjump"/>
          </p:cNvPr>
          <p:cNvSpPr/>
          <p:nvPr/>
        </p:nvSpPr>
        <p:spPr>
          <a:xfrm>
            <a:off x="7831455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Heptagon 22">
            <a:hlinkClick r:id="rId6" action="ppaction://hlinksldjump"/>
          </p:cNvPr>
          <p:cNvSpPr/>
          <p:nvPr/>
        </p:nvSpPr>
        <p:spPr>
          <a:xfrm>
            <a:off x="8743316" y="409194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Heptagon 23">
            <a:hlinkClick r:id="rId7" action="ppaction://hlinksldjump"/>
          </p:cNvPr>
          <p:cNvSpPr/>
          <p:nvPr/>
        </p:nvSpPr>
        <p:spPr>
          <a:xfrm>
            <a:off x="8743316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5" name="Heptagon 24">
            <a:hlinkClick r:id="rId8" action="ppaction://hlinksldjump"/>
          </p:cNvPr>
          <p:cNvSpPr/>
          <p:nvPr/>
        </p:nvSpPr>
        <p:spPr>
          <a:xfrm>
            <a:off x="7772400" y="2362200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Heptagon 25">
            <a:hlinkClick r:id="rId9" action="ppaction://hlinksldjump"/>
          </p:cNvPr>
          <p:cNvSpPr/>
          <p:nvPr/>
        </p:nvSpPr>
        <p:spPr>
          <a:xfrm>
            <a:off x="8743316" y="3201671"/>
            <a:ext cx="883356" cy="736600"/>
          </a:xfrm>
          <a:prstGeom prst="heptagon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Right Arrow 27">
            <a:hlinkClick r:id="rId10" action="ppaction://hlinksldjump"/>
          </p:cNvPr>
          <p:cNvSpPr/>
          <p:nvPr/>
        </p:nvSpPr>
        <p:spPr>
          <a:xfrm>
            <a:off x="8048820" y="6697014"/>
            <a:ext cx="606937" cy="3219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139802" y="2158306"/>
            <a:ext cx="7912397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1. She won an international sports __________.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D20262-FCEE-4FB4-BDFA-C1D304BD390C}"/>
              </a:ext>
            </a:extLst>
          </p:cNvPr>
          <p:cNvSpPr txBox="1"/>
          <p:nvPr/>
        </p:nvSpPr>
        <p:spPr>
          <a:xfrm>
            <a:off x="7290435" y="2258480"/>
            <a:ext cx="18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competition.</a:t>
            </a:r>
          </a:p>
        </p:txBody>
      </p:sp>
      <p:sp>
        <p:nvSpPr>
          <p:cNvPr id="3" name="5-Point Star 2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285317" y="2165240"/>
            <a:ext cx="7442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2. He became the world tennis _________when he was very young.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43160" y="2348163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champion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991612" y="1684121"/>
            <a:ext cx="8563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3. "Can you send my    __________  to the winner of the contest?“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111741" y="2451194"/>
            <a:ext cx="2241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congratulations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44642" y="2215170"/>
            <a:ext cx="82102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4. My friend David is very __________.  He does exercise every day.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73721" y="2399679"/>
            <a:ext cx="1132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sporty.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572844" y="1673662"/>
            <a:ext cx="7195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386822" y="2458491"/>
            <a:ext cx="1510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marathon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133176" y="2209021"/>
            <a:ext cx="8534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6. He  want to be a footballer, so he  __________playing football every day.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35474" y="239379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practices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5902817" y="5924283"/>
            <a:ext cx="599516" cy="528033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6" y="-38934"/>
            <a:ext cx="1150464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TextBox 17"/>
          <p:cNvSpPr txBox="1"/>
          <p:nvPr/>
        </p:nvSpPr>
        <p:spPr>
          <a:xfrm>
            <a:off x="2545121" y="810127"/>
            <a:ext cx="194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1991" y="801489"/>
            <a:ext cx="233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4414" y="801489"/>
            <a:ext cx="1512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5738" y="1283717"/>
            <a:ext cx="190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5303" y="1248814"/>
            <a:ext cx="327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3527" y="1211084"/>
            <a:ext cx="214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practices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91613" y="1745382"/>
            <a:ext cx="9362187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1. She won an international sports __________.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2. He became the world tennis _________when he was very young.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3. “Can you send my   __________      to the winner of the contest?”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4. My friend David is very ___________ 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6. He  want to be a footballer, so he  __________ playing football every day.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219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15156 0.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28698 0.2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9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1693 0.24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-0.13242 0.395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6315 0.4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2005 0.4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4"/>
            <a:ext cx="12279086" cy="66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3347" y="8375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>
                <a:solidFill>
                  <a:srgbClr val="0084B1"/>
                </a:solidFill>
              </a:rPr>
              <a:t>Pronunciation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1365" y="606976"/>
            <a:ext cx="408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/e/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/æ/</a:t>
            </a:r>
          </a:p>
        </p:txBody>
      </p:sp>
    </p:spTree>
    <p:extLst>
      <p:ext uri="{BB962C8B-B14F-4D97-AF65-F5344CB8AC3E}">
        <p14:creationId xmlns:p14="http://schemas.microsoft.com/office/powerpoint/2010/main" val="281558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50" y="285233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673148" y="211315"/>
            <a:ext cx="799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/e/ and /æ/.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02245"/>
              </p:ext>
            </p:extLst>
          </p:nvPr>
        </p:nvGraphicFramePr>
        <p:xfrm>
          <a:off x="3199503" y="1514097"/>
          <a:ext cx="5328283" cy="32696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/e/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/æ/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xerise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B2_09">
            <a:hlinkClick r:id="" action="ppaction://media"/>
            <a:extLst>
              <a:ext uri="{FF2B5EF4-FFF2-40B4-BE49-F238E27FC236}">
                <a16:creationId xmlns:a16="http://schemas.microsoft.com/office/drawing/2014/main" id="{853187DA-9660-4961-8F54-A9F43796A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6765" y="7986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12279086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2355" y="103031"/>
            <a:ext cx="238259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I. WARM - UP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082339" y="2021979"/>
            <a:ext cx="2021984" cy="1442438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SPORTS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7137042" y="2174379"/>
            <a:ext cx="2021984" cy="1290038"/>
          </a:xfrm>
          <a:prstGeom prst="cloud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GAMES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494464" y="1803039"/>
            <a:ext cx="244699" cy="37134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568746" y="1760247"/>
            <a:ext cx="375633" cy="414133"/>
          </a:xfrm>
          <a:prstGeom prst="straightConnector1">
            <a:avLst/>
          </a:prstGeom>
          <a:ln w="28575">
            <a:solidFill>
              <a:srgbClr val="F166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2339" y="1341374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football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6562" y="1356671"/>
            <a:ext cx="155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 chess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0029" y="3678159"/>
            <a:ext cx="767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Sports:  </a:t>
            </a:r>
            <a:r>
              <a:rPr lang="en-US" sz="2400" b="1" dirty="0">
                <a:solidFill>
                  <a:srgbClr val="0070C0"/>
                </a:solidFill>
              </a:rPr>
              <a:t>volleyball, tennis, badminton, running, cycling, mountain climbing, ...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472A5A-21CD-41F1-8355-09C31EFA9FB6}"/>
              </a:ext>
            </a:extLst>
          </p:cNvPr>
          <p:cNvSpPr/>
          <p:nvPr/>
        </p:nvSpPr>
        <p:spPr>
          <a:xfrm>
            <a:off x="2212943" y="4672009"/>
            <a:ext cx="767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Games: </a:t>
            </a:r>
            <a:r>
              <a:rPr lang="en-US" sz="2400" b="1" dirty="0">
                <a:solidFill>
                  <a:srgbClr val="0070C0"/>
                </a:solidFill>
              </a:rPr>
              <a:t>chess,  card games, computer games, play marbles, skipping, …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38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331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318" y="1621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1149" y="1615304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cannot take part in this contest.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6318" y="22622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9110" y="29978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3941" y="2989239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Please get the racket for me.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6318" y="3742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1147" y="3733613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play chess every Saturday.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6318" y="45026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1149" y="4502670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grandpa is old, but he’s active.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1149" y="2270889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began the match very late.</a:t>
            </a:r>
            <a:endParaRPr lang="en-US" sz="2400" dirty="0"/>
          </a:p>
        </p:txBody>
      </p:sp>
      <p:pic>
        <p:nvPicPr>
          <p:cNvPr id="15" name="B2_10">
            <a:hlinkClick r:id="" action="ppaction://media"/>
            <a:extLst>
              <a:ext uri="{FF2B5EF4-FFF2-40B4-BE49-F238E27FC236}">
                <a16:creationId xmlns:a16="http://schemas.microsoft.com/office/drawing/2014/main" id="{5C39DB84-117B-4A9F-A9FA-F0CB455C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4018" y="597727"/>
            <a:ext cx="487363" cy="487363"/>
          </a:xfrm>
          <a:prstGeom prst="rect">
            <a:avLst/>
          </a:prstGeom>
        </p:spPr>
      </p:pic>
      <p:pic>
        <p:nvPicPr>
          <p:cNvPr id="16" name="B2_10">
            <a:hlinkClick r:id="" action="ppaction://media"/>
            <a:extLst>
              <a:ext uri="{FF2B5EF4-FFF2-40B4-BE49-F238E27FC236}">
                <a16:creationId xmlns:a16="http://schemas.microsoft.com/office/drawing/2014/main" id="{CC7F019D-148C-43FB-9A2F-5DCC5D217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3" end="257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1993" y="588131"/>
            <a:ext cx="487363" cy="487363"/>
          </a:xfrm>
          <a:prstGeom prst="rect">
            <a:avLst/>
          </a:prstGeom>
        </p:spPr>
      </p:pic>
      <p:pic>
        <p:nvPicPr>
          <p:cNvPr id="17" name="B2_10">
            <a:hlinkClick r:id="" action="ppaction://media"/>
            <a:extLst>
              <a:ext uri="{FF2B5EF4-FFF2-40B4-BE49-F238E27FC236}">
                <a16:creationId xmlns:a16="http://schemas.microsoft.com/office/drawing/2014/main" id="{DA2A4E5A-DCFD-4BDB-8536-DEB7CB512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800" end="199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1993" y="1179258"/>
            <a:ext cx="487363" cy="487363"/>
          </a:xfrm>
          <a:prstGeom prst="rect">
            <a:avLst/>
          </a:prstGeom>
        </p:spPr>
      </p:pic>
      <p:pic>
        <p:nvPicPr>
          <p:cNvPr id="18" name="B2_10">
            <a:hlinkClick r:id="" action="ppaction://media"/>
            <a:extLst>
              <a:ext uri="{FF2B5EF4-FFF2-40B4-BE49-F238E27FC236}">
                <a16:creationId xmlns:a16="http://schemas.microsoft.com/office/drawing/2014/main" id="{4EF2BBE8-EA3E-4C70-882A-840270855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700" end="1383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40" y="1801756"/>
            <a:ext cx="487363" cy="487363"/>
          </a:xfrm>
          <a:prstGeom prst="rect">
            <a:avLst/>
          </a:prstGeom>
        </p:spPr>
      </p:pic>
      <p:pic>
        <p:nvPicPr>
          <p:cNvPr id="19" name="B2_10">
            <a:hlinkClick r:id="" action="ppaction://media"/>
            <a:extLst>
              <a:ext uri="{FF2B5EF4-FFF2-40B4-BE49-F238E27FC236}">
                <a16:creationId xmlns:a16="http://schemas.microsoft.com/office/drawing/2014/main" id="{9AE4CA15-B9D7-4C76-AC5C-FB5996AF32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16" end="8313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39" y="2440814"/>
            <a:ext cx="487363" cy="487363"/>
          </a:xfrm>
          <a:prstGeom prst="rect">
            <a:avLst/>
          </a:prstGeom>
        </p:spPr>
      </p:pic>
      <p:pic>
        <p:nvPicPr>
          <p:cNvPr id="20" name="B2_10">
            <a:hlinkClick r:id="" action="ppaction://media"/>
            <a:extLst>
              <a:ext uri="{FF2B5EF4-FFF2-40B4-BE49-F238E27FC236}">
                <a16:creationId xmlns:a16="http://schemas.microsoft.com/office/drawing/2014/main" id="{68B8BB88-F263-4721-9451-8BD2A811D8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5065" end="1570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86138" y="3088944"/>
            <a:ext cx="487363" cy="48736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85317F7-E28D-487D-8A31-787E0FFA3937}"/>
              </a:ext>
            </a:extLst>
          </p:cNvPr>
          <p:cNvSpPr/>
          <p:nvPr/>
        </p:nvSpPr>
        <p:spPr>
          <a:xfrm>
            <a:off x="8267530" y="1702012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CDD00698-E6EA-401F-A9D7-757F4AF9387E}"/>
              </a:ext>
            </a:extLst>
          </p:cNvPr>
          <p:cNvSpPr/>
          <p:nvPr/>
        </p:nvSpPr>
        <p:spPr>
          <a:xfrm rot="5400000">
            <a:off x="8327952" y="1766782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9DCD5E-ABAB-4843-8003-F0FB9426BFF9}"/>
              </a:ext>
            </a:extLst>
          </p:cNvPr>
          <p:cNvGrpSpPr/>
          <p:nvPr/>
        </p:nvGrpSpPr>
        <p:grpSpPr>
          <a:xfrm rot="5400000">
            <a:off x="8318073" y="1751457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4" name="Minus Sign 31">
              <a:extLst>
                <a:ext uri="{FF2B5EF4-FFF2-40B4-BE49-F238E27FC236}">
                  <a16:creationId xmlns:a16="http://schemas.microsoft.com/office/drawing/2014/main" id="{90EA4735-5744-446B-9F6F-A627C0E7C909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Sign 32">
              <a:extLst>
                <a:ext uri="{FF2B5EF4-FFF2-40B4-BE49-F238E27FC236}">
                  <a16:creationId xmlns:a16="http://schemas.microsoft.com/office/drawing/2014/main" id="{A6475B82-6472-43E1-B68D-AA81B6458F2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622E608-A90C-44E8-898F-9EB1F323DBB5}"/>
              </a:ext>
            </a:extLst>
          </p:cNvPr>
          <p:cNvSpPr/>
          <p:nvPr/>
        </p:nvSpPr>
        <p:spPr>
          <a:xfrm>
            <a:off x="7491675" y="2347064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E16D4C3-E54E-44EC-A834-2B2E4E7F0E86}"/>
              </a:ext>
            </a:extLst>
          </p:cNvPr>
          <p:cNvSpPr/>
          <p:nvPr/>
        </p:nvSpPr>
        <p:spPr>
          <a:xfrm rot="5400000">
            <a:off x="7552097" y="2411834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A4D05-8A68-45A6-AEC4-95A7778CAD85}"/>
              </a:ext>
            </a:extLst>
          </p:cNvPr>
          <p:cNvGrpSpPr/>
          <p:nvPr/>
        </p:nvGrpSpPr>
        <p:grpSpPr>
          <a:xfrm rot="5400000">
            <a:off x="7542218" y="2396509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29" name="Minus Sign 36">
              <a:extLst>
                <a:ext uri="{FF2B5EF4-FFF2-40B4-BE49-F238E27FC236}">
                  <a16:creationId xmlns:a16="http://schemas.microsoft.com/office/drawing/2014/main" id="{1CADA74C-5B3B-42A6-800C-B21A51E9585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Sign 37">
              <a:extLst>
                <a:ext uri="{FF2B5EF4-FFF2-40B4-BE49-F238E27FC236}">
                  <a16:creationId xmlns:a16="http://schemas.microsoft.com/office/drawing/2014/main" id="{40A2BA5E-46F3-463F-B367-7F354D86D41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F05C402-D9E0-416F-A49A-2DAFF645D876}"/>
              </a:ext>
            </a:extLst>
          </p:cNvPr>
          <p:cNvSpPr/>
          <p:nvPr/>
        </p:nvSpPr>
        <p:spPr>
          <a:xfrm>
            <a:off x="7094511" y="3093279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84BA1F78-6CB9-47B7-9C6F-777A9430FDE9}"/>
              </a:ext>
            </a:extLst>
          </p:cNvPr>
          <p:cNvSpPr/>
          <p:nvPr/>
        </p:nvSpPr>
        <p:spPr>
          <a:xfrm rot="5400000">
            <a:off x="7154933" y="3158049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45675-0197-4BEA-BFFC-9E42EFABFFC6}"/>
              </a:ext>
            </a:extLst>
          </p:cNvPr>
          <p:cNvGrpSpPr/>
          <p:nvPr/>
        </p:nvGrpSpPr>
        <p:grpSpPr>
          <a:xfrm rot="5400000">
            <a:off x="7145054" y="3142724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4" name="Minus Sign 41">
              <a:extLst>
                <a:ext uri="{FF2B5EF4-FFF2-40B4-BE49-F238E27FC236}">
                  <a16:creationId xmlns:a16="http://schemas.microsoft.com/office/drawing/2014/main" id="{38DD3F59-A653-4369-B17D-4DE0279CC15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42">
              <a:extLst>
                <a:ext uri="{FF2B5EF4-FFF2-40B4-BE49-F238E27FC236}">
                  <a16:creationId xmlns:a16="http://schemas.microsoft.com/office/drawing/2014/main" id="{18CFFAC1-D4C0-4CA5-AA4A-ABFD3757912D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5504222-F332-4F76-B049-2D1708411DC8}"/>
              </a:ext>
            </a:extLst>
          </p:cNvPr>
          <p:cNvSpPr/>
          <p:nvPr/>
        </p:nvSpPr>
        <p:spPr>
          <a:xfrm>
            <a:off x="7269910" y="37833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40BD901-2B5E-4CED-BAA1-27C63B9D3945}"/>
              </a:ext>
            </a:extLst>
          </p:cNvPr>
          <p:cNvSpPr/>
          <p:nvPr/>
        </p:nvSpPr>
        <p:spPr>
          <a:xfrm rot="5400000">
            <a:off x="7330332" y="38480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C32EF-9A9E-48DE-975A-4759B578ABA8}"/>
              </a:ext>
            </a:extLst>
          </p:cNvPr>
          <p:cNvGrpSpPr/>
          <p:nvPr/>
        </p:nvGrpSpPr>
        <p:grpSpPr>
          <a:xfrm rot="5400000">
            <a:off x="7320453" y="3832753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9" name="Minus Sign 46">
              <a:extLst>
                <a:ext uri="{FF2B5EF4-FFF2-40B4-BE49-F238E27FC236}">
                  <a16:creationId xmlns:a16="http://schemas.microsoft.com/office/drawing/2014/main" id="{C7DC4A56-BA84-488B-BCB4-B029A743A8E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inus Sign 47">
              <a:extLst>
                <a:ext uri="{FF2B5EF4-FFF2-40B4-BE49-F238E27FC236}">
                  <a16:creationId xmlns:a16="http://schemas.microsoft.com/office/drawing/2014/main" id="{88FE3E7E-19CE-41C1-9510-5809A11D3EE4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B76D245C-4D5D-4E4B-A86D-8BF9758EF65E}"/>
              </a:ext>
            </a:extLst>
          </p:cNvPr>
          <p:cNvSpPr/>
          <p:nvPr/>
        </p:nvSpPr>
        <p:spPr>
          <a:xfrm>
            <a:off x="7765502" y="4596108"/>
            <a:ext cx="274320" cy="27432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C2FCC94F-07E8-40AA-97F9-1E4749594925}"/>
              </a:ext>
            </a:extLst>
          </p:cNvPr>
          <p:cNvSpPr/>
          <p:nvPr/>
        </p:nvSpPr>
        <p:spPr>
          <a:xfrm rot="5400000">
            <a:off x="7825924" y="4660878"/>
            <a:ext cx="18288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11CB0B-4792-4E98-AB3D-D475C558D9B1}"/>
              </a:ext>
            </a:extLst>
          </p:cNvPr>
          <p:cNvGrpSpPr/>
          <p:nvPr/>
        </p:nvGrpSpPr>
        <p:grpSpPr>
          <a:xfrm rot="5400000">
            <a:off x="7816045" y="4645553"/>
            <a:ext cx="182883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4" name="Minus Sign 51">
              <a:extLst>
                <a:ext uri="{FF2B5EF4-FFF2-40B4-BE49-F238E27FC236}">
                  <a16:creationId xmlns:a16="http://schemas.microsoft.com/office/drawing/2014/main" id="{1E80DFE1-AFF1-46C8-8BD9-2C670F1FB81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Minus Sign 52">
              <a:extLst>
                <a:ext uri="{FF2B5EF4-FFF2-40B4-BE49-F238E27FC236}">
                  <a16:creationId xmlns:a16="http://schemas.microsoft.com/office/drawing/2014/main" id="{4DB382A2-405E-4906-924F-E0E4A5CD62F5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EE11A37-A509-46A2-A010-D6F91E6DB519}"/>
              </a:ext>
            </a:extLst>
          </p:cNvPr>
          <p:cNvCxnSpPr/>
          <p:nvPr/>
        </p:nvCxnSpPr>
        <p:spPr>
          <a:xfrm>
            <a:off x="6036490" y="4149097"/>
            <a:ext cx="1097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283CDA3-DF74-41FE-AAB0-D4A25FF4640F}"/>
              </a:ext>
            </a:extLst>
          </p:cNvPr>
          <p:cNvCxnSpPr/>
          <p:nvPr/>
        </p:nvCxnSpPr>
        <p:spPr>
          <a:xfrm>
            <a:off x="7048236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F45C68-49F3-469F-B11A-39582EBD10F5}"/>
              </a:ext>
            </a:extLst>
          </p:cNvPr>
          <p:cNvCxnSpPr/>
          <p:nvPr/>
        </p:nvCxnSpPr>
        <p:spPr>
          <a:xfrm>
            <a:off x="5413851" y="2708751"/>
            <a:ext cx="7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97016D-93AF-4330-9C63-4E5F11C756E6}"/>
              </a:ext>
            </a:extLst>
          </p:cNvPr>
          <p:cNvCxnSpPr/>
          <p:nvPr/>
        </p:nvCxnSpPr>
        <p:spPr>
          <a:xfrm>
            <a:off x="6271091" y="2698516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2DD45D2-DDCE-4055-95B9-7471E5251A01}"/>
              </a:ext>
            </a:extLst>
          </p:cNvPr>
          <p:cNvCxnSpPr/>
          <p:nvPr/>
        </p:nvCxnSpPr>
        <p:spPr>
          <a:xfrm>
            <a:off x="4234472" y="3416700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8D2D47C-3B9F-49DA-8D35-20F452B31B50}"/>
              </a:ext>
            </a:extLst>
          </p:cNvPr>
          <p:cNvCxnSpPr/>
          <p:nvPr/>
        </p:nvCxnSpPr>
        <p:spPr>
          <a:xfrm>
            <a:off x="5241239" y="3404723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F58CB09-CB59-49CE-9EF1-BCEAD39C056E}"/>
              </a:ext>
            </a:extLst>
          </p:cNvPr>
          <p:cNvCxnSpPr/>
          <p:nvPr/>
        </p:nvCxnSpPr>
        <p:spPr>
          <a:xfrm>
            <a:off x="4484255" y="4139861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480783-6CF6-44FC-AB24-1BDF2A7E17B3}"/>
              </a:ext>
            </a:extLst>
          </p:cNvPr>
          <p:cNvCxnSpPr/>
          <p:nvPr/>
        </p:nvCxnSpPr>
        <p:spPr>
          <a:xfrm>
            <a:off x="5286959" y="4143655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E67C79-17B6-4599-935C-FE4B2CCD08E6}"/>
              </a:ext>
            </a:extLst>
          </p:cNvPr>
          <p:cNvCxnSpPr/>
          <p:nvPr/>
        </p:nvCxnSpPr>
        <p:spPr>
          <a:xfrm>
            <a:off x="3932444" y="4936626"/>
            <a:ext cx="1005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F37252C-C9A8-45A2-AF00-C5A533F5B49D}"/>
              </a:ext>
            </a:extLst>
          </p:cNvPr>
          <p:cNvCxnSpPr/>
          <p:nvPr/>
        </p:nvCxnSpPr>
        <p:spPr>
          <a:xfrm>
            <a:off x="6870745" y="4915149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46369D1-998D-45FD-A1A1-0D51DC3A71B5}"/>
              </a:ext>
            </a:extLst>
          </p:cNvPr>
          <p:cNvCxnSpPr/>
          <p:nvPr/>
        </p:nvCxnSpPr>
        <p:spPr>
          <a:xfrm>
            <a:off x="4118495" y="2015603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35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57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00"/>
                            </p:stCondLst>
                            <p:childTnLst>
                              <p:par>
                                <p:cTn id="8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57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70"/>
                            </p:stCondLst>
                            <p:childTnLst>
                              <p:par>
                                <p:cTn id="10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4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478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54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72"/>
                            </p:stCondLst>
                            <p:childTnLst>
                              <p:par>
                                <p:cTn id="1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590800" y="2579349"/>
            <a:ext cx="7315200" cy="193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Learn new words by heart x2.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Do ex </a:t>
            </a:r>
            <a:r>
              <a:rPr lang="en-US" altLang="vi-VN" sz="4000">
                <a:latin typeface="Calibri" pitchFamily="34" charset="0"/>
              </a:rPr>
              <a:t>A1,2 (P</a:t>
            </a:r>
            <a:r>
              <a:rPr lang="en-US" altLang="vi-VN" sz="4000" dirty="0">
                <a:latin typeface="Calibri" pitchFamily="34" charset="0"/>
              </a:rPr>
              <a:t>. 9).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A CLOSER LOOK 2.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1944" y="427154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4.  homework</a:t>
            </a:r>
          </a:p>
        </p:txBody>
      </p:sp>
    </p:spTree>
    <p:extLst>
      <p:ext uri="{BB962C8B-B14F-4D97-AF65-F5344CB8AC3E}">
        <p14:creationId xmlns:p14="http://schemas.microsoft.com/office/powerpoint/2010/main" val="2130117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97152" y="1828802"/>
            <a:ext cx="6848475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4114801" y="762000"/>
            <a:ext cx="4162425" cy="1047750"/>
          </a:xfrm>
          <a:prstGeom prst="rect">
            <a:avLst/>
          </a:prstGeom>
        </p:spPr>
        <p:txBody>
          <a:bodyPr wrap="none" lIns="91427" tIns="45714" rIns="91427" bIns="4571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51569752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51" y="-615820"/>
            <a:ext cx="12192000" cy="6858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1029477" y="1019598"/>
            <a:ext cx="103196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PERIOD 63: 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22876" y="1932436"/>
            <a:ext cx="6573774" cy="777611"/>
            <a:chOff x="151028" y="1811975"/>
            <a:chExt cx="6573774" cy="77761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28" y="1811975"/>
              <a:ext cx="961782" cy="77761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C6FC7-3B6F-4216-8F31-6E626AEFB4EE}"/>
              </a:ext>
            </a:extLst>
          </p:cNvPr>
          <p:cNvSpPr txBox="1"/>
          <p:nvPr/>
        </p:nvSpPr>
        <p:spPr>
          <a:xfrm>
            <a:off x="3098408" y="1932436"/>
            <a:ext cx="2435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highlight>
                  <a:srgbClr val="0FB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2800" b="1" dirty="0">
                <a:solidFill>
                  <a:srgbClr val="FFFFFF"/>
                </a:solidFill>
                <a:highlight>
                  <a:srgbClr val="0FB7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2800" b="1" dirty="0">
              <a:solidFill>
                <a:srgbClr val="FFFFFF"/>
              </a:solidFill>
              <a:highlight>
                <a:srgbClr val="0FB7BD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572FB-50A5-494C-92CD-C0B8A6C89D86}"/>
              </a:ext>
            </a:extLst>
          </p:cNvPr>
          <p:cNvSpPr txBox="1"/>
          <p:nvPr/>
        </p:nvSpPr>
        <p:spPr>
          <a:xfrm>
            <a:off x="8596651" y="2055277"/>
            <a:ext cx="121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 18)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0DBEFE0-61D7-41CD-8AE6-3D85F42038FB}"/>
              </a:ext>
            </a:extLst>
          </p:cNvPr>
          <p:cNvSpPr txBox="1"/>
          <p:nvPr/>
        </p:nvSpPr>
        <p:spPr>
          <a:xfrm>
            <a:off x="2402167" y="168315"/>
            <a:ext cx="8549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1DD74-912C-4BD9-BFB2-9144CFB73BD9}" type="datetime2">
              <a:rPr lang="en-US" altLang="vi-VN" sz="4000" b="1" smtClean="0">
                <a:solidFill>
                  <a:srgbClr val="003399"/>
                </a:solidFill>
                <a:latin typeface="Arial" panose="020B0604020202020204" pitchFamily="34" charset="0"/>
              </a:rPr>
              <a:pPr/>
              <a:t>Wednesday, January 31, 2024</a:t>
            </a:fld>
            <a:endParaRPr lang="vi-VN" sz="4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3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B817E9-B95D-4FE9-BF64-B2D08BC4A976}"/>
              </a:ext>
            </a:extLst>
          </p:cNvPr>
          <p:cNvSpPr/>
          <p:nvPr/>
        </p:nvSpPr>
        <p:spPr>
          <a:xfrm>
            <a:off x="1477817" y="1166336"/>
            <a:ext cx="9513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OBJECTIVES: 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to: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Knowledge: </a:t>
            </a:r>
            <a:endParaRPr lang="vi-VN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lexical items related to the topic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 and games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pronounce correctly the sounds /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e/ and /æ/.</a:t>
            </a:r>
            <a:endParaRPr lang="vi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1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14" y="1109455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845" y="504938"/>
            <a:ext cx="355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II.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662" y="4121529"/>
            <a:ext cx="3174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 congratu</a:t>
            </a:r>
            <a:r>
              <a:rPr lang="en-US" sz="2400" b="1" dirty="0">
                <a:solidFill>
                  <a:srgbClr val="FF0000"/>
                </a:solidFill>
              </a:rPr>
              <a:t>la</a:t>
            </a:r>
            <a:r>
              <a:rPr lang="en-US" sz="2400" b="1" dirty="0"/>
              <a:t>tions (n):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8885033" y="723916"/>
            <a:ext cx="1975062" cy="21894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0267" y="1955048"/>
            <a:ext cx="171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rac</a:t>
            </a:r>
            <a:r>
              <a:rPr lang="en-US" sz="2400" b="1" dirty="0"/>
              <a:t>ket (n):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35443" y="1948978"/>
            <a:ext cx="1763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/>
              <a:t>vợt</a:t>
            </a:r>
            <a:r>
              <a:rPr lang="en-US" sz="2400" b="1" dirty="0"/>
              <a:t> </a:t>
            </a:r>
            <a:r>
              <a:rPr lang="en-US" sz="2400" b="1" dirty="0" err="1"/>
              <a:t>cầu</a:t>
            </a:r>
            <a:r>
              <a:rPr lang="en-US" sz="2400" b="1" dirty="0"/>
              <a:t> </a:t>
            </a:r>
            <a:r>
              <a:rPr lang="en-US" sz="2400" b="1" dirty="0" err="1"/>
              <a:t>lông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753349" y="2398421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/>
              <a:t>kính</a:t>
            </a:r>
            <a:r>
              <a:rPr lang="en-US" sz="2400" b="1" dirty="0"/>
              <a:t> </a:t>
            </a:r>
            <a:r>
              <a:rPr lang="en-US" sz="2400" b="1" dirty="0" err="1"/>
              <a:t>bơi</a:t>
            </a:r>
            <a:r>
              <a:rPr lang="en-US" sz="2400" b="1" dirty="0"/>
              <a:t>, </a:t>
            </a:r>
            <a:r>
              <a:rPr lang="en-US" sz="2400" b="1" dirty="0" err="1"/>
              <a:t>kính</a:t>
            </a:r>
            <a:r>
              <a:rPr lang="en-US" sz="2400" b="1" dirty="0"/>
              <a:t> </a:t>
            </a:r>
            <a:r>
              <a:rPr lang="en-US" sz="2400" b="1" dirty="0" err="1"/>
              <a:t>bảo</a:t>
            </a:r>
            <a:r>
              <a:rPr lang="en-US" sz="2400" b="1" dirty="0"/>
              <a:t> </a:t>
            </a:r>
            <a:r>
              <a:rPr lang="en-US" sz="2400" b="1" dirty="0" err="1"/>
              <a:t>hộ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876025" y="2399677"/>
            <a:ext cx="1885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go</a:t>
            </a:r>
            <a:r>
              <a:rPr lang="en-US" sz="2400" b="1" dirty="0"/>
              <a:t>ggles (n):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18940" y="2815498"/>
            <a:ext cx="359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/>
              <a:t>(n): </a:t>
            </a:r>
            <a:r>
              <a:rPr lang="en-US" sz="2400" b="1" dirty="0" err="1"/>
              <a:t>cuộc</a:t>
            </a:r>
            <a:r>
              <a:rPr lang="en-US" sz="2400" b="1" dirty="0"/>
              <a:t> </a:t>
            </a:r>
            <a:r>
              <a:rPr lang="en-US" sz="2400" b="1" dirty="0" err="1"/>
              <a:t>thi</a:t>
            </a:r>
            <a:r>
              <a:rPr lang="en-US" sz="2400" b="1" dirty="0"/>
              <a:t>, </a:t>
            </a:r>
            <a:r>
              <a:rPr lang="en-US" sz="2400" b="1" dirty="0" err="1"/>
              <a:t>cuộc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tài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76025" y="2795549"/>
            <a:ext cx="5161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 Compe</a:t>
            </a:r>
            <a:r>
              <a:rPr lang="en-US" sz="2400" b="1" dirty="0">
                <a:solidFill>
                  <a:srgbClr val="FF0000"/>
                </a:solidFill>
              </a:rPr>
              <a:t>ti</a:t>
            </a:r>
            <a:r>
              <a:rPr lang="en-US" sz="2400" b="1" dirty="0"/>
              <a:t>tion /</a:t>
            </a:r>
            <a:r>
              <a:rPr lang="vi-VN" sz="2400" dirty="0"/>
              <a:t>,kəmpə'ti∫n/</a:t>
            </a:r>
            <a:endParaRPr lang="vi-VN" sz="2400" b="1" dirty="0"/>
          </a:p>
          <a:p>
            <a:r>
              <a:rPr lang="en-US" sz="2400" b="1" dirty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21948" y="3211048"/>
            <a:ext cx="401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err="1"/>
              <a:t>người</a:t>
            </a:r>
            <a:r>
              <a:rPr lang="en-GB" sz="2400" b="1" dirty="0"/>
              <a:t> </a:t>
            </a:r>
            <a:r>
              <a:rPr lang="en-GB" sz="2400" b="1" dirty="0" err="1"/>
              <a:t>vô</a:t>
            </a:r>
            <a:r>
              <a:rPr lang="en-GB" sz="2400" b="1" dirty="0"/>
              <a:t> </a:t>
            </a:r>
            <a:r>
              <a:rPr lang="en-GB" sz="2400" b="1" dirty="0" err="1"/>
              <a:t>địch</a:t>
            </a:r>
            <a:r>
              <a:rPr lang="en-GB" sz="2400" b="1" dirty="0"/>
              <a:t>, </a:t>
            </a:r>
            <a:r>
              <a:rPr lang="en-GB" sz="2400" b="1" dirty="0" err="1"/>
              <a:t>nhà</a:t>
            </a:r>
            <a:r>
              <a:rPr lang="en-GB" sz="2400" b="1" dirty="0"/>
              <a:t> </a:t>
            </a:r>
            <a:r>
              <a:rPr lang="en-GB" sz="2400" b="1" dirty="0" err="1"/>
              <a:t>quán</a:t>
            </a:r>
            <a:r>
              <a:rPr lang="en-GB" sz="2400" b="1" dirty="0"/>
              <a:t> </a:t>
            </a:r>
            <a:r>
              <a:rPr lang="en-GB" sz="2400" b="1" dirty="0" err="1"/>
              <a:t>quân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888904" y="3223927"/>
            <a:ext cx="3946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cham</a:t>
            </a:r>
            <a:r>
              <a:rPr lang="en-US" sz="2400" b="1" dirty="0"/>
              <a:t>pion  </a:t>
            </a:r>
            <a:r>
              <a:rPr lang="en-GB" sz="2400" b="1" dirty="0"/>
              <a:t>/'</a:t>
            </a:r>
            <a:r>
              <a:rPr lang="en-GB" sz="2400" b="1" dirty="0" err="1"/>
              <a:t>t∫æmpjən</a:t>
            </a:r>
            <a:r>
              <a:rPr lang="en-GB" sz="2400" b="1" dirty="0"/>
              <a:t>/: </a:t>
            </a:r>
            <a:r>
              <a:rPr lang="en-US" sz="2400" b="1" dirty="0"/>
              <a:t>(n)</a:t>
            </a:r>
            <a:r>
              <a:rPr lang="en-GB" sz="2400" b="1" dirty="0"/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97725" y="3667364"/>
            <a:ext cx="5388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/>
              <a:t>cuộc</a:t>
            </a:r>
            <a:r>
              <a:rPr lang="en-US" sz="2400" b="1" dirty="0"/>
              <a:t> </a:t>
            </a:r>
            <a:r>
              <a:rPr lang="en-US" sz="2400" b="1" dirty="0" err="1"/>
              <a:t>chạy</a:t>
            </a:r>
            <a:r>
              <a:rPr lang="en-US" sz="2400" b="1" dirty="0"/>
              <a:t> </a:t>
            </a:r>
            <a:r>
              <a:rPr lang="en-US" sz="2400" b="1" dirty="0" err="1"/>
              <a:t>đua</a:t>
            </a:r>
            <a:r>
              <a:rPr lang="en-US" sz="2400" b="1" dirty="0"/>
              <a:t> </a:t>
            </a:r>
            <a:r>
              <a:rPr lang="en-US" sz="2400" b="1" dirty="0" err="1"/>
              <a:t>maratông</a:t>
            </a:r>
            <a:r>
              <a:rPr lang="en-US" sz="2400" b="1" dirty="0"/>
              <a:t> ( </a:t>
            </a:r>
            <a:r>
              <a:rPr lang="en-US" sz="2400" b="1" i="1" dirty="0" err="1"/>
              <a:t>đường</a:t>
            </a:r>
            <a:r>
              <a:rPr lang="en-US" sz="2400" b="1" i="1" dirty="0"/>
              <a:t> </a:t>
            </a:r>
            <a:r>
              <a:rPr lang="en-US" sz="2400" b="1" i="1" dirty="0" err="1"/>
              <a:t>dài</a:t>
            </a:r>
            <a:r>
              <a:rPr lang="en-US" sz="2400" b="1" i="1" dirty="0"/>
              <a:t>)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903100" y="3646955"/>
            <a:ext cx="4818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ma</a:t>
            </a:r>
            <a:r>
              <a:rPr lang="en-US" sz="2400" b="1" dirty="0"/>
              <a:t>rathon (n) /'</a:t>
            </a:r>
            <a:r>
              <a:rPr lang="en-US" sz="2400" b="1" dirty="0" err="1"/>
              <a:t>mærəθən</a:t>
            </a:r>
            <a:r>
              <a:rPr lang="en-US" sz="2400" b="1" dirty="0"/>
              <a:t>/</a:t>
            </a:r>
            <a:r>
              <a:rPr lang="en-US" sz="2400" dirty="0"/>
              <a:t>  </a:t>
            </a:r>
            <a:r>
              <a:rPr lang="en-US" sz="2400" b="1" dirty="0"/>
              <a:t>: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998796" y="4108650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22" y="17746"/>
            <a:ext cx="2546152" cy="18009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76" y="16364"/>
            <a:ext cx="1880315" cy="20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79" y="210169"/>
            <a:ext cx="3155324" cy="209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79" y="328702"/>
            <a:ext cx="2857500" cy="204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6" y="318573"/>
            <a:ext cx="2857500" cy="19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 descr="Người với khát khao thay đổi thói quen luyện tập thể thao của người Việt -  Sài Gòn Tiếp Th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641" y="262886"/>
            <a:ext cx="2906381" cy="21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0E0F1FA5-E724-4B05-8D77-0108F47C959B}"/>
              </a:ext>
            </a:extLst>
          </p:cNvPr>
          <p:cNvSpPr/>
          <p:nvPr/>
        </p:nvSpPr>
        <p:spPr>
          <a:xfrm>
            <a:off x="6414748" y="173011"/>
            <a:ext cx="2895344" cy="10318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done!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65669" y="273367"/>
            <a:ext cx="43434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5227121" y="1384787"/>
            <a:ext cx="2133600" cy="14478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Black" pitchFamily="34" charset="0"/>
              </a:rPr>
              <a:t>racket 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6203769" y="4966378"/>
            <a:ext cx="2133600" cy="1447800"/>
          </a:xfrm>
          <a:prstGeom prst="ellipse">
            <a:avLst/>
          </a:prstGeom>
          <a:solidFill>
            <a:srgbClr val="EF5F88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competition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098869" y="3282322"/>
            <a:ext cx="2133600" cy="1447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AC5BE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27" tIns="45714" rIns="91427" bIns="45714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congratulations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2438400" y="2273286"/>
            <a:ext cx="2133600" cy="1447800"/>
          </a:xfrm>
          <a:prstGeom prst="ellipse">
            <a:avLst/>
          </a:prstGeom>
          <a:solidFill>
            <a:srgbClr val="0EAAAE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champion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12720" y="4571007"/>
            <a:ext cx="2133600" cy="1447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rgbClr val="ECA55E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goggles 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882851" y="3051528"/>
            <a:ext cx="2133600" cy="144780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7" tIns="45714" rIns="91427" bIns="45714" anchor="ctr"/>
          <a:lstStyle/>
          <a:p>
            <a:pPr algn="ctr"/>
            <a:r>
              <a:rPr lang="en-US" sz="2800" b="1" dirty="0"/>
              <a:t>marathon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7840" y="134112"/>
            <a:ext cx="4023360" cy="65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/>
              <a:t>* Checking vocab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5383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8" y="42107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784616" y="136639"/>
            <a:ext cx="7023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97602" y="909128"/>
            <a:ext cx="5796799" cy="107026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0891" y="1018634"/>
            <a:ext cx="10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5788" y="1023798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racket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1122" y="1207349"/>
            <a:ext cx="19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sports shoes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2670" y="1471123"/>
            <a:ext cx="9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5960" y="1471123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goggles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6" y="2175269"/>
            <a:ext cx="2221862" cy="1483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14" y="2280541"/>
            <a:ext cx="2003373" cy="1335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2" y="2067288"/>
            <a:ext cx="2210182" cy="14794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347A6E-4599-4078-ADD7-7E43A592A7FE}"/>
              </a:ext>
            </a:extLst>
          </p:cNvPr>
          <p:cNvGrpSpPr/>
          <p:nvPr/>
        </p:nvGrpSpPr>
        <p:grpSpPr>
          <a:xfrm>
            <a:off x="2104032" y="3546702"/>
            <a:ext cx="1493887" cy="461665"/>
            <a:chOff x="580031" y="3842918"/>
            <a:chExt cx="1493887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80031" y="3842918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976638" y="4228509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00605" y="3546700"/>
            <a:ext cx="1493887" cy="461665"/>
            <a:chOff x="1685581" y="5618602"/>
            <a:chExt cx="1493887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F1030B-5206-4DC9-BFFD-00661EFD863A}"/>
              </a:ext>
            </a:extLst>
          </p:cNvPr>
          <p:cNvGrpSpPr/>
          <p:nvPr/>
        </p:nvGrpSpPr>
        <p:grpSpPr>
          <a:xfrm>
            <a:off x="8297177" y="3546699"/>
            <a:ext cx="1455250" cy="461665"/>
            <a:chOff x="6773177" y="3842915"/>
            <a:chExt cx="145525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6773177" y="3842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131147" y="4228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3572300" y="4236087"/>
            <a:ext cx="1177719" cy="17718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27" y="4448482"/>
            <a:ext cx="2365844" cy="156698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BAA3AC-63EA-43CE-AEF4-86E290774F24}"/>
              </a:ext>
            </a:extLst>
          </p:cNvPr>
          <p:cNvGrpSpPr/>
          <p:nvPr/>
        </p:nvGrpSpPr>
        <p:grpSpPr>
          <a:xfrm>
            <a:off x="3548380" y="5946306"/>
            <a:ext cx="1493887" cy="461665"/>
            <a:chOff x="2024379" y="6306917"/>
            <a:chExt cx="1493887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2024379" y="6306917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420986" y="6692508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32AB3A-452B-4C4F-837D-392A0382058C}"/>
              </a:ext>
            </a:extLst>
          </p:cNvPr>
          <p:cNvGrpSpPr/>
          <p:nvPr/>
        </p:nvGrpSpPr>
        <p:grpSpPr>
          <a:xfrm>
            <a:off x="6644953" y="5946304"/>
            <a:ext cx="1493887" cy="461665"/>
            <a:chOff x="5120952" y="6306915"/>
            <a:chExt cx="1493887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5120952" y="6306915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517559" y="6692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2EA2B2-73A7-4519-8082-5E6B670AFB36}"/>
              </a:ext>
            </a:extLst>
          </p:cNvPr>
          <p:cNvSpPr txBox="1"/>
          <p:nvPr/>
        </p:nvSpPr>
        <p:spPr>
          <a:xfrm>
            <a:off x="2097672" y="3546699"/>
            <a:ext cx="10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ball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7710D2-C100-450A-BF3F-0E9853DC67E7}"/>
              </a:ext>
            </a:extLst>
          </p:cNvPr>
          <p:cNvSpPr txBox="1"/>
          <p:nvPr/>
        </p:nvSpPr>
        <p:spPr>
          <a:xfrm>
            <a:off x="5191399" y="3543247"/>
            <a:ext cx="22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sports shoes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05BDBE-28A1-4EC9-A14C-A54557C36651}"/>
              </a:ext>
            </a:extLst>
          </p:cNvPr>
          <p:cNvSpPr txBox="1"/>
          <p:nvPr/>
        </p:nvSpPr>
        <p:spPr>
          <a:xfrm>
            <a:off x="8312261" y="3548607"/>
            <a:ext cx="10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boat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21F379-2966-4C0A-B14A-5A7B4EFDB8EA}"/>
              </a:ext>
            </a:extLst>
          </p:cNvPr>
          <p:cNvSpPr txBox="1"/>
          <p:nvPr/>
        </p:nvSpPr>
        <p:spPr>
          <a:xfrm>
            <a:off x="6659893" y="5942851"/>
            <a:ext cx="144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goggles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269818-A205-4F80-ACF2-791FBC3474EB}"/>
              </a:ext>
            </a:extLst>
          </p:cNvPr>
          <p:cNvSpPr txBox="1"/>
          <p:nvPr/>
        </p:nvSpPr>
        <p:spPr>
          <a:xfrm>
            <a:off x="3554769" y="5946304"/>
            <a:ext cx="127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racket</a:t>
            </a:r>
          </a:p>
        </p:txBody>
      </p:sp>
    </p:spTree>
    <p:extLst>
      <p:ext uri="{BB962C8B-B14F-4D97-AF65-F5344CB8AC3E}">
        <p14:creationId xmlns:p14="http://schemas.microsoft.com/office/powerpoint/2010/main" val="22731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709714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68" y="119406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634649" y="119406"/>
            <a:ext cx="7901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096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6647" y="1182762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92445" y="1811412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87381" y="2716326"/>
            <a:ext cx="2198797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ounded Rectangle 10"/>
          <p:cNvSpPr/>
          <p:nvPr/>
        </p:nvSpPr>
        <p:spPr>
          <a:xfrm>
            <a:off x="3287380" y="3543966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87381" y="4448880"/>
            <a:ext cx="2198797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ounded Rectangle 12"/>
          <p:cNvSpPr/>
          <p:nvPr/>
        </p:nvSpPr>
        <p:spPr>
          <a:xfrm>
            <a:off x="3287380" y="5276520"/>
            <a:ext cx="2024413" cy="537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87379" y="18849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2211" y="1890662"/>
            <a:ext cx="11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bicycle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7379" y="27538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2211" y="2720856"/>
            <a:ext cx="11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ball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98809" y="36467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3641" y="3652419"/>
            <a:ext cx="11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boat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98809" y="45155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3641" y="4482613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98809" y="538502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73641" y="5390703"/>
            <a:ext cx="113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racket</a:t>
            </a:r>
            <a:endParaRPr lang="en-US" sz="24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FB18AF-5042-4B84-B81A-1C0920DA5BE0}"/>
              </a:ext>
            </a:extLst>
          </p:cNvPr>
          <p:cNvGrpSpPr/>
          <p:nvPr/>
        </p:nvGrpSpPr>
        <p:grpSpPr>
          <a:xfrm>
            <a:off x="7053130" y="1811412"/>
            <a:ext cx="2024413" cy="572144"/>
            <a:chOff x="5304124" y="1965960"/>
            <a:chExt cx="2024413" cy="537210"/>
          </a:xfrm>
          <a:solidFill>
            <a:srgbClr val="C0E6EA"/>
          </a:solidFill>
        </p:grpSpPr>
        <p:sp>
          <p:nvSpPr>
            <p:cNvPr id="25" name="Rounded Rectangle 24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56209" y="2000894"/>
              <a:ext cx="474830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31040" y="2006572"/>
              <a:ext cx="1269523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boating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0C32F7-CC41-428B-99A3-A3295B333F19}"/>
              </a:ext>
            </a:extLst>
          </p:cNvPr>
          <p:cNvGrpSpPr/>
          <p:nvPr/>
        </p:nvGrpSpPr>
        <p:grpSpPr>
          <a:xfrm>
            <a:off x="7048066" y="2677689"/>
            <a:ext cx="2024413" cy="572144"/>
            <a:chOff x="5299060" y="2832237"/>
            <a:chExt cx="2024413" cy="537210"/>
          </a:xfrm>
          <a:solidFill>
            <a:srgbClr val="C0E6EA"/>
          </a:solidFill>
        </p:grpSpPr>
        <p:sp>
          <p:nvSpPr>
            <p:cNvPr id="29" name="Rounded Rectangle 2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56209" y="2869725"/>
              <a:ext cx="474830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31040" y="2875403"/>
              <a:ext cx="1492432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swimming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16D393-66DE-4417-BA80-400B74634EDC}"/>
              </a:ext>
            </a:extLst>
          </p:cNvPr>
          <p:cNvGrpSpPr/>
          <p:nvPr/>
        </p:nvGrpSpPr>
        <p:grpSpPr>
          <a:xfrm>
            <a:off x="7048065" y="3543966"/>
            <a:ext cx="2024413" cy="572144"/>
            <a:chOff x="5299059" y="3698514"/>
            <a:chExt cx="2024413" cy="537210"/>
          </a:xfrm>
          <a:solidFill>
            <a:srgbClr val="C0E6EA"/>
          </a:solidFill>
        </p:grpSpPr>
        <p:sp>
          <p:nvSpPr>
            <p:cNvPr id="33" name="Rounded Rectangle 32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67639" y="3724943"/>
              <a:ext cx="474830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2470" y="3730621"/>
              <a:ext cx="1481002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cycling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B324FD-D290-4DC8-BB05-F6491CA9F0DA}"/>
              </a:ext>
            </a:extLst>
          </p:cNvPr>
          <p:cNvGrpSpPr/>
          <p:nvPr/>
        </p:nvGrpSpPr>
        <p:grpSpPr>
          <a:xfrm>
            <a:off x="7048066" y="4410243"/>
            <a:ext cx="2024413" cy="572144"/>
            <a:chOff x="5299060" y="4564791"/>
            <a:chExt cx="2024413" cy="537210"/>
          </a:xfrm>
          <a:solidFill>
            <a:srgbClr val="C0E6EA"/>
          </a:solidFill>
        </p:grpSpPr>
        <p:sp>
          <p:nvSpPr>
            <p:cNvPr id="37" name="Rounded Rectangle 36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67639" y="4603201"/>
              <a:ext cx="474830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38773" y="4608879"/>
              <a:ext cx="1549581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ball games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0C9D90-3CE2-4E92-A277-436444F328C3}"/>
              </a:ext>
            </a:extLst>
          </p:cNvPr>
          <p:cNvGrpSpPr/>
          <p:nvPr/>
        </p:nvGrpSpPr>
        <p:grpSpPr>
          <a:xfrm>
            <a:off x="7048065" y="5276520"/>
            <a:ext cx="2256708" cy="572144"/>
            <a:chOff x="5299059" y="5431068"/>
            <a:chExt cx="2256708" cy="537210"/>
          </a:xfrm>
          <a:solidFill>
            <a:srgbClr val="C0E6EA"/>
          </a:solidFill>
        </p:grpSpPr>
        <p:sp>
          <p:nvSpPr>
            <p:cNvPr id="41" name="Rounded Rectangle 40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grpFill/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67639" y="5463227"/>
              <a:ext cx="474830" cy="433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65050" y="5468905"/>
              <a:ext cx="1790717" cy="433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badminton</a:t>
              </a:r>
            </a:p>
          </p:txBody>
        </p:sp>
      </p:grpSp>
      <p:cxnSp>
        <p:nvCxnSpPr>
          <p:cNvPr id="44" name="Straight Arrow Connector 43"/>
          <p:cNvCxnSpPr>
            <a:endCxn id="33" idx="1"/>
          </p:cNvCxnSpPr>
          <p:nvPr/>
        </p:nvCxnSpPr>
        <p:spPr>
          <a:xfrm>
            <a:off x="5316858" y="2215166"/>
            <a:ext cx="1731207" cy="161487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11793" y="2946295"/>
            <a:ext cx="1731207" cy="161487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3"/>
          </p:cNvCxnSpPr>
          <p:nvPr/>
        </p:nvCxnSpPr>
        <p:spPr>
          <a:xfrm flipV="1">
            <a:off x="5311793" y="2147307"/>
            <a:ext cx="1736273" cy="166526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306727" y="3006838"/>
            <a:ext cx="1736273" cy="16652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3"/>
            <a:endCxn id="41" idx="1"/>
          </p:cNvCxnSpPr>
          <p:nvPr/>
        </p:nvCxnSpPr>
        <p:spPr>
          <a:xfrm>
            <a:off x="5311792" y="5545126"/>
            <a:ext cx="1736272" cy="1746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5" y="0"/>
            <a:ext cx="116539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700" y="106528"/>
            <a:ext cx="776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13" y="79021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7" name="Rounded Rectangle 16"/>
          <p:cNvSpPr/>
          <p:nvPr/>
        </p:nvSpPr>
        <p:spPr>
          <a:xfrm>
            <a:off x="2886063" y="686819"/>
            <a:ext cx="7086477" cy="10702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9375" y="796325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8997" y="801489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5474" y="801489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71154" y="1248814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9169" y="1248814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83519" y="1211084"/>
            <a:ext cx="160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practice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991613" y="1745382"/>
            <a:ext cx="8738315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1. She won an international sports __________.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2. He became the world tennis _________when he was very young.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3. "Can you send my __________ to the winner of the contest?“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4. My friend David is very ___________ . He does exercise every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5. The first __________ took place in 1896.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6. He  want to be a footballer, so he  __________ playing football every day.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493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857</Words>
  <Application>Microsoft Office PowerPoint</Application>
  <PresentationFormat>Widescreen</PresentationFormat>
  <Paragraphs>213</Paragraphs>
  <Slides>22</Slides>
  <Notes>1</Notes>
  <HiddenSlides>0</HiddenSlides>
  <MMClips>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.VnBlack</vt:lpstr>
      <vt:lpstr>Arial</vt:lpstr>
      <vt:lpstr>Calibri</vt:lpstr>
      <vt:lpstr>Calibri Light</vt:lpstr>
      <vt:lpstr>Corbel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122</cp:revision>
  <dcterms:created xsi:type="dcterms:W3CDTF">2020-12-09T02:04:09Z</dcterms:created>
  <dcterms:modified xsi:type="dcterms:W3CDTF">2024-01-31T13:35:23Z</dcterms:modified>
</cp:coreProperties>
</file>