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302" r:id="rId3"/>
    <p:sldId id="304" r:id="rId4"/>
    <p:sldId id="284" r:id="rId5"/>
    <p:sldId id="286" r:id="rId6"/>
    <p:sldId id="261" r:id="rId7"/>
    <p:sldId id="270" r:id="rId8"/>
    <p:sldId id="260" r:id="rId9"/>
    <p:sldId id="287" r:id="rId10"/>
    <p:sldId id="288" r:id="rId11"/>
    <p:sldId id="289" r:id="rId12"/>
    <p:sldId id="290" r:id="rId13"/>
    <p:sldId id="291" r:id="rId14"/>
    <p:sldId id="292" r:id="rId15"/>
    <p:sldId id="294" r:id="rId16"/>
    <p:sldId id="297" r:id="rId17"/>
    <p:sldId id="301" r:id="rId18"/>
    <p:sldId id="303" r:id="rId19"/>
    <p:sldId id="295" r:id="rId20"/>
    <p:sldId id="305" r:id="rId21"/>
    <p:sldId id="306" r:id="rId22"/>
    <p:sldId id="307" r:id="rId23"/>
    <p:sldId id="299" r:id="rId24"/>
    <p:sldId id="5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12"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3896A9-37C4-46D9-B4BD-483C80A21D62}"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4639A-50DF-4029-9E7C-09705D990A5B}" type="slidenum">
              <a:rPr lang="en-US" smtClean="0"/>
              <a:t>‹#›</a:t>
            </a:fld>
            <a:endParaRPr lang="en-US"/>
          </a:p>
        </p:txBody>
      </p:sp>
    </p:spTree>
    <p:extLst>
      <p:ext uri="{BB962C8B-B14F-4D97-AF65-F5344CB8AC3E}">
        <p14:creationId xmlns:p14="http://schemas.microsoft.com/office/powerpoint/2010/main" val="309656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33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1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518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293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811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2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3414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999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1031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838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936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748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0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1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40143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2256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75965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160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92976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4113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469781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90169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7626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458245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22444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188200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108499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4381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2022/7/19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178779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2299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758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7065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888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424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90272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549893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249721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742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7/19/2022</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4519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7/19/2022</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0CF7B6F9-B7C6-4796-AAA9-9B5950DDAB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1650" y="233661"/>
            <a:ext cx="1457027" cy="1457027"/>
          </a:xfrm>
          <a:prstGeom prst="rect">
            <a:avLst/>
          </a:prstGeom>
        </p:spPr>
      </p:pic>
    </p:spTree>
    <p:extLst>
      <p:ext uri="{BB962C8B-B14F-4D97-AF65-F5344CB8AC3E}">
        <p14:creationId xmlns:p14="http://schemas.microsoft.com/office/powerpoint/2010/main" val="1021777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428885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gif"/></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43.emf"/></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5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audio" Target="../media/audio6.wav"/><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54.png"/><Relationship Id="rId4" Type="http://schemas.openxmlformats.org/officeDocument/2006/relationships/notesSlide" Target="../notesSlides/notesSlide18.xml"/><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audio" Target="../media/audio3.wav"/><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audio" Target="../media/audio1.wav"/><Relationship Id="rId5" Type="http://schemas.openxmlformats.org/officeDocument/2006/relationships/image" Target="../media/image3.png"/><Relationship Id="rId10"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gi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7">
            <a:extLst>
              <a:ext uri="{FF2B5EF4-FFF2-40B4-BE49-F238E27FC236}">
                <a16:creationId xmlns:a16="http://schemas.microsoft.com/office/drawing/2014/main" id="{AE127269-75D7-427A-9F02-B9C823F62F22}"/>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950153" y="1084528"/>
            <a:ext cx="5621671" cy="4650660"/>
          </a:xfrm>
          <a:prstGeom prst="rect">
            <a:avLst/>
          </a:prstGeom>
        </p:spPr>
      </p:pic>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sp>
        <p:nvSpPr>
          <p:cNvPr id="31" name="TextBox 30">
            <a:extLst>
              <a:ext uri="{FF2B5EF4-FFF2-40B4-BE49-F238E27FC236}">
                <a16:creationId xmlns:a16="http://schemas.microsoft.com/office/drawing/2014/main" id="{52A216E7-5FFB-4221-B9E6-424F891F3DF7}"/>
              </a:ext>
            </a:extLst>
          </p:cNvPr>
          <p:cNvSpPr txBox="1"/>
          <p:nvPr/>
        </p:nvSpPr>
        <p:spPr>
          <a:xfrm>
            <a:off x="4766777" y="1203745"/>
            <a:ext cx="45345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Thứ</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 </a:t>
            </a: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ngày</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 </a:t>
            </a: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tháng</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 </a:t>
            </a:r>
            <a:r>
              <a:rPr kumimoji="0" lang="en-US" sz="4000" b="0" i="0" u="none" strike="noStrike" kern="1200" cap="none" spc="0" normalizeH="0" baseline="0" noProof="0" dirty="0" err="1">
                <a:ln>
                  <a:noFill/>
                </a:ln>
                <a:solidFill>
                  <a:srgbClr val="2B538A"/>
                </a:solidFill>
                <a:effectLst/>
                <a:uLnTx/>
                <a:uFillTx/>
                <a:latin typeface="SVN-Redressed" panose="02040603050506020204" pitchFamily="18" charset="0"/>
                <a:ea typeface="+mn-ea"/>
                <a:cs typeface="+mn-cs"/>
              </a:rPr>
              <a:t>năm</a:t>
            </a:r>
            <a:r>
              <a:rPr kumimoji="0" lang="en-US" sz="4000" b="0" i="0" u="none" strike="noStrike" kern="1200" cap="none" spc="0" normalizeH="0" baseline="0" noProof="0" dirty="0">
                <a:ln>
                  <a:noFill/>
                </a:ln>
                <a:solidFill>
                  <a:srgbClr val="2B538A"/>
                </a:solidFill>
                <a:effectLst/>
                <a:uLnTx/>
                <a:uFillTx/>
                <a:latin typeface="SVN-Redressed" panose="02040603050506020204" pitchFamily="18" charset="0"/>
                <a:ea typeface="+mn-ea"/>
                <a:cs typeface="+mn-cs"/>
              </a:rPr>
              <a:t>…</a:t>
            </a:r>
          </a:p>
        </p:txBody>
      </p:sp>
      <p:grpSp>
        <p:nvGrpSpPr>
          <p:cNvPr id="32" name="Group 31">
            <a:extLst>
              <a:ext uri="{FF2B5EF4-FFF2-40B4-BE49-F238E27FC236}">
                <a16:creationId xmlns:a16="http://schemas.microsoft.com/office/drawing/2014/main" id="{D4BAB02F-D372-431D-9257-4660723598F1}"/>
              </a:ext>
            </a:extLst>
          </p:cNvPr>
          <p:cNvGrpSpPr/>
          <p:nvPr/>
        </p:nvGrpSpPr>
        <p:grpSpPr>
          <a:xfrm>
            <a:off x="6459164" y="2159204"/>
            <a:ext cx="3029331"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387367" y="3707880"/>
            <a:ext cx="25627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Bài</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2 – </a:t>
            </a:r>
            <a:r>
              <a:rPr kumimoji="0" lang="en-US" sz="4000" b="1" i="0" u="none" strike="noStrike" kern="1200" cap="none" spc="0" normalizeH="0" baseline="0" noProof="0" dirty="0" err="1">
                <a:ln>
                  <a:noFill/>
                </a:ln>
                <a:solidFill>
                  <a:srgbClr val="B207B0"/>
                </a:solidFill>
                <a:effectLst/>
                <a:uLnTx/>
                <a:uFillTx/>
                <a:latin typeface="SVN-Redressed" panose="02040603050506020204" pitchFamily="18" charset="0"/>
                <a:ea typeface="+mn-ea"/>
                <a:cs typeface="+mn-cs"/>
              </a:rPr>
              <a:t>Tiết</a:t>
            </a:r>
            <a:r>
              <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rPr>
              <a:t> </a:t>
            </a:r>
            <a:r>
              <a:rPr lang="en-US" sz="4000" b="1" dirty="0">
                <a:solidFill>
                  <a:srgbClr val="B207B0"/>
                </a:solidFill>
                <a:latin typeface="SVN-Redressed" panose="02040603050506020204" pitchFamily="18" charset="0"/>
              </a:rPr>
              <a:t>4</a:t>
            </a:r>
            <a:r>
              <a:rPr kumimoji="0" lang="en-US" sz="4000" b="1" i="0" u="none" strike="noStrike" kern="1200" cap="none" spc="0" normalizeH="0" baseline="0" noProof="0">
                <a:ln>
                  <a:noFill/>
                </a:ln>
                <a:solidFill>
                  <a:srgbClr val="B207B0"/>
                </a:solidFill>
                <a:effectLst/>
                <a:uLnTx/>
                <a:uFillTx/>
                <a:latin typeface="SVN-Redressed" panose="02040603050506020204" pitchFamily="18" charset="0"/>
                <a:ea typeface="+mn-ea"/>
                <a:cs typeface="+mn-cs"/>
              </a:rPr>
              <a:t> </a:t>
            </a:r>
            <a:endParaRPr kumimoji="0" lang="en-US" sz="4000" b="1" i="0" u="none" strike="noStrike" kern="1200" cap="none" spc="0" normalizeH="0" baseline="0" noProof="0" dirty="0">
              <a:ln>
                <a:noFill/>
              </a:ln>
              <a:solidFill>
                <a:srgbClr val="B207B0"/>
              </a:solidFill>
              <a:effectLst/>
              <a:uLnTx/>
              <a:uFillTx/>
              <a:latin typeface="SVN-Redressed" panose="02040603050506020204" pitchFamily="18" charset="0"/>
              <a:ea typeface="+mn-ea"/>
              <a:cs typeface="+mn-cs"/>
            </a:endParaRPr>
          </a:p>
        </p:txBody>
      </p:sp>
      <p:sp>
        <p:nvSpPr>
          <p:cNvPr id="36" name="TextBox 35">
            <a:extLst>
              <a:ext uri="{FF2B5EF4-FFF2-40B4-BE49-F238E27FC236}">
                <a16:creationId xmlns:a16="http://schemas.microsoft.com/office/drawing/2014/main" id="{C3D23162-AABF-4DED-A17E-3B1E7AB85F00}"/>
              </a:ext>
            </a:extLst>
          </p:cNvPr>
          <p:cNvSpPr txBox="1"/>
          <p:nvPr/>
        </p:nvSpPr>
        <p:spPr>
          <a:xfrm>
            <a:off x="4332265" y="3177725"/>
            <a:ext cx="7221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Chủ</a:t>
            </a:r>
            <a:r>
              <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baseline="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điểm:Những</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trải</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nghiệm</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thú</a:t>
            </a:r>
            <a:r>
              <a:rPr kumimoji="0" lang="en-US" sz="3200" b="1" i="0" u="none" strike="noStrike" kern="1200" cap="none" spc="0" normalizeH="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rPr>
              <a:t> </a:t>
            </a:r>
            <a:r>
              <a:rPr kumimoji="0" lang="en-US" sz="3200" b="1" i="0" u="none" strike="noStrike" kern="1200" cap="none" spc="0" normalizeH="0" noProof="0" dirty="0" err="1">
                <a:ln>
                  <a:noFill/>
                </a:ln>
                <a:solidFill>
                  <a:srgbClr val="FF0101"/>
                </a:solidFill>
                <a:effectLst/>
                <a:uLnTx/>
                <a:uFillTx/>
                <a:latin typeface="SVN-Heroe Pro Inline" pitchFamily="50" charset="0"/>
                <a:ea typeface="White Xmas PERSONAL USE" pitchFamily="50" charset="0"/>
                <a:cs typeface="Baloo" panose="03080902040302020200" pitchFamily="66" charset="0"/>
              </a:rPr>
              <a:t>vị</a:t>
            </a:r>
            <a:endParaRPr kumimoji="0" lang="en-US" sz="3200" b="1" i="0" u="none" strike="noStrike" kern="1200" cap="none" spc="0" normalizeH="0" baseline="0" noProof="0" dirty="0">
              <a:ln>
                <a:noFill/>
              </a:ln>
              <a:solidFill>
                <a:srgbClr val="FF0101"/>
              </a:solidFill>
              <a:effectLst/>
              <a:uLnTx/>
              <a:uFillTx/>
              <a:latin typeface="SVN-Heroe Pro Inline" pitchFamily="50" charset="0"/>
              <a:ea typeface="White Xmas PERSONAL USE" pitchFamily="50" charset="0"/>
              <a:cs typeface="Baloo" panose="03080902040302020200" pitchFamily="66" charset="0"/>
            </a:endParaRPr>
          </a:p>
        </p:txBody>
      </p:sp>
      <p:pic>
        <p:nvPicPr>
          <p:cNvPr id="3" name="Picture 2">
            <a:extLst>
              <a:ext uri="{FF2B5EF4-FFF2-40B4-BE49-F238E27FC236}">
                <a16:creationId xmlns:a16="http://schemas.microsoft.com/office/drawing/2014/main" id="{9B42EBD4-1659-463C-B988-BCA7CD91BF10}"/>
              </a:ext>
            </a:extLst>
          </p:cNvPr>
          <p:cNvPicPr>
            <a:picLocks noChangeAspect="1"/>
          </p:cNvPicPr>
          <p:nvPr/>
        </p:nvPicPr>
        <p:blipFill>
          <a:blip r:embed="rId7"/>
          <a:stretch>
            <a:fillRect/>
          </a:stretch>
        </p:blipFill>
        <p:spPr>
          <a:xfrm>
            <a:off x="4172874" y="4287703"/>
            <a:ext cx="7834039" cy="1926503"/>
          </a:xfrm>
          <a:prstGeom prst="rect">
            <a:avLst/>
          </a:prstGeom>
        </p:spPr>
      </p:pic>
    </p:spTree>
    <p:extLst>
      <p:ext uri="{BB962C8B-B14F-4D97-AF65-F5344CB8AC3E}">
        <p14:creationId xmlns:p14="http://schemas.microsoft.com/office/powerpoint/2010/main" val="145426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3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 calcmode="lin" valueType="num">
                                      <p:cBhvr>
                                        <p:cTn id="30" dur="500" fill="hold"/>
                                        <p:tgtEl>
                                          <p:spTgt spid="16"/>
                                        </p:tgtEl>
                                        <p:attrNameLst>
                                          <p:attrName>style.rotation</p:attrName>
                                        </p:attrNameLst>
                                      </p:cBhvr>
                                      <p:tavLst>
                                        <p:tav tm="0">
                                          <p:val>
                                            <p:fltVal val="90"/>
                                          </p:val>
                                        </p:tav>
                                        <p:tav tm="100000">
                                          <p:val>
                                            <p:fltVal val="0"/>
                                          </p:val>
                                        </p:tav>
                                      </p:tavLst>
                                    </p:anim>
                                    <p:animEffect transition="in" filter="fade">
                                      <p:cBhvr>
                                        <p:cTn id="31" dur="500"/>
                                        <p:tgtEl>
                                          <p:spTgt spid="16"/>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500"/>
                                        <p:tgtEl>
                                          <p:spTgt spid="23"/>
                                        </p:tgtEl>
                                      </p:cBhvr>
                                    </p:animEffect>
                                  </p:childTnLst>
                                </p:cTn>
                              </p:par>
                              <p:par>
                                <p:cTn id="35" presetID="21"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500"/>
                                        <p:tgtEl>
                                          <p:spTgt spid="26"/>
                                        </p:tgtEl>
                                      </p:cBhvr>
                                    </p:animEffect>
                                  </p:childTnLst>
                                </p:cTn>
                              </p:par>
                              <p:par>
                                <p:cTn id="38" presetID="21" presetClass="entr" presetSubtype="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5"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par>
                                <p:cTn id="52" presetID="47" presetClass="entr"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500" fill="hold"/>
                                        <p:tgtEl>
                                          <p:spTgt spid="35"/>
                                        </p:tgtEl>
                                        <p:attrNameLst>
                                          <p:attrName>ppt_y</p:attrName>
                                        </p:attrNameLst>
                                      </p:cBhvr>
                                      <p:tavLst>
                                        <p:tav tm="0">
                                          <p:val>
                                            <p:strVal val="#ppt_y-.1"/>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CB44FFA-7A72-4D03-91D6-AE8867687A2B}"/>
              </a:ext>
            </a:extLst>
          </p:cNvPr>
          <p:cNvPicPr>
            <a:picLocks noChangeAspect="1"/>
          </p:cNvPicPr>
          <p:nvPr/>
        </p:nvPicPr>
        <p:blipFill>
          <a:blip r:embed="rId5"/>
          <a:stretch>
            <a:fillRect/>
          </a:stretch>
        </p:blipFill>
        <p:spPr>
          <a:xfrm>
            <a:off x="6087711" y="4245404"/>
            <a:ext cx="1612955" cy="1371600"/>
          </a:xfrm>
          <a:prstGeom prst="rect">
            <a:avLst/>
          </a:prstGeom>
        </p:spPr>
      </p:pic>
      <p:pic>
        <p:nvPicPr>
          <p:cNvPr id="18" name="Picture 17" descr="A glass with a drink in it&#10;&#10;Description automatically generated with low confidence">
            <a:extLst>
              <a:ext uri="{FF2B5EF4-FFF2-40B4-BE49-F238E27FC236}">
                <a16:creationId xmlns:a16="http://schemas.microsoft.com/office/drawing/2014/main" id="{FB5FCE40-8BE4-478F-A322-7FFD38DAF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9319" y="3321518"/>
            <a:ext cx="2377440" cy="2560320"/>
          </a:xfrm>
          <a:prstGeom prst="rect">
            <a:avLst/>
          </a:prstGeom>
        </p:spPr>
      </p:pic>
      <p:pic>
        <p:nvPicPr>
          <p:cNvPr id="21" name="!!1">
            <a:extLst>
              <a:ext uri="{FF2B5EF4-FFF2-40B4-BE49-F238E27FC236}">
                <a16:creationId xmlns:a16="http://schemas.microsoft.com/office/drawing/2014/main" id="{596AF755-0201-43E8-84E2-5225C374667A}"/>
              </a:ext>
            </a:extLst>
          </p:cNvPr>
          <p:cNvPicPr>
            <a:picLocks noChangeAspect="1"/>
          </p:cNvPicPr>
          <p:nvPr/>
        </p:nvPicPr>
        <p:blipFill>
          <a:blip r:embed="rId7"/>
          <a:stretch>
            <a:fillRect/>
          </a:stretch>
        </p:blipFill>
        <p:spPr>
          <a:xfrm>
            <a:off x="6321814" y="298447"/>
            <a:ext cx="3529890" cy="4572396"/>
          </a:xfrm>
          <a:prstGeom prst="rect">
            <a:avLst/>
          </a:prstGeom>
        </p:spPr>
      </p:pic>
    </p:spTree>
    <p:extLst>
      <p:ext uri="{BB962C8B-B14F-4D97-AF65-F5344CB8AC3E}">
        <p14:creationId xmlns:p14="http://schemas.microsoft.com/office/powerpoint/2010/main" val="3557336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ếng-mưa-2.wav"/>
                                        </p:tgtEl>
                                      </p:cMediaNode>
                                    </p:audio>
                                  </p:sub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750"/>
                                        <p:tgtEl>
                                          <p:spTgt spid="18"/>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colorful, decorated&#10;&#10;Description automatically generated">
            <a:extLst>
              <a:ext uri="{FF2B5EF4-FFF2-40B4-BE49-F238E27FC236}">
                <a16:creationId xmlns:a16="http://schemas.microsoft.com/office/drawing/2014/main" id="{69FB6F81-1B11-43A5-AD65-56FC0D5AE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6" name="Picture 4" descr="Unique Katana sword online shop | Behance">
            <a:extLst>
              <a:ext uri="{FF2B5EF4-FFF2-40B4-BE49-F238E27FC236}">
                <a16:creationId xmlns:a16="http://schemas.microsoft.com/office/drawing/2014/main" id="{FDB8B9E9-E839-4601-9C0A-C43B9B3B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520" y="548640"/>
            <a:ext cx="8412480" cy="6309360"/>
          </a:xfrm>
          <a:prstGeom prst="rect">
            <a:avLst/>
          </a:prstGeom>
          <a:noFill/>
          <a:extLst>
            <a:ext uri="{909E8E84-426E-40DD-AFC4-6F175D3DCCD1}">
              <a14:hiddenFill xmlns:a14="http://schemas.microsoft.com/office/drawing/2010/main">
                <a:solidFill>
                  <a:srgbClr val="FFFFFF"/>
                </a:solidFill>
              </a14:hiddenFill>
            </a:ext>
          </a:extLst>
        </p:spPr>
      </p:pic>
      <p:pic>
        <p:nvPicPr>
          <p:cNvPr id="25" name="!!1">
            <a:extLst>
              <a:ext uri="{FF2B5EF4-FFF2-40B4-BE49-F238E27FC236}">
                <a16:creationId xmlns:a16="http://schemas.microsoft.com/office/drawing/2014/main" id="{EE6AC231-7103-45F0-86FE-FCF8A1BDAE72}"/>
              </a:ext>
            </a:extLst>
          </p:cNvPr>
          <p:cNvPicPr>
            <a:picLocks noChangeAspect="1"/>
          </p:cNvPicPr>
          <p:nvPr/>
        </p:nvPicPr>
        <p:blipFill>
          <a:blip r:embed="rId5"/>
          <a:stretch>
            <a:fillRect/>
          </a:stretch>
        </p:blipFill>
        <p:spPr>
          <a:xfrm>
            <a:off x="5111355" y="841408"/>
            <a:ext cx="3568192" cy="4572000"/>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EADFFC34-2FE2-417A-A198-1D99527352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828931" y="1941897"/>
            <a:ext cx="1828800" cy="1828800"/>
          </a:xfrm>
          <a:prstGeom prst="rect">
            <a:avLst/>
          </a:prstGeom>
        </p:spPr>
      </p:pic>
    </p:spTree>
    <p:extLst>
      <p:ext uri="{BB962C8B-B14F-4D97-AF65-F5344CB8AC3E}">
        <p14:creationId xmlns:p14="http://schemas.microsoft.com/office/powerpoint/2010/main" val="1795574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32520" cy="3473546"/>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Tiếp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cầm</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này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đến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tặng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mẹ</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31994579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244723" y="1606557"/>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15693" y="2600980"/>
              <a:ext cx="4678873" cy="2062103"/>
            </a:xfrm>
            <a:prstGeom prst="rect">
              <a:avLst/>
            </a:prstGeom>
            <a:noFill/>
          </p:spPr>
          <p:txBody>
            <a:bodyPr wrap="square">
              <a:spAutoFit/>
            </a:bodyPr>
            <a:lstStyle/>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Em nhắn người thân mua cho mình một đồ dùng học tập.</a:t>
              </a:r>
            </a:p>
            <a:p>
              <a:pPr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Em nhắn bạn mang cho mình mượn cuốn truyện.</a:t>
              </a:r>
            </a:p>
          </p:txBody>
        </p:sp>
      </p:grpSp>
      <p:sp>
        <p:nvSpPr>
          <p:cNvPr id="3" name="TextBox 2">
            <a:extLst>
              <a:ext uri="{FF2B5EF4-FFF2-40B4-BE49-F238E27FC236}">
                <a16:creationId xmlns:a16="http://schemas.microsoft.com/office/drawing/2014/main" id="{4150D32A-D35E-4E35-AB00-663BD1CAB9A7}"/>
              </a:ext>
            </a:extLst>
          </p:cNvPr>
          <p:cNvSpPr txBox="1"/>
          <p:nvPr/>
        </p:nvSpPr>
        <p:spPr>
          <a:xfrm>
            <a:off x="1304925" y="227404"/>
            <a:ext cx="8972550" cy="1200329"/>
          </a:xfrm>
          <a:prstGeom prst="rect">
            <a:avLst/>
          </a:prstGeom>
          <a:noFill/>
        </p:spPr>
        <p:txBody>
          <a:bodyPr wrap="square" rtlCol="0">
            <a:spAutoFit/>
          </a:bodyP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soạn</a:t>
            </a:r>
            <a:r>
              <a:rPr lang="en-US" sz="3600" b="1" dirty="0">
                <a:latin typeface="Arial-Rounded" panose="020B0500000000000000" pitchFamily="34" charset="0"/>
                <a:ea typeface="Arial-Rounded" panose="020B0500000000000000" pitchFamily="34" charset="0"/>
                <a:cs typeface="Arial-Rounded" panose="020B0500000000000000" pitchFamily="34" charset="0"/>
              </a:rPr>
              <a:t> tin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nhắn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huống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4055284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Tin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nhắn</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3046988"/>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 ơi, lọ mực của con sắp hết rồi. Mai mẹ đi qua hiệu sách mua giúp con một lọ mực mới nhé ạ!</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cảm ơn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của mẹ</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Ánh</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88212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4031873"/>
          </a:xfrm>
          <a:prstGeom prst="rect">
            <a:avLst/>
          </a:prstGeom>
          <a:noFill/>
        </p:spPr>
        <p:txBody>
          <a:bodyPr wrap="square">
            <a:spAutoFit/>
          </a:bodyPr>
          <a:lstStyle/>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 ơi!</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đã đọc xong cuốn truyện “Hoàng Tử bé” chưa? Nếu xong rồi thì mai cậu cho tớ mượn với nhé! Tớ hứa sẽ giữ gìn thật cẩn thận và sớm trả lại cậu.</a:t>
            </a:r>
          </a:p>
          <a:p>
            <a:pPr lvl="0" algn="just">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Cảm ơn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của cậu</a:t>
            </a:r>
          </a:p>
          <a:p>
            <a:pPr lvl="0" algn="r">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Nguyệt</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74933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33421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Vận</a:t>
              </a:r>
              <a:r>
                <a:rPr kumimoji="0" lang="en-US" sz="8000" b="1" i="0" u="none" strike="noStrike" kern="1200" cap="none" spc="0" normalizeH="0" baseline="0" noProof="0" dirty="0">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 </a:t>
              </a:r>
              <a:r>
                <a:rPr kumimoji="0" lang="en-US" sz="8000" b="1" i="0" u="none" strike="noStrike" kern="1200" cap="none" spc="0" normalizeH="0" baseline="0" noProof="0" dirty="0" err="1">
                  <a:ln>
                    <a:noFill/>
                  </a:ln>
                  <a:solidFill>
                    <a:srgbClr val="FF0C56"/>
                  </a:solidFill>
                  <a:effectLst/>
                  <a:uLnTx/>
                  <a:uFillTx/>
                  <a:latin typeface="Coiny" panose="02000903060500060000" pitchFamily="2" charset="0"/>
                  <a:ea typeface="印品黑体" panose="00000500000000000000" pitchFamily="2" charset="-122"/>
                  <a:cs typeface="Calibri" panose="020F0502020204030204" pitchFamily="34" charset="0"/>
                </a:rPr>
                <a:t>dụng</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a typeface="+mn-ea"/>
                <a:cs typeface="+mn-cs"/>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16849069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163471" y="2533349"/>
              <a:ext cx="3045931" cy="24151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Viết</a:t>
              </a:r>
              <a:r>
                <a:rPr lang="en-US" sz="8000" b="1" dirty="0">
                  <a:solidFill>
                    <a:srgbClr val="FF0C56"/>
                  </a:solidFill>
                  <a:latin typeface="Coiny" panose="02000903060500060000" pitchFamily="2" charset="0"/>
                  <a:ea typeface="印品黑体" panose="00000500000000000000" pitchFamily="2" charset="-122"/>
                  <a:cs typeface="Calibri" panose="020F0502020204030204" pitchFamily="34" charset="0"/>
                </a:rPr>
                <a:t> tin </a:t>
              </a:r>
              <a:r>
                <a:rPr lang="en-US" sz="8000" b="1" dirty="0" err="1">
                  <a:solidFill>
                    <a:srgbClr val="FF0C56"/>
                  </a:solidFill>
                  <a:latin typeface="Coiny" panose="02000903060500060000" pitchFamily="2" charset="0"/>
                  <a:ea typeface="印品黑体" panose="00000500000000000000" pitchFamily="2" charset="-122"/>
                  <a:cs typeface="Calibri" panose="020F0502020204030204" pitchFamily="34" charset="0"/>
                </a:rPr>
                <a:t>nhắn</a:t>
              </a:r>
              <a:endParaRPr kumimoji="0" lang="en-US" sz="8000" b="0" i="0" u="none" strike="noStrike" kern="1200" cap="none" spc="0" normalizeH="0" baseline="0" noProof="0" dirty="0">
                <a:ln>
                  <a:noFill/>
                </a:ln>
                <a:solidFill>
                  <a:srgbClr val="FF0C56"/>
                </a:solidFill>
                <a:effectLst/>
                <a:uLnTx/>
                <a:uFillTx/>
                <a:latin typeface="Coiny" panose="02000903060500060000" pitchFamily="2"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53619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3" name="TextBox 2">
            <a:extLst>
              <a:ext uri="{FF2B5EF4-FFF2-40B4-BE49-F238E27FC236}">
                <a16:creationId xmlns:a16="http://schemas.microsoft.com/office/drawing/2014/main" id="{4150D32A-D35E-4E35-AB00-663BD1CAB9A7}"/>
              </a:ext>
            </a:extLst>
          </p:cNvPr>
          <p:cNvSpPr txBox="1"/>
          <p:nvPr/>
        </p:nvSpPr>
        <p:spPr>
          <a:xfrm>
            <a:off x="1609725" y="245642"/>
            <a:ext cx="8972550" cy="1200329"/>
          </a:xfrm>
          <a:prstGeom prst="rect">
            <a:avLst/>
          </a:prstGeom>
          <a:noFill/>
        </p:spPr>
        <p:txBody>
          <a:bodyPr wrap="square" rtlCol="0">
            <a:spAutoFit/>
          </a:bodyPr>
          <a:lstStyle/>
          <a:p>
            <a:pPr lvl="0" algn="ct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đọc câu chuyện, bài văn, bài thơ,… viết về những hoạt động yêu thích của trẻ em.</a:t>
            </a:r>
          </a:p>
        </p:txBody>
      </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EC0F17A-6A2D-46C8-BBF2-F80BBA033171}"/>
              </a:ext>
            </a:extLst>
          </p:cNvPr>
          <p:cNvPicPr>
            <a:picLocks noChangeAspect="1"/>
          </p:cNvPicPr>
          <p:nvPr/>
        </p:nvPicPr>
        <p:blipFill>
          <a:blip r:embed="rId9"/>
          <a:stretch>
            <a:fillRect/>
          </a:stretch>
        </p:blipFill>
        <p:spPr>
          <a:xfrm>
            <a:off x="3490686" y="1511380"/>
            <a:ext cx="5105400" cy="5410200"/>
          </a:xfrm>
          <a:prstGeom prst="rect">
            <a:avLst/>
          </a:prstGeom>
        </p:spPr>
      </p:pic>
    </p:spTree>
    <p:extLst>
      <p:ext uri="{BB962C8B-B14F-4D97-AF65-F5344CB8AC3E}">
        <p14:creationId xmlns:p14="http://schemas.microsoft.com/office/powerpoint/2010/main" val="3561647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7667" y="1905506"/>
            <a:ext cx="6758908" cy="193899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phần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mở</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rộng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57667" y="3899512"/>
            <a:ext cx="6758908" cy="70788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3</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6754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GIẢNG NÀY.</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39F7F586-752D-43CC-8B0B-5DD6C49E0930}"/>
              </a:ext>
            </a:extLst>
          </p:cNvPr>
          <p:cNvSpPr/>
          <p:nvPr/>
        </p:nvSpPr>
        <p:spPr>
          <a:xfrm>
            <a:off x="0" y="0"/>
            <a:ext cx="12192000" cy="6858000"/>
          </a:xfrm>
          <a:prstGeom prst="rect">
            <a:avLst/>
          </a:prstGeom>
          <a:solidFill>
            <a:srgbClr val="F7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B9C7E178-E595-4F77-A1A9-75A867C9E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48100"/>
            <a:ext cx="12192000" cy="3009900"/>
          </a:xfrm>
          <a:prstGeom prst="rect">
            <a:avLst/>
          </a:prstGeom>
        </p:spPr>
      </p:pic>
      <p:pic>
        <p:nvPicPr>
          <p:cNvPr id="5" name="图片 4">
            <a:extLst>
              <a:ext uri="{FF2B5EF4-FFF2-40B4-BE49-F238E27FC236}">
                <a16:creationId xmlns:a16="http://schemas.microsoft.com/office/drawing/2014/main" id="{018851B5-24B2-4EF4-ADE7-8F231853A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69293"/>
            <a:ext cx="2459783" cy="3988707"/>
          </a:xfrm>
          <a:prstGeom prst="rect">
            <a:avLst/>
          </a:prstGeom>
        </p:spPr>
      </p:pic>
      <p:pic>
        <p:nvPicPr>
          <p:cNvPr id="7" name="图片 6">
            <a:extLst>
              <a:ext uri="{FF2B5EF4-FFF2-40B4-BE49-F238E27FC236}">
                <a16:creationId xmlns:a16="http://schemas.microsoft.com/office/drawing/2014/main" id="{F4F8D2A9-58FC-4F0E-9CF0-4E5665D813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1200"/>
            <a:ext cx="12192000" cy="2336800"/>
          </a:xfrm>
          <a:prstGeom prst="rect">
            <a:avLst/>
          </a:prstGeom>
        </p:spPr>
      </p:pic>
      <p:pic>
        <p:nvPicPr>
          <p:cNvPr id="13" name="图片 12">
            <a:extLst>
              <a:ext uri="{FF2B5EF4-FFF2-40B4-BE49-F238E27FC236}">
                <a16:creationId xmlns:a16="http://schemas.microsoft.com/office/drawing/2014/main" id="{76A0D96B-CA34-437A-92BA-EB20B0C633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3522" y="5128104"/>
            <a:ext cx="1963571" cy="1729896"/>
          </a:xfrm>
          <a:prstGeom prst="rect">
            <a:avLst/>
          </a:prstGeom>
        </p:spPr>
      </p:pic>
      <p:pic>
        <p:nvPicPr>
          <p:cNvPr id="52" name="图片 10">
            <a:extLst>
              <a:ext uri="{FF2B5EF4-FFF2-40B4-BE49-F238E27FC236}">
                <a16:creationId xmlns:a16="http://schemas.microsoft.com/office/drawing/2014/main" id="{1E3DB3FA-3F25-44B4-92F9-1D49E52F58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0"/>
            <a:ext cx="3855975" cy="2501900"/>
          </a:xfrm>
          <a:prstGeom prst="rect">
            <a:avLst/>
          </a:prstGeom>
        </p:spPr>
      </p:pic>
      <p:pic>
        <p:nvPicPr>
          <p:cNvPr id="53" name="图片 22">
            <a:extLst>
              <a:ext uri="{FF2B5EF4-FFF2-40B4-BE49-F238E27FC236}">
                <a16:creationId xmlns:a16="http://schemas.microsoft.com/office/drawing/2014/main" id="{3F1E14B2-D484-4A00-BCB1-D4E0D4BFC8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54" name="文本框 5">
            <a:extLst>
              <a:ext uri="{FF2B5EF4-FFF2-40B4-BE49-F238E27FC236}">
                <a16:creationId xmlns:a16="http://schemas.microsoft.com/office/drawing/2014/main" id="{FFF5C46D-57BB-46C1-9BAA-1A45A4264882}"/>
              </a:ext>
            </a:extLst>
          </p:cNvPr>
          <p:cNvSpPr txBox="1"/>
          <p:nvPr/>
        </p:nvSpPr>
        <p:spPr>
          <a:xfrm>
            <a:off x="3267415" y="1791814"/>
            <a:ext cx="8641168" cy="144655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Món</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quà</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tặng</a:t>
            </a:r>
            <a:r>
              <a:rPr kumimoji="0" lang="en-US" altLang="zh-CN"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8800" b="1" i="0" u="none" strike="noStrike" kern="1200" cap="none" spc="0" normalizeH="0" baseline="0" noProof="0" dirty="0" err="1">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rPr>
              <a:t>mẹ</a:t>
            </a:r>
            <a:endParaRPr kumimoji="0" lang="zh-CN" altLang="en-US" sz="8800" b="1" i="0" u="none" strike="noStrike" kern="1200" cap="none" spc="0" normalizeH="0" baseline="0" noProof="0" dirty="0">
              <a:ln w="28575">
                <a:solidFill>
                  <a:prstClr val="white"/>
                </a:solidFill>
              </a:ln>
              <a:solidFill>
                <a:srgbClr val="323476"/>
              </a:solidFill>
              <a:effectLst>
                <a:glow rad="127000">
                  <a:srgbClr val="323476">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1" name="图片 10">
            <a:extLst>
              <a:ext uri="{FF2B5EF4-FFF2-40B4-BE49-F238E27FC236}">
                <a16:creationId xmlns:a16="http://schemas.microsoft.com/office/drawing/2014/main" id="{1AD88AF9-9F7A-4F73-B155-7AA3FDC700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81352" y="5663354"/>
            <a:ext cx="3476634" cy="1194646"/>
          </a:xfrm>
          <a:prstGeom prst="rect">
            <a:avLst/>
          </a:prstGeom>
        </p:spPr>
      </p:pic>
      <p:pic>
        <p:nvPicPr>
          <p:cNvPr id="9" name="图片 8">
            <a:extLst>
              <a:ext uri="{FF2B5EF4-FFF2-40B4-BE49-F238E27FC236}">
                <a16:creationId xmlns:a16="http://schemas.microsoft.com/office/drawing/2014/main" id="{2FA1E61E-B719-4F58-AFF5-6B2CDEC759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18054" y="3347603"/>
            <a:ext cx="2182551" cy="3510397"/>
          </a:xfrm>
          <a:prstGeom prst="rect">
            <a:avLst/>
          </a:prstGeom>
        </p:spPr>
      </p:pic>
      <p:sp>
        <p:nvSpPr>
          <p:cNvPr id="15" name="文本框 5">
            <a:extLst>
              <a:ext uri="{FF2B5EF4-FFF2-40B4-BE49-F238E27FC236}">
                <a16:creationId xmlns:a16="http://schemas.microsoft.com/office/drawing/2014/main" id="{56A161F7-E26B-4695-871A-F66B7E6C4483}"/>
              </a:ext>
            </a:extLst>
          </p:cNvPr>
          <p:cNvSpPr txBox="1"/>
          <p:nvPr/>
        </p:nvSpPr>
        <p:spPr>
          <a:xfrm>
            <a:off x="5945766" y="683818"/>
            <a:ext cx="3284466" cy="1107996"/>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Trò</a:t>
            </a:r>
            <a:r>
              <a:rPr kumimoji="0" lang="en-US" altLang="zh-CN"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 </a:t>
            </a:r>
            <a:r>
              <a:rPr kumimoji="0" lang="en-US" altLang="zh-CN" sz="6600" b="1" i="0" u="none" strike="noStrike" kern="1200" cap="none" spc="0" normalizeH="0" baseline="0" noProof="0" dirty="0" err="1">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rPr>
              <a:t>chơi</a:t>
            </a:r>
            <a:endParaRPr kumimoji="0" lang="zh-CN" altLang="en-US" sz="6600" b="1" i="0" u="none" strike="noStrike" kern="1200" cap="none" spc="0" normalizeH="0" baseline="0" noProof="0" dirty="0">
              <a:ln w="28575">
                <a:solidFill>
                  <a:prstClr val="white"/>
                </a:solidFill>
              </a:ln>
              <a:solidFill>
                <a:srgbClr val="FF4949"/>
              </a:solidFill>
              <a:effectLst>
                <a:glow rad="127000">
                  <a:srgbClr val="FF4949">
                    <a:alpha val="50000"/>
                  </a:srgbClr>
                </a:glow>
              </a:effectLst>
              <a:uLnTx/>
              <a:uFillTx/>
              <a:latin typeface="LNTH-Kids  Chinese Font 1" panose="02010600030101010101" pitchFamily="2" charset="-128"/>
              <a:ea typeface="LNTH-Kids  Chinese Font 1" panose="02010600030101010101" pitchFamily="2" charset="-128"/>
              <a:cs typeface="+mn-cs"/>
            </a:endParaRPr>
          </a:p>
        </p:txBody>
      </p:sp>
      <p:pic>
        <p:nvPicPr>
          <p:cNvPr id="19" name="Picture 18" descr="A picture containing toy, doll, colorful, decorated&#10;&#10;Description automatically generated">
            <a:extLst>
              <a:ext uri="{FF2B5EF4-FFF2-40B4-BE49-F238E27FC236}">
                <a16:creationId xmlns:a16="http://schemas.microsoft.com/office/drawing/2014/main" id="{2AE47688-0BAC-474D-9BFC-AF58655F2D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7415" y="3200400"/>
            <a:ext cx="5486400" cy="3657600"/>
          </a:xfrm>
          <a:prstGeom prst="rect">
            <a:avLst/>
          </a:prstGeom>
        </p:spPr>
      </p:pic>
      <p:pic>
        <p:nvPicPr>
          <p:cNvPr id="12" name="nhạc dễ thương gt trò chơi">
            <a:hlinkClick r:id="" action="ppaction://media"/>
            <a:extLst>
              <a:ext uri="{FF2B5EF4-FFF2-40B4-BE49-F238E27FC236}">
                <a16:creationId xmlns:a16="http://schemas.microsoft.com/office/drawing/2014/main" id="{0C6F104C-AFE0-48FA-8899-CE236B8F6D1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17519" y="0"/>
            <a:ext cx="609600" cy="609600"/>
          </a:xfrm>
          <a:prstGeom prst="rect">
            <a:avLst/>
          </a:prstGeom>
        </p:spPr>
      </p:pic>
    </p:spTree>
    <p:extLst>
      <p:ext uri="{BB962C8B-B14F-4D97-AF65-F5344CB8AC3E}">
        <p14:creationId xmlns:p14="http://schemas.microsoft.com/office/powerpoint/2010/main" val="1443495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12"/>
                                        </p:tgtEl>
                                      </p:cBhvr>
                                    </p:cmd>
                                  </p:childTnLst>
                                </p:cTn>
                              </p:par>
                              <p:par>
                                <p:cTn id="7" presetID="22" presetClass="entr" presetSubtype="8"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left)">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1"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up)">
                                      <p:cBhvr>
                                        <p:cTn id="27" dur="500"/>
                                        <p:tgtEl>
                                          <p:spTgt spid="52"/>
                                        </p:tgtEl>
                                      </p:cBhvr>
                                    </p:animEffect>
                                  </p:childTnLst>
                                </p:cTn>
                              </p:par>
                              <p:par>
                                <p:cTn id="28" presetID="22" presetClass="entr" presetSubtype="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up)">
                                      <p:cBhvr>
                                        <p:cTn id="30" dur="500"/>
                                        <p:tgtEl>
                                          <p:spTgt spid="53"/>
                                        </p:tgtEl>
                                      </p:cBhvr>
                                    </p:animEffect>
                                  </p:childTnLst>
                                </p:cTn>
                              </p:par>
                              <p:par>
                                <p:cTn id="31" presetID="2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edge">
                                      <p:cBhvr>
                                        <p:cTn id="33" dur="500"/>
                                        <p:tgtEl>
                                          <p:spTgt spid="19"/>
                                        </p:tgtEl>
                                      </p:cBhvr>
                                    </p:animEffect>
                                  </p:childTnLst>
                                </p:cTn>
                              </p:par>
                              <p:par>
                                <p:cTn id="34" presetID="41" presetClass="entr" presetSubtype="0" fill="hold" grpId="0" nodeType="withEffect">
                                  <p:stCondLst>
                                    <p:cond delay="0"/>
                                  </p:stCondLst>
                                  <p:iterate type="lt">
                                    <p:tmPct val="10000"/>
                                  </p:iterate>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5"/>
                                        </p:tgtEl>
                                        <p:attrNameLst>
                                          <p:attrName>ppt_y</p:attrName>
                                        </p:attrNameLst>
                                      </p:cBhvr>
                                      <p:tavLst>
                                        <p:tav tm="0">
                                          <p:val>
                                            <p:strVal val="#ppt_y"/>
                                          </p:val>
                                        </p:tav>
                                        <p:tav tm="100000">
                                          <p:val>
                                            <p:strVal val="#ppt_y"/>
                                          </p:val>
                                        </p:tav>
                                      </p:tavLst>
                                    </p:anim>
                                    <p:anim calcmode="lin" valueType="num">
                                      <p:cBhvr>
                                        <p:cTn id="3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5"/>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circle(out)">
                                      <p:cBhvr>
                                        <p:cTn id="43" dur="750"/>
                                        <p:tgtEl>
                                          <p:spTgt spid="54"/>
                                        </p:tgtEl>
                                      </p:cBhvr>
                                    </p:animEffect>
                                  </p:childTnLst>
                                  <p:subTnLst>
                                    <p:audio>
                                      <p:cMediaNode>
                                        <p:cTn display="0" masterRel="sameClick">
                                          <p:stCondLst>
                                            <p:cond evt="begin" delay="0">
                                              <p:tn val="41"/>
                                            </p:cond>
                                          </p:stCondLst>
                                          <p:endCondLst>
                                            <p:cond evt="onStopAudio" delay="0">
                                              <p:tgtEl>
                                                <p:sldTgt/>
                                              </p:tgtEl>
                                            </p:cond>
                                          </p:endCondLst>
                                        </p:cTn>
                                        <p:tgtEl>
                                          <p:sndTgt r:embed="rId5" name="Trò-chơi-ting.wav"/>
                                        </p:tgtEl>
                                      </p:cMediaNode>
                                    </p:audio>
                                  </p:subTnLst>
                                </p:cTn>
                              </p:par>
                              <p:par>
                                <p:cTn id="44" presetID="3" presetClass="emph" presetSubtype="10" repeatCount="indefinite" fill="hold" grpId="1" nodeType="withEffect">
                                  <p:stCondLst>
                                    <p:cond delay="0"/>
                                  </p:stCondLst>
                                  <p:childTnLst>
                                    <p:animClr clrSpc="hsl" dir="ccw">
                                      <p:cBhvr override="childStyle">
                                        <p:cTn id="45" dur="500" fill="hold"/>
                                        <p:tgtEl>
                                          <p:spTgt spid="5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2"/>
                </p:tgtEl>
              </p:cMediaNode>
            </p:audio>
          </p:childTnLst>
        </p:cTn>
      </p:par>
    </p:tnLst>
    <p:bldLst>
      <p:bldP spid="54" grpId="0"/>
      <p:bldP spid="54" grpId="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FD83BAFA-9FB8-47FC-8734-AA835AFC8FDF}"/>
              </a:ext>
            </a:extLst>
          </p:cNvPr>
          <p:cNvSpPr/>
          <p:nvPr/>
        </p:nvSpPr>
        <p:spPr>
          <a:xfrm>
            <a:off x="0" y="-8404"/>
            <a:ext cx="12192000" cy="6858000"/>
          </a:xfrm>
          <a:prstGeom prst="rect">
            <a:avLst/>
          </a:prstGeom>
          <a:solidFill>
            <a:srgbClr val="F7F7F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a:extLst>
              <a:ext uri="{FF2B5EF4-FFF2-40B4-BE49-F238E27FC236}">
                <a16:creationId xmlns:a16="http://schemas.microsoft.com/office/drawing/2014/main" id="{3B0C3CC5-48A3-46FC-9342-7716E9C2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5465444"/>
            <a:ext cx="6553200" cy="1392555"/>
          </a:xfrm>
          <a:prstGeom prst="rect">
            <a:avLst/>
          </a:prstGeom>
        </p:spPr>
      </p:pic>
      <p:pic>
        <p:nvPicPr>
          <p:cNvPr id="4" name="图片 20">
            <a:extLst>
              <a:ext uri="{FF2B5EF4-FFF2-40B4-BE49-F238E27FC236}">
                <a16:creationId xmlns:a16="http://schemas.microsoft.com/office/drawing/2014/main" id="{14406A6C-0B95-4C04-BFCB-D7777048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979" y="5229602"/>
            <a:ext cx="3333123" cy="1628396"/>
          </a:xfrm>
          <a:prstGeom prst="rect">
            <a:avLst/>
          </a:prstGeom>
        </p:spPr>
      </p:pic>
      <p:pic>
        <p:nvPicPr>
          <p:cNvPr id="5" name="图片 10">
            <a:extLst>
              <a:ext uri="{FF2B5EF4-FFF2-40B4-BE49-F238E27FC236}">
                <a16:creationId xmlns:a16="http://schemas.microsoft.com/office/drawing/2014/main" id="{881C1095-6703-493A-9C44-10D243FBE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17" y="0"/>
            <a:ext cx="3855975" cy="2501900"/>
          </a:xfrm>
          <a:prstGeom prst="rect">
            <a:avLst/>
          </a:prstGeom>
        </p:spPr>
      </p:pic>
      <p:pic>
        <p:nvPicPr>
          <p:cNvPr id="6" name="图片 12">
            <a:extLst>
              <a:ext uri="{FF2B5EF4-FFF2-40B4-BE49-F238E27FC236}">
                <a16:creationId xmlns:a16="http://schemas.microsoft.com/office/drawing/2014/main" id="{08F00190-ECA4-41F0-98B3-4D7A8B983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917" y="2636241"/>
            <a:ext cx="2305034" cy="4522936"/>
          </a:xfrm>
          <a:prstGeom prst="rect">
            <a:avLst/>
          </a:prstGeom>
        </p:spPr>
      </p:pic>
      <p:pic>
        <p:nvPicPr>
          <p:cNvPr id="7" name="图片 14">
            <a:extLst>
              <a:ext uri="{FF2B5EF4-FFF2-40B4-BE49-F238E27FC236}">
                <a16:creationId xmlns:a16="http://schemas.microsoft.com/office/drawing/2014/main" id="{72D621DE-A165-4C44-B769-90F66E055A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7657" y="5819859"/>
            <a:ext cx="2122488" cy="1042437"/>
          </a:xfrm>
          <a:prstGeom prst="rect">
            <a:avLst/>
          </a:prstGeom>
        </p:spPr>
      </p:pic>
      <p:pic>
        <p:nvPicPr>
          <p:cNvPr id="8" name="图片 16">
            <a:extLst>
              <a:ext uri="{FF2B5EF4-FFF2-40B4-BE49-F238E27FC236}">
                <a16:creationId xmlns:a16="http://schemas.microsoft.com/office/drawing/2014/main" id="{62210B5A-AE84-4921-9048-A5D73A6E2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901" y="3838326"/>
            <a:ext cx="1620998" cy="3011270"/>
          </a:xfrm>
          <a:prstGeom prst="rect">
            <a:avLst/>
          </a:prstGeom>
        </p:spPr>
      </p:pic>
      <p:pic>
        <p:nvPicPr>
          <p:cNvPr id="9" name="图片 18">
            <a:extLst>
              <a:ext uri="{FF2B5EF4-FFF2-40B4-BE49-F238E27FC236}">
                <a16:creationId xmlns:a16="http://schemas.microsoft.com/office/drawing/2014/main" id="{A59E5213-1875-4A66-98CF-B36BC8E57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821" y="5751349"/>
            <a:ext cx="2349501" cy="1106649"/>
          </a:xfrm>
          <a:prstGeom prst="rect">
            <a:avLst/>
          </a:prstGeom>
        </p:spPr>
      </p:pic>
      <p:pic>
        <p:nvPicPr>
          <p:cNvPr id="10" name="图片 22">
            <a:extLst>
              <a:ext uri="{FF2B5EF4-FFF2-40B4-BE49-F238E27FC236}">
                <a16:creationId xmlns:a16="http://schemas.microsoft.com/office/drawing/2014/main" id="{E8C36A1E-AE7C-4A34-90C2-75A3A72A0F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1404813" y="0"/>
            <a:ext cx="787187" cy="845807"/>
          </a:xfrm>
          <a:prstGeom prst="rect">
            <a:avLst/>
          </a:prstGeom>
        </p:spPr>
      </p:pic>
      <p:sp>
        <p:nvSpPr>
          <p:cNvPr id="16" name="TextBox 15">
            <a:extLst>
              <a:ext uri="{FF2B5EF4-FFF2-40B4-BE49-F238E27FC236}">
                <a16:creationId xmlns:a16="http://schemas.microsoft.com/office/drawing/2014/main" id="{2249825C-0E7E-4223-BC8C-7CD88BA2A226}"/>
              </a:ext>
            </a:extLst>
          </p:cNvPr>
          <p:cNvSpPr txBox="1"/>
          <p:nvPr/>
        </p:nvSpPr>
        <p:spPr>
          <a:xfrm>
            <a:off x="2471570" y="1968703"/>
            <a:ext cx="596877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mình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hai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tập</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ta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chuẩn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bị</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xinh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xắn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dành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tặng</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mẹ</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32" name="Picture 31">
            <a:extLst>
              <a:ext uri="{FF2B5EF4-FFF2-40B4-BE49-F238E27FC236}">
                <a16:creationId xmlns:a16="http://schemas.microsoft.com/office/drawing/2014/main" id="{1E8A3B19-E825-4941-94B9-846392ACCD33}"/>
              </a:ext>
            </a:extLst>
          </p:cNvPr>
          <p:cNvPicPr>
            <a:picLocks noChangeAspect="1"/>
          </p:cNvPicPr>
          <p:nvPr/>
        </p:nvPicPr>
        <p:blipFill>
          <a:blip r:embed="rId11"/>
          <a:stretch>
            <a:fillRect/>
          </a:stretch>
        </p:blipFill>
        <p:spPr>
          <a:xfrm>
            <a:off x="8338944" y="960120"/>
            <a:ext cx="3621024" cy="4937760"/>
          </a:xfrm>
          <a:prstGeom prst="rect">
            <a:avLst/>
          </a:prstGeom>
        </p:spPr>
      </p:pic>
    </p:spTree>
    <p:extLst>
      <p:ext uri="{BB962C8B-B14F-4D97-AF65-F5344CB8AC3E}">
        <p14:creationId xmlns:p14="http://schemas.microsoft.com/office/powerpoint/2010/main" val="1157029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14:bounceEnd="5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25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25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5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50"/>
                                            <p:tgtEl>
                                              <p:spTgt spid="10"/>
                                            </p:tgtEl>
                                          </p:cBhvr>
                                        </p:animEffect>
                                      </p:childTnLst>
                                    </p:cTn>
                                  </p:par>
                                  <p:par>
                                    <p:cTn id="29" presetID="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2" name="uỷn.wav"/>
                                            </p:tgtEl>
                                          </p:cMediaNode>
                                        </p:audio>
                                      </p:subTnLst>
                                    </p:cTn>
                                  </p:par>
                                  <p:par>
                                    <p:cTn id="33" presetID="1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ppt_x</p:attrName>
                                            </p:attrNameLst>
                                          </p:cBhvr>
                                          <p:tavLst>
                                            <p:tav tm="0">
                                              <p:val>
                                                <p:strVal val="#ppt_x-#ppt_w*1.125000"/>
                                              </p:val>
                                            </p:tav>
                                            <p:tav tm="100000">
                                              <p:val>
                                                <p:strVal val="#ppt_x"/>
                                              </p:val>
                                            </p:tav>
                                          </p:tavLst>
                                        </p:anim>
                                        <p:animEffect transition="in" filter="wipe(righ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79124" y="1692227"/>
            <a:ext cx="5760720" cy="3566160"/>
            <a:chOff x="3921832" y="1825356"/>
            <a:chExt cx="5732520"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921832" y="2284856"/>
              <a:ext cx="5732520" cy="255454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Trước</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tiên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chúng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mình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hãy</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hoàn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thành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bài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tập</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sau</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để</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hái</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một</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bông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hoa</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xinh</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đã</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nở</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trong</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vườn</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 </a:t>
              </a:r>
              <a:r>
                <a:rPr kumimoji="0" lang="en-US" altLang="zh-CN" sz="4000" b="0" i="0" u="none" strike="noStrike" kern="1200" cap="none" spc="0" normalizeH="0" baseline="0" noProof="0" dirty="0" err="1">
                  <a:ln>
                    <a:noFill/>
                  </a:ln>
                  <a:solidFill>
                    <a:srgbClr val="FF0C56"/>
                  </a:solidFill>
                  <a:effectLst/>
                  <a:uLnTx/>
                  <a:uFillTx/>
                  <a:latin typeface="Calibri"/>
                  <a:ea typeface="LNTH-Kids  Chinese Font 1" panose="02010600030101010101" pitchFamily="2" charset="-128"/>
                  <a:cs typeface="+mn-cs"/>
                </a:rPr>
                <a:t>nhé</a:t>
              </a:r>
              <a:r>
                <a:rPr kumimoji="0" lang="en-US" altLang="zh-CN"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rPr>
                <a:t>!</a:t>
              </a:r>
              <a:endParaRPr kumimoji="0" lang="zh-CN" altLang="en-US" sz="4000" b="0" i="0" u="none" strike="noStrike" kern="1200" cap="none" spc="0" normalizeH="0" baseline="0" noProof="0" dirty="0">
                <a:ln>
                  <a:noFill/>
                </a:ln>
                <a:solidFill>
                  <a:srgbClr val="FF0C56"/>
                </a:solidFill>
                <a:effectLst/>
                <a:uLnTx/>
                <a:uFillTx/>
                <a:latin typeface="Calibri"/>
                <a:ea typeface="LNTH-Kids  Chinese Font 1" panose="02010600030101010101" pitchFamily="2" charset="-128"/>
                <a:cs typeface="+mn-cs"/>
              </a:endParaRPr>
            </a:p>
          </p:txBody>
        </p:sp>
      </p:grpSp>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632237">
            <a:off x="4171198" y="919183"/>
            <a:ext cx="1791786" cy="182880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26" name="Picture 25">
            <a:extLst>
              <a:ext uri="{FF2B5EF4-FFF2-40B4-BE49-F238E27FC236}">
                <a16:creationId xmlns:a16="http://schemas.microsoft.com/office/drawing/2014/main" id="{338BE1FA-1FCF-4FF2-B8A4-CA8DCD5A4C01}"/>
              </a:ext>
            </a:extLst>
          </p:cNvPr>
          <p:cNvPicPr>
            <a:picLocks noChangeAspect="1"/>
          </p:cNvPicPr>
          <p:nvPr/>
        </p:nvPicPr>
        <p:blipFill>
          <a:blip r:embed="rId6"/>
          <a:stretch>
            <a:fillRect/>
          </a:stretch>
        </p:blipFill>
        <p:spPr>
          <a:xfrm>
            <a:off x="591637" y="1005840"/>
            <a:ext cx="3595850" cy="4846320"/>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50000">
                                          <p:cBhvr additive="base">
                                            <p:cTn id="17" dur="500" fill="hold"/>
                                            <p:tgtEl>
                                              <p:spTgt spid="26"/>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nodeType="withEffect">
                                      <p:stCondLst>
                                        <p:cond delay="25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sp>
        <p:nvSpPr>
          <p:cNvPr id="43" name="文本框 29">
            <a:extLst>
              <a:ext uri="{FF2B5EF4-FFF2-40B4-BE49-F238E27FC236}">
                <a16:creationId xmlns:a16="http://schemas.microsoft.com/office/drawing/2014/main" id="{171D095A-D397-4A71-895C-56B9F46F1147}"/>
              </a:ext>
            </a:extLst>
          </p:cNvPr>
          <p:cNvSpPr txBox="1"/>
          <p:nvPr/>
        </p:nvSpPr>
        <p:spPr>
          <a:xfrm>
            <a:off x="444393" y="299353"/>
            <a:ext cx="11303214" cy="1200329"/>
          </a:xfrm>
          <a:prstGeom prst="rect">
            <a:avLst/>
          </a:prstGeom>
          <a:noFill/>
        </p:spPr>
        <p:txBody>
          <a:bodyPr wrap="square" rtlCol="0">
            <a:spAutoFit/>
          </a:bodyPr>
          <a:lstStyle/>
          <a:p>
            <a:pPr lvl="0">
              <a:defRPr/>
            </a:pP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So sánh để tìm những điểm giống nhau và khác nhau giữa 2 tin nhắn dưới đây:</a:t>
            </a:r>
          </a:p>
        </p:txBody>
      </p:sp>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4" name="Picture 3">
            <a:extLst>
              <a:ext uri="{FF2B5EF4-FFF2-40B4-BE49-F238E27FC236}">
                <a16:creationId xmlns:a16="http://schemas.microsoft.com/office/drawing/2014/main" id="{B4505CBD-CC1F-4E54-BFA3-FE212EAF18DC}"/>
              </a:ext>
            </a:extLst>
          </p:cNvPr>
          <p:cNvPicPr>
            <a:picLocks noChangeAspect="1"/>
          </p:cNvPicPr>
          <p:nvPr/>
        </p:nvPicPr>
        <p:blipFill>
          <a:blip r:embed="rId9"/>
          <a:stretch>
            <a:fillRect/>
          </a:stretch>
        </p:blipFill>
        <p:spPr>
          <a:xfrm>
            <a:off x="5781675" y="1641237"/>
            <a:ext cx="6147752" cy="3896206"/>
          </a:xfrm>
          <a:prstGeom prst="rect">
            <a:avLst/>
          </a:prstGeom>
        </p:spPr>
      </p:pic>
      <p:sp>
        <p:nvSpPr>
          <p:cNvPr id="6" name="TextBox 5">
            <a:extLst>
              <a:ext uri="{FF2B5EF4-FFF2-40B4-BE49-F238E27FC236}">
                <a16:creationId xmlns:a16="http://schemas.microsoft.com/office/drawing/2014/main" id="{AFA9EF06-AD49-4074-BEE1-08CE1DB86B21}"/>
              </a:ext>
            </a:extLst>
          </p:cNvPr>
          <p:cNvSpPr txBox="1"/>
          <p:nvPr/>
        </p:nvSpPr>
        <p:spPr>
          <a:xfrm>
            <a:off x="133350" y="1981200"/>
            <a:ext cx="6296025" cy="2062103"/>
          </a:xfrm>
          <a:prstGeom prst="rect">
            <a:avLst/>
          </a:prstGeom>
          <a:noFill/>
        </p:spPr>
        <p:txBody>
          <a:bodyPr wrap="square" rtlCol="0">
            <a:spAutoFit/>
          </a:bodyPr>
          <a:lstStyle/>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Nội dung tin nhắn</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Phương tiện thực hiệ</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a:t>
            </a:r>
            <a:endPar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9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2032030" y="2378399"/>
              <a:ext cx="304593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Cùng</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nhau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thảo</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luận</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để</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trả</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lời</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câu</a:t>
              </a:r>
              <a:r>
                <a:rPr kumimoji="0" lang="en-US" altLang="zh-CN" sz="4400" b="1" i="0" u="none" strike="noStrike" kern="1200" cap="none" spc="0" normalizeH="0" baseline="0" noProof="0" dirty="0">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4400" b="1" i="0" u="none" strike="noStrike" kern="1200" cap="none" spc="0" normalizeH="0" baseline="0" noProof="0" dirty="0" err="1">
                  <a:ln>
                    <a:noFill/>
                  </a:ln>
                  <a:solidFill>
                    <a:srgbClr val="FF0C56"/>
                  </a:solidFill>
                  <a:effectLst/>
                  <a:uLnTx/>
                  <a:uFillTx/>
                  <a:latin typeface="Calibri" panose="020F0502020204030204" pitchFamily="34" charset="0"/>
                  <a:ea typeface="印品黑体" panose="00000500000000000000" pitchFamily="2" charset="-122"/>
                  <a:cs typeface="Calibri" panose="020F0502020204030204" pitchFamily="34" charset="0"/>
                </a:rPr>
                <a:t>hỏi</a:t>
              </a:r>
              <a:endParaRPr kumimoji="0" lang="en-US" sz="4400" b="0" i="0" u="none" strike="noStrike" kern="1200" cap="none" spc="0" normalizeH="0" baseline="0" noProof="0" dirty="0">
                <a:ln>
                  <a:noFill/>
                </a:ln>
                <a:solidFill>
                  <a:srgbClr val="FF0C56"/>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648054C-0543-490E-A32D-FD81EE67CCE8}"/>
              </a:ext>
            </a:extLst>
          </p:cNvPr>
          <p:cNvPicPr>
            <a:picLocks noChangeAspect="1"/>
          </p:cNvPicPr>
          <p:nvPr/>
        </p:nvPicPr>
        <p:blipFill>
          <a:blip r:embed="rId9"/>
          <a:stretch>
            <a:fillRect/>
          </a:stretch>
        </p:blipFill>
        <p:spPr>
          <a:xfrm>
            <a:off x="2608516" y="-45524"/>
            <a:ext cx="6462320" cy="2011854"/>
          </a:xfrm>
          <a:prstGeom prst="rect">
            <a:avLst/>
          </a:prstGeom>
        </p:spPr>
      </p:pic>
    </p:spTree>
    <p:extLst>
      <p:ext uri="{BB962C8B-B14F-4D97-AF65-F5344CB8AC3E}">
        <p14:creationId xmlns:p14="http://schemas.microsoft.com/office/powerpoint/2010/main" val="14815836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2" presetClass="entr" presetSubtype="4" fill="hold" nodeType="afterEffect" p14:presetBounceEnd="50000">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14:bounceEnd="50000">
                                          <p:cBhvr additive="base">
                                            <p:cTn id="20"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uỷn.wav"/>
                                            </p:tgtEl>
                                          </p:cMediaNode>
                                        </p:audio>
                                      </p:subTnLst>
                                    </p:cTn>
                                  </p:par>
                                </p:childTnLst>
                              </p:cTn>
                            </p:par>
                            <p:par>
                              <p:cTn id="22" fill="hold">
                                <p:stCondLst>
                                  <p:cond delay="1250"/>
                                </p:stCondLst>
                                <p:childTnLst>
                                  <p:par>
                                    <p:cTn id="23" presetID="6"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out)">
                                          <p:cBhvr>
                                            <p:cTn id="25" dur="75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200"/>
                                </p:stCondLst>
                                <p:childTnLst>
                                  <p:par>
                                    <p:cTn id="27" presetID="2" presetClass="entr" presetSubtype="4"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uỷn.wav"/>
                                            </p:tgtEl>
                                          </p:cMediaNode>
                                        </p:audio>
                                      </p:subTnLst>
                                    </p:cTn>
                                  </p:par>
                                </p:childTnLst>
                              </p:cTn>
                            </p:par>
                            <p:par>
                              <p:cTn id="31" fill="hold">
                                <p:stCondLst>
                                  <p:cond delay="1700"/>
                                </p:stCondLst>
                                <p:childTnLst>
                                  <p:par>
                                    <p:cTn id="32" presetID="6"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out)">
                                          <p:cBhvr>
                                            <p:cTn id="34" dur="75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2454176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9" name="Picture 8">
            <a:extLst>
              <a:ext uri="{FF2B5EF4-FFF2-40B4-BE49-F238E27FC236}">
                <a16:creationId xmlns:a16="http://schemas.microsoft.com/office/drawing/2014/main" id="{1B164705-EF6C-450A-9E53-378D770FEBD6}"/>
              </a:ext>
            </a:extLst>
          </p:cNvPr>
          <p:cNvPicPr>
            <a:picLocks noChangeAspect="1"/>
          </p:cNvPicPr>
          <p:nvPr/>
        </p:nvPicPr>
        <p:blipFill>
          <a:blip r:embed="rId9"/>
          <a:stretch>
            <a:fillRect/>
          </a:stretch>
        </p:blipFill>
        <p:spPr>
          <a:xfrm>
            <a:off x="5942649" y="167824"/>
            <a:ext cx="6147752" cy="3896206"/>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65170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4235E8-4C58-4211-805D-9DFCA75DEFC5}"/>
              </a:ext>
            </a:extLst>
          </p:cNvPr>
          <p:cNvSpPr txBox="1"/>
          <p:nvPr/>
        </p:nvSpPr>
        <p:spPr>
          <a:xfrm>
            <a:off x="180974" y="269512"/>
            <a:ext cx="4838700" cy="830997"/>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a. Người viết tin nhắn và người nhận tin nhắn</a:t>
            </a:r>
          </a:p>
        </p:txBody>
      </p:sp>
      <p:sp>
        <p:nvSpPr>
          <p:cNvPr id="4" name="TextBox 3">
            <a:extLst>
              <a:ext uri="{FF2B5EF4-FFF2-40B4-BE49-F238E27FC236}">
                <a16:creationId xmlns:a16="http://schemas.microsoft.com/office/drawing/2014/main" id="{B5C55FDB-D3C2-4D65-A6AB-D0C0E309ED35}"/>
              </a:ext>
            </a:extLst>
          </p:cNvPr>
          <p:cNvSpPr txBox="1"/>
          <p:nvPr/>
        </p:nvSpPr>
        <p:spPr>
          <a:xfrm>
            <a:off x="291195" y="1183486"/>
            <a:ext cx="4724400" cy="1200329"/>
          </a:xfrm>
          <a:prstGeom prst="rect">
            <a:avLst/>
          </a:prstGeom>
          <a:noFill/>
        </p:spPr>
        <p:txBody>
          <a:bodyPr wrap="square" rtlCol="0">
            <a:spAutoFit/>
          </a:bodyPr>
          <a:lstStyle/>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 1:</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viết: Tuấn</a:t>
            </a:r>
          </a:p>
          <a:p>
            <a:pPr algn="just"/>
            <a:r>
              <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Người nhận: Hưng</a:t>
            </a:r>
          </a:p>
        </p:txBody>
      </p:sp>
      <p:cxnSp>
        <p:nvCxnSpPr>
          <p:cNvPr id="6" name="Straight Connector 5">
            <a:extLst>
              <a:ext uri="{FF2B5EF4-FFF2-40B4-BE49-F238E27FC236}">
                <a16:creationId xmlns:a16="http://schemas.microsoft.com/office/drawing/2014/main" id="{58678683-C85C-4537-93CA-100A8B4F4C8F}"/>
              </a:ext>
            </a:extLst>
          </p:cNvPr>
          <p:cNvCxnSpPr>
            <a:cxnSpLocks/>
          </p:cNvCxnSpPr>
          <p:nvPr/>
        </p:nvCxnSpPr>
        <p:spPr>
          <a:xfrm flipV="1">
            <a:off x="6705600" y="1571625"/>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7211B25-4AF3-4562-BC59-17A93E85424D}"/>
              </a:ext>
            </a:extLst>
          </p:cNvPr>
          <p:cNvCxnSpPr>
            <a:cxnSpLocks/>
          </p:cNvCxnSpPr>
          <p:nvPr/>
        </p:nvCxnSpPr>
        <p:spPr>
          <a:xfrm flipV="1">
            <a:off x="7334250" y="3385089"/>
            <a:ext cx="628650" cy="87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9EAE77-DDE9-4FD3-A61B-3D1080F28ECF}"/>
              </a:ext>
            </a:extLst>
          </p:cNvPr>
          <p:cNvSpPr txBox="1"/>
          <p:nvPr/>
        </p:nvSpPr>
        <p:spPr>
          <a:xfrm>
            <a:off x="238124" y="2492122"/>
            <a:ext cx="4724400" cy="1200329"/>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viết: Cháu Phương</a:t>
            </a:r>
          </a:p>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 nhận: Bà</a:t>
            </a: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101599" y="3945718"/>
            <a:ext cx="5210176" cy="283411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176895" y="4142220"/>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b.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Nội</a:t>
            </a:r>
            <a:r>
              <a:rPr lang="en-US" sz="2400" dirty="0">
                <a:latin typeface="Arial-Rounded" panose="020B0500000000000000" pitchFamily="34" charset="0"/>
                <a:ea typeface="Arial-Rounded" panose="020B0500000000000000" pitchFamily="34" charset="0"/>
                <a:cs typeface="Arial-Rounded" panose="020B0500000000000000" pitchFamily="34" charset="0"/>
              </a:rPr>
              <a:t> dung tin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nhắn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176895" y="4628859"/>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Hẹn bạn ra sân bóng</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Straight Connector 20">
            <a:extLst>
              <a:ext uri="{FF2B5EF4-FFF2-40B4-BE49-F238E27FC236}">
                <a16:creationId xmlns:a16="http://schemas.microsoft.com/office/drawing/2014/main" id="{8225E1E7-7BAD-4801-AA33-CDBF2BD1CBC3}"/>
              </a:ext>
            </a:extLst>
          </p:cNvPr>
          <p:cNvCxnSpPr>
            <a:cxnSpLocks/>
          </p:cNvCxnSpPr>
          <p:nvPr/>
        </p:nvCxnSpPr>
        <p:spPr>
          <a:xfrm flipV="1">
            <a:off x="9925050" y="1392746"/>
            <a:ext cx="3143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3793AB-4994-4DFC-BF0D-AD07E6EDF708}"/>
              </a:ext>
            </a:extLst>
          </p:cNvPr>
          <p:cNvCxnSpPr>
            <a:cxnSpLocks/>
          </p:cNvCxnSpPr>
          <p:nvPr/>
        </p:nvCxnSpPr>
        <p:spPr>
          <a:xfrm>
            <a:off x="10401300" y="2878648"/>
            <a:ext cx="1295507" cy="836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198DCC-67AA-490D-8C1E-4AC0FD392795}"/>
              </a:ext>
            </a:extLst>
          </p:cNvPr>
          <p:cNvCxnSpPr>
            <a:cxnSpLocks/>
          </p:cNvCxnSpPr>
          <p:nvPr/>
        </p:nvCxnSpPr>
        <p:spPr>
          <a:xfrm flipV="1">
            <a:off x="8458200" y="2383814"/>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EF0B2C-B129-4979-9180-BDFD265447B4}"/>
              </a:ext>
            </a:extLst>
          </p:cNvPr>
          <p:cNvCxnSpPr>
            <a:cxnSpLocks/>
          </p:cNvCxnSpPr>
          <p:nvPr/>
        </p:nvCxnSpPr>
        <p:spPr>
          <a:xfrm flipV="1">
            <a:off x="6467475" y="2832638"/>
            <a:ext cx="628650" cy="878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A076CF-C913-4740-91ED-AD612971352B}"/>
              </a:ext>
            </a:extLst>
          </p:cNvPr>
          <p:cNvSpPr txBox="1"/>
          <p:nvPr/>
        </p:nvSpPr>
        <p:spPr>
          <a:xfrm>
            <a:off x="234045" y="5305560"/>
            <a:ext cx="5077730" cy="830997"/>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Thông báo với bà rằng đã về nhà, hẹn bà hè sang năm lại về với bà</a:t>
            </a:r>
          </a:p>
        </p:txBody>
      </p:sp>
      <p:cxnSp>
        <p:nvCxnSpPr>
          <p:cNvPr id="29" name="Straight Connector 28">
            <a:extLst>
              <a:ext uri="{FF2B5EF4-FFF2-40B4-BE49-F238E27FC236}">
                <a16:creationId xmlns:a16="http://schemas.microsoft.com/office/drawing/2014/main" id="{193C3819-1A01-436C-9C4A-725ECB467564}"/>
              </a:ext>
            </a:extLst>
          </p:cNvPr>
          <p:cNvCxnSpPr>
            <a:cxnSpLocks/>
          </p:cNvCxnSpPr>
          <p:nvPr/>
        </p:nvCxnSpPr>
        <p:spPr>
          <a:xfrm flipV="1">
            <a:off x="11049053" y="1456561"/>
            <a:ext cx="52067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B16BFAF-61B0-4537-AD0D-1A88276C3D84}"/>
              </a:ext>
            </a:extLst>
          </p:cNvPr>
          <p:cNvCxnSpPr>
            <a:cxnSpLocks/>
          </p:cNvCxnSpPr>
          <p:nvPr/>
        </p:nvCxnSpPr>
        <p:spPr>
          <a:xfrm flipV="1">
            <a:off x="9979038" y="1659446"/>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6E8A38-CF31-484F-B64E-8C4FF21460D9}"/>
              </a:ext>
            </a:extLst>
          </p:cNvPr>
          <p:cNvCxnSpPr>
            <a:cxnSpLocks/>
          </p:cNvCxnSpPr>
          <p:nvPr/>
        </p:nvCxnSpPr>
        <p:spPr>
          <a:xfrm flipV="1">
            <a:off x="10519002" y="2282443"/>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21327C7-A1CB-4FA4-BAE4-2B503504EF7E}"/>
              </a:ext>
            </a:extLst>
          </p:cNvPr>
          <p:cNvCxnSpPr>
            <a:cxnSpLocks/>
          </p:cNvCxnSpPr>
          <p:nvPr/>
        </p:nvCxnSpPr>
        <p:spPr>
          <a:xfrm flipV="1">
            <a:off x="10009194" y="2567104"/>
            <a:ext cx="78421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78F845F-8C53-4F02-A95D-FC67914DE1C5}"/>
              </a:ext>
            </a:extLst>
          </p:cNvPr>
          <p:cNvSpPr/>
          <p:nvPr/>
        </p:nvSpPr>
        <p:spPr>
          <a:xfrm>
            <a:off x="5891214" y="4315285"/>
            <a:ext cx="5210176" cy="257758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0CC843F-307A-4B8B-B40E-5C7F2EDCFB7E}"/>
              </a:ext>
            </a:extLst>
          </p:cNvPr>
          <p:cNvSpPr txBox="1"/>
          <p:nvPr/>
        </p:nvSpPr>
        <p:spPr>
          <a:xfrm>
            <a:off x="6311898" y="4510022"/>
            <a:ext cx="4838700" cy="46166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c.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thực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hiện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59BD748B-87F4-4B4D-BFA8-57BDDA25F743}"/>
              </a:ext>
            </a:extLst>
          </p:cNvPr>
          <p:cNvSpPr txBox="1"/>
          <p:nvPr/>
        </p:nvSpPr>
        <p:spPr>
          <a:xfrm>
            <a:off x="5942649" y="4982865"/>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1: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endParaRPr lang="vi-VN" sz="24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5690BFE9-111E-4D43-A7F8-8CE3CE976568}"/>
              </a:ext>
            </a:extLst>
          </p:cNvPr>
          <p:cNvSpPr txBox="1"/>
          <p:nvPr/>
        </p:nvSpPr>
        <p:spPr>
          <a:xfrm>
            <a:off x="5958522" y="5620406"/>
            <a:ext cx="4724400" cy="461665"/>
          </a:xfrm>
          <a:prstGeom prst="rect">
            <a:avLst/>
          </a:prstGeom>
          <a:noFill/>
        </p:spPr>
        <p:txBody>
          <a:bodyPr wrap="square" rtlCol="0">
            <a:spAutoFit/>
          </a:bodyPr>
          <a:lstStyle/>
          <a:p>
            <a:pPr algn="just"/>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2: Gửi tin nhắn trên điện thoại</a:t>
            </a:r>
          </a:p>
        </p:txBody>
      </p:sp>
    </p:spTree>
    <p:extLst>
      <p:ext uri="{BB962C8B-B14F-4D97-AF65-F5344CB8AC3E}">
        <p14:creationId xmlns:p14="http://schemas.microsoft.com/office/powerpoint/2010/main" val="13490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500"/>
                                        <p:tgtEl>
                                          <p:spTgt spid="28"/>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10" presetClass="entr" presetSubtype="0" fill="hold" nodeType="after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par>
                          <p:cTn id="101" fill="hold">
                            <p:stCondLst>
                              <p:cond delay="1500"/>
                            </p:stCondLst>
                            <p:childTnLst>
                              <p:par>
                                <p:cTn id="102" presetID="10" presetClass="entr" presetSubtype="0" fill="hold" nodeType="after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childTnLst>
                          </p:cTn>
                        </p:par>
                        <p:par>
                          <p:cTn id="105" fill="hold">
                            <p:stCondLst>
                              <p:cond delay="2000"/>
                            </p:stCondLst>
                            <p:childTnLst>
                              <p:par>
                                <p:cTn id="106" presetID="10"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500"/>
                                        <p:tgtEl>
                                          <p:spTgt spid="3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fade">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P spid="28" grpId="0"/>
      <p:bldP spid="35" grpId="0" animBg="1"/>
      <p:bldP spid="36" grpId="0"/>
      <p:bldP spid="37" grpId="0"/>
      <p:bldP spid="4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626</Words>
  <Application>Microsoft Office PowerPoint</Application>
  <PresentationFormat>Widescreen</PresentationFormat>
  <Paragraphs>82</Paragraphs>
  <Slides>23</Slides>
  <Notes>19</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等线</vt:lpstr>
      <vt:lpstr>LNTH-Kids  Chinese Font 1</vt:lpstr>
      <vt:lpstr>华康方圆体W7</vt:lpstr>
      <vt:lpstr>Arial</vt:lpstr>
      <vt:lpstr>Arial-Rounded</vt:lpstr>
      <vt:lpstr>Calibri</vt:lpstr>
      <vt:lpstr>Calibri Light</vt:lpstr>
      <vt:lpstr>Coiny</vt:lpstr>
      <vt:lpstr>SVN-Heroe Pro Inline</vt:lpstr>
      <vt:lpstr>SVN-Redressed</vt:lpstr>
      <vt:lpstr>Times New Roman</vt:lpstr>
      <vt:lpstr>1_Office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18</cp:revision>
  <dcterms:created xsi:type="dcterms:W3CDTF">2022-05-22T07:45:41Z</dcterms:created>
  <dcterms:modified xsi:type="dcterms:W3CDTF">2022-07-19T03:45:12Z</dcterms:modified>
</cp:coreProperties>
</file>