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8.wav" ContentType="audio/x-wav"/>
  <Override PartName="/ppt/media/audio9.wav" ContentType="audio/x-wav"/>
  <Override PartName="/ppt/media/audio10.wav" ContentType="audio/x-wav"/>
  <Override PartName="/ppt/media/media4.wav" ContentType="audio/x-wav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media/media5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6"/>
  </p:notesMasterIdLst>
  <p:sldIdLst>
    <p:sldId id="376" r:id="rId3"/>
    <p:sldId id="258" r:id="rId4"/>
    <p:sldId id="289" r:id="rId5"/>
    <p:sldId id="394" r:id="rId6"/>
    <p:sldId id="290" r:id="rId7"/>
    <p:sldId id="387" r:id="rId8"/>
    <p:sldId id="396" r:id="rId9"/>
    <p:sldId id="395" r:id="rId10"/>
    <p:sldId id="397" r:id="rId11"/>
    <p:sldId id="398" r:id="rId12"/>
    <p:sldId id="399" r:id="rId13"/>
    <p:sldId id="401" r:id="rId14"/>
    <p:sldId id="404" r:id="rId15"/>
    <p:sldId id="413" r:id="rId16"/>
    <p:sldId id="296" r:id="rId17"/>
    <p:sldId id="390" r:id="rId18"/>
    <p:sldId id="391" r:id="rId19"/>
    <p:sldId id="392" r:id="rId20"/>
    <p:sldId id="377" r:id="rId21"/>
    <p:sldId id="306" r:id="rId22"/>
    <p:sldId id="378" r:id="rId23"/>
    <p:sldId id="379" r:id="rId24"/>
    <p:sldId id="299" r:id="rId25"/>
    <p:sldId id="405" r:id="rId26"/>
    <p:sldId id="406" r:id="rId27"/>
    <p:sldId id="411" r:id="rId28"/>
    <p:sldId id="407" r:id="rId29"/>
    <p:sldId id="412" r:id="rId30"/>
    <p:sldId id="300" r:id="rId31"/>
    <p:sldId id="408" r:id="rId32"/>
    <p:sldId id="409" r:id="rId33"/>
    <p:sldId id="410" r:id="rId34"/>
    <p:sldId id="393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 autoAdjust="0"/>
    <p:restoredTop sz="86441" autoAdjust="0"/>
  </p:normalViewPr>
  <p:slideViewPr>
    <p:cSldViewPr snapToGrid="0">
      <p:cViewPr varScale="1">
        <p:scale>
          <a:sx n="96" d="100"/>
          <a:sy n="96" d="100"/>
        </p:scale>
        <p:origin x="1272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9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</a:t>
            </a:r>
            <a:r>
              <a:rPr lang="en-US" baseline="0" dirty="0"/>
              <a:t> nghe bài chant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28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học</a:t>
            </a:r>
            <a:r>
              <a:rPr lang="en-US" baseline="0" dirty="0"/>
              <a:t> chant từng 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86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tự</a:t>
            </a:r>
            <a:r>
              <a:rPr lang="en-US" baseline="0" dirty="0"/>
              <a:t> 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11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ếch</a:t>
            </a:r>
            <a:r>
              <a:rPr lang="en-US" baseline="0" dirty="0"/>
              <a:t>/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cánh</a:t>
            </a:r>
            <a:r>
              <a:rPr lang="en-US" baseline="0" dirty="0"/>
              <a:t> </a:t>
            </a:r>
            <a:r>
              <a:rPr lang="en-US" baseline="0" dirty="0" err="1"/>
              <a:t>cụt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15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2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10/2/23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21" Type="http://schemas.microsoft.com/office/2007/relationships/hdphoto" Target="../media/hdphoto8.wdp"/><Relationship Id="rId34" Type="http://schemas.openxmlformats.org/officeDocument/2006/relationships/image" Target="../media/image21.gif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20.png"/><Relationship Id="rId38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microsoft.com/office/2007/relationships/hdphoto" Target="../media/hdphoto12.wdp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32" Type="http://schemas.openxmlformats.org/officeDocument/2006/relationships/image" Target="../media/image19.emf"/><Relationship Id="rId37" Type="http://schemas.openxmlformats.org/officeDocument/2006/relationships/image" Target="../media/image23.png"/><Relationship Id="rId5" Type="http://schemas.openxmlformats.org/officeDocument/2006/relationships/notesSlide" Target="../notesSlides/notesSlide1.xm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7.png"/><Relationship Id="rId36" Type="http://schemas.microsoft.com/office/2007/relationships/hdphoto" Target="../media/hdphoto14.wdp"/><Relationship Id="rId10" Type="http://schemas.openxmlformats.org/officeDocument/2006/relationships/image" Target="../media/image8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11.wdp"/><Relationship Id="rId30" Type="http://schemas.openxmlformats.org/officeDocument/2006/relationships/image" Target="../media/image18.png"/><Relationship Id="rId35" Type="http://schemas.openxmlformats.org/officeDocument/2006/relationships/image" Target="../media/image22.png"/><Relationship Id="rId8" Type="http://schemas.microsoft.com/office/2007/relationships/hdphoto" Target="../media/hdphoto2.wdp"/><Relationship Id="rId3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9.png"/><Relationship Id="rId18" Type="http://schemas.openxmlformats.org/officeDocument/2006/relationships/audio" Target="../media/audio12.wav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10.wav"/><Relationship Id="rId12" Type="http://schemas.openxmlformats.org/officeDocument/2006/relationships/image" Target="../media/image48.jp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1" Type="http://schemas.microsoft.com/office/2007/relationships/media" Target="../media/media3.mp3"/><Relationship Id="rId6" Type="http://schemas.openxmlformats.org/officeDocument/2006/relationships/audio" Target="../media/audio9.wav"/><Relationship Id="rId11" Type="http://schemas.openxmlformats.org/officeDocument/2006/relationships/image" Target="../media/image44.png"/><Relationship Id="rId5" Type="http://schemas.openxmlformats.org/officeDocument/2006/relationships/audio" Target="../media/audio8.wav"/><Relationship Id="rId15" Type="http://schemas.openxmlformats.org/officeDocument/2006/relationships/image" Target="../media/image54.jpeg"/><Relationship Id="rId10" Type="http://schemas.openxmlformats.org/officeDocument/2006/relationships/image" Target="../media/image47.jpeg"/><Relationship Id="rId4" Type="http://schemas.openxmlformats.org/officeDocument/2006/relationships/audio" Target="../media/audio12.wav"/><Relationship Id="rId9" Type="http://schemas.openxmlformats.org/officeDocument/2006/relationships/image" Target="../media/image46.png"/><Relationship Id="rId14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5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0.jpeg"/><Relationship Id="rId12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audio" Target="../media/audio13.wav"/><Relationship Id="rId1" Type="http://schemas.microsoft.com/office/2007/relationships/media" Target="../media/media3.mp3"/><Relationship Id="rId6" Type="http://schemas.openxmlformats.org/officeDocument/2006/relationships/audio" Target="../media/audio10.wav"/><Relationship Id="rId11" Type="http://schemas.openxmlformats.org/officeDocument/2006/relationships/image" Target="../media/image48.jpg"/><Relationship Id="rId5" Type="http://schemas.openxmlformats.org/officeDocument/2006/relationships/audio" Target="../media/audio8.wav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51.jpe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7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56.jpeg"/><Relationship Id="rId5" Type="http://schemas.openxmlformats.org/officeDocument/2006/relationships/image" Target="../media/image27.png"/><Relationship Id="rId10" Type="http://schemas.openxmlformats.org/officeDocument/2006/relationships/audio" Target="../media/audio14.wav"/><Relationship Id="rId4" Type="http://schemas.openxmlformats.org/officeDocument/2006/relationships/audio" Target="../media/audio14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7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audio" Target="../media/audio15.wav"/><Relationship Id="rId9" Type="http://schemas.openxmlformats.org/officeDocument/2006/relationships/audio" Target="../media/audio15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61.jpeg"/><Relationship Id="rId5" Type="http://schemas.openxmlformats.org/officeDocument/2006/relationships/image" Target="../media/image28.jp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image" Target="../media/image62.png"/><Relationship Id="rId7" Type="http://schemas.microsoft.com/office/2007/relationships/hdphoto" Target="../media/hdphoto21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27.pn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image" Target="../media/image5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6.wdp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jpeg"/><Relationship Id="rId5" Type="http://schemas.openxmlformats.org/officeDocument/2006/relationships/image" Target="../media/image64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68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5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audio" Target="../media/audio9.wav"/><Relationship Id="rId11" Type="http://schemas.openxmlformats.org/officeDocument/2006/relationships/image" Target="../media/image27.png"/><Relationship Id="rId5" Type="http://schemas.openxmlformats.org/officeDocument/2006/relationships/audio" Target="../media/audio5.wav"/><Relationship Id="rId10" Type="http://schemas.openxmlformats.org/officeDocument/2006/relationships/image" Target="../media/image67.JPG"/><Relationship Id="rId4" Type="http://schemas.openxmlformats.org/officeDocument/2006/relationships/audio" Target="../media/audio12.wav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57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9.png"/><Relationship Id="rId12" Type="http://schemas.openxmlformats.org/officeDocument/2006/relationships/image" Target="../media/image67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audio" Target="../media/audio4.wav"/><Relationship Id="rId11" Type="http://schemas.openxmlformats.org/officeDocument/2006/relationships/image" Target="../media/image70.png"/><Relationship Id="rId5" Type="http://schemas.openxmlformats.org/officeDocument/2006/relationships/audio" Target="../media/audio15.wav"/><Relationship Id="rId10" Type="http://schemas.openxmlformats.org/officeDocument/2006/relationships/image" Target="../media/image66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67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2.wdp"/><Relationship Id="rId5" Type="http://schemas.openxmlformats.org/officeDocument/2006/relationships/image" Target="../media/image65.png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4.wav"/><Relationship Id="rId7" Type="http://schemas.openxmlformats.org/officeDocument/2006/relationships/image" Target="../media/image6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2.wdp"/><Relationship Id="rId5" Type="http://schemas.openxmlformats.org/officeDocument/2006/relationships/image" Target="../media/image72.png"/><Relationship Id="rId10" Type="http://schemas.openxmlformats.org/officeDocument/2006/relationships/image" Target="../media/image73.jpeg"/><Relationship Id="rId4" Type="http://schemas.openxmlformats.org/officeDocument/2006/relationships/audio" Target="../media/audio9.wav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74.jpeg"/><Relationship Id="rId5" Type="http://schemas.openxmlformats.org/officeDocument/2006/relationships/image" Target="../media/image28.jp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microsoft.com/office/2007/relationships/hdphoto" Target="../media/hdphoto23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5" Type="http://schemas.openxmlformats.org/officeDocument/2006/relationships/image" Target="../media/image27.png"/><Relationship Id="rId4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12.wav"/><Relationship Id="rId7" Type="http://schemas.openxmlformats.org/officeDocument/2006/relationships/image" Target="../media/image7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76.jpg"/><Relationship Id="rId4" Type="http://schemas.openxmlformats.org/officeDocument/2006/relationships/image" Target="../media/image75.png"/><Relationship Id="rId9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9.xml"/><Relationship Id="rId7" Type="http://schemas.microsoft.com/office/2007/relationships/hdphoto" Target="../media/hdphoto24.wdp"/><Relationship Id="rId12" Type="http://schemas.openxmlformats.org/officeDocument/2006/relationships/audio" Target="../media/audio1.wav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11" Type="http://schemas.openxmlformats.org/officeDocument/2006/relationships/image" Target="../media/image79.png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9.xml"/><Relationship Id="rId7" Type="http://schemas.microsoft.com/office/2007/relationships/hdphoto" Target="../media/hdphoto24.wdp"/><Relationship Id="rId12" Type="http://schemas.openxmlformats.org/officeDocument/2006/relationships/audio" Target="../media/audio13.wav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11" Type="http://schemas.openxmlformats.org/officeDocument/2006/relationships/image" Target="../media/image79.png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0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80.jpe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81.png"/><Relationship Id="rId5" Type="http://schemas.openxmlformats.org/officeDocument/2006/relationships/image" Target="../media/image28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5.wav"/><Relationship Id="rId5" Type="http://schemas.openxmlformats.org/officeDocument/2006/relationships/image" Target="../media/image82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0.xml"/><Relationship Id="rId4" Type="http://schemas.openxmlformats.org/officeDocument/2006/relationships/audio" Target="../media/audio14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microsoft.com/office/2007/relationships/hdphoto" Target="../media/hdphoto1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jpeg"/><Relationship Id="rId4" Type="http://schemas.openxmlformats.org/officeDocument/2006/relationships/image" Target="../media/image30.jpg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37.jpeg"/><Relationship Id="rId5" Type="http://schemas.openxmlformats.org/officeDocument/2006/relationships/image" Target="../media/image28.jp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jpg"/><Relationship Id="rId12" Type="http://schemas.openxmlformats.org/officeDocument/2006/relationships/image" Target="../media/image45.jpg"/><Relationship Id="rId2" Type="http://schemas.openxmlformats.org/officeDocument/2006/relationships/audio" Target="../media/media3.mp3"/><Relationship Id="rId16" Type="http://schemas.openxmlformats.org/officeDocument/2006/relationships/audio" Target="../media/audio7.wav"/><Relationship Id="rId1" Type="http://schemas.microsoft.com/office/2007/relationships/media" Target="../media/media3.mp3"/><Relationship Id="rId6" Type="http://schemas.openxmlformats.org/officeDocument/2006/relationships/slide" Target="slide8.xml"/><Relationship Id="rId11" Type="http://schemas.openxmlformats.org/officeDocument/2006/relationships/image" Target="../media/image44.png"/><Relationship Id="rId5" Type="http://schemas.openxmlformats.org/officeDocument/2006/relationships/image" Target="../media/image40.jpeg"/><Relationship Id="rId10" Type="http://schemas.microsoft.com/office/2007/relationships/hdphoto" Target="../media/hdphoto18.wdp"/><Relationship Id="rId4" Type="http://schemas.openxmlformats.org/officeDocument/2006/relationships/audio" Target="../media/audio7.wav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48.jp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9.wav"/><Relationship Id="rId12" Type="http://schemas.openxmlformats.org/officeDocument/2006/relationships/image" Target="../media/image44.png"/><Relationship Id="rId17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image" Target="../media/image50.jpeg"/><Relationship Id="rId1" Type="http://schemas.microsoft.com/office/2007/relationships/media" Target="../media/media3.mp3"/><Relationship Id="rId6" Type="http://schemas.openxmlformats.org/officeDocument/2006/relationships/audio" Target="../media/audio8.wav"/><Relationship Id="rId11" Type="http://schemas.openxmlformats.org/officeDocument/2006/relationships/image" Target="../media/image47.jpeg"/><Relationship Id="rId5" Type="http://schemas.openxmlformats.org/officeDocument/2006/relationships/audio" Target="../media/audio2.wav"/><Relationship Id="rId15" Type="http://schemas.microsoft.com/office/2007/relationships/hdphoto" Target="../media/hdphoto19.wdp"/><Relationship Id="rId10" Type="http://schemas.openxmlformats.org/officeDocument/2006/relationships/image" Target="../media/image46.png"/><Relationship Id="rId19" Type="http://schemas.openxmlformats.org/officeDocument/2006/relationships/audio" Target="../media/audio2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0.jpe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3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0.jpeg"/><Relationship Id="rId12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audio" Target="../media/audio11.wav"/><Relationship Id="rId1" Type="http://schemas.microsoft.com/office/2007/relationships/media" Target="../media/media3.mp3"/><Relationship Id="rId6" Type="http://schemas.openxmlformats.org/officeDocument/2006/relationships/audio" Target="../media/audio10.wav"/><Relationship Id="rId11" Type="http://schemas.openxmlformats.org/officeDocument/2006/relationships/image" Target="../media/image48.jpg"/><Relationship Id="rId5" Type="http://schemas.openxmlformats.org/officeDocument/2006/relationships/audio" Target="../media/audio8.wav"/><Relationship Id="rId10" Type="http://schemas.openxmlformats.org/officeDocument/2006/relationships/image" Target="../media/image44.png"/><Relationship Id="rId4" Type="http://schemas.openxmlformats.org/officeDocument/2006/relationships/audio" Target="../media/audio11.wav"/><Relationship Id="rId9" Type="http://schemas.openxmlformats.org/officeDocument/2006/relationships/image" Target="../media/image51.jpe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51" y="377940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9867311" y="4968765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miễn phí của Con ếc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" y="0"/>
            <a:ext cx="121958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2429" y="5645622"/>
            <a:ext cx="1846763" cy="1397117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2586761" y="5392460"/>
            <a:ext cx="1128526" cy="1394804"/>
            <a:chOff x="457200" y="4396370"/>
            <a:chExt cx="1245476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9" r="21326"/>
            <a:stretch/>
          </p:blipFill>
          <p:spPr>
            <a:xfrm flipH="1">
              <a:off x="457200" y="4396370"/>
              <a:ext cx="1245476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7409" y="6177664"/>
            <a:ext cx="609600" cy="6096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2016450" y="930562"/>
            <a:ext cx="8386787" cy="43915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221357" y="169237"/>
            <a:ext cx="3168352" cy="1230012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26338" y="169238"/>
              <a:ext cx="2422255" cy="75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</a:t>
              </a:r>
              <a:r>
                <a:rPr lang="vi-VN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0" name="Explosion 1 49"/>
          <p:cNvSpPr/>
          <p:nvPr/>
        </p:nvSpPr>
        <p:spPr>
          <a:xfrm>
            <a:off x="9476041" y="3429000"/>
            <a:ext cx="2968052" cy="259329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 stars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54992587" y="2265285"/>
            <a:ext cx="64867854" cy="3127175"/>
            <a:chOff x="-57378600" y="2517487"/>
            <a:chExt cx="64867854" cy="3127175"/>
          </a:xfrm>
        </p:grpSpPr>
        <p:pic>
          <p:nvPicPr>
            <p:cNvPr id="1028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838" y="2517487"/>
              <a:ext cx="3074416" cy="312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flipH="1">
              <a:off x="-57378600" y="4071269"/>
              <a:ext cx="63422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Next to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12334" y="2265285"/>
            <a:ext cx="3388379" cy="3127175"/>
            <a:chOff x="2312334" y="2265285"/>
            <a:chExt cx="2388619" cy="2882817"/>
          </a:xfrm>
        </p:grpSpPr>
        <p:pic>
          <p:nvPicPr>
            <p:cNvPr id="26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334" y="2265285"/>
              <a:ext cx="2388619" cy="288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127190" y="3863156"/>
              <a:ext cx="758906" cy="53908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omic Sans MS" pitchFamily="66" charset="0"/>
                </a:rPr>
                <a:t>in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114056" y="1155636"/>
            <a:ext cx="3518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The cat is ____ the box.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45818" y="3990571"/>
            <a:ext cx="178448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in front</a:t>
            </a:r>
          </a:p>
          <a:p>
            <a:pPr algn="ctr"/>
            <a:r>
              <a:rPr lang="en-US" sz="2800" b="1" dirty="0">
                <a:latin typeface="Comic Sans MS" pitchFamily="66" charset="0"/>
              </a:rPr>
              <a:t>of</a:t>
            </a:r>
          </a:p>
        </p:txBody>
      </p:sp>
      <p:pic>
        <p:nvPicPr>
          <p:cNvPr id="3074" name="Picture 2" descr="https://f8-zpcloud.zdn.vn/2095713325640219594/19fb00bb1939c3679a2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23" y="373542"/>
            <a:ext cx="3822545" cy="20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1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2891 0.0176 C 0.03529 0.02153 0.04441 0.02338 0.05391 0.02338 C 0.06485 0.02338 0.07357 0.02153 0.08008 0.0176 L 0.10951 -2.59259E-6 " pathEditMode="relative" rAng="0" ptsTypes="AAAAA">
                                      <p:cBhvr>
                                        <p:cTn id="2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14427 0.0194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97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19 0.04445 L 0.2168 0.03403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 animBg="1"/>
      <p:bldP spid="50" grpId="0" animBg="1"/>
      <p:bldP spid="37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Ảnh miễn phí của Con ế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" y="0"/>
            <a:ext cx="121958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7276" y="5537004"/>
            <a:ext cx="2147021" cy="1624268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6342742" y="4824539"/>
            <a:ext cx="1130349" cy="1424930"/>
            <a:chOff x="492716" y="4396370"/>
            <a:chExt cx="11929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8" r="22971"/>
            <a:stretch/>
          </p:blipFill>
          <p:spPr>
            <a:xfrm flipH="1">
              <a:off x="492716" y="4396370"/>
              <a:ext cx="1192910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91193" y="6349138"/>
            <a:ext cx="609600" cy="6096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1504950" y="663233"/>
            <a:ext cx="9372600" cy="41541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360214" y="-29056"/>
            <a:ext cx="3168352" cy="1230012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168509" y="222043"/>
              <a:ext cx="2502304" cy="75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 4</a:t>
              </a:r>
            </a:p>
          </p:txBody>
        </p:sp>
      </p:grpSp>
      <p:sp>
        <p:nvSpPr>
          <p:cNvPr id="44" name="Explosion 1 43"/>
          <p:cNvSpPr/>
          <p:nvPr/>
        </p:nvSpPr>
        <p:spPr>
          <a:xfrm>
            <a:off x="-159914" y="4567973"/>
            <a:ext cx="2968052" cy="259329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 stars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889675" y="2108938"/>
            <a:ext cx="2996650" cy="2776754"/>
            <a:chOff x="3266910" y="2927394"/>
            <a:chExt cx="1972660" cy="2166119"/>
          </a:xfrm>
        </p:grpSpPr>
        <p:pic>
          <p:nvPicPr>
            <p:cNvPr id="31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600215" y="4010454"/>
              <a:ext cx="1306049" cy="6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omic Sans MS" pitchFamily="66" charset="0"/>
                </a:rPr>
                <a:t>behind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281713" y="2072493"/>
            <a:ext cx="2990999" cy="2776754"/>
            <a:chOff x="3266910" y="2927394"/>
            <a:chExt cx="1972660" cy="2166119"/>
          </a:xfrm>
        </p:grpSpPr>
        <p:pic>
          <p:nvPicPr>
            <p:cNvPr id="37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515926" y="3927428"/>
              <a:ext cx="1511830" cy="6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omic Sans MS" pitchFamily="66" charset="0"/>
                </a:rPr>
                <a:t>under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114056" y="978434"/>
            <a:ext cx="3518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The goat is ___ the truck.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098" name="Picture 2" descr="https://f8-zpcloud.zdn.vn/3906282462757752989/181ebfde035cd902804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3" y="101326"/>
            <a:ext cx="3646516" cy="19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1306 -0.03379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-1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13502 -0.02801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  <p:bldP spid="44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5122" name="Picture 2" descr="Ảnh miễn phí của Phòng khác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8"/>
          <a:stretch/>
        </p:blipFill>
        <p:spPr bwMode="auto">
          <a:xfrm>
            <a:off x="915768" y="1028700"/>
            <a:ext cx="4704394" cy="35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Ảnh miễn phí của Phòng khác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2645" y="2328863"/>
            <a:ext cx="4230230" cy="386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96982" y="4871070"/>
            <a:ext cx="393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1. Where is the rug?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1311" y="759709"/>
            <a:ext cx="459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2. Where is the sofa?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155034" y="-9732"/>
            <a:ext cx="4460690" cy="769441"/>
            <a:chOff x="238580" y="354016"/>
            <a:chExt cx="4460690" cy="7694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38580" y="354016"/>
              <a:ext cx="3941010" cy="769441"/>
              <a:chOff x="238580" y="354016"/>
              <a:chExt cx="3941010" cy="76944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38580" y="354016"/>
                <a:ext cx="52931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Comic Sans MS" pitchFamily="66" charset="0"/>
                  </a:rPr>
                  <a:t>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30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716406" y="5427592"/>
            <a:ext cx="490375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-It’s in front of the sofa.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71311" y="1282929"/>
            <a:ext cx="490375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-It’s between two lamps.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72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2964" y="33410"/>
            <a:ext cx="609600" cy="609600"/>
          </a:xfrm>
          <a:prstGeom prst="rect">
            <a:avLst/>
          </a:prstGeom>
        </p:spPr>
      </p:pic>
      <p:pic>
        <p:nvPicPr>
          <p:cNvPr id="17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11" end="270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1854" y="33410"/>
            <a:ext cx="609600" cy="609600"/>
          </a:xfrm>
          <a:prstGeom prst="rect">
            <a:avLst/>
          </a:prstGeom>
        </p:spPr>
      </p:pic>
      <p:pic>
        <p:nvPicPr>
          <p:cNvPr id="18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64" end="2168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2964" y="33410"/>
            <a:ext cx="609600" cy="609600"/>
          </a:xfrm>
          <a:prstGeom prst="rect">
            <a:avLst/>
          </a:prstGeom>
        </p:spPr>
      </p:pic>
      <p:pic>
        <p:nvPicPr>
          <p:cNvPr id="19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61" end="176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2964" y="19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ind.wav"/>
          </p:stSnd>
        </p:sndAc>
      </p:transition>
    </mc:Choice>
    <mc:Fallback xmlns="">
      <p:transition spd="slow"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2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9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  <p:bldP spid="15" grpId="0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Ảnh miễn phí của Nội đị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8" b="12280"/>
          <a:stretch/>
        </p:blipFill>
        <p:spPr bwMode="auto">
          <a:xfrm>
            <a:off x="6684964" y="1000124"/>
            <a:ext cx="4659311" cy="353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Ảnh miễn phí của Nhà bế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03" y="1000125"/>
            <a:ext cx="4657819" cy="353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4944" y="4599587"/>
            <a:ext cx="477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3. Where is the fridge?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4596" y="4536124"/>
            <a:ext cx="477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4. Where are the books?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905" y="5069896"/>
            <a:ext cx="490375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-It’s next to the sink.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6921" y="5018271"/>
            <a:ext cx="490375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 They’re behind the sofa.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11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4" end="1263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203" y="270015"/>
            <a:ext cx="609600" cy="609600"/>
          </a:xfrm>
          <a:prstGeom prst="rect">
            <a:avLst/>
          </a:prstGeom>
        </p:spPr>
      </p:pic>
      <p:pic>
        <p:nvPicPr>
          <p:cNvPr id="12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97" end="91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203" y="270015"/>
            <a:ext cx="609600" cy="609600"/>
          </a:xfrm>
          <a:prstGeom prst="rect">
            <a:avLst/>
          </a:prstGeom>
        </p:spPr>
      </p:pic>
      <p:pic>
        <p:nvPicPr>
          <p:cNvPr id="13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76" end="444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203" y="247809"/>
            <a:ext cx="609600" cy="609600"/>
          </a:xfrm>
          <a:prstGeom prst="rect">
            <a:avLst/>
          </a:prstGeom>
        </p:spPr>
      </p:pic>
      <p:pic>
        <p:nvPicPr>
          <p:cNvPr id="14" name="track 2.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93" end="11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686" y="235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7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8B19-564A-9334-2D02-71FCD99D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400" y="0"/>
            <a:ext cx="9529200" cy="1512400"/>
          </a:xfrm>
        </p:spPr>
        <p:txBody>
          <a:bodyPr/>
          <a:lstStyle/>
          <a:p>
            <a:r>
              <a:rPr lang="en-VN" sz="4800" dirty="0"/>
              <a:t>Monday, September 25th, 2023</a:t>
            </a:r>
            <a:br>
              <a:rPr lang="en-VN" sz="4800" dirty="0"/>
            </a:br>
            <a:r>
              <a:rPr lang="en-VN" sz="4800" dirty="0"/>
              <a:t>Unit 2 – Lesson 2 (cont)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5A4CB-EA13-F1DC-A8A2-E5ED7C79D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97" y="1512400"/>
            <a:ext cx="5891203" cy="5526910"/>
          </a:xfrm>
        </p:spPr>
        <p:txBody>
          <a:bodyPr/>
          <a:lstStyle/>
          <a:p>
            <a:pPr marL="571500" indent="-571500" algn="l">
              <a:buAutoNum type="romanUcPeriod"/>
            </a:pPr>
            <a:r>
              <a:rPr lang="en-VN" sz="4000" dirty="0">
                <a:solidFill>
                  <a:srgbClr val="C00000"/>
                </a:solidFill>
              </a:rPr>
              <a:t>New words</a:t>
            </a:r>
          </a:p>
          <a:p>
            <a:pPr marL="514350" indent="-514350" algn="l">
              <a:buAutoNum type="arabicPeriod"/>
            </a:pPr>
            <a:r>
              <a:rPr lang="en-VN" sz="4000" dirty="0"/>
              <a:t>in : bên trong</a:t>
            </a:r>
          </a:p>
          <a:p>
            <a:pPr marL="514350" indent="-514350" algn="l">
              <a:buAutoNum type="arabicPeriod"/>
            </a:pPr>
            <a:r>
              <a:rPr lang="en-VN" sz="4000" dirty="0"/>
              <a:t>on: bên trên</a:t>
            </a:r>
          </a:p>
          <a:p>
            <a:pPr marL="514350" indent="-514350" algn="l">
              <a:buAutoNum type="arabicPeriod"/>
            </a:pPr>
            <a:r>
              <a:rPr lang="en-VN" sz="4000" dirty="0"/>
              <a:t>under: bên dưới</a:t>
            </a:r>
          </a:p>
          <a:p>
            <a:pPr marL="514350" indent="-514350" algn="l">
              <a:buAutoNum type="arabicPeriod"/>
            </a:pPr>
            <a:r>
              <a:rPr lang="en-VN" sz="4000" dirty="0"/>
              <a:t>in front of:  phía trước</a:t>
            </a:r>
          </a:p>
          <a:p>
            <a:pPr marL="514350" indent="-514350" algn="l">
              <a:buAutoNum type="arabicPeriod"/>
            </a:pPr>
            <a:r>
              <a:rPr lang="en-VN" sz="4000" dirty="0"/>
              <a:t>behind: phía sau</a:t>
            </a:r>
          </a:p>
          <a:p>
            <a:pPr marL="514350" indent="-514350" algn="l">
              <a:buAutoNum type="arabicPeriod"/>
            </a:pPr>
            <a:r>
              <a:rPr lang="en-VN" sz="4000" dirty="0"/>
              <a:t>next to: bên cạnh</a:t>
            </a:r>
          </a:p>
          <a:p>
            <a:pPr marL="514350" indent="-514350" algn="l">
              <a:buAutoNum type="arabicPeriod"/>
            </a:pPr>
            <a:r>
              <a:rPr lang="en-VN" sz="4000" dirty="0"/>
              <a:t>between: ở giữa</a:t>
            </a:r>
          </a:p>
          <a:p>
            <a:pPr marL="0" indent="0" algn="l"/>
            <a:r>
              <a:rPr lang="en-VN" sz="4000" dirty="0"/>
              <a:t>	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05819B-005F-9BD1-E6CF-06237F85F6AB}"/>
              </a:ext>
            </a:extLst>
          </p:cNvPr>
          <p:cNvSpPr/>
          <p:nvPr/>
        </p:nvSpPr>
        <p:spPr>
          <a:xfrm>
            <a:off x="5748604" y="1869311"/>
            <a:ext cx="6585995" cy="4988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/>
            <a:r>
              <a:rPr lang="en-VN" sz="4000" dirty="0">
                <a:solidFill>
                  <a:srgbClr val="C00000"/>
                </a:solidFill>
              </a:rPr>
              <a:t>II. Sentences</a:t>
            </a:r>
          </a:p>
          <a:p>
            <a:pPr marL="0" indent="0" algn="l"/>
            <a:r>
              <a:rPr lang="en-VN" sz="4000" dirty="0">
                <a:solidFill>
                  <a:schemeClr val="tx1"/>
                </a:solidFill>
              </a:rPr>
              <a:t>Where is </a:t>
            </a:r>
            <a:r>
              <a:rPr lang="en-VN" sz="4000" i="1" u="sng" dirty="0">
                <a:solidFill>
                  <a:srgbClr val="C00000"/>
                </a:solidFill>
              </a:rPr>
              <a:t>the cat</a:t>
            </a:r>
            <a:r>
              <a:rPr lang="en-VN" sz="4000" dirty="0">
                <a:solidFill>
                  <a:schemeClr val="tx1"/>
                </a:solidFill>
              </a:rPr>
              <a:t>?</a:t>
            </a:r>
          </a:p>
          <a:p>
            <a:pPr marL="0" indent="0" algn="l"/>
            <a:r>
              <a:rPr lang="en-VN" sz="4000" dirty="0">
                <a:solidFill>
                  <a:schemeClr val="tx1"/>
                </a:solidFill>
              </a:rPr>
              <a:t>	- It’s </a:t>
            </a:r>
            <a:r>
              <a:rPr lang="en-VN" sz="4000" i="1" u="sng" dirty="0">
                <a:solidFill>
                  <a:srgbClr val="C00000"/>
                </a:solidFill>
              </a:rPr>
              <a:t>in the box</a:t>
            </a:r>
            <a:r>
              <a:rPr lang="en-VN" sz="4000" dirty="0">
                <a:solidFill>
                  <a:schemeClr val="tx1"/>
                </a:solidFill>
              </a:rPr>
              <a:t>.</a:t>
            </a:r>
          </a:p>
          <a:p>
            <a:pPr marL="0" indent="0" algn="l"/>
            <a:r>
              <a:rPr lang="en-VN" sz="4000" dirty="0">
                <a:solidFill>
                  <a:schemeClr val="tx1"/>
                </a:solidFill>
              </a:rPr>
              <a:t>Where are </a:t>
            </a:r>
            <a:r>
              <a:rPr lang="en-VN" sz="4000" i="1" u="sng" dirty="0">
                <a:solidFill>
                  <a:srgbClr val="C00000"/>
                </a:solidFill>
              </a:rPr>
              <a:t>the books</a:t>
            </a:r>
            <a:r>
              <a:rPr lang="en-VN" sz="4000" dirty="0">
                <a:solidFill>
                  <a:schemeClr val="tx1"/>
                </a:solidFill>
              </a:rPr>
              <a:t>?</a:t>
            </a:r>
          </a:p>
          <a:p>
            <a:pPr marL="0" indent="0" algn="l"/>
            <a:r>
              <a:rPr lang="en-VN" sz="4000" dirty="0">
                <a:solidFill>
                  <a:schemeClr val="tx1"/>
                </a:solidFill>
              </a:rPr>
              <a:t>	- They’re </a:t>
            </a:r>
            <a:r>
              <a:rPr lang="en-VN" sz="4000" i="1" u="sng" dirty="0">
                <a:solidFill>
                  <a:srgbClr val="C00000"/>
                </a:solidFill>
              </a:rPr>
              <a:t>behind the sofa</a:t>
            </a:r>
            <a:r>
              <a:rPr lang="en-VN" sz="40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en-VN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16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745018" y="2463524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430825" y="3521587"/>
            <a:ext cx="2670979" cy="769441"/>
            <a:chOff x="342882" y="323273"/>
            <a:chExt cx="267097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34610" y="446383"/>
              <a:ext cx="2179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Look and say.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3965211" y="2288660"/>
            <a:ext cx="1480328" cy="187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ên Nhiên, Mẫu, Lá, Vẽ, Bản Phác Thả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9950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6504;p57"/>
          <p:cNvGrpSpPr/>
          <p:nvPr/>
        </p:nvGrpSpPr>
        <p:grpSpPr>
          <a:xfrm>
            <a:off x="2350344" y="1286935"/>
            <a:ext cx="7452025" cy="4114800"/>
            <a:chOff x="4805291" y="1326145"/>
            <a:chExt cx="3180602" cy="2553930"/>
          </a:xfrm>
        </p:grpSpPr>
        <p:sp>
          <p:nvSpPr>
            <p:cNvPr id="5" name="Google Shape;6505;p57"/>
            <p:cNvSpPr/>
            <p:nvPr/>
          </p:nvSpPr>
          <p:spPr>
            <a:xfrm>
              <a:off x="5745503" y="3718675"/>
              <a:ext cx="1255500" cy="1614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" name="Google Shape;6506;p57"/>
            <p:cNvGrpSpPr/>
            <p:nvPr/>
          </p:nvGrpSpPr>
          <p:grpSpPr>
            <a:xfrm>
              <a:off x="4805291" y="1326145"/>
              <a:ext cx="3180602" cy="2488683"/>
              <a:chOff x="4794566" y="1226445"/>
              <a:chExt cx="3492864" cy="2733014"/>
            </a:xfrm>
          </p:grpSpPr>
          <p:sp>
            <p:nvSpPr>
              <p:cNvPr id="7" name="Google Shape;6508;p57"/>
              <p:cNvSpPr/>
              <p:nvPr/>
            </p:nvSpPr>
            <p:spPr>
              <a:xfrm>
                <a:off x="4794566" y="1226445"/>
                <a:ext cx="3492864" cy="2114164"/>
              </a:xfrm>
              <a:custGeom>
                <a:avLst/>
                <a:gdLst/>
                <a:ahLst/>
                <a:cxnLst/>
                <a:rect l="l" t="t" r="r" b="b"/>
                <a:pathLst>
                  <a:path w="49474" h="32544" extrusionOk="0">
                    <a:moveTo>
                      <a:pt x="2509" y="0"/>
                    </a:moveTo>
                    <a:cubicBezTo>
                      <a:pt x="1124" y="0"/>
                      <a:pt x="0" y="1124"/>
                      <a:pt x="0" y="2509"/>
                    </a:cubicBezTo>
                    <a:lnTo>
                      <a:pt x="0" y="30035"/>
                    </a:lnTo>
                    <a:cubicBezTo>
                      <a:pt x="0" y="31420"/>
                      <a:pt x="1124" y="32544"/>
                      <a:pt x="2509" y="32544"/>
                    </a:cubicBezTo>
                    <a:lnTo>
                      <a:pt x="46965" y="32544"/>
                    </a:lnTo>
                    <a:cubicBezTo>
                      <a:pt x="48350" y="32544"/>
                      <a:pt x="49474" y="31420"/>
                      <a:pt x="49474" y="30035"/>
                    </a:cubicBezTo>
                    <a:lnTo>
                      <a:pt x="49474" y="2509"/>
                    </a:lnTo>
                    <a:cubicBezTo>
                      <a:pt x="49474" y="1124"/>
                      <a:pt x="48350" y="0"/>
                      <a:pt x="46965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9600" dirty="0">
                    <a:solidFill>
                      <a:srgbClr val="FF0000"/>
                    </a:solidFill>
                    <a:latin typeface="Comic Sans MS" pitchFamily="66" charset="0"/>
                  </a:rPr>
                  <a:t>  Yes or No</a:t>
                </a:r>
                <a:endParaRPr sz="96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" name="Google Shape;6507;p57"/>
              <p:cNvSpPr/>
              <p:nvPr/>
            </p:nvSpPr>
            <p:spPr>
              <a:xfrm>
                <a:off x="6010192" y="3340609"/>
                <a:ext cx="1061612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5037" h="6128" extrusionOk="0">
                    <a:moveTo>
                      <a:pt x="2443" y="1"/>
                    </a:moveTo>
                    <a:lnTo>
                      <a:pt x="2222" y="2875"/>
                    </a:lnTo>
                    <a:cubicBezTo>
                      <a:pt x="2222" y="2875"/>
                      <a:pt x="2339" y="3398"/>
                      <a:pt x="1529" y="4116"/>
                    </a:cubicBezTo>
                    <a:cubicBezTo>
                      <a:pt x="732" y="4835"/>
                      <a:pt x="92" y="5500"/>
                      <a:pt x="92" y="5500"/>
                    </a:cubicBezTo>
                    <a:cubicBezTo>
                      <a:pt x="92" y="5500"/>
                      <a:pt x="1" y="5657"/>
                      <a:pt x="1" y="5892"/>
                    </a:cubicBezTo>
                    <a:cubicBezTo>
                      <a:pt x="1" y="6115"/>
                      <a:pt x="131" y="6127"/>
                      <a:pt x="693" y="6127"/>
                    </a:cubicBezTo>
                    <a:lnTo>
                      <a:pt x="14345" y="6127"/>
                    </a:lnTo>
                    <a:cubicBezTo>
                      <a:pt x="14906" y="6127"/>
                      <a:pt x="15037" y="6115"/>
                      <a:pt x="15037" y="5892"/>
                    </a:cubicBezTo>
                    <a:cubicBezTo>
                      <a:pt x="15037" y="5657"/>
                      <a:pt x="14946" y="5500"/>
                      <a:pt x="14946" y="5500"/>
                    </a:cubicBezTo>
                    <a:cubicBezTo>
                      <a:pt x="14946" y="5500"/>
                      <a:pt x="14305" y="4835"/>
                      <a:pt x="13495" y="4116"/>
                    </a:cubicBezTo>
                    <a:cubicBezTo>
                      <a:pt x="12699" y="3398"/>
                      <a:pt x="12804" y="2875"/>
                      <a:pt x="12804" y="2875"/>
                    </a:cubicBezTo>
                    <a:lnTo>
                      <a:pt x="12595" y="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1531" y="4065769"/>
            <a:ext cx="5568196" cy="279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8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078201" y="374783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1. Is this a rug?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463040" y="4396763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807545" y="4400757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286666" y="3848023"/>
            <a:ext cx="538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2. Is the rug behind the table?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454537" y="4508901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8799042" y="4512895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No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341326" y="5385687"/>
            <a:ext cx="4333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No, it isn’t. </a:t>
            </a: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It’s under the table.</a:t>
            </a:r>
          </a:p>
          <a:p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871063" y="5426770"/>
            <a:ext cx="339634" cy="36197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811116" y="127558"/>
            <a:ext cx="3992856" cy="333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Ảnh miễn phí của Phòng khác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8"/>
          <a:stretch/>
        </p:blipFill>
        <p:spPr bwMode="auto">
          <a:xfrm>
            <a:off x="6584493" y="557213"/>
            <a:ext cx="41021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22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  <p:bldP spid="10" grpId="1" animBg="1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078201" y="374783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3. Are they two plates?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463040" y="4396763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807545" y="4400757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315075" y="3859968"/>
            <a:ext cx="593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4. Is the sofa behind the table?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454537" y="4508901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8799042" y="4512895"/>
            <a:ext cx="87521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No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01" y="1518739"/>
            <a:ext cx="3496614" cy="2229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87" y="1044122"/>
            <a:ext cx="3496614" cy="2229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345475" y="5265520"/>
            <a:ext cx="4333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No, they aren’t.</a:t>
            </a: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They are spoons.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875212" y="5306603"/>
            <a:ext cx="339634" cy="36197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Ảnh miễn phí của Phòng khác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8456" y="1044122"/>
            <a:ext cx="4990209" cy="26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3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shreg.wav"/>
          </p:stSnd>
        </p:sndAc>
      </p:transition>
    </mc:Choice>
    <mc:Fallback xmlns="">
      <p:transition spd="slow"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9" grpId="1" animBg="1"/>
      <p:bldP spid="10" grpId="0" animBg="1"/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, Bầu Trời, Cầu Vồng Vườ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46"/>
            <a:ext cx="12192000" cy="71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3037951" cy="769441"/>
            <a:chOff x="397164" y="323274"/>
            <a:chExt cx="3037951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293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Comic Sans MS" pitchFamily="66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1328144" y="2307057"/>
            <a:ext cx="2551524" cy="37893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359876" y="5018922"/>
            <a:ext cx="5372005" cy="699005"/>
            <a:chOff x="3268975" y="334541"/>
            <a:chExt cx="5372005" cy="699005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8975" y="334541"/>
              <a:ext cx="3407426" cy="69900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513005" y="384689"/>
              <a:ext cx="5127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Where is the rug?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322978" y="5069070"/>
            <a:ext cx="4223102" cy="1027324"/>
            <a:chOff x="3377015" y="565375"/>
            <a:chExt cx="3247189" cy="619891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60535" y="598293"/>
              <a:ext cx="2654133" cy="35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 rug is in front of the fridge.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46" y="372117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247747" y="726439"/>
            <a:ext cx="6767791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 rug/ in front of/ the fridge </a:t>
            </a:r>
          </a:p>
        </p:txBody>
      </p:sp>
      <p:pic>
        <p:nvPicPr>
          <p:cNvPr id="3074" name="Picture 2" descr="Đặt tủ lạnh theo phong thủy giúp chủ nhà giàu nứt đố đổ vách - Trung tâm  mua sắm Hồng Hà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94" y="1541979"/>
            <a:ext cx="5913600" cy="31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p:transition spd="slow">
    <p:push dir="u"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1193856" y="130269"/>
            <a:ext cx="8847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2 - My House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10446" y="1788103"/>
            <a:ext cx="4081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Lesson 2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7482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ảnh, Bầu Trời, Cầu Vồng Vườ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C2CB3-409A-42A5-90DD-BF6BE8BAA002}"/>
              </a:ext>
            </a:extLst>
          </p:cNvPr>
          <p:cNvGrpSpPr/>
          <p:nvPr/>
        </p:nvGrpSpPr>
        <p:grpSpPr>
          <a:xfrm>
            <a:off x="182808" y="1635703"/>
            <a:ext cx="10930890" cy="4207862"/>
            <a:chOff x="1097996" y="2470826"/>
            <a:chExt cx="9885460" cy="37893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1578C3-0A2F-4D7F-A2CF-647423C62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27" r="18391" b="13759"/>
            <a:stretch/>
          </p:blipFill>
          <p:spPr>
            <a:xfrm>
              <a:off x="1097996" y="2470826"/>
              <a:ext cx="2729132" cy="37893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94ECC4A-A9DE-40D4-B5A1-FC1166E39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8717"/>
            <a:stretch/>
          </p:blipFill>
          <p:spPr>
            <a:xfrm>
              <a:off x="9052379" y="3429000"/>
              <a:ext cx="1931077" cy="24128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312912" y="5144560"/>
            <a:ext cx="6273751" cy="699005"/>
            <a:chOff x="2521856" y="334541"/>
            <a:chExt cx="6012118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Where is the sofa?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5648253" y="5494062"/>
            <a:ext cx="6253235" cy="619891"/>
            <a:chOff x="3377015" y="565375"/>
            <a:chExt cx="3247189" cy="619891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377015" y="644487"/>
              <a:ext cx="2654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 sofa is behind the table.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43325" y="726439"/>
            <a:ext cx="563890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 sofa/ behind/ the table </a:t>
            </a:r>
          </a:p>
        </p:txBody>
      </p:sp>
      <p:pic>
        <p:nvPicPr>
          <p:cNvPr id="15" name="Picture 4" descr="Ảnh miễn phí của Phòng khách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3760" y="1548460"/>
            <a:ext cx="5564641" cy="337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ảnh, Bầu Trời, Cầu Vồng Vườ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0" y="4689533"/>
            <a:ext cx="6829854" cy="699005"/>
            <a:chOff x="-1429366" y="3208370"/>
            <a:chExt cx="6002551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29366" y="3208370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994023" y="3247763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Where is the table?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1200156" y="5713522"/>
            <a:ext cx="6191169" cy="619891"/>
            <a:chOff x="3377015" y="1352082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377015" y="1373693"/>
              <a:ext cx="32471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 table is between two chairs.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2938765" y="150897"/>
            <a:ext cx="66195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 table/ between/ two chairs</a:t>
            </a:r>
          </a:p>
        </p:txBody>
      </p:sp>
      <p:pic>
        <p:nvPicPr>
          <p:cNvPr id="1026" name="Picture 2" descr="Ảnh miễn phí của Trắ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18" y="1080698"/>
            <a:ext cx="6461760" cy="43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uction.wav"/>
          </p:stSnd>
        </p:sndAc>
      </p:transition>
    </mc:Choice>
    <mc:Fallback xmlns="">
      <p:transition spd="slow">
        <p:split orient="vert"/>
        <p:sndAc>
          <p:stSnd>
            <p:snd r:embed="rId10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ảnh, Bầu Trời, Cầu Vồng Vườ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6782591" y="1736243"/>
            <a:ext cx="5576098" cy="699005"/>
            <a:chOff x="2521856" y="334541"/>
            <a:chExt cx="5365266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4920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Where is the bowl?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2938765" y="369259"/>
            <a:ext cx="66195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 bowl/ next to/ the spoon</a:t>
            </a: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76" y="4033070"/>
            <a:ext cx="1944239" cy="250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Ảnh miễn phí của Quả mọ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7" y="1825625"/>
            <a:ext cx="5950457" cy="39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42F0B7-1BB8-C122-1DB9-671378AF3C8E}"/>
              </a:ext>
            </a:extLst>
          </p:cNvPr>
          <p:cNvSpPr txBox="1"/>
          <p:nvPr/>
        </p:nvSpPr>
        <p:spPr>
          <a:xfrm>
            <a:off x="8242300" y="4322479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CD0E74-0E10-A931-FAFF-0887578C0AC2}"/>
              </a:ext>
            </a:extLst>
          </p:cNvPr>
          <p:cNvGrpSpPr/>
          <p:nvPr/>
        </p:nvGrpSpPr>
        <p:grpSpPr>
          <a:xfrm>
            <a:off x="6944058" y="2739333"/>
            <a:ext cx="4986005" cy="1332605"/>
            <a:chOff x="3250070" y="565375"/>
            <a:chExt cx="3247189" cy="1134353"/>
          </a:xfrm>
        </p:grpSpPr>
        <p:pic>
          <p:nvPicPr>
            <p:cNvPr id="20" name="Picture 1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B20C2952-7B6D-7F06-8679-A7F7CAB6A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070" y="565375"/>
              <a:ext cx="3247189" cy="10332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72E09F-09CB-0572-2DBD-B4EC424DB010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1055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 bowl is next to the spoon.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5641003" y="3628592"/>
            <a:ext cx="3718893" cy="769441"/>
            <a:chOff x="342882" y="323273"/>
            <a:chExt cx="3718893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32271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chant.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7489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700" r="16178"/>
          <a:stretch/>
        </p:blipFill>
        <p:spPr>
          <a:xfrm>
            <a:off x="775631" y="957263"/>
            <a:ext cx="10368805" cy="5429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7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2" t="35656" r="40174" b="13502"/>
          <a:stretch/>
        </p:blipFill>
        <p:spPr bwMode="auto">
          <a:xfrm rot="16822753">
            <a:off x="9934734" y="4862920"/>
            <a:ext cx="954234" cy="1314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D2A179-9B87-4B50-95C2-D9F28F4CE396}"/>
              </a:ext>
            </a:extLst>
          </p:cNvPr>
          <p:cNvSpPr txBox="1"/>
          <p:nvPr/>
        </p:nvSpPr>
        <p:spPr>
          <a:xfrm>
            <a:off x="1959601" y="13275"/>
            <a:ext cx="8970521" cy="796469"/>
          </a:xfrm>
          <a:prstGeom prst="cloudCallou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 do you see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1385979708"/>
      </p:ext>
    </p:extLst>
  </p:cSld>
  <p:clrMapOvr>
    <a:masterClrMapping/>
  </p:clrMapOvr>
  <p:transition spd="slow">
    <p:randomBar dir="vert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4759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700" r="16178"/>
          <a:stretch/>
        </p:blipFill>
        <p:spPr>
          <a:xfrm>
            <a:off x="775631" y="957263"/>
            <a:ext cx="6882469" cy="5429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D2A179-9B87-4B50-95C2-D9F28F4CE396}"/>
              </a:ext>
            </a:extLst>
          </p:cNvPr>
          <p:cNvSpPr txBox="1"/>
          <p:nvPr/>
        </p:nvSpPr>
        <p:spPr>
          <a:xfrm>
            <a:off x="1959601" y="13275"/>
            <a:ext cx="8970521" cy="796469"/>
          </a:xfrm>
          <a:prstGeom prst="cloudCallou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What do you see in the picture?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67953" y="1016245"/>
            <a:ext cx="243333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</a:rPr>
              <a:t>big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fridge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67953" y="1831037"/>
            <a:ext cx="243333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</a:rPr>
              <a:t>small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sink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67952" y="2640257"/>
            <a:ext cx="3062171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</a:rPr>
              <a:t>brown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67953" y="3428998"/>
            <a:ext cx="2804810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</a:rPr>
              <a:t>black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chairs</a:t>
            </a:r>
          </a:p>
        </p:txBody>
      </p:sp>
      <p:pic>
        <p:nvPicPr>
          <p:cNvPr id="14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2" t="35656" r="40174" b="13502"/>
          <a:stretch/>
        </p:blipFill>
        <p:spPr bwMode="auto">
          <a:xfrm rot="16822753">
            <a:off x="6765663" y="4926383"/>
            <a:ext cx="745531" cy="1027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67952" y="4176640"/>
            <a:ext cx="2804810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</a:rPr>
              <a:t>colorful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rug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67952" y="4956904"/>
            <a:ext cx="2804810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</a:rPr>
              <a:t>some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bowls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67953" y="5739526"/>
            <a:ext cx="2804810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91004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ute Bell Sound Effect.wav"/>
          </p:stSnd>
        </p:sndAc>
      </p:transition>
    </mc:Choice>
    <mc:Fallback xmlns="">
      <p:transition spd="slow">
        <p:blinds dir="vert"/>
        <p:sndAc>
          <p:stSnd>
            <p:snd r:embed="rId9" name="Cute Bell Sound Eff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ửa Sổ Đối Thoại, Bong Bóng, Bình Phươ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213" y="-218747"/>
            <a:ext cx="14158913" cy="1037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 2.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2305" y="263040"/>
            <a:ext cx="609600" cy="60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700" r="16178"/>
          <a:stretch/>
        </p:blipFill>
        <p:spPr>
          <a:xfrm>
            <a:off x="535162" y="957264"/>
            <a:ext cx="5308427" cy="5455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265084" y="567840"/>
            <a:ext cx="4016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This is our kitchen,</a:t>
            </a:r>
          </a:p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our lovely kitchen.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417485" y="1816047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There’s 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  fridge, a big,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big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fridge.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417485" y="3046313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0000"/>
                </a:solidFill>
                <a:latin typeface="Comic Sans MS" panose="030F0702030302020204" pitchFamily="66" charset="0"/>
              </a:rPr>
              <a:t>There’s a sink, </a:t>
            </a:r>
          </a:p>
          <a:p>
            <a:r>
              <a:rPr lang="en-US" sz="3200" dirty="0">
                <a:solidFill>
                  <a:srgbClr val="CC0000"/>
                </a:solidFill>
                <a:latin typeface="Comic Sans MS" panose="030F0702030302020204" pitchFamily="66" charset="0"/>
              </a:rPr>
              <a:t>a small, small sink.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417484" y="4215486"/>
            <a:ext cx="4936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There are some 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rugs colourful,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colourful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rugs.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417485" y="5335480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Comic Sans MS" panose="030F0702030302020204" pitchFamily="66" charset="0"/>
              </a:rPr>
              <a:t>Come and see </a:t>
            </a:r>
          </a:p>
          <a:p>
            <a:r>
              <a:rPr lang="en-US" sz="3200">
                <a:solidFill>
                  <a:srgbClr val="7030A0"/>
                </a:solidFill>
                <a:latin typeface="Comic Sans MS" panose="030F0702030302020204" pitchFamily="66" charset="0"/>
              </a:rPr>
              <a:t>our </a:t>
            </a:r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lovely kitchen!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79FC6-F684-4DB1-B02D-A2EE7B65EA11}"/>
              </a:ext>
            </a:extLst>
          </p:cNvPr>
          <p:cNvSpPr txBox="1"/>
          <p:nvPr/>
        </p:nvSpPr>
        <p:spPr>
          <a:xfrm>
            <a:off x="286536" y="213897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2A179-9B87-4B50-95C2-D9F28F4CE396}"/>
              </a:ext>
            </a:extLst>
          </p:cNvPr>
          <p:cNvSpPr txBox="1"/>
          <p:nvPr/>
        </p:nvSpPr>
        <p:spPr>
          <a:xfrm>
            <a:off x="634220" y="315308"/>
            <a:ext cx="322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chant.</a:t>
            </a:r>
          </a:p>
        </p:txBody>
      </p:sp>
      <p:pic>
        <p:nvPicPr>
          <p:cNvPr id="1036" name="Picture 12" descr="Cây, Trang Trí, Lồng Chim, Cửa Sổ, Tườ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654">
            <a:off x="9789826" y="1020362"/>
            <a:ext cx="3453703" cy="373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7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voltage.wav"/>
          </p:stSnd>
        </p:sndAc>
      </p:transition>
    </mc:Choice>
    <mc:Fallback xmlns="">
      <p:transition spd="slow">
        <p:sndAc>
          <p:stSnd>
            <p:snd r:embed="rId1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ửa Sổ Đối Thoại, Bong Bóng, Bình Phươ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213" y="-218747"/>
            <a:ext cx="14158913" cy="1037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 2.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7" end="206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2305" y="263040"/>
            <a:ext cx="609600" cy="60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700" r="16178"/>
          <a:stretch/>
        </p:blipFill>
        <p:spPr>
          <a:xfrm>
            <a:off x="535162" y="957264"/>
            <a:ext cx="5308427" cy="5455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265084" y="567840"/>
            <a:ext cx="4016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This is </a:t>
            </a:r>
            <a:r>
              <a:rPr lang="en-US" sz="320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our kitchen,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our lovely kitchen.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417485" y="1816047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There’s 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  fridge, a big,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big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fridge.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417485" y="3046313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0000"/>
                </a:solidFill>
                <a:latin typeface="Comic Sans MS" panose="030F0702030302020204" pitchFamily="66" charset="0"/>
              </a:rPr>
              <a:t>There’s a sink, </a:t>
            </a:r>
          </a:p>
          <a:p>
            <a:r>
              <a:rPr lang="en-US" sz="3200" dirty="0">
                <a:solidFill>
                  <a:srgbClr val="CC0000"/>
                </a:solidFill>
                <a:latin typeface="Comic Sans MS" panose="030F0702030302020204" pitchFamily="66" charset="0"/>
              </a:rPr>
              <a:t>a small, small sink.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417484" y="4215486"/>
            <a:ext cx="4936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There are some 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rugs colourful,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colourful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rugs.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417485" y="5335480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Comic Sans MS" panose="030F0702030302020204" pitchFamily="66" charset="0"/>
              </a:rPr>
              <a:t>Come and see </a:t>
            </a:r>
          </a:p>
          <a:p>
            <a:r>
              <a:rPr lang="en-US" sz="3200">
                <a:solidFill>
                  <a:srgbClr val="7030A0"/>
                </a:solidFill>
                <a:latin typeface="Comic Sans MS" panose="030F0702030302020204" pitchFamily="66" charset="0"/>
              </a:rPr>
              <a:t>our </a:t>
            </a:r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lovely kitchen!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79FC6-F684-4DB1-B02D-A2EE7B65EA11}"/>
              </a:ext>
            </a:extLst>
          </p:cNvPr>
          <p:cNvSpPr txBox="1"/>
          <p:nvPr/>
        </p:nvSpPr>
        <p:spPr>
          <a:xfrm>
            <a:off x="286536" y="213897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2A179-9B87-4B50-95C2-D9F28F4CE396}"/>
              </a:ext>
            </a:extLst>
          </p:cNvPr>
          <p:cNvSpPr txBox="1"/>
          <p:nvPr/>
        </p:nvSpPr>
        <p:spPr>
          <a:xfrm>
            <a:off x="634220" y="315308"/>
            <a:ext cx="322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chant.</a:t>
            </a:r>
          </a:p>
        </p:txBody>
      </p:sp>
      <p:pic>
        <p:nvPicPr>
          <p:cNvPr id="16" name="track  2.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89" end="1592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2305" y="279204"/>
            <a:ext cx="609600" cy="609600"/>
          </a:xfrm>
          <a:prstGeom prst="rect">
            <a:avLst/>
          </a:prstGeom>
        </p:spPr>
      </p:pic>
      <p:pic>
        <p:nvPicPr>
          <p:cNvPr id="17" name="track  2.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79" end="119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1066" y="263040"/>
            <a:ext cx="609600" cy="609600"/>
          </a:xfrm>
          <a:prstGeom prst="rect">
            <a:avLst/>
          </a:prstGeom>
        </p:spPr>
      </p:pic>
      <p:pic>
        <p:nvPicPr>
          <p:cNvPr id="18" name="track  2.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38" end="75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56686" y="290484"/>
            <a:ext cx="609600" cy="609600"/>
          </a:xfrm>
          <a:prstGeom prst="rect">
            <a:avLst/>
          </a:prstGeom>
        </p:spPr>
      </p:pic>
      <p:pic>
        <p:nvPicPr>
          <p:cNvPr id="19" name="track  2.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49" end="20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99859" y="290484"/>
            <a:ext cx="609600" cy="609600"/>
          </a:xfrm>
          <a:prstGeom prst="rect">
            <a:avLst/>
          </a:prstGeom>
        </p:spPr>
      </p:pic>
      <p:pic>
        <p:nvPicPr>
          <p:cNvPr id="1036" name="Picture 12" descr="Cây, Trang Trí, Lồng Chim, Cửa Sổ, Tườ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654">
            <a:off x="9789826" y="1020362"/>
            <a:ext cx="3453703" cy="373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3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voltage.wav"/>
          </p:stSnd>
        </p:sndAc>
      </p:transition>
    </mc:Choice>
    <mc:Fallback xmlns="">
      <p:transition spd="slow">
        <p:sndAc>
          <p:stSnd>
            <p:snd r:embed="rId1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4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nh Họa, Trẻ Em, Chúa, Đồ Họa, Lớp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510"/>
            <a:ext cx="11449050" cy="64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 2.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01187" y="289111"/>
            <a:ext cx="609600" cy="60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911487" y="4423482"/>
            <a:ext cx="4116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This is our kitchen,</a:t>
            </a:r>
          </a:p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our lovely kitchen.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975032" y="5441223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There’s a  fridge, a big, big fridge.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5134510" y="3844762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0000"/>
                </a:solidFill>
                <a:latin typeface="Comic Sans MS" panose="030F0702030302020204" pitchFamily="66" charset="0"/>
              </a:rPr>
              <a:t>There’s a sink, </a:t>
            </a:r>
          </a:p>
          <a:p>
            <a:r>
              <a:rPr lang="en-US" sz="3200" dirty="0">
                <a:solidFill>
                  <a:srgbClr val="CC0000"/>
                </a:solidFill>
                <a:latin typeface="Comic Sans MS" panose="030F0702030302020204" pitchFamily="66" charset="0"/>
              </a:rPr>
              <a:t>a small, small sink.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4964260" y="4870314"/>
            <a:ext cx="4936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There are some rugs colourful, colourful rugs.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5027805" y="5851734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Come and see </a:t>
            </a:r>
          </a:p>
          <a:p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our lovely kitchen!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2A179-9B87-4B50-95C2-D9F28F4CE396}"/>
              </a:ext>
            </a:extLst>
          </p:cNvPr>
          <p:cNvSpPr txBox="1"/>
          <p:nvPr/>
        </p:nvSpPr>
        <p:spPr>
          <a:xfrm>
            <a:off x="634220" y="315308"/>
            <a:ext cx="226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Let’s chant.</a:t>
            </a:r>
          </a:p>
        </p:txBody>
      </p:sp>
      <p:pic>
        <p:nvPicPr>
          <p:cNvPr id="1036" name="Picture 12" descr="Cây, Trang Trí, Lồng Chim, Cửa Sổ, Tườ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654">
            <a:off x="9626948" y="2972124"/>
            <a:ext cx="3453703" cy="373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60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voltage.wav"/>
          </p:stSnd>
        </p:sndAc>
      </p:transition>
    </mc:Choice>
    <mc:Fallback xmlns="">
      <p:transition spd="slow">
        <p:sndAc>
          <p:stSnd>
            <p:snd r:embed="rId10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7371505" cy="2098323"/>
            <a:chOff x="-12332131" y="5947268"/>
            <a:chExt cx="18753280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702920" y="6354903"/>
              <a:ext cx="13124069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1.Warm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6657372" y="3644697"/>
            <a:ext cx="2727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Matching Time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p:transition spd="slow">
    <p:cover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85763" y="255258"/>
            <a:ext cx="787241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Order the words to make complete sentences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7" y="1162248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1. This/ our/ is/ kitchen/ lovely.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8" y="1639360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This is our lovely kitchen.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2259491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2. The/ between/ is/ table/ chairs/ two.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78762" y="289925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 table is between two chairs.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0" y="4106471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Three bowls are next to the plate.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9" y="3517657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3. Three/ next to/ are/ bowls/ plate/ the.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4847303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4. Where/ the/ rug/ is/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22722" y="541210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0000"/>
                </a:solidFill>
                <a:latin typeface="Comic Sans MS" panose="030F0702030302020204" pitchFamily="66" charset="0"/>
              </a:rPr>
              <a:t>Where is the rug?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4438" y="1747023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243005" y="303645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214438" y="4243669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243005" y="554930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22722" y="5450205"/>
            <a:ext cx="4335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_____________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22722" y="4127319"/>
            <a:ext cx="663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51289" y="2961498"/>
            <a:ext cx="663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48254" y="1683326"/>
            <a:ext cx="4938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</a:t>
            </a:r>
          </a:p>
        </p:txBody>
      </p:sp>
      <p:pic>
        <p:nvPicPr>
          <p:cNvPr id="8194" name="Picture 2" descr="Hoa Hồng, Hoang Dã, Những Bông Hoa, V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383" y="-3321413"/>
            <a:ext cx="6340034" cy="63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5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20579" y="2469353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736603" y="368353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370"/>
      </p:ext>
    </p:extLst>
  </p:cSld>
  <p:clrMapOvr>
    <a:masterClrMapping/>
  </p:clrMapOvr>
  <p:transition spd="slow">
    <p:wipe/>
    <p:sndAc>
      <p:stSnd>
        <p:snd r:embed="rId3" name="cashreg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Behind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Under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Next to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Between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In front of</a:t>
            </a: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57938" y="2114550"/>
            <a:ext cx="5014912" cy="42576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Where is the </a:t>
            </a:r>
            <a:r>
              <a:rPr lang="en-US" sz="3200" u="sng" dirty="0">
                <a:latin typeface="Comic Sans MS" pitchFamily="66" charset="0"/>
              </a:rPr>
              <a:t>rug</a:t>
            </a:r>
            <a:r>
              <a:rPr lang="en-US" sz="3200" dirty="0">
                <a:latin typeface="Comic Sans MS" pitchFamily="66" charset="0"/>
              </a:rPr>
              <a:t>?</a:t>
            </a:r>
          </a:p>
          <a:p>
            <a:r>
              <a:rPr lang="en-US" sz="3200" dirty="0">
                <a:latin typeface="Comic Sans MS" pitchFamily="66" charset="0"/>
              </a:rPr>
              <a:t>- The rug is in front of the fridge.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wind.wav"/>
          </p:stSnd>
        </p:sndAc>
      </p:transition>
    </mc:Choice>
    <mc:Fallback xmlns="">
      <p:transition spd="slow">
        <p:blinds dir="vert"/>
        <p:sndAc>
          <p:stSnd>
            <p:snd r:embed="rId4" name="wind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50"/>
            <a:ext cx="12161511" cy="684085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316585" y="4511189"/>
            <a:ext cx="2431589" cy="1983101"/>
            <a:chOff x="6207482" y="4003361"/>
            <a:chExt cx="2431589" cy="1983101"/>
          </a:xfrm>
        </p:grpSpPr>
        <p:sp>
          <p:nvSpPr>
            <p:cNvPr id="18" name="TextBox 17"/>
            <p:cNvSpPr txBox="1"/>
            <p:nvPr/>
          </p:nvSpPr>
          <p:spPr>
            <a:xfrm>
              <a:off x="6589554" y="4487077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  <p:pic>
          <p:nvPicPr>
            <p:cNvPr id="14" name="Picture 13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482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8733481" y="25085"/>
            <a:ext cx="2196644" cy="2375216"/>
            <a:chOff x="5926550" y="459209"/>
            <a:chExt cx="2301347" cy="337187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550" y="459209"/>
              <a:ext cx="2301347" cy="3371874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6502164" y="926306"/>
              <a:ext cx="1170065" cy="12188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omic Sans MS" pitchFamily="66" charset="0"/>
                </a:rPr>
                <a:t>sofa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1403" y="4467517"/>
            <a:ext cx="2431589" cy="1983101"/>
            <a:chOff x="842936" y="4003361"/>
            <a:chExt cx="2431589" cy="1983101"/>
          </a:xfrm>
        </p:grpSpPr>
        <p:pic>
          <p:nvPicPr>
            <p:cNvPr id="11" name="Picture 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36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245921" y="4487079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86899" y="4489852"/>
            <a:ext cx="2431589" cy="1983101"/>
            <a:chOff x="3524065" y="4003361"/>
            <a:chExt cx="2431589" cy="1983101"/>
          </a:xfrm>
        </p:grpSpPr>
        <p:pic>
          <p:nvPicPr>
            <p:cNvPr id="13" name="Picture 1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065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906137" y="4487078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283794" y="4513962"/>
            <a:ext cx="2431589" cy="1983101"/>
            <a:chOff x="9050798" y="4003361"/>
            <a:chExt cx="2431589" cy="1983101"/>
          </a:xfrm>
        </p:grpSpPr>
        <p:pic>
          <p:nvPicPr>
            <p:cNvPr id="15" name="Picture 1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798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9432870" y="4487076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pic>
        <p:nvPicPr>
          <p:cNvPr id="37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857898" y="4748289"/>
            <a:ext cx="1702036" cy="17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9742675" y="4825123"/>
            <a:ext cx="1645256" cy="12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3852288" y="4750136"/>
            <a:ext cx="2017829" cy="16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6698657" y="4147479"/>
            <a:ext cx="1912949" cy="20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5843588" y="-23372"/>
            <a:ext cx="1871662" cy="2185547"/>
            <a:chOff x="5761436" y="410753"/>
            <a:chExt cx="2301347" cy="33718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436" y="410753"/>
              <a:ext cx="2301347" cy="3371874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6297147" y="877850"/>
              <a:ext cx="1170065" cy="12188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rug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55063" y="-23372"/>
            <a:ext cx="2104154" cy="2185548"/>
            <a:chOff x="5773614" y="410753"/>
            <a:chExt cx="2301347" cy="337187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614" y="410753"/>
              <a:ext cx="2301347" cy="3371874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6297147" y="877850"/>
              <a:ext cx="1170065" cy="12188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sink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4825" y="-8616"/>
            <a:ext cx="1857375" cy="1989816"/>
            <a:chOff x="5225123" y="410753"/>
            <a:chExt cx="2849839" cy="337187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123" y="410753"/>
              <a:ext cx="2849839" cy="3371874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5656462" y="877850"/>
              <a:ext cx="2000250" cy="135108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omic Sans MS" pitchFamily="66" charset="0"/>
                </a:rPr>
                <a:t>fridge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947550"/>
      </p:ext>
    </p:extLst>
  </p:cSld>
  <p:clrMapOvr>
    <a:masterClrMapping/>
  </p:clrMapOvr>
  <p:transition spd="slow">
    <p:push dir="u"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 L 1.875E-6 0.00046 C 0.0026 0.01319 0.00638 0.02755 0.00976 0.04213 C 0.01081 0.04583 0.01068 0.04954 0.01146 0.0544 C 0.01198 0.06157 0.01432 0.06782 0.01523 0.07546 C 0.01614 0.0838 0.01797 0.0919 0.01771 0.10116 C 0.01588 0.1287 0.01653 0.10486 0.01862 0.13912 C 0.01914 0.16574 0.01823 0.15278 0.0181 0.18333 C 0.01797 0.19977 0.0181 0.21574 0.01862 0.23218 C 0.02096 0.27894 0.02265 0.23819 0.0207 0.27361 C 0.02226 0.28032 0.02604 0.29606 0.02591 0.30579 C 0.02604 0.31181 0.02526 0.31713 0.02461 0.32245 L 0.02982 0.35579 C 0.03086 0.36111 0.03177 0.3662 0.03268 0.37176 L 0.03828 0.39491 L 0.03854 0.39583 " pathEditMode="relative" rAng="19740000" ptsTypes="AAAAAAAAAAAAAA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1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1.25E-6 1.48148E-6 C 0.00443 0.00208 0.00951 0.00162 0.01419 0.00671 C 0.04623 0.04421 0.02969 0.04004 0.05287 0.06134 C 0.05508 0.06296 0.05781 0.06366 0.06016 0.06481 C 0.07031 0.07731 0.07175 0.07986 0.08177 0.09028 C 0.08542 0.09398 0.08932 0.09653 0.09323 0.10116 C 0.09596 0.10393 0.09883 0.10833 0.10195 0.11204 C 0.10313 0.11342 0.10469 0.11389 0.10625 0.11574 C 0.11393 0.12361 0.1211 0.13565 0.12917 0.14097 L 0.14063 0.14815 C 0.14688 0.15879 0.14883 0.16296 0.15807 0.17014 C 0.1612 0.17245 0.16458 0.17245 0.1681 0.17384 C 0.17096 0.17592 0.1737 0.17847 0.17656 0.18102 C 0.18047 0.18333 0.18438 0.18472 0.18802 0.18842 C 0.18971 0.18958 0.19063 0.19421 0.19271 0.19537 C 0.20013 0.20208 0.21042 0.2044 0.21836 0.20995 C 0.25339 0.23379 0.21706 0.21713 0.25443 0.23171 C 0.25716 0.23449 0.2599 0.23704 0.26289 0.23889 C 0.2655 0.24074 0.26849 0.24167 0.27149 0.24259 C 0.27995 0.24537 0.2888 0.24699 0.2974 0.24977 C 0.30378 0.25208 0.3099 0.25417 0.31615 0.25694 C 0.32083 0.25949 0.32552 0.26204 0.3306 0.26412 C 0.33854 0.26782 0.33893 0.26736 0.34636 0.27153 C 0.35013 0.27407 0.35391 0.27662 0.35768 0.2787 C 0.36068 0.28009 0.36354 0.28079 0.36654 0.28241 C 0.37787 0.28842 0.36797 0.28704 0.38672 0.29352 C 0.39245 0.2956 0.39896 0.29606 0.40534 0.29699 C 0.41992 0.31157 0.40391 0.29699 0.42396 0.31157 C 0.42826 0.31528 0.43255 0.31898 0.43685 0.32222 L 0.45846 0.33727 C 0.46263 0.33958 0.46719 0.34143 0.47136 0.34467 C 0.47292 0.34491 0.47422 0.34676 0.47578 0.34815 C 0.48268 0.35185 0.48998 0.35555 0.4974 0.35903 C 0.50013 0.35995 0.50625 0.36273 0.50625 0.36342 L 0.50625 0.36273 " pathEditMode="relative" rAng="0" ptsTypes="AAAAAAAAAAAAAAAAAAAAAAAAAAAAAAAAAAAA"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1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8.33333E-7 4.44444E-6 L -0.01159 0.00625 C -0.01315 0.00694 -0.01458 0.0081 -0.01589 0.00972 C -0.02669 0.02314 -0.01341 0.01088 -0.02422 0.02037 C -0.02578 0.02314 -0.02774 0.02708 -0.0293 0.03055 C -0.03151 0.03518 -0.03346 0.04074 -0.03568 0.04467 C -0.03763 0.04907 -0.04844 0.06759 -0.05208 0.07638 C -0.05612 0.08541 -0.06029 0.09282 -0.06341 0.10416 L -0.07292 0.13518 C -0.07422 0.14027 -0.07604 0.14398 -0.07708 0.1493 C -0.0776 0.15347 -0.07826 0.15694 -0.07904 0.16064 C -0.08164 0.17037 -0.08464 0.17916 -0.08737 0.18865 C -0.08854 0.19166 -0.08971 0.19467 -0.0905 0.19861 C -0.0987 0.23564 -0.09388 0.22083 -0.10508 0.24444 C -0.10573 0.24768 -0.10625 0.25208 -0.10716 0.25463 C -0.10794 0.25763 -0.10925 0.25949 -0.11029 0.2618 C -0.11224 0.2662 -0.1138 0.27083 -0.11537 0.27592 C -0.11654 0.27916 -0.11758 0.2824 -0.11862 0.28657 C -0.12201 0.3 -0.12096 0.30023 -0.12461 0.31064 C -0.12839 0.32083 -0.12956 0.31921 -0.13412 0.32824 C -0.13594 0.3324 -0.13737 0.33865 -0.13919 0.34259 C -0.14115 0.34606 -0.14323 0.34722 -0.14531 0.34976 C -0.14987 0.35416 -0.14753 0.35185 -0.15274 0.35671 L -0.15547 0.36342 L -0.15547 0.36435 " pathEditMode="relative" rAng="0" ptsTypes="AAAAAAAAAAAAAAAAAAAAAAAAAA">
                                      <p:cBhvr>
                                        <p:cTn id="9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18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2.08333E-7 0.00023 C -0.00469 0.00556 -0.00859 0.0125 -0.01263 0.0206 C -0.01536 0.02616 -0.01927 0.03681 -0.022 0.04259 C -0.02279 0.04653 -0.0237 0.05185 -0.02461 0.05648 C -0.02617 0.06088 -0.02825 0.06412 -0.03008 0.06945 C -0.03151 0.07292 -0.03281 0.07755 -0.03411 0.08195 C -0.03581 0.08681 -0.03776 0.09051 -0.03958 0.09491 C -0.04075 0.09931 -0.04193 0.10463 -0.04349 0.1088 C -0.04609 0.11435 -0.05143 0.12685 -0.05143 0.12732 C -0.05703 0.15394 -0.05091 0.12824 -0.05846 0.14329 C -0.07083 0.16921 -0.06003 0.15463 -0.06901 0.16528 C -0.07799 0.18472 -0.06745 0.16227 -0.07852 0.18357 C -0.08398 0.19329 -0.08867 0.20671 -0.09453 0.21366 C -0.10378 0.22361 -0.09271 0.21158 -0.10677 0.23171 C -0.10807 0.23264 -0.1095 0.23334 -0.11068 0.23565 C -0.11263 0.23866 -0.11432 0.24236 -0.11628 0.24468 C -0.11849 0.24769 -0.12083 0.25 -0.12318 0.25371 C -0.12487 0.25533 -0.12669 0.25972 -0.12839 0.26181 C -0.13099 0.26597 -0.13398 0.26806 -0.13659 0.27037 C -0.13828 0.2757 -0.13984 0.28102 -0.14193 0.28426 C -0.14466 0.28866 -0.15703 0.29908 -0.15924 0.30209 C -0.16341 0.30602 -0.17148 0.31505 -0.17148 0.31597 C -0.17279 0.31806 -0.17396 0.3213 -0.17539 0.32338 C -0.17799 0.32639 -0.18294 0.33241 -0.18294 0.33426 L -0.18294 0.33241 " pathEditMode="relative" rAng="0" ptsTypes="AAAAAAAAAAAAAAAAAAAAAAAA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16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096000" y="3521587"/>
            <a:ext cx="3420103" cy="769441"/>
            <a:chOff x="397164" y="323274"/>
            <a:chExt cx="3420103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958536" y="446384"/>
              <a:ext cx="2858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Listen and repeat.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p:transition spd="slow">
    <p:randomBar dir="vert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ửa Sổ, Hộ Gia Đình, Kiến Trú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2825"/>
            <a:ext cx="12192000" cy="855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" name="47632559317999483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450" y="1046908"/>
            <a:ext cx="10725150" cy="52006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mera.wav"/>
          </p:stSnd>
        </p:sndAc>
      </p:transition>
    </mc:Choice>
    <mc:Fallback xmlns="">
      <p:transition spd="slow"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Ảnh miễn phí của Con ế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" y="0"/>
            <a:ext cx="121958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2065" y="1124744"/>
            <a:ext cx="4431729" cy="25202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79417" y="3779520"/>
            <a:ext cx="1867592" cy="2249978"/>
            <a:chOff x="54193" y="3779520"/>
            <a:chExt cx="1826336" cy="2249978"/>
          </a:xfrm>
        </p:grpSpPr>
        <p:sp>
          <p:nvSpPr>
            <p:cNvPr id="13" name="Rectangle 12"/>
            <p:cNvSpPr/>
            <p:nvPr/>
          </p:nvSpPr>
          <p:spPr>
            <a:xfrm>
              <a:off x="683568" y="4293096"/>
              <a:ext cx="936104" cy="615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7" t="671" r="22230" b="1053"/>
            <a:stretch/>
          </p:blipFill>
          <p:spPr>
            <a:xfrm flipH="1">
              <a:off x="54193" y="3779520"/>
              <a:ext cx="1826336" cy="224997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68" b="89943" l="4783" r="95109">
                        <a14:foregroundMark x1="88043" y1="10489" x2="80652" y2="17241"/>
                        <a14:foregroundMark x1="80652" y1="12931" x2="80652" y2="9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87737" y="4293096"/>
            <a:ext cx="3331677" cy="2520486"/>
          </a:xfrm>
          <a:prstGeom prst="rect">
            <a:avLst/>
          </a:prstGeom>
        </p:spPr>
      </p:pic>
      <p:pic>
        <p:nvPicPr>
          <p:cNvPr id="4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1895" y="6248400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61564" y="-2043608"/>
            <a:ext cx="5962650" cy="4775736"/>
            <a:chOff x="1637564" y="-1827584"/>
            <a:chExt cx="5962650" cy="47757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06"/>
            <a:stretch/>
          </p:blipFill>
          <p:spPr>
            <a:xfrm>
              <a:off x="1637564" y="-1827584"/>
              <a:ext cx="5962650" cy="47757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71800" y="808836"/>
              <a:ext cx="35025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6600" b="1" dirty="0">
                <a:solidFill>
                  <a:srgbClr val="FFF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sadora" panose="02020500000000000000" pitchFamily="18" charset="0"/>
                <a:ea typeface="Isadora" panose="02020500000000000000" pitchFamily="18" charset="0"/>
                <a:cs typeface="Isadora" panose="02020500000000000000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36131" y="808836"/>
              <a:ext cx="350255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Isadora" panose="02020500000000000000" pitchFamily="18" charset="0"/>
                  <a:cs typeface="Isadora" panose="02020500000000000000" pitchFamily="18" charset="0"/>
                </a:rPr>
                <a:t>help the monkey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874981" y="2531804"/>
            <a:ext cx="1447800" cy="828675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miễn phí của Con ế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" y="0"/>
            <a:ext cx="121958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2429" y="5645622"/>
            <a:ext cx="1846763" cy="1397117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2586761" y="5392460"/>
            <a:ext cx="1128526" cy="1394804"/>
            <a:chOff x="457200" y="4396370"/>
            <a:chExt cx="1245476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9" r="21326"/>
            <a:stretch/>
          </p:blipFill>
          <p:spPr>
            <a:xfrm flipH="1">
              <a:off x="457200" y="4396370"/>
              <a:ext cx="1245476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7409" y="6177664"/>
            <a:ext cx="609600" cy="6096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2016450" y="930562"/>
            <a:ext cx="8386787" cy="43915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221357" y="169237"/>
            <a:ext cx="3168352" cy="1230012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26338" y="169238"/>
              <a:ext cx="2422255" cy="75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</a:t>
              </a:r>
              <a:r>
                <a:rPr lang="vi-VN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0" name="Explosion 1 49"/>
          <p:cNvSpPr/>
          <p:nvPr/>
        </p:nvSpPr>
        <p:spPr>
          <a:xfrm>
            <a:off x="9476041" y="3584922"/>
            <a:ext cx="2968052" cy="259329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 stars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54992587" y="2265285"/>
            <a:ext cx="64867854" cy="2882817"/>
            <a:chOff x="-57378600" y="2517487"/>
            <a:chExt cx="64867854" cy="2882817"/>
          </a:xfrm>
        </p:grpSpPr>
        <p:pic>
          <p:nvPicPr>
            <p:cNvPr id="1028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838" y="2517487"/>
              <a:ext cx="3074416" cy="288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flipH="1">
              <a:off x="-57378600" y="4071269"/>
              <a:ext cx="63422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Next to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12334" y="2265285"/>
            <a:ext cx="3388379" cy="2882817"/>
            <a:chOff x="2312334" y="2265285"/>
            <a:chExt cx="2388619" cy="2882817"/>
          </a:xfrm>
        </p:grpSpPr>
        <p:pic>
          <p:nvPicPr>
            <p:cNvPr id="26" name="Picture 4" descr="um sapo 525559 Vetor no Vecteezy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102" b="96531" l="4680" r="95813">
                          <a14:foregroundMark x1="35714" y1="12857" x2="66749" y2="25102"/>
                          <a14:foregroundMark x1="32759" y1="25918" x2="63793" y2="10408"/>
                          <a14:foregroundMark x1="45074" y1="10816" x2="49015" y2="14490"/>
                          <a14:foregroundMark x1="56404" y1="14490" x2="62315" y2="16939"/>
                          <a14:foregroundMark x1="31773" y1="41837" x2="73153" y2="39796"/>
                          <a14:foregroundMark x1="73153" y1="27959" x2="53448" y2="47551"/>
                          <a14:foregroundMark x1="32759" y1="43061" x2="41626" y2="46735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334" y="2265285"/>
              <a:ext cx="2388619" cy="288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127190" y="3863156"/>
              <a:ext cx="758906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omic Sans MS" pitchFamily="66" charset="0"/>
                </a:rPr>
                <a:t>on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114056" y="1155636"/>
            <a:ext cx="3518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The cat is ____ the box.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45818" y="3990571"/>
            <a:ext cx="178448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next to</a:t>
            </a:r>
          </a:p>
        </p:txBody>
      </p:sp>
      <p:pic>
        <p:nvPicPr>
          <p:cNvPr id="13" name="Picture 4" descr="https://f9-zpcloud.zdn.vn/8639894309745024775/7d3c0f7016f2ccac95e3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5" t="12630" r="1731" b="31392"/>
          <a:stretch/>
        </p:blipFill>
        <p:spPr bwMode="auto">
          <a:xfrm>
            <a:off x="5947369" y="357585"/>
            <a:ext cx="4293555" cy="208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5" name="click.wav"/>
          </p:stSnd>
        </p:sndAc>
      </p:transition>
    </mc:Choice>
    <mc:Fallback xmlns="">
      <p:transition spd="slow">
        <p:fade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2891 0.0176 C 0.03529 0.02153 0.04441 0.02338 0.05391 0.02338 C 0.06485 0.02338 0.07357 0.02153 0.08008 0.0176 L 0.10951 -2.59259E-6 " pathEditMode="relative" rAng="0" ptsTypes="AAAAA">
                                      <p:cBhvr>
                                        <p:cTn id="2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14427 0.0194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97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19 0.04445 L 0.2168 0.03403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 animBg="1"/>
      <p:bldP spid="50" grpId="0" animBg="1"/>
      <p:bldP spid="37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Ảnh miễn phí của Con ế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" y="0"/>
            <a:ext cx="121958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7276" y="5537004"/>
            <a:ext cx="2147021" cy="1624268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6342742" y="4824539"/>
            <a:ext cx="1130349" cy="1424930"/>
            <a:chOff x="492716" y="4396370"/>
            <a:chExt cx="11929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8" r="22971"/>
            <a:stretch/>
          </p:blipFill>
          <p:spPr>
            <a:xfrm flipH="1">
              <a:off x="492716" y="4396370"/>
              <a:ext cx="1192910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91193" y="6349138"/>
            <a:ext cx="609600" cy="609600"/>
          </a:xfrm>
          <a:prstGeom prst="rect">
            <a:avLst/>
          </a:prstGeom>
        </p:spPr>
      </p:pic>
      <p:sp>
        <p:nvSpPr>
          <p:cNvPr id="28" name="Pentagon 17"/>
          <p:cNvSpPr/>
          <p:nvPr/>
        </p:nvSpPr>
        <p:spPr>
          <a:xfrm>
            <a:off x="1504950" y="663233"/>
            <a:ext cx="9372600" cy="41541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-360214" y="-29056"/>
            <a:ext cx="3168352" cy="1230012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168509" y="222043"/>
              <a:ext cx="2502304" cy="75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Comic Sans MS" pitchFamily="66" charset="0"/>
                  <a:cs typeface="Times New Roman" panose="02020603050405020304" pitchFamily="18" charset="0"/>
                </a:rPr>
                <a:t>Question 2</a:t>
              </a:r>
            </a:p>
          </p:txBody>
        </p:sp>
      </p:grpSp>
      <p:sp>
        <p:nvSpPr>
          <p:cNvPr id="44" name="Explosion 1 43"/>
          <p:cNvSpPr/>
          <p:nvPr/>
        </p:nvSpPr>
        <p:spPr>
          <a:xfrm>
            <a:off x="-159914" y="4567973"/>
            <a:ext cx="2968052" cy="259329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7 stars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889675" y="1934193"/>
            <a:ext cx="3125238" cy="2776754"/>
            <a:chOff x="3266910" y="2927394"/>
            <a:chExt cx="1972660" cy="2166119"/>
          </a:xfrm>
        </p:grpSpPr>
        <p:pic>
          <p:nvPicPr>
            <p:cNvPr id="31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600215" y="4126697"/>
              <a:ext cx="1306049" cy="504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omic Sans MS" pitchFamily="66" charset="0"/>
                </a:rPr>
                <a:t>between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281713" y="2040623"/>
            <a:ext cx="2990999" cy="2776754"/>
            <a:chOff x="3266910" y="2927394"/>
            <a:chExt cx="1972660" cy="2166119"/>
          </a:xfrm>
        </p:grpSpPr>
        <p:pic>
          <p:nvPicPr>
            <p:cNvPr id="37" name="Picture 2" descr="Cute Penguin Cartoon Character Waving Stock Photo by ©HitToon 48420475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5" t="12235" r="14289" b="5754"/>
            <a:stretch/>
          </p:blipFill>
          <p:spPr bwMode="auto">
            <a:xfrm>
              <a:off x="3266910" y="2927394"/>
              <a:ext cx="1972660" cy="2166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515926" y="3927428"/>
              <a:ext cx="1511830" cy="6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omic Sans MS" pitchFamily="66" charset="0"/>
                </a:rPr>
                <a:t>behind</a:t>
              </a:r>
            </a:p>
          </p:txBody>
        </p:sp>
      </p:grpSp>
      <p:pic>
        <p:nvPicPr>
          <p:cNvPr id="2050" name="Picture 2" descr="https://f8-zpcloud.zdn.vn/2307731961786798921/5f9c77e76e65b43bed7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425" y="-56825"/>
            <a:ext cx="3950129" cy="208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14056" y="978434"/>
            <a:ext cx="3518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It’s ____ the boxes.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1306 -0.03379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-1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13502 -0.02801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  <p:bldP spid="44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7C43-192F-426F-8271-A55C47043742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FC551-A815-4D24-8435-8607D7196004}:29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1C34E-CAA3-4F3B-A7F0-D93858C15146}:299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4189</TotalTime>
  <Words>747</Words>
  <Application>Microsoft Macintosh PowerPoint</Application>
  <PresentationFormat>Widescreen</PresentationFormat>
  <Paragraphs>186</Paragraphs>
  <Slides>33</Slides>
  <Notes>16</Notes>
  <HiddenSlides>0</HiddenSlides>
  <MMClips>23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.VnBlack</vt:lpstr>
      <vt:lpstr>Arial</vt:lpstr>
      <vt:lpstr>Bebas Neue</vt:lpstr>
      <vt:lpstr>Calibri</vt:lpstr>
      <vt:lpstr>Calibri Light</vt:lpstr>
      <vt:lpstr>Comic Sans MS</vt:lpstr>
      <vt:lpstr>Isadora</vt:lpstr>
      <vt:lpstr>Life Savers</vt:lpstr>
      <vt:lpstr>Life Savers ExtraBold</vt:lpstr>
      <vt:lpstr>Quicksand</vt:lpstr>
      <vt:lpstr>Quicksand SemiBold</vt:lpstr>
      <vt:lpstr>Times New Roman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Monday, September 25th, 2023 Unit 2 – Lesson 2 (cont)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hangnguyen.btps@gmail.com</cp:lastModifiedBy>
  <cp:revision>138</cp:revision>
  <dcterms:created xsi:type="dcterms:W3CDTF">2022-02-22T14:44:02Z</dcterms:created>
  <dcterms:modified xsi:type="dcterms:W3CDTF">2023-10-02T12:04:01Z</dcterms:modified>
</cp:coreProperties>
</file>