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30" r:id="rId3"/>
    <p:sldId id="257" r:id="rId4"/>
    <p:sldId id="331" r:id="rId5"/>
    <p:sldId id="322" r:id="rId6"/>
    <p:sldId id="323" r:id="rId7"/>
    <p:sldId id="324" r:id="rId8"/>
    <p:sldId id="325" r:id="rId9"/>
    <p:sldId id="329" r:id="rId10"/>
    <p:sldId id="332" r:id="rId11"/>
    <p:sldId id="333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-691" y="-9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3C09E57-A095-4246-B4D1-071540C5D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80633343-CE8B-40DC-B3D2-69F5C7535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B752DFF-AC24-42E1-8F85-155BB810DB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7A247-D9F7-4F67-8204-C06D5E2F5D07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DA4D329-CF84-4A78-9419-C5E6AA49E7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E44F216-7E82-4A38-90A2-F94E2B9BA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10806-141E-4107-B62C-355CFED9B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895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F92EC02-ED7E-42CE-B875-0FD269BCD4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6A5F4D98-15A6-4FD0-8CF9-CFA409855F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ECF1B2A-025F-44E0-A2D2-4323E1757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7A247-D9F7-4F67-8204-C06D5E2F5D07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561C104-ED28-4612-90B5-3B11F2B5BB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F383F25-F352-481F-9543-6E5168ACA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10806-141E-4107-B62C-355CFED9B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923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9402B113-315A-4D55-98F3-49903270B69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EAABC4F9-A673-4737-8F1F-2DA9305F6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A8B8E1C-D36A-4BA3-9210-5C37D977D9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7A247-D9F7-4F67-8204-C06D5E2F5D07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3BF33F2-99AB-4A4F-9A3F-C762E5569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9452386-3328-4D36-A4C7-64E30639F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10806-141E-4107-B62C-355CFED9B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562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7761396-7AEC-46E8-8B6E-196D831CB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834C49B-1754-4F58-B594-20C45B8D36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271EEDE-535F-40F0-A7F2-9596180C2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7A247-D9F7-4F67-8204-C06D5E2F5D07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937EA56-EF72-4A91-8023-A9899BDA87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16D4851-7C08-45D9-A39A-36305AE63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10806-141E-4107-B62C-355CFED9B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306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21332D3-7411-47CE-9400-1CFE5BBDF9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D70F3C70-FF2F-4C8B-8549-31E5CFA6FD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145F2A5-3948-4A15-B2C9-BA369AEA68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7A247-D9F7-4F67-8204-C06D5E2F5D07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0B6D30C-CF56-4FE2-B718-BBB32D229E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66EDE24-3A5C-414B-B319-5FAE410686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10806-141E-4107-B62C-355CFED9B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038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4DD03AD-7567-4AC0-A1CD-AA77AB5F53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F0B6A4B-6E8B-4AFE-B4CB-C31B596BF4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1D0CC914-9821-4944-913D-9AB7436FCE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DE9A992F-AD6D-4BDA-BFB7-1248300C4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7A247-D9F7-4F67-8204-C06D5E2F5D07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47C30642-9A93-47BE-95D4-B31616AD70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0322334D-AFEC-41B2-9755-033B1E3E70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10806-141E-4107-B62C-355CFED9B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302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488294C-0DDD-4EFB-A832-8327DAE312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ADAF2DE8-AFFA-49D1-8048-DB49C0C7BA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A85D2C24-B4B4-455A-8B75-B84EC39C9B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6479C1A6-031B-4118-B6AD-ABFBFED41A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DBAE36FC-20FD-42E7-937C-C16C94A004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84DCCA07-5061-4C64-BE75-22AB51CB6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7A247-D9F7-4F67-8204-C06D5E2F5D07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8F76671E-F646-48D3-8D58-1A4F456C89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FACBC16D-9662-44D9-BF79-6C91C5E53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10806-141E-4107-B62C-355CFED9B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413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16566FB-EED5-4451-B545-02F8307DD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FBE77334-188D-4D72-8632-89C331401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7A247-D9F7-4F67-8204-C06D5E2F5D07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13B80E0A-E333-4B7D-80E3-0766874B40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B20A7361-B447-4207-95E5-635ED160C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10806-141E-4107-B62C-355CFED9B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922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1432E023-7EEB-4BD9-833E-E3A7AC1841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7A247-D9F7-4F67-8204-C06D5E2F5D07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5559FAC8-451E-432E-B15E-203D99843C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62971985-218D-4E7A-B802-D84A6C4E0B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10806-141E-4107-B62C-355CFED9B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742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98793A9-9156-4217-BECF-B91F63A962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03E6D40-F071-4BED-A0EF-984CD4498E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D897C46A-DDF9-4479-8951-D174F966D3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A23A222D-4667-40C1-9B13-51203301B6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7A247-D9F7-4F67-8204-C06D5E2F5D07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C7A6BAC5-9A6A-4202-8988-6F008976CA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AD9CFDE8-40AC-4D50-8AFF-7432B1944C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10806-141E-4107-B62C-355CFED9B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22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781B95A-EB24-40DF-A1BF-735A2EB2AE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8229AADA-9590-4260-A89D-E7D50EF1EF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683A21FA-953F-4B7B-B860-B6965A86E1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2C0F871E-92DF-4B5F-AA75-4E84E171B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7A247-D9F7-4F67-8204-C06D5E2F5D07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9C716DB3-DB41-4A62-951C-8CAE99E44A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FE6F37DB-4A26-40B4-BA02-175ED3F4DD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10806-141E-4107-B62C-355CFED9B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1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71000"/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F4D72DBE-CA64-462B-A2BC-C38CC85B4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DED21244-E4B9-4F64-A4A2-3F6383B0C4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5A0F514-F1C9-433D-8E71-1D8F50D77B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97A247-D9F7-4F67-8204-C06D5E2F5D07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4558B7C-593D-4466-A768-1421B365CE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8B8458A8-4454-4B93-8BD1-BBD0AF1CFE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E10806-141E-4107-B62C-355CFED9B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337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C0F9BF50-76BF-4BE6-A763-D01B58A420C5}"/>
              </a:ext>
            </a:extLst>
          </p:cNvPr>
          <p:cNvSpPr txBox="1"/>
          <p:nvPr/>
        </p:nvSpPr>
        <p:spPr>
          <a:xfrm>
            <a:off x="583660" y="1221651"/>
            <a:ext cx="890225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err="1" smtClean="0">
                <a:ea typeface="Cambria" panose="02040503050406030204" pitchFamily="18" charset="0"/>
              </a:rPr>
              <a:t>Thứ</a:t>
            </a:r>
            <a:r>
              <a:rPr lang="en-US" sz="4000" dirty="0" smtClean="0">
                <a:ea typeface="Cambria" panose="02040503050406030204" pitchFamily="18" charset="0"/>
              </a:rPr>
              <a:t> </a:t>
            </a:r>
            <a:r>
              <a:rPr lang="en-US" sz="4000" dirty="0" err="1" smtClean="0">
                <a:ea typeface="Cambria" panose="02040503050406030204" pitchFamily="18" charset="0"/>
              </a:rPr>
              <a:t>Sáu</a:t>
            </a:r>
            <a:r>
              <a:rPr lang="en-US" sz="4000" dirty="0" smtClean="0">
                <a:ea typeface="Cambria" panose="02040503050406030204" pitchFamily="18" charset="0"/>
              </a:rPr>
              <a:t> </a:t>
            </a:r>
            <a:r>
              <a:rPr lang="en-US" sz="4000" dirty="0" err="1" smtClean="0">
                <a:ea typeface="Cambria" panose="02040503050406030204" pitchFamily="18" charset="0"/>
              </a:rPr>
              <a:t>ngày</a:t>
            </a:r>
            <a:r>
              <a:rPr lang="en-US" sz="4000" dirty="0" smtClean="0">
                <a:ea typeface="Cambria" panose="02040503050406030204" pitchFamily="18" charset="0"/>
              </a:rPr>
              <a:t> </a:t>
            </a:r>
            <a:r>
              <a:rPr lang="en-US" sz="4000" dirty="0" smtClean="0">
                <a:ea typeface="Cambria" panose="02040503050406030204" pitchFamily="18" charset="0"/>
              </a:rPr>
              <a:t>22 </a:t>
            </a:r>
            <a:r>
              <a:rPr lang="en-US" sz="4000" dirty="0" smtClean="0">
                <a:ea typeface="Cambria" panose="02040503050406030204" pitchFamily="18" charset="0"/>
              </a:rPr>
              <a:t>tháng 9 </a:t>
            </a:r>
            <a:r>
              <a:rPr lang="en-US" sz="4000" dirty="0" err="1" smtClean="0">
                <a:ea typeface="Cambria" panose="02040503050406030204" pitchFamily="18" charset="0"/>
              </a:rPr>
              <a:t>năm</a:t>
            </a:r>
            <a:r>
              <a:rPr lang="en-US" sz="4000" dirty="0" smtClean="0">
                <a:ea typeface="Cambria" panose="02040503050406030204" pitchFamily="18" charset="0"/>
              </a:rPr>
              <a:t> </a:t>
            </a:r>
            <a:r>
              <a:rPr lang="en-US" sz="4000" dirty="0" smtClean="0">
                <a:ea typeface="Cambria" panose="02040503050406030204" pitchFamily="18" charset="0"/>
              </a:rPr>
              <a:t>2023</a:t>
            </a:r>
            <a:endParaRPr lang="en-US" sz="4000" dirty="0" smtClean="0">
              <a:ea typeface="Cambria" panose="02040503050406030204" pitchFamily="18" charset="0"/>
            </a:endParaRPr>
          </a:p>
          <a:p>
            <a:pPr algn="ctr"/>
            <a:r>
              <a:rPr lang="en-US" sz="4000" dirty="0" smtClean="0">
                <a:ea typeface="Cambria" panose="02040503050406030204" pitchFamily="18" charset="0"/>
              </a:rPr>
              <a:t>Khoa học</a:t>
            </a:r>
          </a:p>
          <a:p>
            <a:pPr algn="ctr"/>
            <a:r>
              <a:rPr lang="en-US" sz="4000" dirty="0" smtClean="0">
                <a:ea typeface="Cambria" panose="02040503050406030204" pitchFamily="18" charset="0"/>
              </a:rPr>
              <a:t>Từ </a:t>
            </a:r>
            <a:r>
              <a:rPr lang="en-US" sz="4000" dirty="0">
                <a:ea typeface="Cambria" panose="02040503050406030204" pitchFamily="18" charset="0"/>
              </a:rPr>
              <a:t>lúc mới sinh đến tuổi dậy thì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BBE1CFAF-BC05-4403-9008-1506ABD765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4592" b="89796" l="2649" r="94040">
                        <a14:foregroundMark x1="19868" y1="5612" x2="21523" y2="21939"/>
                        <a14:foregroundMark x1="8609" y1="31122" x2="10927" y2="38776"/>
                        <a14:foregroundMark x1="4636" y1="48469" x2="9603" y2="34694"/>
                        <a14:foregroundMark x1="3642" y1="86735" x2="3642" y2="86735"/>
                        <a14:foregroundMark x1="25497" y1="86224" x2="25497" y2="86224"/>
                        <a14:foregroundMark x1="24172" y1="88776" x2="24172" y2="88776"/>
                        <a14:foregroundMark x1="27815" y1="86224" x2="27815" y2="86224"/>
                        <a14:foregroundMark x1="33444" y1="88776" x2="33444" y2="88776"/>
                        <a14:foregroundMark x1="33444" y1="23980" x2="33444" y2="23980"/>
                        <a14:foregroundMark x1="35430" y1="16327" x2="35430" y2="16327"/>
                        <a14:foregroundMark x1="53974" y1="7653" x2="57616" y2="88265"/>
                        <a14:foregroundMark x1="46026" y1="28061" x2="46026" y2="28061"/>
                        <a14:foregroundMark x1="69536" y1="8673" x2="77815" y2="71939"/>
                        <a14:foregroundMark x1="81457" y1="18878" x2="86093" y2="71429"/>
                        <a14:foregroundMark x1="90728" y1="32653" x2="90728" y2="32653"/>
                        <a14:foregroundMark x1="89735" y1="34694" x2="89735" y2="34694"/>
                        <a14:foregroundMark x1="89073" y1="30612" x2="92053" y2="46429"/>
                        <a14:foregroundMark x1="85762" y1="84184" x2="85762" y2="78061"/>
                        <a14:foregroundMark x1="89073" y1="79592" x2="89073" y2="76020"/>
                        <a14:foregroundMark x1="74503" y1="76531" x2="74503" y2="72449"/>
                        <a14:foregroundMark x1="94040" y1="51531" x2="94040" y2="51531"/>
                        <a14:foregroundMark x1="58609" y1="29082" x2="58609" y2="29082"/>
                        <a14:foregroundMark x1="59934" y1="29082" x2="59934" y2="29082"/>
                        <a14:foregroundMark x1="57947" y1="17347" x2="57947" y2="17347"/>
                        <a14:foregroundMark x1="41391" y1="54592" x2="41391" y2="54592"/>
                        <a14:foregroundMark x1="26159" y1="46429" x2="26159" y2="46429"/>
                        <a14:foregroundMark x1="24172" y1="40816" x2="24172" y2="40816"/>
                        <a14:foregroundMark x1="77815" y1="76531" x2="77815" y2="7653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757909" y="4202718"/>
            <a:ext cx="2876951" cy="186716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="" xmlns:a16="http://schemas.microsoft.com/office/drawing/2014/main" id="{31B7BCEC-B2A5-4D5F-9987-0601B6FBA74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2174" b="93789" l="4724" r="89764">
                        <a14:foregroundMark x1="38583" y1="5280" x2="42520" y2="9627"/>
                        <a14:foregroundMark x1="45669" y1="2795" x2="45669" y2="2795"/>
                        <a14:foregroundMark x1="8661" y1="45963" x2="8661" y2="45963"/>
                        <a14:foregroundMark x1="58268" y1="89752" x2="58268" y2="89752"/>
                        <a14:foregroundMark x1="56693" y1="94099" x2="56693" y2="94099"/>
                        <a14:foregroundMark x1="36220" y1="92547" x2="36220" y2="92547"/>
                        <a14:foregroundMark x1="4724" y1="67081" x2="4724" y2="6708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361251" y="1626904"/>
            <a:ext cx="1209844" cy="3067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780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55489681-A882-4F90-A696-72787C58A7E1}"/>
              </a:ext>
            </a:extLst>
          </p:cNvPr>
          <p:cNvSpPr txBox="1"/>
          <p:nvPr/>
        </p:nvSpPr>
        <p:spPr>
          <a:xfrm>
            <a:off x="1070030" y="1930407"/>
            <a:ext cx="10019496" cy="584775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1. </a:t>
            </a:r>
            <a:r>
              <a:rPr lang="en-US" sz="3200" b="1" dirty="0" smtClean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Từ lúc mới sinh đến tuổi dậy thì:</a:t>
            </a:r>
            <a:endParaRPr lang="en-US" sz="3200" b="1" dirty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53B1413A-CC82-4F18-9703-5E952C353F16}"/>
              </a:ext>
            </a:extLst>
          </p:cNvPr>
          <p:cNvSpPr txBox="1"/>
          <p:nvPr/>
        </p:nvSpPr>
        <p:spPr>
          <a:xfrm>
            <a:off x="1128417" y="2515182"/>
            <a:ext cx="6725996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en-US" sz="32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Dưới 3 tuổi: </a:t>
            </a:r>
          </a:p>
          <a:p>
            <a:r>
              <a:rPr lang="en-US" sz="3200" dirty="0" smtClean="0">
                <a:latin typeface="Cambria" panose="02040503050406030204" pitchFamily="18" charset="0"/>
                <a:ea typeface="Cambria" panose="02040503050406030204" pitchFamily="18" charset="0"/>
              </a:rPr>
              <a:t>+ hoàn toàn phụ thuộc vào cha mẹ</a:t>
            </a:r>
          </a:p>
          <a:p>
            <a:r>
              <a:rPr lang="en-US" sz="3200" dirty="0" smtClean="0">
                <a:latin typeface="Cambria" panose="02040503050406030204" pitchFamily="18" charset="0"/>
                <a:ea typeface="Cambria" panose="02040503050406030204" pitchFamily="18" charset="0"/>
              </a:rPr>
              <a:t>+ là giai đoạn phát triển nhanh nhất.</a:t>
            </a:r>
          </a:p>
          <a:p>
            <a:r>
              <a:rPr lang="en-US" sz="3200" dirty="0" smtClean="0">
                <a:latin typeface="Cambria" panose="02040503050406030204" pitchFamily="18" charset="0"/>
                <a:ea typeface="Cambria" panose="02040503050406030204" pitchFamily="18" charset="0"/>
              </a:rPr>
              <a:t>+ có thể tự đi lại, xúc cơm, vui chơi.</a:t>
            </a:r>
            <a:endParaRPr lang="en-US" sz="3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lvl="5" indent="-457200">
              <a:buFontTx/>
              <a:buChar char="-"/>
            </a:pPr>
            <a:r>
              <a:rPr lang="en-US" sz="32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Từ 3 đến 6 tuổi:</a:t>
            </a:r>
          </a:p>
          <a:p>
            <a:pPr marL="0" lvl="5"/>
            <a:r>
              <a:rPr lang="en-US" sz="3200" dirty="0" smtClean="0">
                <a:latin typeface="Cambria" panose="02040503050406030204" pitchFamily="18" charset="0"/>
                <a:ea typeface="Cambria" panose="02040503050406030204" pitchFamily="18" charset="0"/>
              </a:rPr>
              <a:t>+ cơ thể tiếp tục lớn nhanh.</a:t>
            </a:r>
          </a:p>
          <a:p>
            <a:pPr marL="0" lvl="5"/>
            <a:r>
              <a:rPr lang="en-US" sz="3200" dirty="0" smtClean="0">
                <a:latin typeface="Cambria" panose="02040503050406030204" pitchFamily="18" charset="0"/>
                <a:ea typeface="Cambria" panose="02040503050406030204" pitchFamily="18" charset="0"/>
              </a:rPr>
              <a:t>+ thích hoạt động.</a:t>
            </a:r>
          </a:p>
          <a:p>
            <a:pPr marL="0" lvl="5"/>
            <a:r>
              <a:rPr lang="en-US" sz="3200" dirty="0" smtClean="0">
                <a:latin typeface="Cambria" panose="02040503050406030204" pitchFamily="18" charset="0"/>
                <a:ea typeface="Cambria" panose="02040503050406030204" pitchFamily="18" charset="0"/>
              </a:rPr>
              <a:t>+ bắt đầu biết suy nghĩ.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C0F9BF50-76BF-4BE6-A763-D01B58A420C5}"/>
              </a:ext>
            </a:extLst>
          </p:cNvPr>
          <p:cNvSpPr txBox="1"/>
          <p:nvPr/>
        </p:nvSpPr>
        <p:spPr>
          <a:xfrm>
            <a:off x="389105" y="-101310"/>
            <a:ext cx="1085606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err="1" smtClean="0">
                <a:ea typeface="Cambria" panose="02040503050406030204" pitchFamily="18" charset="0"/>
              </a:rPr>
              <a:t>Thứ</a:t>
            </a:r>
            <a:r>
              <a:rPr lang="en-US" sz="4000" dirty="0" smtClean="0">
                <a:ea typeface="Cambria" panose="02040503050406030204" pitchFamily="18" charset="0"/>
              </a:rPr>
              <a:t> </a:t>
            </a:r>
            <a:r>
              <a:rPr lang="en-US" sz="4000" dirty="0" err="1">
                <a:ea typeface="Cambria" panose="02040503050406030204" pitchFamily="18" charset="0"/>
              </a:rPr>
              <a:t>S</a:t>
            </a:r>
            <a:r>
              <a:rPr lang="en-US" sz="4000" dirty="0" err="1" smtClean="0">
                <a:ea typeface="Cambria" panose="02040503050406030204" pitchFamily="18" charset="0"/>
              </a:rPr>
              <a:t>áu</a:t>
            </a:r>
            <a:r>
              <a:rPr lang="en-US" sz="4000" dirty="0" smtClean="0">
                <a:ea typeface="Cambria" panose="02040503050406030204" pitchFamily="18" charset="0"/>
              </a:rPr>
              <a:t> </a:t>
            </a:r>
            <a:r>
              <a:rPr lang="en-US" sz="4000" dirty="0" err="1" smtClean="0">
                <a:ea typeface="Cambria" panose="02040503050406030204" pitchFamily="18" charset="0"/>
              </a:rPr>
              <a:t>ngày</a:t>
            </a:r>
            <a:r>
              <a:rPr lang="en-US" sz="4000" dirty="0" smtClean="0">
                <a:ea typeface="Cambria" panose="02040503050406030204" pitchFamily="18" charset="0"/>
              </a:rPr>
              <a:t> 22 tháng 9 </a:t>
            </a:r>
            <a:r>
              <a:rPr lang="en-US" sz="4000" dirty="0" err="1" smtClean="0">
                <a:ea typeface="Cambria" panose="02040503050406030204" pitchFamily="18" charset="0"/>
              </a:rPr>
              <a:t>năm</a:t>
            </a:r>
            <a:r>
              <a:rPr lang="en-US" sz="4000" dirty="0" smtClean="0">
                <a:ea typeface="Cambria" panose="02040503050406030204" pitchFamily="18" charset="0"/>
              </a:rPr>
              <a:t> 2023</a:t>
            </a:r>
          </a:p>
          <a:p>
            <a:pPr algn="ctr"/>
            <a:r>
              <a:rPr lang="en-US" sz="4000" dirty="0" smtClean="0">
                <a:ea typeface="Cambria" panose="02040503050406030204" pitchFamily="18" charset="0"/>
              </a:rPr>
              <a:t>Khoa học</a:t>
            </a:r>
          </a:p>
          <a:p>
            <a:pPr algn="ctr"/>
            <a:r>
              <a:rPr lang="en-US" sz="4000" dirty="0" smtClean="0">
                <a:ea typeface="Cambria" panose="02040503050406030204" pitchFamily="18" charset="0"/>
              </a:rPr>
              <a:t>Từ </a:t>
            </a:r>
            <a:r>
              <a:rPr lang="en-US" sz="4000" dirty="0">
                <a:ea typeface="Cambria" panose="02040503050406030204" pitchFamily="18" charset="0"/>
              </a:rPr>
              <a:t>lúc mới sinh đến tuổi dậy thì</a:t>
            </a:r>
          </a:p>
        </p:txBody>
      </p:sp>
    </p:spTree>
    <p:extLst>
      <p:ext uri="{BB962C8B-B14F-4D97-AF65-F5344CB8AC3E}">
        <p14:creationId xmlns:p14="http://schemas.microsoft.com/office/powerpoint/2010/main" val="2948560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55489681-A882-4F90-A696-72787C58A7E1}"/>
              </a:ext>
            </a:extLst>
          </p:cNvPr>
          <p:cNvSpPr txBox="1"/>
          <p:nvPr/>
        </p:nvSpPr>
        <p:spPr>
          <a:xfrm>
            <a:off x="618528" y="2679451"/>
            <a:ext cx="10767227" cy="707886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2. Tuổi dậy thì:</a:t>
            </a:r>
            <a:endParaRPr lang="en-US" sz="4000" b="1" dirty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53B1413A-CC82-4F18-9703-5E952C353F16}"/>
              </a:ext>
            </a:extLst>
          </p:cNvPr>
          <p:cNvSpPr txBox="1"/>
          <p:nvPr/>
        </p:nvSpPr>
        <p:spPr>
          <a:xfrm>
            <a:off x="618528" y="3664090"/>
            <a:ext cx="1129726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en-US" sz="3600" dirty="0" smtClean="0">
                <a:latin typeface="Cambria" panose="02040503050406030204" pitchFamily="18" charset="0"/>
                <a:ea typeface="Cambria" panose="02040503050406030204" pitchFamily="18" charset="0"/>
              </a:rPr>
              <a:t>Đây là giai đoạn đặc biệt đối với mỗi con người.</a:t>
            </a:r>
          </a:p>
          <a:p>
            <a:pPr marL="457200" indent="-457200">
              <a:buFontTx/>
              <a:buChar char="-"/>
            </a:pPr>
            <a:r>
              <a:rPr lang="en-US" sz="3600" dirty="0" smtClean="0">
                <a:latin typeface="Cambria" panose="02040503050406030204" pitchFamily="18" charset="0"/>
                <a:ea typeface="Cambria" panose="02040503050406030204" pitchFamily="18" charset="0"/>
              </a:rPr>
              <a:t>Nữ (10 – 15 tuổi):  xuất hiện kinh nguyệt.</a:t>
            </a:r>
          </a:p>
          <a:p>
            <a:pPr marL="457200" indent="-457200">
              <a:buFontTx/>
              <a:buChar char="-"/>
            </a:pPr>
            <a:r>
              <a:rPr lang="en-US" sz="3600" dirty="0" smtClean="0">
                <a:latin typeface="Cambria" panose="02040503050406030204" pitchFamily="18" charset="0"/>
                <a:ea typeface="Cambria" panose="02040503050406030204" pitchFamily="18" charset="0"/>
              </a:rPr>
              <a:t>Nam (13 – 17 tuổi): có hiện tượng xuất tinh.</a:t>
            </a:r>
          </a:p>
          <a:p>
            <a:pPr marL="457200" indent="-457200">
              <a:buFontTx/>
              <a:buChar char="-"/>
            </a:pPr>
            <a:r>
              <a:rPr lang="en-US" sz="3600" dirty="0" smtClean="0">
                <a:latin typeface="Cambria" panose="02040503050406030204" pitchFamily="18" charset="0"/>
                <a:ea typeface="Cambria" panose="02040503050406030204" pitchFamily="18" charset="0"/>
              </a:rPr>
              <a:t>Suy nghĩ, tình cảm thay đổi.</a:t>
            </a:r>
          </a:p>
        </p:txBody>
      </p:sp>
      <p:sp>
        <p:nvSpPr>
          <p:cNvPr id="3" name="Rectangle 2"/>
          <p:cNvSpPr/>
          <p:nvPr/>
        </p:nvSpPr>
        <p:spPr>
          <a:xfrm>
            <a:off x="781455" y="520511"/>
            <a:ext cx="6096000" cy="2062103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lvl="5" indent="-457200">
              <a:buFontTx/>
              <a:buChar char="-"/>
            </a:pPr>
            <a:r>
              <a:rPr lang="en-US" sz="3200" b="1" dirty="0">
                <a:latin typeface="Cambria" panose="02040503050406030204" pitchFamily="18" charset="0"/>
                <a:ea typeface="Cambria" panose="02040503050406030204" pitchFamily="18" charset="0"/>
              </a:rPr>
              <a:t>Từ 6 đến 10 tuổi:</a:t>
            </a:r>
          </a:p>
          <a:p>
            <a:pPr marL="0" lvl="5"/>
            <a:r>
              <a:rPr lang="en-US" sz="3200" dirty="0">
                <a:latin typeface="Cambria" panose="02040503050406030204" pitchFamily="18" charset="0"/>
                <a:ea typeface="Cambria" panose="02040503050406030204" pitchFamily="18" charset="0"/>
              </a:rPr>
              <a:t>+ chiều cao tiếp tục tăng.</a:t>
            </a:r>
          </a:p>
          <a:p>
            <a:pPr marL="0" lvl="5"/>
            <a:r>
              <a:rPr lang="en-US" sz="3200" dirty="0">
                <a:latin typeface="Cambria" panose="02040503050406030204" pitchFamily="18" charset="0"/>
                <a:ea typeface="Cambria" panose="02040503050406030204" pitchFamily="18" charset="0"/>
              </a:rPr>
              <a:t>+ trí nhớ, suy nghĩ phát triển.</a:t>
            </a:r>
          </a:p>
          <a:p>
            <a:pPr marL="0" lvl="5"/>
            <a:r>
              <a:rPr lang="en-US" sz="3200" dirty="0">
                <a:latin typeface="Cambria" panose="02040503050406030204" pitchFamily="18" charset="0"/>
                <a:ea typeface="Cambria" panose="02040503050406030204" pitchFamily="18" charset="0"/>
              </a:rPr>
              <a:t>+ hoạt động học là chủ yếu.</a:t>
            </a:r>
          </a:p>
        </p:txBody>
      </p:sp>
    </p:spTree>
    <p:extLst>
      <p:ext uri="{BB962C8B-B14F-4D97-AF65-F5344CB8AC3E}">
        <p14:creationId xmlns:p14="http://schemas.microsoft.com/office/powerpoint/2010/main" val="2952857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55489681-A882-4F90-A696-72787C58A7E1}"/>
              </a:ext>
            </a:extLst>
          </p:cNvPr>
          <p:cNvSpPr txBox="1"/>
          <p:nvPr/>
        </p:nvSpPr>
        <p:spPr>
          <a:xfrm>
            <a:off x="618528" y="500453"/>
            <a:ext cx="10767227" cy="52322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1. </a:t>
            </a:r>
            <a:r>
              <a:rPr lang="en-US" sz="2800" b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Các</a:t>
            </a:r>
            <a:r>
              <a:rPr lang="en-US" sz="28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giai</a:t>
            </a:r>
            <a:r>
              <a:rPr lang="en-US" sz="28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đoạn</a:t>
            </a:r>
            <a:r>
              <a:rPr lang="en-US" sz="28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phát</a:t>
            </a:r>
            <a:r>
              <a:rPr lang="en-US" sz="28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triển</a:t>
            </a:r>
            <a:r>
              <a:rPr lang="en-US" sz="28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từ</a:t>
            </a:r>
            <a:r>
              <a:rPr lang="en-US" sz="28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lúc</a:t>
            </a:r>
            <a:r>
              <a:rPr lang="en-US" sz="28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mới</a:t>
            </a:r>
            <a:r>
              <a:rPr lang="en-US" sz="28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sinh</a:t>
            </a:r>
            <a:r>
              <a:rPr lang="en-US" sz="28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đến</a:t>
            </a:r>
            <a:r>
              <a:rPr lang="en-US" sz="28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tuổi</a:t>
            </a:r>
            <a:r>
              <a:rPr lang="en-US" sz="28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dậy</a:t>
            </a:r>
            <a:r>
              <a:rPr lang="en-US" sz="28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thì</a:t>
            </a:r>
            <a:endParaRPr lang="en-US" sz="28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53B1413A-CC82-4F18-9703-5E952C353F16}"/>
              </a:ext>
            </a:extLst>
          </p:cNvPr>
          <p:cNvSpPr txBox="1"/>
          <p:nvPr/>
        </p:nvSpPr>
        <p:spPr>
          <a:xfrm>
            <a:off x="521110" y="1524000"/>
            <a:ext cx="112972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Nối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mỗi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ý ở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cột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bên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trái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với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ý ở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cột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bên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phải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để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được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thông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tin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đúng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99481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4E347A04-982F-4D2D-B44D-1AAF14680FBD}"/>
              </a:ext>
            </a:extLst>
          </p:cNvPr>
          <p:cNvSpPr txBox="1"/>
          <p:nvPr/>
        </p:nvSpPr>
        <p:spPr>
          <a:xfrm>
            <a:off x="7012039" y="617423"/>
            <a:ext cx="4795520" cy="1804749"/>
          </a:xfrm>
          <a:prstGeom prst="roundRect">
            <a:avLst/>
          </a:prstGeom>
          <a:ln w="28575"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a. Ở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lứa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tuổi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này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chúng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 ta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tiếp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tục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lớn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nhanh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nhưng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không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bằng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lứa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tuổi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trước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.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Chúng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 ta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thích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hoạt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động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chạy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nhảy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vui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chơi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với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các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bạn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đồng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thời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lời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nói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và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suy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nghĩ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bắt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đầu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phát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triển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C05DB5F2-146E-43B0-BD94-9AD2888B99AF}"/>
              </a:ext>
            </a:extLst>
          </p:cNvPr>
          <p:cNvSpPr txBox="1"/>
          <p:nvPr/>
        </p:nvSpPr>
        <p:spPr>
          <a:xfrm>
            <a:off x="7012039" y="2588107"/>
            <a:ext cx="4795520" cy="2145268"/>
          </a:xfrm>
          <a:prstGeom prst="roundRect">
            <a:avLst/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b. Ở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lứa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tuổi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này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chúng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 ta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phải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phụ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thuộc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hoàn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toàn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vào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bố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mẹ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.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Nhưng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chúng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 ta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lại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lớn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lên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khá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nhanh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nhất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là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giai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đoạn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sơ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sinh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và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đến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cuối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lứa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tuổi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này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chúng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 ta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đã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có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thể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tự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đi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chạy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xúc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cơm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1E0F3E91-270C-4EE1-B083-3E20FA629C63}"/>
              </a:ext>
            </a:extLst>
          </p:cNvPr>
          <p:cNvSpPr txBox="1"/>
          <p:nvPr/>
        </p:nvSpPr>
        <p:spPr>
          <a:xfrm>
            <a:off x="7043174" y="5003028"/>
            <a:ext cx="4795520" cy="1464231"/>
          </a:xfrm>
          <a:prstGeom prst="roundRect">
            <a:avLst/>
          </a:prstGeom>
          <a:ln w="28575"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c. Ở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lứa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tuổi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này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chiều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cao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vẫn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tiếp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tục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tăng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.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Hoạt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động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học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tập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của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chúng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 ta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ngày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càng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tăng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trí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nhớ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và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suy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nghĩ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cũng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ngày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càng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phát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triển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EC055B55-68AB-40A0-8F2B-0CC36AEB29B3}"/>
              </a:ext>
            </a:extLst>
          </p:cNvPr>
          <p:cNvSpPr txBox="1"/>
          <p:nvPr/>
        </p:nvSpPr>
        <p:spPr>
          <a:xfrm>
            <a:off x="1171676" y="910600"/>
            <a:ext cx="2633406" cy="1123712"/>
          </a:xfrm>
          <a:prstGeom prst="roundRect">
            <a:avLst/>
          </a:prstGeom>
          <a:ln w="28575"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endParaRPr lang="en-US" sz="20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/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1.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Dưới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 3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tuổi</a:t>
            </a:r>
            <a:endParaRPr lang="en-US" sz="20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indent="-457200" algn="just">
              <a:buAutoNum type="arabicPeriod"/>
            </a:pPr>
            <a:endParaRPr lang="en-US" sz="20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4407090D-1E63-4786-87C3-DCDC269DE766}"/>
              </a:ext>
            </a:extLst>
          </p:cNvPr>
          <p:cNvSpPr txBox="1"/>
          <p:nvPr/>
        </p:nvSpPr>
        <p:spPr>
          <a:xfrm>
            <a:off x="1171675" y="2929153"/>
            <a:ext cx="2633407" cy="1123712"/>
          </a:xfrm>
          <a:prstGeom prst="roundRect">
            <a:avLst/>
          </a:prstGeom>
          <a:ln w="28575"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endParaRPr lang="en-US" sz="20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/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2.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Từ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 3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đến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 6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tuổi</a:t>
            </a:r>
            <a:endParaRPr lang="en-US" sz="20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/>
            <a:endParaRPr lang="en-US" sz="20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28C90709-BE89-44EE-A545-7F6B278258EC}"/>
              </a:ext>
            </a:extLst>
          </p:cNvPr>
          <p:cNvSpPr txBox="1"/>
          <p:nvPr/>
        </p:nvSpPr>
        <p:spPr>
          <a:xfrm>
            <a:off x="1171676" y="4947707"/>
            <a:ext cx="2633407" cy="1123712"/>
          </a:xfrm>
          <a:prstGeom prst="roundRect">
            <a:avLst/>
          </a:prstGeom>
          <a:ln w="28575"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endParaRPr lang="en-US" sz="20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/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3.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Từ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 6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đến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 10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tuổi</a:t>
            </a:r>
            <a:endParaRPr lang="en-US" sz="20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/>
            <a:endParaRPr lang="en-US" sz="20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="" xmlns:a16="http://schemas.microsoft.com/office/drawing/2014/main" id="{3D911C6F-F16C-4D82-A9DD-22F41FDFD3B4}"/>
              </a:ext>
            </a:extLst>
          </p:cNvPr>
          <p:cNvCxnSpPr>
            <a:stCxn id="5" idx="3"/>
            <a:endCxn id="7" idx="1"/>
          </p:cNvCxnSpPr>
          <p:nvPr/>
        </p:nvCxnSpPr>
        <p:spPr>
          <a:xfrm>
            <a:off x="3805082" y="1472456"/>
            <a:ext cx="3206957" cy="2188285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="" xmlns:a16="http://schemas.microsoft.com/office/drawing/2014/main" id="{38FED6A2-F8CF-4EE7-826C-88D6AB94F951}"/>
              </a:ext>
            </a:extLst>
          </p:cNvPr>
          <p:cNvCxnSpPr>
            <a:cxnSpLocks/>
            <a:stCxn id="8" idx="3"/>
            <a:endCxn id="6" idx="1"/>
          </p:cNvCxnSpPr>
          <p:nvPr/>
        </p:nvCxnSpPr>
        <p:spPr>
          <a:xfrm flipV="1">
            <a:off x="3805082" y="1519798"/>
            <a:ext cx="3206957" cy="197121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="" xmlns:a16="http://schemas.microsoft.com/office/drawing/2014/main" id="{2572401A-E775-4838-85F2-ABBD1B0E310E}"/>
              </a:ext>
            </a:extLst>
          </p:cNvPr>
          <p:cNvCxnSpPr>
            <a:cxnSpLocks/>
          </p:cNvCxnSpPr>
          <p:nvPr/>
        </p:nvCxnSpPr>
        <p:spPr>
          <a:xfrm>
            <a:off x="3836217" y="5509564"/>
            <a:ext cx="3175822" cy="47342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0DBD8D28-0629-416C-84FE-603A9AE08187}"/>
              </a:ext>
            </a:extLst>
          </p:cNvPr>
          <p:cNvSpPr txBox="1"/>
          <p:nvPr/>
        </p:nvSpPr>
        <p:spPr>
          <a:xfrm>
            <a:off x="541430" y="80515"/>
            <a:ext cx="112972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Nối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mỗi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ý ở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cột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bên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trái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với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ý ở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cột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bên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phải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để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được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thông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tin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đúng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32253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873C079A-A2D5-4F60-AE1A-D3F46897C860}"/>
              </a:ext>
            </a:extLst>
          </p:cNvPr>
          <p:cNvSpPr txBox="1"/>
          <p:nvPr/>
        </p:nvSpPr>
        <p:spPr>
          <a:xfrm>
            <a:off x="618528" y="500453"/>
            <a:ext cx="10796724" cy="954107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8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2. </a:t>
            </a:r>
            <a:r>
              <a:rPr lang="en-US" altLang="en-US" sz="2800" b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Đặc</a:t>
            </a:r>
            <a:r>
              <a:rPr lang="en-US" altLang="en-US" sz="28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điểm</a:t>
            </a:r>
            <a:r>
              <a:rPr lang="en-US" altLang="en-US" sz="28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và</a:t>
            </a:r>
            <a:r>
              <a:rPr lang="en-US" altLang="en-US" sz="28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tầm</a:t>
            </a:r>
            <a:r>
              <a:rPr lang="en-US" altLang="en-US" sz="28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quan</a:t>
            </a:r>
            <a:r>
              <a:rPr lang="en-US" altLang="en-US" sz="28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trọng</a:t>
            </a:r>
            <a:r>
              <a:rPr lang="en-US" altLang="en-US" sz="28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của</a:t>
            </a:r>
            <a:r>
              <a:rPr lang="en-US" altLang="en-US" sz="28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tuổi</a:t>
            </a:r>
            <a:r>
              <a:rPr lang="en-US" altLang="en-US" sz="28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dậy</a:t>
            </a:r>
            <a:r>
              <a:rPr lang="en-US" altLang="en-US" sz="28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thì</a:t>
            </a:r>
            <a:r>
              <a:rPr lang="en-US" altLang="en-US" sz="28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đối</a:t>
            </a:r>
            <a:r>
              <a:rPr lang="en-US" altLang="en-US" sz="28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với</a:t>
            </a:r>
            <a:r>
              <a:rPr lang="en-US" altLang="en-US" sz="28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cuộc</a:t>
            </a:r>
            <a:r>
              <a:rPr lang="en-US" altLang="en-US" sz="28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đời</a:t>
            </a:r>
            <a:endParaRPr lang="en-US" altLang="en-US" sz="28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mỗi</a:t>
            </a:r>
            <a:r>
              <a:rPr lang="en-US" altLang="en-US" sz="28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người</a:t>
            </a:r>
            <a:endParaRPr lang="en-US" altLang="en-US" sz="28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5036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804" name="Picture 4" descr="05">
            <a:extLst>
              <a:ext uri="{FF2B5EF4-FFF2-40B4-BE49-F238E27FC236}">
                <a16:creationId xmlns="" xmlns:a16="http://schemas.microsoft.com/office/drawing/2014/main" id="{CBE59FD0-F0F3-4B5E-8C9A-60404E5C3A60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00" y="4648200"/>
            <a:ext cx="11430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: Rounded Corners 1">
            <a:extLst>
              <a:ext uri="{FF2B5EF4-FFF2-40B4-BE49-F238E27FC236}">
                <a16:creationId xmlns="" xmlns:a16="http://schemas.microsoft.com/office/drawing/2014/main" id="{8F42C9A4-4767-44C7-B617-7E656C57F3D1}"/>
              </a:ext>
            </a:extLst>
          </p:cNvPr>
          <p:cNvSpPr/>
          <p:nvPr/>
        </p:nvSpPr>
        <p:spPr>
          <a:xfrm>
            <a:off x="1714500" y="228600"/>
            <a:ext cx="8763000" cy="23622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en-US" altLang="en-US" sz="28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vi-VN" sz="28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 dậy thì ở con gái thường bắt đầu vào khoảng nào?</a:t>
            </a:r>
            <a:endParaRPr lang="en-US" altLang="en-US" sz="2800" b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="" xmlns:a16="http://schemas.microsoft.com/office/drawing/2014/main" id="{A9AB3D32-97F6-4983-81DF-017D63CCADB8}"/>
              </a:ext>
            </a:extLst>
          </p:cNvPr>
          <p:cNvSpPr/>
          <p:nvPr/>
        </p:nvSpPr>
        <p:spPr>
          <a:xfrm>
            <a:off x="1878013" y="2743200"/>
            <a:ext cx="833755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800" dirty="0" err="1">
                <a:solidFill>
                  <a:schemeClr val="lt1"/>
                </a:solidFill>
                <a:cs typeface="+mn-cs"/>
              </a:rPr>
              <a:t>Từ</a:t>
            </a:r>
            <a:r>
              <a:rPr lang="en-US" sz="2800" dirty="0">
                <a:solidFill>
                  <a:schemeClr val="lt1"/>
                </a:solidFill>
                <a:cs typeface="+mn-cs"/>
              </a:rPr>
              <a:t> 10 </a:t>
            </a:r>
            <a:r>
              <a:rPr lang="en-US" sz="2800" dirty="0" err="1">
                <a:solidFill>
                  <a:schemeClr val="lt1"/>
                </a:solidFill>
                <a:cs typeface="+mn-cs"/>
              </a:rPr>
              <a:t>đến</a:t>
            </a:r>
            <a:r>
              <a:rPr lang="en-US" sz="2800" dirty="0">
                <a:solidFill>
                  <a:schemeClr val="lt1"/>
                </a:solidFill>
                <a:cs typeface="+mn-cs"/>
              </a:rPr>
              <a:t> 15 </a:t>
            </a:r>
            <a:r>
              <a:rPr lang="en-US" sz="2800" dirty="0" err="1">
                <a:solidFill>
                  <a:schemeClr val="lt1"/>
                </a:solidFill>
                <a:cs typeface="+mn-cs"/>
              </a:rPr>
              <a:t>tuổi</a:t>
            </a:r>
            <a:r>
              <a:rPr lang="en-US" sz="2800" dirty="0">
                <a:solidFill>
                  <a:schemeClr val="lt1"/>
                </a:solidFill>
                <a:cs typeface="+mn-cs"/>
              </a:rPr>
              <a:t>.</a:t>
            </a:r>
            <a:endParaRPr lang="en-US" altLang="en-US" sz="2800" dirty="0">
              <a:solidFill>
                <a:schemeClr val="lt1"/>
              </a:solidFill>
              <a:cs typeface="+mn-cs"/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="" xmlns:a16="http://schemas.microsoft.com/office/drawing/2014/main" id="{A2FF8763-9486-4F5A-9D9B-CB18105F8F07}"/>
              </a:ext>
            </a:extLst>
          </p:cNvPr>
          <p:cNvSpPr/>
          <p:nvPr/>
        </p:nvSpPr>
        <p:spPr>
          <a:xfrm>
            <a:off x="1878013" y="3714750"/>
            <a:ext cx="833755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800" dirty="0" err="1">
                <a:solidFill>
                  <a:schemeClr val="lt1"/>
                </a:solidFill>
                <a:cs typeface="+mn-cs"/>
              </a:rPr>
              <a:t>Từ</a:t>
            </a:r>
            <a:r>
              <a:rPr lang="en-US" sz="2800" dirty="0">
                <a:solidFill>
                  <a:schemeClr val="lt1"/>
                </a:solidFill>
                <a:cs typeface="+mn-cs"/>
              </a:rPr>
              <a:t> 13 </a:t>
            </a:r>
            <a:r>
              <a:rPr lang="en-US" sz="2800" dirty="0" err="1">
                <a:solidFill>
                  <a:schemeClr val="lt1"/>
                </a:solidFill>
                <a:cs typeface="+mn-cs"/>
              </a:rPr>
              <a:t>đến</a:t>
            </a:r>
            <a:r>
              <a:rPr lang="en-US" sz="2800" dirty="0">
                <a:solidFill>
                  <a:schemeClr val="lt1"/>
                </a:solidFill>
                <a:cs typeface="+mn-cs"/>
              </a:rPr>
              <a:t> 17 </a:t>
            </a:r>
            <a:r>
              <a:rPr lang="en-US" sz="2800" dirty="0" err="1">
                <a:solidFill>
                  <a:schemeClr val="lt1"/>
                </a:solidFill>
                <a:cs typeface="+mn-cs"/>
              </a:rPr>
              <a:t>tuổi</a:t>
            </a:r>
            <a:endParaRPr lang="en-US" altLang="en-US" sz="2800" dirty="0">
              <a:solidFill>
                <a:schemeClr val="lt1"/>
              </a:solidFill>
              <a:cs typeface="+mn-cs"/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="" xmlns:a16="http://schemas.microsoft.com/office/drawing/2014/main" id="{21C53AC8-9474-465A-A794-771992F1B115}"/>
              </a:ext>
            </a:extLst>
          </p:cNvPr>
          <p:cNvSpPr/>
          <p:nvPr/>
        </p:nvSpPr>
        <p:spPr>
          <a:xfrm>
            <a:off x="1905000" y="4687888"/>
            <a:ext cx="833755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800" b="0" i="0" dirty="0" err="1">
                <a:effectLst/>
                <a:latin typeface="Arial" panose="020B0604020202020204" pitchFamily="34" charset="0"/>
              </a:rPr>
              <a:t>Từ</a:t>
            </a:r>
            <a:r>
              <a:rPr lang="en-US" sz="2800" b="0" i="0" dirty="0">
                <a:effectLst/>
                <a:latin typeface="Arial" panose="020B0604020202020204" pitchFamily="34" charset="0"/>
              </a:rPr>
              <a:t> 10 </a:t>
            </a:r>
            <a:r>
              <a:rPr lang="en-US" sz="2800" b="0" i="0" dirty="0" err="1">
                <a:effectLst/>
                <a:latin typeface="Arial" panose="020B0604020202020204" pitchFamily="34" charset="0"/>
              </a:rPr>
              <a:t>đến</a:t>
            </a:r>
            <a:r>
              <a:rPr lang="en-US" sz="2800" b="0" i="0" dirty="0">
                <a:effectLst/>
                <a:latin typeface="Arial" panose="020B0604020202020204" pitchFamily="34" charset="0"/>
              </a:rPr>
              <a:t> 19 </a:t>
            </a:r>
            <a:r>
              <a:rPr lang="en-US" sz="2800" b="0" i="0" dirty="0" err="1">
                <a:effectLst/>
                <a:latin typeface="Arial" panose="020B0604020202020204" pitchFamily="34" charset="0"/>
              </a:rPr>
              <a:t>tuổi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="" xmlns:a16="http://schemas.microsoft.com/office/drawing/2014/main" id="{A2519D54-0843-469C-A98D-AAD4EF86C5C7}"/>
              </a:ext>
            </a:extLst>
          </p:cNvPr>
          <p:cNvSpPr/>
          <p:nvPr/>
        </p:nvSpPr>
        <p:spPr>
          <a:xfrm>
            <a:off x="1905000" y="5659438"/>
            <a:ext cx="833755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/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800" b="0" i="0" dirty="0" err="1">
                <a:effectLst/>
                <a:latin typeface="Arial" panose="020B0604020202020204" pitchFamily="34" charset="0"/>
              </a:rPr>
              <a:t>Từ</a:t>
            </a:r>
            <a:r>
              <a:rPr lang="en-US" sz="2800" b="0" i="0" dirty="0">
                <a:effectLst/>
                <a:latin typeface="Arial" panose="020B0604020202020204" pitchFamily="34" charset="0"/>
              </a:rPr>
              <a:t> 15 </a:t>
            </a:r>
            <a:r>
              <a:rPr lang="en-US" sz="2800" b="0" i="0" dirty="0" err="1">
                <a:effectLst/>
                <a:latin typeface="Arial" panose="020B0604020202020204" pitchFamily="34" charset="0"/>
              </a:rPr>
              <a:t>đến</a:t>
            </a:r>
            <a:r>
              <a:rPr lang="en-US" sz="2800" b="0" i="0" dirty="0">
                <a:effectLst/>
                <a:latin typeface="Arial" panose="020B0604020202020204" pitchFamily="34" charset="0"/>
              </a:rPr>
              <a:t> 19 </a:t>
            </a:r>
            <a:r>
              <a:rPr lang="en-US" sz="2800" b="0" i="0" dirty="0" err="1">
                <a:effectLst/>
                <a:latin typeface="Arial" panose="020B0604020202020204" pitchFamily="34" charset="0"/>
              </a:rPr>
              <a:t>tuổi</a:t>
            </a:r>
            <a:r>
              <a:rPr lang="en-US" sz="2800" b="0" i="0" dirty="0">
                <a:effectLst/>
                <a:latin typeface="Arial" panose="020B0604020202020204" pitchFamily="34" charset="0"/>
              </a:rPr>
              <a:t>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F1DA3A51-B574-46CB-851F-BDE59A2AF2D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310" y="2525047"/>
            <a:ext cx="1189703" cy="1189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1574676"/>
      </p:ext>
    </p:extLst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76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804" name="Picture 4" descr="05">
            <a:extLst>
              <a:ext uri="{FF2B5EF4-FFF2-40B4-BE49-F238E27FC236}">
                <a16:creationId xmlns="" xmlns:a16="http://schemas.microsoft.com/office/drawing/2014/main" id="{CBE59FD0-F0F3-4B5E-8C9A-60404E5C3A60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00" y="4648200"/>
            <a:ext cx="11430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: Rounded Corners 1">
            <a:extLst>
              <a:ext uri="{FF2B5EF4-FFF2-40B4-BE49-F238E27FC236}">
                <a16:creationId xmlns="" xmlns:a16="http://schemas.microsoft.com/office/drawing/2014/main" id="{8F42C9A4-4767-44C7-B617-7E656C57F3D1}"/>
              </a:ext>
            </a:extLst>
          </p:cNvPr>
          <p:cNvSpPr/>
          <p:nvPr/>
        </p:nvSpPr>
        <p:spPr>
          <a:xfrm>
            <a:off x="1714500" y="228600"/>
            <a:ext cx="8763000" cy="23622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en-US" altLang="en-US" sz="28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vi-VN" sz="28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 dậy thì ở con </a:t>
            </a:r>
            <a:r>
              <a:rPr lang="en-US" sz="2800" b="1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trai</a:t>
            </a:r>
            <a:r>
              <a:rPr lang="vi-VN" sz="28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thường bắt đầu vào khoảng nào?</a:t>
            </a:r>
            <a:endParaRPr lang="en-US" altLang="en-US" sz="2800" b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="" xmlns:a16="http://schemas.microsoft.com/office/drawing/2014/main" id="{A9AB3D32-97F6-4983-81DF-017D63CCADB8}"/>
              </a:ext>
            </a:extLst>
          </p:cNvPr>
          <p:cNvSpPr/>
          <p:nvPr/>
        </p:nvSpPr>
        <p:spPr>
          <a:xfrm>
            <a:off x="1878013" y="2743200"/>
            <a:ext cx="833755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800" dirty="0" err="1">
                <a:solidFill>
                  <a:schemeClr val="lt1"/>
                </a:solidFill>
                <a:cs typeface="+mn-cs"/>
              </a:rPr>
              <a:t>Từ</a:t>
            </a:r>
            <a:r>
              <a:rPr lang="en-US" sz="2800" dirty="0">
                <a:solidFill>
                  <a:schemeClr val="lt1"/>
                </a:solidFill>
                <a:cs typeface="+mn-cs"/>
              </a:rPr>
              <a:t> 10 </a:t>
            </a:r>
            <a:r>
              <a:rPr lang="en-US" sz="2800" dirty="0" err="1">
                <a:solidFill>
                  <a:schemeClr val="lt1"/>
                </a:solidFill>
                <a:cs typeface="+mn-cs"/>
              </a:rPr>
              <a:t>đến</a:t>
            </a:r>
            <a:r>
              <a:rPr lang="en-US" sz="2800" dirty="0">
                <a:solidFill>
                  <a:schemeClr val="lt1"/>
                </a:solidFill>
                <a:cs typeface="+mn-cs"/>
              </a:rPr>
              <a:t> 15 </a:t>
            </a:r>
            <a:r>
              <a:rPr lang="en-US" sz="2800" dirty="0" err="1">
                <a:solidFill>
                  <a:schemeClr val="lt1"/>
                </a:solidFill>
                <a:cs typeface="+mn-cs"/>
              </a:rPr>
              <a:t>tuổi</a:t>
            </a:r>
            <a:r>
              <a:rPr lang="en-US" sz="2800" dirty="0">
                <a:solidFill>
                  <a:schemeClr val="lt1"/>
                </a:solidFill>
                <a:cs typeface="+mn-cs"/>
              </a:rPr>
              <a:t>.</a:t>
            </a:r>
            <a:endParaRPr lang="en-US" altLang="en-US" sz="2800" dirty="0">
              <a:solidFill>
                <a:schemeClr val="lt1"/>
              </a:solidFill>
              <a:cs typeface="+mn-cs"/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="" xmlns:a16="http://schemas.microsoft.com/office/drawing/2014/main" id="{A2FF8763-9486-4F5A-9D9B-CB18105F8F07}"/>
              </a:ext>
            </a:extLst>
          </p:cNvPr>
          <p:cNvSpPr/>
          <p:nvPr/>
        </p:nvSpPr>
        <p:spPr>
          <a:xfrm>
            <a:off x="1878013" y="3714750"/>
            <a:ext cx="833755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800" dirty="0" err="1">
                <a:solidFill>
                  <a:schemeClr val="lt1"/>
                </a:solidFill>
                <a:cs typeface="+mn-cs"/>
              </a:rPr>
              <a:t>Từ</a:t>
            </a:r>
            <a:r>
              <a:rPr lang="en-US" sz="2800" dirty="0">
                <a:solidFill>
                  <a:schemeClr val="lt1"/>
                </a:solidFill>
                <a:cs typeface="+mn-cs"/>
              </a:rPr>
              <a:t> 15 </a:t>
            </a:r>
            <a:r>
              <a:rPr lang="en-US" sz="2800" dirty="0" err="1">
                <a:solidFill>
                  <a:schemeClr val="lt1"/>
                </a:solidFill>
                <a:cs typeface="+mn-cs"/>
              </a:rPr>
              <a:t>đến</a:t>
            </a:r>
            <a:r>
              <a:rPr lang="en-US" sz="2800" dirty="0">
                <a:solidFill>
                  <a:schemeClr val="lt1"/>
                </a:solidFill>
                <a:cs typeface="+mn-cs"/>
              </a:rPr>
              <a:t> 19 </a:t>
            </a:r>
            <a:r>
              <a:rPr lang="en-US" sz="2800" dirty="0" err="1">
                <a:solidFill>
                  <a:schemeClr val="lt1"/>
                </a:solidFill>
                <a:cs typeface="+mn-cs"/>
              </a:rPr>
              <a:t>tuổi</a:t>
            </a:r>
            <a:endParaRPr lang="en-US" altLang="en-US" sz="2800" dirty="0">
              <a:solidFill>
                <a:schemeClr val="lt1"/>
              </a:solidFill>
              <a:cs typeface="+mn-cs"/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="" xmlns:a16="http://schemas.microsoft.com/office/drawing/2014/main" id="{21C53AC8-9474-465A-A794-771992F1B115}"/>
              </a:ext>
            </a:extLst>
          </p:cNvPr>
          <p:cNvSpPr/>
          <p:nvPr/>
        </p:nvSpPr>
        <p:spPr>
          <a:xfrm>
            <a:off x="1905000" y="4687888"/>
            <a:ext cx="833755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800" b="0" i="0" dirty="0" err="1">
                <a:effectLst/>
                <a:latin typeface="Arial" panose="020B0604020202020204" pitchFamily="34" charset="0"/>
              </a:rPr>
              <a:t>Từ</a:t>
            </a:r>
            <a:r>
              <a:rPr lang="en-US" sz="2800" b="0" i="0" dirty="0">
                <a:effectLst/>
                <a:latin typeface="Arial" panose="020B0604020202020204" pitchFamily="34" charset="0"/>
              </a:rPr>
              <a:t> 13 </a:t>
            </a:r>
            <a:r>
              <a:rPr lang="en-US" sz="2800" b="0" i="0" dirty="0" err="1">
                <a:effectLst/>
                <a:latin typeface="Arial" panose="020B0604020202020204" pitchFamily="34" charset="0"/>
              </a:rPr>
              <a:t>đến</a:t>
            </a:r>
            <a:r>
              <a:rPr lang="en-US" sz="2800" b="0" i="0" dirty="0">
                <a:effectLst/>
                <a:latin typeface="Arial" panose="020B0604020202020204" pitchFamily="34" charset="0"/>
              </a:rPr>
              <a:t> 17 </a:t>
            </a:r>
            <a:r>
              <a:rPr lang="en-US" sz="2800" b="0" i="0" dirty="0" err="1">
                <a:effectLst/>
                <a:latin typeface="Arial" panose="020B0604020202020204" pitchFamily="34" charset="0"/>
              </a:rPr>
              <a:t>tuổi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="" xmlns:a16="http://schemas.microsoft.com/office/drawing/2014/main" id="{A2519D54-0843-469C-A98D-AAD4EF86C5C7}"/>
              </a:ext>
            </a:extLst>
          </p:cNvPr>
          <p:cNvSpPr/>
          <p:nvPr/>
        </p:nvSpPr>
        <p:spPr>
          <a:xfrm>
            <a:off x="1905000" y="5659438"/>
            <a:ext cx="833755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/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800" b="0" i="0" dirty="0" err="1">
                <a:effectLst/>
                <a:latin typeface="Arial" panose="020B0604020202020204" pitchFamily="34" charset="0"/>
              </a:rPr>
              <a:t>Từ</a:t>
            </a:r>
            <a:r>
              <a:rPr lang="en-US" sz="2800" b="0" i="0" dirty="0">
                <a:effectLst/>
                <a:latin typeface="Arial" panose="020B0604020202020204" pitchFamily="34" charset="0"/>
              </a:rPr>
              <a:t> 10 </a:t>
            </a:r>
            <a:r>
              <a:rPr lang="en-US" sz="2800" b="0" i="0" dirty="0" err="1">
                <a:effectLst/>
                <a:latin typeface="Arial" panose="020B0604020202020204" pitchFamily="34" charset="0"/>
              </a:rPr>
              <a:t>đến</a:t>
            </a:r>
            <a:r>
              <a:rPr lang="en-US" sz="2800" b="0" i="0" dirty="0">
                <a:effectLst/>
                <a:latin typeface="Arial" panose="020B0604020202020204" pitchFamily="34" charset="0"/>
              </a:rPr>
              <a:t> 19 </a:t>
            </a:r>
            <a:r>
              <a:rPr lang="en-US" sz="2800" b="0" i="0" dirty="0" err="1">
                <a:effectLst/>
                <a:latin typeface="Arial" panose="020B0604020202020204" pitchFamily="34" charset="0"/>
              </a:rPr>
              <a:t>tuổi</a:t>
            </a:r>
            <a:r>
              <a:rPr lang="en-US" sz="2800" b="0" i="0" dirty="0">
                <a:effectLst/>
                <a:latin typeface="Arial" panose="020B0604020202020204" pitchFamily="34" charset="0"/>
              </a:rPr>
              <a:t>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F1DA3A51-B574-46CB-851F-BDE59A2AF2D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734" y="4474036"/>
            <a:ext cx="1189703" cy="1189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4131985"/>
      </p:ext>
    </p:extLst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76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804" name="Picture 4" descr="05">
            <a:extLst>
              <a:ext uri="{FF2B5EF4-FFF2-40B4-BE49-F238E27FC236}">
                <a16:creationId xmlns="" xmlns:a16="http://schemas.microsoft.com/office/drawing/2014/main" id="{CBE59FD0-F0F3-4B5E-8C9A-60404E5C3A60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00" y="4648200"/>
            <a:ext cx="11430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: Rounded Corners 1">
            <a:extLst>
              <a:ext uri="{FF2B5EF4-FFF2-40B4-BE49-F238E27FC236}">
                <a16:creationId xmlns="" xmlns:a16="http://schemas.microsoft.com/office/drawing/2014/main" id="{8F42C9A4-4767-44C7-B617-7E656C57F3D1}"/>
              </a:ext>
            </a:extLst>
          </p:cNvPr>
          <p:cNvSpPr/>
          <p:nvPr/>
        </p:nvSpPr>
        <p:spPr>
          <a:xfrm>
            <a:off x="1714499" y="345050"/>
            <a:ext cx="9405783" cy="1756901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en-US" altLang="en-US" sz="28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vi-VN" sz="28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 hiệu nào cho biết người con gái đã chính thức bước vào tuổi dậy thì?</a:t>
            </a:r>
            <a:endParaRPr lang="en-US" altLang="en-US" sz="2800" b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="" xmlns:a16="http://schemas.microsoft.com/office/drawing/2014/main" id="{A9AB3D32-97F6-4983-81DF-017D63CCADB8}"/>
              </a:ext>
            </a:extLst>
          </p:cNvPr>
          <p:cNvSpPr/>
          <p:nvPr/>
        </p:nvSpPr>
        <p:spPr>
          <a:xfrm>
            <a:off x="1838683" y="2209800"/>
            <a:ext cx="92816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vi-VN" sz="2800" dirty="0">
                <a:solidFill>
                  <a:schemeClr val="lt1"/>
                </a:solidFill>
                <a:cs typeface="+mn-cs"/>
              </a:rPr>
              <a:t>Cơ quan sinh dục phát triển.</a:t>
            </a:r>
            <a:endParaRPr lang="en-US" altLang="en-US" sz="2800" dirty="0">
              <a:solidFill>
                <a:schemeClr val="lt1"/>
              </a:solidFill>
              <a:cs typeface="+mn-cs"/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="" xmlns:a16="http://schemas.microsoft.com/office/drawing/2014/main" id="{A2FF8763-9486-4F5A-9D9B-CB18105F8F07}"/>
              </a:ext>
            </a:extLst>
          </p:cNvPr>
          <p:cNvSpPr/>
          <p:nvPr/>
        </p:nvSpPr>
        <p:spPr>
          <a:xfrm>
            <a:off x="1838684" y="3181350"/>
            <a:ext cx="92816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vi-VN" sz="2800" dirty="0">
                <a:solidFill>
                  <a:schemeClr val="lt1"/>
                </a:solidFill>
                <a:cs typeface="+mn-cs"/>
              </a:rPr>
              <a:t>Cơ thể phát triển nhanh cả về chiều cao và cân nặng</a:t>
            </a:r>
            <a:r>
              <a:rPr lang="vi-VN" sz="2800" b="0" i="0" dirty="0">
                <a:effectLst/>
                <a:latin typeface="Arial" panose="020B0604020202020204" pitchFamily="34" charset="0"/>
              </a:rPr>
              <a:t>.</a:t>
            </a:r>
            <a:endParaRPr lang="en-US" altLang="en-US" sz="2800" dirty="0">
              <a:solidFill>
                <a:schemeClr val="lt1"/>
              </a:solidFill>
              <a:cs typeface="+mn-cs"/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="" xmlns:a16="http://schemas.microsoft.com/office/drawing/2014/main" id="{21C53AC8-9474-465A-A794-771992F1B115}"/>
              </a:ext>
            </a:extLst>
          </p:cNvPr>
          <p:cNvSpPr/>
          <p:nvPr/>
        </p:nvSpPr>
        <p:spPr>
          <a:xfrm>
            <a:off x="1865671" y="4154488"/>
            <a:ext cx="9254612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800" b="0" i="0" dirty="0" err="1">
                <a:effectLst/>
                <a:latin typeface="Arial" panose="020B0604020202020204" pitchFamily="34" charset="0"/>
              </a:rPr>
              <a:t>Có</a:t>
            </a:r>
            <a:r>
              <a:rPr lang="en-US" sz="2800" b="0" i="0" dirty="0">
                <a:effectLst/>
                <a:latin typeface="Arial" panose="020B0604020202020204" pitchFamily="34" charset="0"/>
              </a:rPr>
              <a:t> </a:t>
            </a:r>
            <a:r>
              <a:rPr lang="en-US" sz="2800" b="0" i="0" dirty="0" err="1">
                <a:effectLst/>
                <a:latin typeface="Arial" panose="020B0604020202020204" pitchFamily="34" charset="0"/>
              </a:rPr>
              <a:t>kinh</a:t>
            </a:r>
            <a:r>
              <a:rPr lang="en-US" sz="2800" b="0" i="0" dirty="0">
                <a:effectLst/>
                <a:latin typeface="Arial" panose="020B0604020202020204" pitchFamily="34" charset="0"/>
              </a:rPr>
              <a:t> </a:t>
            </a:r>
            <a:r>
              <a:rPr lang="en-US" sz="2800" b="0" i="0" dirty="0" err="1">
                <a:effectLst/>
                <a:latin typeface="Arial" panose="020B0604020202020204" pitchFamily="34" charset="0"/>
              </a:rPr>
              <a:t>nguyệt</a:t>
            </a:r>
            <a:r>
              <a:rPr lang="en-US" sz="2800" b="0" i="0" dirty="0">
                <a:effectLst/>
                <a:latin typeface="Arial" panose="020B0604020202020204" pitchFamily="34" charset="0"/>
              </a:rPr>
              <a:t>.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="" xmlns:a16="http://schemas.microsoft.com/office/drawing/2014/main" id="{A2519D54-0843-469C-A98D-AAD4EF86C5C7}"/>
              </a:ext>
            </a:extLst>
          </p:cNvPr>
          <p:cNvSpPr/>
          <p:nvPr/>
        </p:nvSpPr>
        <p:spPr>
          <a:xfrm>
            <a:off x="1865671" y="5126038"/>
            <a:ext cx="9254612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/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800" b="0" i="0" dirty="0" err="1">
                <a:effectLst/>
                <a:latin typeface="Arial" panose="020B0604020202020204" pitchFamily="34" charset="0"/>
              </a:rPr>
              <a:t>Có</a:t>
            </a:r>
            <a:r>
              <a:rPr lang="en-US" sz="2800" b="0" i="0" dirty="0">
                <a:effectLst/>
                <a:latin typeface="Arial" panose="020B0604020202020204" pitchFamily="34" charset="0"/>
              </a:rPr>
              <a:t> </a:t>
            </a:r>
            <a:r>
              <a:rPr lang="en-US" sz="2800" b="0" i="0" dirty="0" err="1">
                <a:effectLst/>
                <a:latin typeface="Arial" panose="020B0604020202020204" pitchFamily="34" charset="0"/>
              </a:rPr>
              <a:t>trứng</a:t>
            </a:r>
            <a:r>
              <a:rPr lang="en-US" sz="2800" b="0" i="0" dirty="0">
                <a:effectLst/>
                <a:latin typeface="Arial" panose="020B0604020202020204" pitchFamily="34" charset="0"/>
              </a:rPr>
              <a:t> </a:t>
            </a:r>
            <a:r>
              <a:rPr lang="en-US" sz="2800" b="0" i="0" dirty="0" err="1">
                <a:effectLst/>
                <a:latin typeface="Arial" panose="020B0604020202020204" pitchFamily="34" charset="0"/>
              </a:rPr>
              <a:t>cá</a:t>
            </a:r>
            <a:r>
              <a:rPr lang="en-US" sz="2800" b="0" i="0" dirty="0">
                <a:effectLst/>
                <a:latin typeface="Arial" panose="020B0604020202020204" pitchFamily="34" charset="0"/>
              </a:rPr>
              <a:t>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F1DA3A51-B574-46CB-851F-BDE59A2AF2D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458" y="3936335"/>
            <a:ext cx="1189703" cy="1189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6661040"/>
      </p:ext>
    </p:extLst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76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804" name="Picture 4" descr="05">
            <a:extLst>
              <a:ext uri="{FF2B5EF4-FFF2-40B4-BE49-F238E27FC236}">
                <a16:creationId xmlns="" xmlns:a16="http://schemas.microsoft.com/office/drawing/2014/main" id="{CBE59FD0-F0F3-4B5E-8C9A-60404E5C3A60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00" y="4648200"/>
            <a:ext cx="11430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: Rounded Corners 1">
            <a:extLst>
              <a:ext uri="{FF2B5EF4-FFF2-40B4-BE49-F238E27FC236}">
                <a16:creationId xmlns="" xmlns:a16="http://schemas.microsoft.com/office/drawing/2014/main" id="{8F42C9A4-4767-44C7-B617-7E656C57F3D1}"/>
              </a:ext>
            </a:extLst>
          </p:cNvPr>
          <p:cNvSpPr/>
          <p:nvPr/>
        </p:nvSpPr>
        <p:spPr>
          <a:xfrm>
            <a:off x="1714499" y="345050"/>
            <a:ext cx="9405783" cy="1756901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en-US" altLang="en-US" sz="28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vi-VN" sz="28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 hiệu nào cho biết người con </a:t>
            </a:r>
            <a:r>
              <a:rPr lang="en-US" sz="2800" b="1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trai</a:t>
            </a:r>
            <a:r>
              <a:rPr lang="vi-VN" sz="28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đã chính thức bước vào tuổi dậy thì?</a:t>
            </a:r>
            <a:endParaRPr lang="en-US" altLang="en-US" sz="2800" b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="" xmlns:a16="http://schemas.microsoft.com/office/drawing/2014/main" id="{A9AB3D32-97F6-4983-81DF-017D63CCADB8}"/>
              </a:ext>
            </a:extLst>
          </p:cNvPr>
          <p:cNvSpPr/>
          <p:nvPr/>
        </p:nvSpPr>
        <p:spPr>
          <a:xfrm>
            <a:off x="1838683" y="2209800"/>
            <a:ext cx="92816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vi-VN" sz="2800" dirty="0">
                <a:solidFill>
                  <a:schemeClr val="lt1"/>
                </a:solidFill>
                <a:cs typeface="+mn-cs"/>
              </a:rPr>
              <a:t>Cơ quan sinh dục phát triển.</a:t>
            </a:r>
            <a:endParaRPr lang="en-US" altLang="en-US" sz="2800" dirty="0">
              <a:solidFill>
                <a:schemeClr val="lt1"/>
              </a:solidFill>
              <a:cs typeface="+mn-cs"/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="" xmlns:a16="http://schemas.microsoft.com/office/drawing/2014/main" id="{A2FF8763-9486-4F5A-9D9B-CB18105F8F07}"/>
              </a:ext>
            </a:extLst>
          </p:cNvPr>
          <p:cNvSpPr/>
          <p:nvPr/>
        </p:nvSpPr>
        <p:spPr>
          <a:xfrm>
            <a:off x="1838684" y="3181350"/>
            <a:ext cx="92816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vi-VN" sz="2800" dirty="0">
                <a:solidFill>
                  <a:schemeClr val="lt1"/>
                </a:solidFill>
                <a:cs typeface="+mn-cs"/>
              </a:rPr>
              <a:t>Cơ thể phát triển nhanh cả về chiều cao và cân nặng</a:t>
            </a:r>
            <a:r>
              <a:rPr lang="vi-VN" sz="2800" b="0" i="0" dirty="0">
                <a:effectLst/>
                <a:latin typeface="Arial" panose="020B0604020202020204" pitchFamily="34" charset="0"/>
              </a:rPr>
              <a:t>.</a:t>
            </a:r>
            <a:endParaRPr lang="en-US" altLang="en-US" sz="2800" dirty="0">
              <a:solidFill>
                <a:schemeClr val="lt1"/>
              </a:solidFill>
              <a:cs typeface="+mn-cs"/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="" xmlns:a16="http://schemas.microsoft.com/office/drawing/2014/main" id="{21C53AC8-9474-465A-A794-771992F1B115}"/>
              </a:ext>
            </a:extLst>
          </p:cNvPr>
          <p:cNvSpPr/>
          <p:nvPr/>
        </p:nvSpPr>
        <p:spPr>
          <a:xfrm>
            <a:off x="1865671" y="4154488"/>
            <a:ext cx="9254612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800" b="0" i="0" dirty="0" err="1">
                <a:effectLst/>
                <a:latin typeface="Arial" panose="020B0604020202020204" pitchFamily="34" charset="0"/>
              </a:rPr>
              <a:t>Vỡ</a:t>
            </a:r>
            <a:r>
              <a:rPr lang="en-US" sz="2800" b="0" i="0" dirty="0">
                <a:effectLst/>
                <a:latin typeface="Arial" panose="020B0604020202020204" pitchFamily="34" charset="0"/>
              </a:rPr>
              <a:t> </a:t>
            </a:r>
            <a:r>
              <a:rPr lang="en-US" sz="2800" b="0" i="0" dirty="0" err="1">
                <a:effectLst/>
                <a:latin typeface="Arial" panose="020B0604020202020204" pitchFamily="34" charset="0"/>
              </a:rPr>
              <a:t>giọng</a:t>
            </a:r>
            <a:r>
              <a:rPr lang="en-US" sz="2800" b="0" i="0" dirty="0">
                <a:effectLst/>
                <a:latin typeface="Arial" panose="020B0604020202020204" pitchFamily="34" charset="0"/>
              </a:rPr>
              <a:t>.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="" xmlns:a16="http://schemas.microsoft.com/office/drawing/2014/main" id="{A2519D54-0843-469C-A98D-AAD4EF86C5C7}"/>
              </a:ext>
            </a:extLst>
          </p:cNvPr>
          <p:cNvSpPr/>
          <p:nvPr/>
        </p:nvSpPr>
        <p:spPr>
          <a:xfrm>
            <a:off x="1865671" y="5126038"/>
            <a:ext cx="9254612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/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800" b="0" i="0" dirty="0" err="1">
                <a:effectLst/>
                <a:latin typeface="Arial" panose="020B0604020202020204" pitchFamily="34" charset="0"/>
              </a:rPr>
              <a:t>Có</a:t>
            </a:r>
            <a:r>
              <a:rPr lang="en-US" sz="2800" b="0" i="0" dirty="0">
                <a:effectLst/>
                <a:latin typeface="Arial" panose="020B0604020202020204" pitchFamily="34" charset="0"/>
              </a:rPr>
              <a:t> </a:t>
            </a:r>
            <a:r>
              <a:rPr lang="en-US" sz="2800" b="0" i="0" dirty="0" err="1">
                <a:effectLst/>
                <a:latin typeface="Arial" panose="020B0604020202020204" pitchFamily="34" charset="0"/>
              </a:rPr>
              <a:t>hiện</a:t>
            </a:r>
            <a:r>
              <a:rPr lang="en-US" sz="2800" b="0" i="0" dirty="0">
                <a:effectLst/>
                <a:latin typeface="Arial" panose="020B0604020202020204" pitchFamily="34" charset="0"/>
              </a:rPr>
              <a:t> </a:t>
            </a:r>
            <a:r>
              <a:rPr lang="en-US" sz="2800" b="0" i="0" dirty="0" err="1">
                <a:effectLst/>
                <a:latin typeface="Arial" panose="020B0604020202020204" pitchFamily="34" charset="0"/>
              </a:rPr>
              <a:t>tượng</a:t>
            </a:r>
            <a:r>
              <a:rPr lang="en-US" sz="2800" b="0" i="0" dirty="0">
                <a:effectLst/>
                <a:latin typeface="Arial" panose="020B0604020202020204" pitchFamily="34" charset="0"/>
              </a:rPr>
              <a:t> </a:t>
            </a:r>
            <a:r>
              <a:rPr lang="en-US" sz="2800" b="0" i="0" dirty="0" err="1">
                <a:effectLst/>
                <a:latin typeface="Arial" panose="020B0604020202020204" pitchFamily="34" charset="0"/>
              </a:rPr>
              <a:t>xuất</a:t>
            </a:r>
            <a:r>
              <a:rPr lang="en-US" sz="2800" b="0" i="0" dirty="0">
                <a:effectLst/>
                <a:latin typeface="Arial" panose="020B0604020202020204" pitchFamily="34" charset="0"/>
              </a:rPr>
              <a:t> </a:t>
            </a:r>
            <a:r>
              <a:rPr lang="en-US" sz="2800" b="0" i="0" dirty="0" err="1">
                <a:effectLst/>
                <a:latin typeface="Arial" panose="020B0604020202020204" pitchFamily="34" charset="0"/>
              </a:rPr>
              <a:t>tinh</a:t>
            </a:r>
            <a:r>
              <a:rPr lang="en-US" sz="2800" b="0" i="0" dirty="0">
                <a:effectLst/>
                <a:latin typeface="Arial" panose="020B0604020202020204" pitchFamily="34" charset="0"/>
              </a:rPr>
              <a:t>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F1DA3A51-B574-46CB-851F-BDE59A2AF2D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483" y="4835371"/>
            <a:ext cx="1189703" cy="1189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4192646"/>
      </p:ext>
    </p:extLst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76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804" name="Picture 4" descr="05">
            <a:extLst>
              <a:ext uri="{FF2B5EF4-FFF2-40B4-BE49-F238E27FC236}">
                <a16:creationId xmlns="" xmlns:a16="http://schemas.microsoft.com/office/drawing/2014/main" id="{CBE59FD0-F0F3-4B5E-8C9A-60404E5C3A60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00" y="4648200"/>
            <a:ext cx="11430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: Rounded Corners 1">
            <a:extLst>
              <a:ext uri="{FF2B5EF4-FFF2-40B4-BE49-F238E27FC236}">
                <a16:creationId xmlns="" xmlns:a16="http://schemas.microsoft.com/office/drawing/2014/main" id="{8F42C9A4-4767-44C7-B617-7E656C57F3D1}"/>
              </a:ext>
            </a:extLst>
          </p:cNvPr>
          <p:cNvSpPr/>
          <p:nvPr/>
        </p:nvSpPr>
        <p:spPr>
          <a:xfrm>
            <a:off x="1622323" y="310075"/>
            <a:ext cx="9724076" cy="1756901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en-US" altLang="en-US" sz="28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en-US" sz="2800" b="1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8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28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8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sz="28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dậy</a:t>
            </a:r>
            <a:r>
              <a:rPr lang="en-US" sz="28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8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tầm</a:t>
            </a:r>
            <a:r>
              <a:rPr lang="en-US" sz="28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8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sz="28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8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US" sz="28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8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28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US" sz="28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8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800" b="1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vi-VN" sz="28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altLang="en-US" sz="2800" b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="" xmlns:a16="http://schemas.microsoft.com/office/drawing/2014/main" id="{A9AB3D32-97F6-4983-81DF-017D63CCADB8}"/>
              </a:ext>
            </a:extLst>
          </p:cNvPr>
          <p:cNvSpPr/>
          <p:nvPr/>
        </p:nvSpPr>
        <p:spPr>
          <a:xfrm>
            <a:off x="1838683" y="2209800"/>
            <a:ext cx="9281600" cy="9715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altLang="en-US" sz="2800" dirty="0">
                <a:solidFill>
                  <a:schemeClr val="lt1"/>
                </a:solidFill>
                <a:cs typeface="+mn-cs"/>
              </a:rPr>
              <a:t>Ở </a:t>
            </a:r>
            <a:r>
              <a:rPr lang="en-US" altLang="en-US" sz="2800" dirty="0" err="1">
                <a:solidFill>
                  <a:schemeClr val="lt1"/>
                </a:solidFill>
                <a:cs typeface="+mn-cs"/>
              </a:rPr>
              <a:t>lứa</a:t>
            </a:r>
            <a:r>
              <a:rPr lang="en-US" altLang="en-US" sz="2800" dirty="0">
                <a:solidFill>
                  <a:schemeClr val="lt1"/>
                </a:solidFill>
                <a:cs typeface="+mn-cs"/>
              </a:rPr>
              <a:t> </a:t>
            </a:r>
            <a:r>
              <a:rPr lang="en-US" altLang="en-US" sz="2800" dirty="0" err="1">
                <a:solidFill>
                  <a:schemeClr val="lt1"/>
                </a:solidFill>
                <a:cs typeface="+mn-cs"/>
              </a:rPr>
              <a:t>tuổi</a:t>
            </a:r>
            <a:r>
              <a:rPr lang="en-US" altLang="en-US" sz="2800" dirty="0">
                <a:solidFill>
                  <a:schemeClr val="lt1"/>
                </a:solidFill>
                <a:cs typeface="+mn-cs"/>
              </a:rPr>
              <a:t> </a:t>
            </a:r>
            <a:r>
              <a:rPr lang="en-US" altLang="en-US" sz="2800" dirty="0" err="1">
                <a:solidFill>
                  <a:schemeClr val="lt1"/>
                </a:solidFill>
                <a:cs typeface="+mn-cs"/>
              </a:rPr>
              <a:t>này</a:t>
            </a:r>
            <a:r>
              <a:rPr lang="en-US" altLang="en-US" sz="2800" dirty="0">
                <a:solidFill>
                  <a:schemeClr val="lt1"/>
                </a:solidFill>
                <a:cs typeface="+mn-cs"/>
              </a:rPr>
              <a:t>, </a:t>
            </a:r>
            <a:r>
              <a:rPr lang="en-US" altLang="en-US" sz="2800" dirty="0" err="1">
                <a:solidFill>
                  <a:schemeClr val="lt1"/>
                </a:solidFill>
                <a:cs typeface="+mn-cs"/>
              </a:rPr>
              <a:t>cơ</a:t>
            </a:r>
            <a:r>
              <a:rPr lang="en-US" altLang="en-US" sz="2800" dirty="0">
                <a:solidFill>
                  <a:schemeClr val="lt1"/>
                </a:solidFill>
                <a:cs typeface="+mn-cs"/>
              </a:rPr>
              <a:t> </a:t>
            </a:r>
            <a:r>
              <a:rPr lang="en-US" altLang="en-US" sz="2800" dirty="0" err="1">
                <a:solidFill>
                  <a:schemeClr val="lt1"/>
                </a:solidFill>
                <a:cs typeface="+mn-cs"/>
              </a:rPr>
              <a:t>thể</a:t>
            </a:r>
            <a:r>
              <a:rPr lang="en-US" altLang="en-US" sz="2800" dirty="0">
                <a:solidFill>
                  <a:schemeClr val="lt1"/>
                </a:solidFill>
                <a:cs typeface="+mn-cs"/>
              </a:rPr>
              <a:t> </a:t>
            </a:r>
            <a:r>
              <a:rPr lang="en-US" altLang="en-US" sz="2800" dirty="0" err="1">
                <a:solidFill>
                  <a:schemeClr val="lt1"/>
                </a:solidFill>
                <a:cs typeface="+mn-cs"/>
              </a:rPr>
              <a:t>phát</a:t>
            </a:r>
            <a:r>
              <a:rPr lang="en-US" altLang="en-US" sz="2800" dirty="0">
                <a:solidFill>
                  <a:schemeClr val="lt1"/>
                </a:solidFill>
                <a:cs typeface="+mn-cs"/>
              </a:rPr>
              <a:t> </a:t>
            </a:r>
            <a:r>
              <a:rPr lang="en-US" altLang="en-US" sz="2800" dirty="0" err="1">
                <a:solidFill>
                  <a:schemeClr val="lt1"/>
                </a:solidFill>
                <a:cs typeface="+mn-cs"/>
              </a:rPr>
              <a:t>triển</a:t>
            </a:r>
            <a:r>
              <a:rPr lang="en-US" altLang="en-US" sz="2800" dirty="0">
                <a:solidFill>
                  <a:schemeClr val="lt1"/>
                </a:solidFill>
                <a:cs typeface="+mn-cs"/>
              </a:rPr>
              <a:t> </a:t>
            </a:r>
            <a:r>
              <a:rPr lang="en-US" altLang="en-US" sz="2800" dirty="0" err="1">
                <a:solidFill>
                  <a:schemeClr val="lt1"/>
                </a:solidFill>
                <a:cs typeface="+mn-cs"/>
              </a:rPr>
              <a:t>nhanh</a:t>
            </a:r>
            <a:r>
              <a:rPr lang="en-US" altLang="en-US" sz="2800" dirty="0">
                <a:solidFill>
                  <a:schemeClr val="lt1"/>
                </a:solidFill>
                <a:cs typeface="+mn-cs"/>
              </a:rPr>
              <a:t> </a:t>
            </a:r>
            <a:r>
              <a:rPr lang="en-US" altLang="en-US" sz="2800" dirty="0" err="1">
                <a:solidFill>
                  <a:schemeClr val="lt1"/>
                </a:solidFill>
                <a:cs typeface="+mn-cs"/>
              </a:rPr>
              <a:t>cả</a:t>
            </a:r>
            <a:r>
              <a:rPr lang="en-US" altLang="en-US" sz="2800" dirty="0">
                <a:solidFill>
                  <a:schemeClr val="lt1"/>
                </a:solidFill>
                <a:cs typeface="+mn-cs"/>
              </a:rPr>
              <a:t> </a:t>
            </a:r>
            <a:r>
              <a:rPr lang="en-US" altLang="en-US" sz="2800" dirty="0" err="1">
                <a:solidFill>
                  <a:schemeClr val="lt1"/>
                </a:solidFill>
                <a:cs typeface="+mn-cs"/>
              </a:rPr>
              <a:t>về</a:t>
            </a:r>
            <a:r>
              <a:rPr lang="en-US" altLang="en-US" sz="2800" dirty="0">
                <a:solidFill>
                  <a:schemeClr val="lt1"/>
                </a:solidFill>
                <a:cs typeface="+mn-cs"/>
              </a:rPr>
              <a:t> </a:t>
            </a:r>
            <a:r>
              <a:rPr lang="en-US" altLang="en-US" sz="2800" dirty="0" err="1">
                <a:solidFill>
                  <a:schemeClr val="lt1"/>
                </a:solidFill>
                <a:cs typeface="+mn-cs"/>
              </a:rPr>
              <a:t>chiều</a:t>
            </a:r>
            <a:r>
              <a:rPr lang="en-US" altLang="en-US" sz="2800" dirty="0">
                <a:solidFill>
                  <a:schemeClr val="lt1"/>
                </a:solidFill>
                <a:cs typeface="+mn-cs"/>
              </a:rPr>
              <a:t> </a:t>
            </a:r>
            <a:r>
              <a:rPr lang="en-US" altLang="en-US" sz="2800" dirty="0" err="1">
                <a:solidFill>
                  <a:schemeClr val="lt1"/>
                </a:solidFill>
                <a:cs typeface="+mn-cs"/>
              </a:rPr>
              <a:t>cao</a:t>
            </a:r>
            <a:r>
              <a:rPr lang="en-US" altLang="en-US" sz="2800" dirty="0">
                <a:solidFill>
                  <a:schemeClr val="lt1"/>
                </a:solidFill>
                <a:cs typeface="+mn-cs"/>
              </a:rPr>
              <a:t> </a:t>
            </a:r>
            <a:r>
              <a:rPr lang="en-US" altLang="en-US" sz="2800" dirty="0" err="1">
                <a:solidFill>
                  <a:schemeClr val="lt1"/>
                </a:solidFill>
                <a:cs typeface="+mn-cs"/>
              </a:rPr>
              <a:t>và</a:t>
            </a:r>
            <a:r>
              <a:rPr lang="en-US" altLang="en-US" sz="2800" dirty="0">
                <a:solidFill>
                  <a:schemeClr val="lt1"/>
                </a:solidFill>
                <a:cs typeface="+mn-cs"/>
              </a:rPr>
              <a:t> </a:t>
            </a:r>
            <a:r>
              <a:rPr lang="en-US" altLang="en-US" sz="2800" dirty="0" err="1">
                <a:solidFill>
                  <a:schemeClr val="lt1"/>
                </a:solidFill>
                <a:cs typeface="+mn-cs"/>
              </a:rPr>
              <a:t>cân</a:t>
            </a:r>
            <a:r>
              <a:rPr lang="en-US" altLang="en-US" sz="2800" dirty="0">
                <a:solidFill>
                  <a:schemeClr val="lt1"/>
                </a:solidFill>
                <a:cs typeface="+mn-cs"/>
              </a:rPr>
              <a:t> </a:t>
            </a:r>
            <a:r>
              <a:rPr lang="en-US" altLang="en-US" sz="2800" dirty="0" err="1">
                <a:solidFill>
                  <a:schemeClr val="lt1"/>
                </a:solidFill>
                <a:cs typeface="+mn-cs"/>
              </a:rPr>
              <a:t>nặng</a:t>
            </a:r>
            <a:endParaRPr lang="en-US" altLang="en-US" sz="2800" dirty="0">
              <a:solidFill>
                <a:schemeClr val="lt1"/>
              </a:solidFill>
              <a:cs typeface="+mn-cs"/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="" xmlns:a16="http://schemas.microsoft.com/office/drawing/2014/main" id="{A2FF8763-9486-4F5A-9D9B-CB18105F8F07}"/>
              </a:ext>
            </a:extLst>
          </p:cNvPr>
          <p:cNvSpPr/>
          <p:nvPr/>
        </p:nvSpPr>
        <p:spPr>
          <a:xfrm>
            <a:off x="1809186" y="3295651"/>
            <a:ext cx="9281600" cy="9641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800" dirty="0" err="1">
                <a:solidFill>
                  <a:schemeClr val="lt1"/>
                </a:solidFill>
                <a:cs typeface="+mn-cs"/>
              </a:rPr>
              <a:t>Diễn</a:t>
            </a:r>
            <a:r>
              <a:rPr lang="en-US" sz="2800" dirty="0">
                <a:solidFill>
                  <a:schemeClr val="lt1"/>
                </a:solidFill>
                <a:cs typeface="+mn-cs"/>
              </a:rPr>
              <a:t> ra </a:t>
            </a:r>
            <a:r>
              <a:rPr lang="en-US" sz="2800" dirty="0" err="1">
                <a:solidFill>
                  <a:schemeClr val="lt1"/>
                </a:solidFill>
                <a:cs typeface="+mn-cs"/>
              </a:rPr>
              <a:t>những</a:t>
            </a:r>
            <a:r>
              <a:rPr lang="en-US" sz="2800" dirty="0">
                <a:solidFill>
                  <a:schemeClr val="lt1"/>
                </a:solidFill>
                <a:cs typeface="+mn-cs"/>
              </a:rPr>
              <a:t> </a:t>
            </a:r>
            <a:r>
              <a:rPr lang="en-US" sz="2800" dirty="0" err="1">
                <a:solidFill>
                  <a:schemeClr val="lt1"/>
                </a:solidFill>
                <a:cs typeface="+mn-cs"/>
              </a:rPr>
              <a:t>biến</a:t>
            </a:r>
            <a:r>
              <a:rPr lang="en-US" sz="2800" dirty="0">
                <a:solidFill>
                  <a:schemeClr val="lt1"/>
                </a:solidFill>
                <a:cs typeface="+mn-cs"/>
              </a:rPr>
              <a:t> </a:t>
            </a:r>
            <a:r>
              <a:rPr lang="en-US" sz="2800" dirty="0" err="1">
                <a:solidFill>
                  <a:schemeClr val="lt1"/>
                </a:solidFill>
                <a:cs typeface="+mn-cs"/>
              </a:rPr>
              <a:t>đổi</a:t>
            </a:r>
            <a:r>
              <a:rPr lang="en-US" sz="2800" dirty="0">
                <a:solidFill>
                  <a:schemeClr val="lt1"/>
                </a:solidFill>
                <a:cs typeface="+mn-cs"/>
              </a:rPr>
              <a:t> </a:t>
            </a:r>
            <a:r>
              <a:rPr lang="en-US" sz="2800" dirty="0" err="1">
                <a:solidFill>
                  <a:schemeClr val="lt1"/>
                </a:solidFill>
                <a:cs typeface="+mn-cs"/>
              </a:rPr>
              <a:t>tình</a:t>
            </a:r>
            <a:r>
              <a:rPr lang="en-US" sz="2800" dirty="0">
                <a:solidFill>
                  <a:schemeClr val="lt1"/>
                </a:solidFill>
                <a:cs typeface="+mn-cs"/>
              </a:rPr>
              <a:t> </a:t>
            </a:r>
            <a:r>
              <a:rPr lang="en-US" sz="2800" dirty="0" err="1">
                <a:solidFill>
                  <a:schemeClr val="lt1"/>
                </a:solidFill>
                <a:cs typeface="+mn-cs"/>
              </a:rPr>
              <a:t>cảm</a:t>
            </a:r>
            <a:r>
              <a:rPr lang="en-US" sz="2800" dirty="0">
                <a:solidFill>
                  <a:schemeClr val="lt1"/>
                </a:solidFill>
                <a:cs typeface="+mn-cs"/>
              </a:rPr>
              <a:t>, </a:t>
            </a:r>
            <a:r>
              <a:rPr lang="en-US" sz="2800" dirty="0" err="1">
                <a:solidFill>
                  <a:schemeClr val="lt1"/>
                </a:solidFill>
                <a:cs typeface="+mn-cs"/>
              </a:rPr>
              <a:t>suy</a:t>
            </a:r>
            <a:r>
              <a:rPr lang="en-US" sz="2800" dirty="0">
                <a:solidFill>
                  <a:schemeClr val="lt1"/>
                </a:solidFill>
                <a:cs typeface="+mn-cs"/>
              </a:rPr>
              <a:t> </a:t>
            </a:r>
            <a:r>
              <a:rPr lang="en-US" sz="2800" dirty="0" err="1">
                <a:solidFill>
                  <a:schemeClr val="lt1"/>
                </a:solidFill>
                <a:cs typeface="+mn-cs"/>
              </a:rPr>
              <a:t>nghĩ</a:t>
            </a:r>
            <a:r>
              <a:rPr lang="en-US" sz="2800" dirty="0">
                <a:solidFill>
                  <a:schemeClr val="lt1"/>
                </a:solidFill>
                <a:cs typeface="+mn-cs"/>
              </a:rPr>
              <a:t> </a:t>
            </a:r>
            <a:r>
              <a:rPr lang="en-US" sz="2800" dirty="0" err="1">
                <a:solidFill>
                  <a:schemeClr val="lt1"/>
                </a:solidFill>
                <a:cs typeface="+mn-cs"/>
              </a:rPr>
              <a:t>và</a:t>
            </a:r>
            <a:r>
              <a:rPr lang="en-US" sz="2800" dirty="0">
                <a:solidFill>
                  <a:schemeClr val="lt1"/>
                </a:solidFill>
                <a:cs typeface="+mn-cs"/>
              </a:rPr>
              <a:t> </a:t>
            </a:r>
            <a:r>
              <a:rPr lang="en-US" sz="2800" dirty="0" err="1">
                <a:solidFill>
                  <a:schemeClr val="lt1"/>
                </a:solidFill>
                <a:cs typeface="+mn-cs"/>
              </a:rPr>
              <a:t>mối</a:t>
            </a:r>
            <a:r>
              <a:rPr lang="en-US" sz="2800" dirty="0">
                <a:solidFill>
                  <a:schemeClr val="lt1"/>
                </a:solidFill>
                <a:cs typeface="+mn-cs"/>
              </a:rPr>
              <a:t> </a:t>
            </a:r>
            <a:r>
              <a:rPr lang="en-US" sz="2800" dirty="0" err="1">
                <a:solidFill>
                  <a:schemeClr val="lt1"/>
                </a:solidFill>
                <a:cs typeface="+mn-cs"/>
              </a:rPr>
              <a:t>quan</a:t>
            </a:r>
            <a:r>
              <a:rPr lang="en-US" sz="2800" dirty="0">
                <a:solidFill>
                  <a:schemeClr val="lt1"/>
                </a:solidFill>
                <a:cs typeface="+mn-cs"/>
              </a:rPr>
              <a:t> </a:t>
            </a:r>
            <a:r>
              <a:rPr lang="en-US" sz="2800" dirty="0" err="1">
                <a:solidFill>
                  <a:schemeClr val="lt1"/>
                </a:solidFill>
                <a:cs typeface="+mn-cs"/>
              </a:rPr>
              <a:t>hệ</a:t>
            </a:r>
            <a:r>
              <a:rPr lang="en-US" sz="2800" dirty="0">
                <a:solidFill>
                  <a:schemeClr val="lt1"/>
                </a:solidFill>
                <a:cs typeface="+mn-cs"/>
              </a:rPr>
              <a:t> </a:t>
            </a:r>
            <a:r>
              <a:rPr lang="en-US" sz="2800" dirty="0" err="1">
                <a:solidFill>
                  <a:schemeClr val="lt1"/>
                </a:solidFill>
                <a:cs typeface="+mn-cs"/>
              </a:rPr>
              <a:t>xã</a:t>
            </a:r>
            <a:r>
              <a:rPr lang="en-US" sz="2800" dirty="0">
                <a:solidFill>
                  <a:schemeClr val="lt1"/>
                </a:solidFill>
                <a:cs typeface="+mn-cs"/>
              </a:rPr>
              <a:t> </a:t>
            </a:r>
            <a:r>
              <a:rPr lang="en-US" sz="2800" dirty="0" err="1">
                <a:solidFill>
                  <a:schemeClr val="lt1"/>
                </a:solidFill>
                <a:cs typeface="+mn-cs"/>
              </a:rPr>
              <a:t>hội</a:t>
            </a:r>
            <a:endParaRPr lang="en-US" altLang="en-US" sz="2800" dirty="0">
              <a:solidFill>
                <a:schemeClr val="lt1"/>
              </a:solidFill>
              <a:cs typeface="+mn-cs"/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="" xmlns:a16="http://schemas.microsoft.com/office/drawing/2014/main" id="{21C53AC8-9474-465A-A794-771992F1B115}"/>
              </a:ext>
            </a:extLst>
          </p:cNvPr>
          <p:cNvSpPr/>
          <p:nvPr/>
        </p:nvSpPr>
        <p:spPr>
          <a:xfrm>
            <a:off x="1790084" y="4375050"/>
            <a:ext cx="9254612" cy="1189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Ở </a:t>
            </a:r>
            <a:r>
              <a:rPr lang="en-US" sz="2800" dirty="0" err="1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tuổi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này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thể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tự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chăm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sóc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bản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thân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còn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phụ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thuộc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vào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bố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mẹ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.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="" xmlns:a16="http://schemas.microsoft.com/office/drawing/2014/main" id="{A2519D54-0843-469C-A98D-AAD4EF86C5C7}"/>
              </a:ext>
            </a:extLst>
          </p:cNvPr>
          <p:cNvSpPr/>
          <p:nvPr/>
        </p:nvSpPr>
        <p:spPr>
          <a:xfrm>
            <a:off x="1790084" y="5707577"/>
            <a:ext cx="9254612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/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800" b="0" i="0" dirty="0" err="1">
                <a:effectLst/>
                <a:latin typeface="Arial" panose="020B0604020202020204" pitchFamily="34" charset="0"/>
              </a:rPr>
              <a:t>Cả</a:t>
            </a:r>
            <a:r>
              <a:rPr lang="en-US" sz="2800" b="0" i="0" dirty="0">
                <a:effectLst/>
                <a:latin typeface="Arial" panose="020B0604020202020204" pitchFamily="34" charset="0"/>
              </a:rPr>
              <a:t> A </a:t>
            </a:r>
            <a:r>
              <a:rPr lang="en-US" sz="2800" b="0" i="0" dirty="0" err="1">
                <a:effectLst/>
                <a:latin typeface="Arial" panose="020B0604020202020204" pitchFamily="34" charset="0"/>
              </a:rPr>
              <a:t>và</a:t>
            </a:r>
            <a:r>
              <a:rPr lang="en-US" sz="2800" b="0" i="0" dirty="0">
                <a:effectLst/>
                <a:latin typeface="Arial" panose="020B0604020202020204" pitchFamily="34" charset="0"/>
              </a:rPr>
              <a:t> B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F1DA3A51-B574-46CB-851F-BDE59A2AF2D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483" y="5493725"/>
            <a:ext cx="1189703" cy="1189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6478083"/>
      </p:ext>
    </p:extLst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76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840</TotalTime>
  <Words>702</Words>
  <Application>Microsoft Office PowerPoint</Application>
  <PresentationFormat>Custom</PresentationFormat>
  <Paragraphs>63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Hường Nguyễn Thị Thu</dc:creator>
  <cp:lastModifiedBy>admin</cp:lastModifiedBy>
  <cp:revision>12</cp:revision>
  <dcterms:created xsi:type="dcterms:W3CDTF">2021-09-19T16:53:41Z</dcterms:created>
  <dcterms:modified xsi:type="dcterms:W3CDTF">2023-09-24T03:28:26Z</dcterms:modified>
</cp:coreProperties>
</file>