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10" r:id="rId2"/>
    <p:sldId id="264" r:id="rId3"/>
    <p:sldId id="286" r:id="rId4"/>
    <p:sldId id="267" r:id="rId5"/>
    <p:sldId id="311" r:id="rId6"/>
    <p:sldId id="269" r:id="rId7"/>
    <p:sldId id="261" r:id="rId8"/>
    <p:sldId id="268" r:id="rId9"/>
    <p:sldId id="270" r:id="rId10"/>
    <p:sldId id="271" r:id="rId11"/>
    <p:sldId id="272" r:id="rId12"/>
    <p:sldId id="273" r:id="rId13"/>
    <p:sldId id="262" r:id="rId14"/>
    <p:sldId id="274" r:id="rId15"/>
    <p:sldId id="282" r:id="rId16"/>
    <p:sldId id="275" r:id="rId17"/>
    <p:sldId id="283" r:id="rId18"/>
    <p:sldId id="291" r:id="rId19"/>
    <p:sldId id="284" r:id="rId20"/>
    <p:sldId id="285" r:id="rId21"/>
    <p:sldId id="287" r:id="rId22"/>
    <p:sldId id="290" r:id="rId23"/>
    <p:sldId id="276" r:id="rId24"/>
    <p:sldId id="278" r:id="rId25"/>
    <p:sldId id="279" r:id="rId26"/>
    <p:sldId id="289" r:id="rId27"/>
    <p:sldId id="280" r:id="rId28"/>
    <p:sldId id="281" r:id="rId29"/>
    <p:sldId id="288" r:id="rId30"/>
    <p:sldId id="292" r:id="rId31"/>
    <p:sldId id="293" r:id="rId32"/>
    <p:sldId id="294" r:id="rId33"/>
    <p:sldId id="295" r:id="rId34"/>
    <p:sldId id="296" r:id="rId35"/>
    <p:sldId id="297" r:id="rId36"/>
    <p:sldId id="298" r:id="rId37"/>
    <p:sldId id="299" r:id="rId38"/>
    <p:sldId id="263" r:id="rId39"/>
    <p:sldId id="300" r:id="rId40"/>
    <p:sldId id="301" r:id="rId41"/>
    <p:sldId id="302" r:id="rId42"/>
    <p:sldId id="303" r:id="rId43"/>
    <p:sldId id="304" r:id="rId44"/>
    <p:sldId id="305" r:id="rId45"/>
    <p:sldId id="306" r:id="rId46"/>
    <p:sldId id="307" r:id="rId47"/>
    <p:sldId id="265" r:id="rId48"/>
    <p:sldId id="309" r:id="rId49"/>
  </p:sldIdLst>
  <p:sldSz cx="12192000" cy="6858000"/>
  <p:notesSz cx="6858000" cy="9144000"/>
  <p:embeddedFontLst>
    <p:embeddedFont>
      <p:font typeface="等线" panose="02010600030101010101" pitchFamily="2" charset="-122"/>
      <p:regular r:id="rId51"/>
    </p:embeddedFont>
    <p:embeddedFont>
      <p:font typeface="宋体" panose="02010600030101010101" pitchFamily="2" charset="-122"/>
      <p:regular r:id="rId52"/>
    </p:embeddedFont>
    <p:embeddedFont>
      <p:font typeface="#9Slide03 AmpleSoft Bold" panose="020B0604020202020204" charset="0"/>
      <p:regular r:id="rId53"/>
    </p:embeddedFont>
    <p:embeddedFont>
      <p:font typeface="#9Slide03 Arima Madurai Black" panose="020B0604020202020204" charset="0"/>
      <p:bold r:id="rId54"/>
    </p:embeddedFont>
    <p:embeddedFont>
      <p:font typeface="Baloo 2 SemiBold" panose="020B0604020202020204" charset="0"/>
      <p:bold r:id="rId55"/>
    </p:embeddedFont>
    <p:embeddedFont>
      <p:font typeface="Calibri" panose="020F0502020204030204" pitchFamily="34" charset="0"/>
      <p:regular r:id="rId56"/>
      <p:bold r:id="rId57"/>
      <p:italic r:id="rId58"/>
      <p:boldItalic r:id="rId59"/>
    </p:embeddedFont>
    <p:embeddedFont>
      <p:font typeface="Microsoft YaHei" panose="020B0503020204020204" pitchFamily="34" charset="-122"/>
      <p:regular r:id="rId60"/>
      <p:bold r:id="rId61"/>
    </p:embeddedFont>
    <p:embeddedFont>
      <p:font typeface="Nunito Black" panose="020B0604020202020204" charset="0"/>
      <p:bold r:id="rId62"/>
      <p:boldItalic r:id="rId63"/>
    </p:embeddedFont>
    <p:embeddedFont>
      <p:font typeface="Open Sans" panose="020B0604020202020204" charset="0"/>
      <p:regular r:id="rId64"/>
      <p:bold r:id="rId65"/>
      <p:italic r:id="rId66"/>
      <p:boldItalic r:id="rId67"/>
    </p:embeddedFont>
    <p:embeddedFont>
      <p:font typeface="Open Sans Condensed" panose="020B0604020202020204" charset="0"/>
      <p:bold r:id="rId68"/>
    </p:embeddedFont>
    <p:embeddedFont>
      <p:font typeface="Sigmar One" panose="020B0604020202020204" charset="0"/>
      <p:regular r:id="rId69"/>
    </p:embeddedFont>
    <p:embeddedFont>
      <p:font typeface="Sriracha" panose="020B0604020202020204" charset="-34"/>
      <p:regular r:id="rId7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22" autoAdjust="0"/>
  </p:normalViewPr>
  <p:slideViewPr>
    <p:cSldViewPr>
      <p:cViewPr varScale="1">
        <p:scale>
          <a:sx n="72" d="100"/>
          <a:sy n="72" d="100"/>
        </p:scale>
        <p:origin x="660" y="7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DC14B-34C4-434E-A753-80BB2F810437}"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9CA33-1D26-4E63-A950-C38F2A6DE35A}" type="slidenum">
              <a:rPr lang="en-US" smtClean="0"/>
              <a:t>‹#›</a:t>
            </a:fld>
            <a:endParaRPr lang="en-US"/>
          </a:p>
        </p:txBody>
      </p:sp>
    </p:spTree>
    <p:extLst>
      <p:ext uri="{BB962C8B-B14F-4D97-AF65-F5344CB8AC3E}">
        <p14:creationId xmlns:p14="http://schemas.microsoft.com/office/powerpoint/2010/main" val="403442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13440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EE29CD-D513-A217-2D36-F0D56B0245D7}"/>
              </a:ext>
            </a:extLst>
          </p:cNvPr>
          <p:cNvPicPr>
            <a:picLocks noChangeAspect="1"/>
          </p:cNvPicPr>
          <p:nvPr/>
        </p:nvPicPr>
        <p:blipFill rotWithShape="1">
          <a:blip r:embed="rId2"/>
          <a:srcRect t="2010"/>
          <a:stretch/>
        </p:blipFill>
        <p:spPr>
          <a:xfrm rot="5400000">
            <a:off x="3065283" y="-1993969"/>
            <a:ext cx="6068524" cy="10994068"/>
          </a:xfrm>
          <a:prstGeom prst="rect">
            <a:avLst/>
          </a:prstGeom>
        </p:spPr>
      </p:pic>
      <p:sp>
        <p:nvSpPr>
          <p:cNvPr id="2" name="矩形 8">
            <a:extLst>
              <a:ext uri="{FF2B5EF4-FFF2-40B4-BE49-F238E27FC236}">
                <a16:creationId xmlns:a16="http://schemas.microsoft.com/office/drawing/2014/main" id="{B2BD18B0-2ED0-A38D-BCD0-5C85BDE0DF9B}"/>
              </a:ext>
            </a:extLst>
          </p:cNvPr>
          <p:cNvSpPr/>
          <p:nvPr/>
        </p:nvSpPr>
        <p:spPr>
          <a:xfrm>
            <a:off x="106327" y="95693"/>
            <a:ext cx="11972260" cy="663471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Picture 10">
            <a:extLst>
              <a:ext uri="{FF2B5EF4-FFF2-40B4-BE49-F238E27FC236}">
                <a16:creationId xmlns:a16="http://schemas.microsoft.com/office/drawing/2014/main" id="{E22B858F-D5D0-E565-12E2-C4B7A37C84EE}"/>
              </a:ext>
            </a:extLst>
          </p:cNvPr>
          <p:cNvPicPr>
            <a:picLocks noChangeAspect="1"/>
          </p:cNvPicPr>
          <p:nvPr/>
        </p:nvPicPr>
        <p:blipFill rotWithShape="1">
          <a:blip r:embed="rId2"/>
          <a:srcRect t="2010"/>
          <a:stretch/>
        </p:blipFill>
        <p:spPr>
          <a:xfrm rot="5400000">
            <a:off x="3065283" y="-2142099"/>
            <a:ext cx="6068524" cy="10994068"/>
          </a:xfrm>
          <a:prstGeom prst="rect">
            <a:avLst/>
          </a:prstGeom>
        </p:spPr>
      </p:pic>
      <p:sp>
        <p:nvSpPr>
          <p:cNvPr id="5" name="文本框 26">
            <a:extLst>
              <a:ext uri="{FF2B5EF4-FFF2-40B4-BE49-F238E27FC236}">
                <a16:creationId xmlns:a16="http://schemas.microsoft.com/office/drawing/2014/main" id="{6F092BC7-3AF6-B373-9BEC-243A2A53FF36}"/>
              </a:ext>
            </a:extLst>
          </p:cNvPr>
          <p:cNvSpPr txBox="1">
            <a:spLocks noChangeArrowheads="1"/>
          </p:cNvSpPr>
          <p:nvPr/>
        </p:nvSpPr>
        <p:spPr bwMode="auto">
          <a:xfrm>
            <a:off x="2032148" y="1892115"/>
            <a:ext cx="7864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b="1">
                <a:solidFill>
                  <a:srgbClr val="FF3300"/>
                </a:solidFill>
                <a:latin typeface="Open Sans" panose="020B0606030504020204" pitchFamily="34" charset="0"/>
                <a:ea typeface="Open Sans" panose="020B0606030504020204" pitchFamily="34" charset="0"/>
                <a:cs typeface="Open Sans" panose="020B0606030504020204" pitchFamily="34" charset="0"/>
                <a:sym typeface="+mn-lt"/>
              </a:rPr>
              <a:t>Thứ …ngày…tháng…năm 2022</a:t>
            </a:r>
          </a:p>
        </p:txBody>
      </p:sp>
      <p:grpSp>
        <p:nvGrpSpPr>
          <p:cNvPr id="6" name="Group 9">
            <a:extLst>
              <a:ext uri="{FF2B5EF4-FFF2-40B4-BE49-F238E27FC236}">
                <a16:creationId xmlns:a16="http://schemas.microsoft.com/office/drawing/2014/main" id="{B6C0AEAE-3A1D-731C-B0AD-49223F2D9647}"/>
              </a:ext>
            </a:extLst>
          </p:cNvPr>
          <p:cNvGrpSpPr>
            <a:grpSpLocks noChangeAspect="1"/>
          </p:cNvGrpSpPr>
          <p:nvPr/>
        </p:nvGrpSpPr>
        <p:grpSpPr>
          <a:xfrm>
            <a:off x="5567695" y="860689"/>
            <a:ext cx="946297" cy="946294"/>
            <a:chOff x="0" y="0"/>
            <a:chExt cx="6350000" cy="6349975"/>
          </a:xfrm>
        </p:grpSpPr>
        <p:sp>
          <p:nvSpPr>
            <p:cNvPr id="7" name="Freeform 10">
              <a:extLst>
                <a:ext uri="{FF2B5EF4-FFF2-40B4-BE49-F238E27FC236}">
                  <a16:creationId xmlns:a16="http://schemas.microsoft.com/office/drawing/2014/main" id="{E65105E2-690A-CA7C-D25B-7AF7413A1DF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3" name="图片 1">
            <a:extLst>
              <a:ext uri="{FF2B5EF4-FFF2-40B4-BE49-F238E27FC236}">
                <a16:creationId xmlns:a16="http://schemas.microsoft.com/office/drawing/2014/main" id="{7961A85B-F943-BA5D-C200-CA71380B8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38409" y="3987113"/>
            <a:ext cx="3017901" cy="2743296"/>
          </a:xfrm>
          <a:prstGeom prst="rect">
            <a:avLst/>
          </a:prstGeom>
        </p:spPr>
      </p:pic>
      <p:pic>
        <p:nvPicPr>
          <p:cNvPr id="4" name="图片 16" descr="2223be3d229db37d30f334096b915142">
            <a:extLst>
              <a:ext uri="{FF2B5EF4-FFF2-40B4-BE49-F238E27FC236}">
                <a16:creationId xmlns:a16="http://schemas.microsoft.com/office/drawing/2014/main" id="{38BFF725-D919-EE66-07FC-F6BA6C1A43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3599" y="2880312"/>
            <a:ext cx="4095694" cy="3850097"/>
          </a:xfrm>
          <a:prstGeom prst="rect">
            <a:avLst/>
          </a:prstGeom>
        </p:spPr>
      </p:pic>
      <p:pic>
        <p:nvPicPr>
          <p:cNvPr id="13" name="Picture 12">
            <a:extLst>
              <a:ext uri="{FF2B5EF4-FFF2-40B4-BE49-F238E27FC236}">
                <a16:creationId xmlns:a16="http://schemas.microsoft.com/office/drawing/2014/main" id="{949BA0E3-2046-23FE-82BF-DB346646D509}"/>
              </a:ext>
            </a:extLst>
          </p:cNvPr>
          <p:cNvPicPr>
            <a:picLocks noChangeAspect="1"/>
          </p:cNvPicPr>
          <p:nvPr/>
        </p:nvPicPr>
        <p:blipFill>
          <a:blip r:embed="rId6"/>
          <a:stretch>
            <a:fillRect/>
          </a:stretch>
        </p:blipFill>
        <p:spPr>
          <a:xfrm>
            <a:off x="2668993" y="2609930"/>
            <a:ext cx="6743700" cy="2114550"/>
          </a:xfrm>
          <a:prstGeom prst="rect">
            <a:avLst/>
          </a:prstGeom>
          <a:ln>
            <a:noFill/>
          </a:ln>
          <a:effectLst>
            <a:softEdge rad="112500"/>
          </a:effectLst>
        </p:spPr>
      </p:pic>
    </p:spTree>
    <p:extLst>
      <p:ext uri="{BB962C8B-B14F-4D97-AF65-F5344CB8AC3E}">
        <p14:creationId xmlns:p14="http://schemas.microsoft.com/office/powerpoint/2010/main" val="92400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BA58FF1-389D-54FD-C297-F9C83A167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3771587" y="777306"/>
            <a:ext cx="4648825" cy="1384995"/>
          </a:xfrm>
          <a:prstGeom prst="rect">
            <a:avLst/>
          </a:prstGeom>
          <a:noFill/>
        </p:spPr>
        <p:txBody>
          <a:bodyPr wrap="square">
            <a:spAutoFit/>
          </a:bodyPr>
          <a:lstStyle/>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Nghỉ hè</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r>
              <a:rPr lang="vi-VN" sz="2800" b="0">
                <a:solidFill>
                  <a:srgbClr val="002060"/>
                </a:solidFill>
                <a:effectLst/>
                <a:latin typeface="#9Slide03 Arima Madurai Black" panose="00000A00000000000000" pitchFamily="2" charset="0"/>
                <a:cs typeface="#9Slide03 Arima Madurai Black" panose="00000A00000000000000" pitchFamily="2" charset="0"/>
              </a:rPr>
              <a:t> em thích nhất</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315260" y="253154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theo đoạn</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8073646" y="4155142"/>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theo đoạn</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8073646" y="4155142"/>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theo nhóm</a:t>
            </a:r>
          </a:p>
        </p:txBody>
      </p:sp>
    </p:spTree>
    <p:extLst>
      <p:ext uri="{BB962C8B-B14F-4D97-AF65-F5344CB8AC3E}">
        <p14:creationId xmlns:p14="http://schemas.microsoft.com/office/powerpoint/2010/main" val="5071464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61198" y="41910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39143" y="211633"/>
            <a:ext cx="8673703"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1</a:t>
            </a: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800" b="1">
                <a:latin typeface="Open Sans" panose="020B0606030504020204" pitchFamily="34" charset="0"/>
                <a:ea typeface="Open Sans" panose="020B0606030504020204" pitchFamily="34" charset="0"/>
                <a:cs typeface="Open Sans" panose="020B0606030504020204" pitchFamily="34" charset="0"/>
              </a:rPr>
              <a:t>Bạn nhỏ thích nhất điều gì khi nghỉ hè?</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6477000" y="2754392"/>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Gợi ý: </a:t>
            </a:r>
            <a:r>
              <a:rPr lang="vi-VN" sz="2800">
                <a:latin typeface="Open Sans" panose="020B0606030504020204" pitchFamily="34" charset="0"/>
                <a:ea typeface="Open Sans" panose="020B0606030504020204" pitchFamily="34" charset="0"/>
                <a:cs typeface="Open Sans" panose="020B0606030504020204" pitchFamily="34" charset="0"/>
              </a:rPr>
              <a:t>Em đọc kĩ khổ thơ đầu tiên để trả lời câu hỏi.</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676400" y="973613"/>
            <a:ext cx="10172700" cy="646331"/>
          </a:xfrm>
          <a:prstGeom prst="rect">
            <a:avLst/>
          </a:prstGeom>
          <a:noFill/>
        </p:spPr>
        <p:txBody>
          <a:bodyPr wrap="square">
            <a:spAutoFit/>
          </a:bodyPr>
          <a:lstStyle/>
          <a:p>
            <a:r>
              <a:rPr lang="vi-VN" sz="3600" b="1" i="1">
                <a:solidFill>
                  <a:srgbClr val="FF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Khi nghỉ hè, bạn nhỏ thích nhất được theo mẹ về quê</a:t>
            </a:r>
            <a:r>
              <a:rPr lang="en-US" sz="3600" b="1" i="1">
                <a:solidFill>
                  <a:srgbClr val="FF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a:t>
            </a:r>
            <a:endParaRPr lang="en-US" sz="3600" b="1"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1143000" y="114437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026" name="Picture 2" descr="Hình ảnh Minh Họa Mua Sắm Mẹ Và Con Gái Minh Họa Mẹ PNG , Con Gái, Mẹ Và  Con Gái Minh Họa, Mẹ Clipart PNG miễn phí tải tập tin PSDComment">
            <a:extLst>
              <a:ext uri="{FF2B5EF4-FFF2-40B4-BE49-F238E27FC236}">
                <a16:creationId xmlns:a16="http://schemas.microsoft.com/office/drawing/2014/main" id="{CC709859-3049-44D0-2183-7690F78669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19" b="94375" l="10000" r="90000">
                        <a14:foregroundMark x1="31406" y1="36875" x2="35938" y2="80156"/>
                        <a14:foregroundMark x1="70938" y1="13438" x2="84375" y2="59375"/>
                        <a14:foregroundMark x1="73438" y1="5938" x2="85781" y2="22344"/>
                        <a14:foregroundMark x1="74063" y1="1719" x2="68906" y2="26250"/>
                        <a14:foregroundMark x1="66563" y1="15937" x2="76719" y2="56250"/>
                        <a14:foregroundMark x1="24219" y1="52031" x2="34219" y2="82969"/>
                        <a14:foregroundMark x1="77656" y1="13438" x2="80313" y2="33906"/>
                        <a14:foregroundMark x1="80313" y1="33906" x2="80469" y2="34219"/>
                        <a14:foregroundMark x1="32188" y1="90625" x2="30938" y2="90781"/>
                        <a14:foregroundMark x1="34219" y1="35313" x2="44219" y2="41719"/>
                        <a14:foregroundMark x1="44219" y1="41719" x2="43750" y2="48438"/>
                        <a14:foregroundMark x1="32500" y1="54375" x2="35313" y2="63438"/>
                        <a14:foregroundMark x1="35313" y1="63438" x2="33125" y2="67969"/>
                        <a14:foregroundMark x1="13594" y1="58906" x2="28125" y2="56875"/>
                        <a14:foregroundMark x1="43438" y1="55156" x2="54063" y2="51875"/>
                        <a14:foregroundMark x1="62656" y1="40469" x2="51406" y2="54688"/>
                        <a14:foregroundMark x1="31563" y1="58125" x2="52031" y2="53750"/>
                        <a14:foregroundMark x1="52031" y1="53750" x2="52031" y2="53750"/>
                        <a14:foregroundMark x1="13125" y1="56875" x2="16875" y2="59375"/>
                        <a14:foregroundMark x1="10781" y1="57500" x2="13281" y2="58125"/>
                        <a14:foregroundMark x1="30312" y1="79375" x2="31250" y2="92656"/>
                        <a14:foregroundMark x1="31250" y1="92656" x2="30938" y2="94219"/>
                        <a14:foregroundMark x1="36875" y1="80313" x2="41719" y2="90781"/>
                        <a14:foregroundMark x1="33750" y1="67656" x2="40000" y2="70938"/>
                        <a14:foregroundMark x1="32031" y1="32344" x2="41563" y2="35781"/>
                        <a14:foregroundMark x1="41563" y1="35781" x2="41563" y2="35938"/>
                        <a14:foregroundMark x1="26406" y1="41250" x2="30000" y2="43906"/>
                        <a14:foregroundMark x1="66563" y1="77813" x2="67188" y2="94375"/>
                        <a14:foregroundMark x1="67188" y1="94375" x2="67188" y2="94375"/>
                        <a14:foregroundMark x1="67188" y1="74844" x2="67969" y2="86875"/>
                        <a14:foregroundMark x1="67969" y1="86875" x2="67969" y2="86875"/>
                        <a14:foregroundMark x1="79063" y1="80625" x2="79063" y2="80625"/>
                        <a14:foregroundMark x1="79063" y1="80625" x2="79063" y2="80625"/>
                        <a14:foregroundMark x1="79531" y1="81563" x2="79531" y2="81563"/>
                        <a14:foregroundMark x1="83438" y1="88281" x2="83438" y2="88281"/>
                        <a14:foregroundMark x1="83438" y1="88281" x2="83438" y2="88281"/>
                        <a14:foregroundMark x1="76875" y1="75000" x2="76875" y2="75000"/>
                        <a14:foregroundMark x1="76875" y1="74688" x2="83125" y2="86094"/>
                      </a14:backgroundRemoval>
                    </a14:imgEffect>
                  </a14:imgLayer>
                </a14:imgProps>
              </a:ext>
              <a:ext uri="{28A0092B-C50C-407E-A947-70E740481C1C}">
                <a14:useLocalDpi xmlns:a14="http://schemas.microsoft.com/office/drawing/2010/main" val="0"/>
              </a:ext>
            </a:extLst>
          </a:blip>
          <a:srcRect/>
          <a:stretch>
            <a:fillRect/>
          </a:stretch>
        </p:blipFill>
        <p:spPr bwMode="auto">
          <a:xfrm>
            <a:off x="0" y="2107843"/>
            <a:ext cx="5001302" cy="500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838200" y="124047"/>
            <a:ext cx="10209681"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2</a:t>
            </a: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2800"/>
              <a:t>Những câu thơ sau giúp em hiểu điều gì về bạn nhỏ?</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66A398B-B642-295D-DD89-6A84E146D752}"/>
              </a:ext>
            </a:extLst>
          </p:cNvPr>
          <p:cNvPicPr>
            <a:picLocks noChangeAspect="1"/>
          </p:cNvPicPr>
          <p:nvPr/>
        </p:nvPicPr>
        <p:blipFill rotWithShape="1">
          <a:blip r:embed="rId4"/>
          <a:srcRect r="50943"/>
          <a:stretch/>
        </p:blipFill>
        <p:spPr>
          <a:xfrm>
            <a:off x="5346353" y="2050780"/>
            <a:ext cx="4712047" cy="1616021"/>
          </a:xfrm>
          <a:prstGeom prst="rect">
            <a:avLst/>
          </a:prstGeom>
        </p:spPr>
      </p:pic>
      <p:pic>
        <p:nvPicPr>
          <p:cNvPr id="8" name="Picture 7">
            <a:extLst>
              <a:ext uri="{FF2B5EF4-FFF2-40B4-BE49-F238E27FC236}">
                <a16:creationId xmlns:a16="http://schemas.microsoft.com/office/drawing/2014/main" id="{CC655626-C8EC-B618-1BEA-9B4DE4D4059F}"/>
              </a:ext>
            </a:extLst>
          </p:cNvPr>
          <p:cNvPicPr>
            <a:picLocks noChangeAspect="1"/>
          </p:cNvPicPr>
          <p:nvPr/>
        </p:nvPicPr>
        <p:blipFill rotWithShape="1">
          <a:blip r:embed="rId4"/>
          <a:srcRect l="50000" b="1515"/>
          <a:stretch/>
        </p:blipFill>
        <p:spPr>
          <a:xfrm>
            <a:off x="5301468" y="3666801"/>
            <a:ext cx="4788247" cy="1468095"/>
          </a:xfrm>
          <a:prstGeom prst="rect">
            <a:avLst/>
          </a:prstGeom>
        </p:spPr>
      </p:pic>
      <p:sp>
        <p:nvSpPr>
          <p:cNvPr id="19" name="TextBox 18">
            <a:extLst>
              <a:ext uri="{FF2B5EF4-FFF2-40B4-BE49-F238E27FC236}">
                <a16:creationId xmlns:a16="http://schemas.microsoft.com/office/drawing/2014/main" id="{B626A738-1FE8-B7EB-9329-6DF608F3514E}"/>
              </a:ext>
            </a:extLst>
          </p:cNvPr>
          <p:cNvSpPr txBox="1"/>
          <p:nvPr/>
        </p:nvSpPr>
        <p:spPr>
          <a:xfrm>
            <a:off x="1371600" y="827791"/>
            <a:ext cx="9600081" cy="1384995"/>
          </a:xfrm>
          <a:prstGeom prst="rect">
            <a:avLst/>
          </a:prstGeom>
          <a:noFill/>
        </p:spPr>
        <p:txBody>
          <a:bodyPr wrap="square">
            <a:spAutoFit/>
          </a:bodyPr>
          <a:lstStyle/>
          <a:p>
            <a:pPr algn="just"/>
            <a:r>
              <a:rPr lang="en-US" sz="2800" b="1" i="0">
                <a:solidFill>
                  <a:srgbClr val="000000"/>
                </a:solidFill>
                <a:effectLst/>
                <a:latin typeface="OpenSans"/>
              </a:rPr>
              <a:t>	</a:t>
            </a:r>
            <a:r>
              <a:rPr lang="vi-VN" sz="2800" b="1" i="0">
                <a:solidFill>
                  <a:srgbClr val="FF0000"/>
                </a:solidFill>
                <a:effectLst/>
                <a:latin typeface="OpenSans"/>
              </a:rPr>
              <a:t>Những câu thơ trên là lời của bạn nhỏ kể về bà của mình. Qua những câu thơ này, em cảm thấy bạn nhỏ rất quan tâm đến bà, bạn rất yêu bà của mình.</a:t>
            </a:r>
            <a:endParaRPr lang="en-US" sz="2800" b="1">
              <a:solidFill>
                <a:srgbClr val="FF0000"/>
              </a:solidFill>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524000" y="89869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63830" y="-71723"/>
            <a:ext cx="1002831" cy="838201"/>
          </a:xfrm>
          <a:prstGeom prst="rect">
            <a:avLst/>
          </a:prstGeom>
          <a:ln>
            <a:noFill/>
          </a:ln>
          <a:effectLst>
            <a:softEdge rad="112500"/>
          </a:effectLst>
        </p:spPr>
      </p:pic>
      <p:pic>
        <p:nvPicPr>
          <p:cNvPr id="2050" name="Picture 2" descr="41,000+ Hình ảnh Bà Ngoại tải xuống miễn phí - Pikbest">
            <a:extLst>
              <a:ext uri="{FF2B5EF4-FFF2-40B4-BE49-F238E27FC236}">
                <a16:creationId xmlns:a16="http://schemas.microsoft.com/office/drawing/2014/main" id="{AA28FB0B-7A72-8B19-C454-C7E9966E428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12" b="94706" l="10000" r="90000">
                        <a14:foregroundMark x1="23824" y1="11765" x2="45588" y2="25294"/>
                        <a14:foregroundMark x1="31176" y1="5882" x2="55294" y2="22353"/>
                        <a14:foregroundMark x1="23529" y1="92059" x2="28529" y2="93529"/>
                        <a14:foregroundMark x1="59706" y1="87353" x2="58529" y2="94706"/>
                        <a14:foregroundMark x1="34118" y1="4706" x2="40000" y2="4412"/>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2619153"/>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2AA59FC-8E75-1073-ACD0-6B19D2913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150" y="2548061"/>
            <a:ext cx="7087849" cy="4493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1055608"/>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l"/>
            <a:r>
              <a:rPr lang="vi-VN" sz="2800" b="1" i="0">
                <a:solidFill>
                  <a:srgbClr val="2888E1"/>
                </a:solidFill>
                <a:effectLst/>
                <a:latin typeface="OpenSans"/>
              </a:rPr>
              <a:t>Câu 3</a:t>
            </a:r>
            <a:r>
              <a:rPr lang="en-US" sz="2800">
                <a:solidFill>
                  <a:srgbClr val="000000"/>
                </a:solidFill>
                <a:latin typeface="OpenSans"/>
              </a:rPr>
              <a:t>: </a:t>
            </a:r>
            <a:r>
              <a:rPr lang="vi-VN" sz="2800" b="1" i="0">
                <a:solidFill>
                  <a:srgbClr val="000000"/>
                </a:solidFill>
                <a:effectLst/>
                <a:latin typeface="OpenSans"/>
              </a:rPr>
              <a:t>Kể những việc làm nói lên tình yêu thương của bà dành cho con cháu.</a:t>
            </a:r>
            <a:endParaRPr lang="vi-VN" sz="2800" b="0" i="0">
              <a:solidFill>
                <a:srgbClr val="000000"/>
              </a:solidFill>
              <a:effectLst/>
              <a:latin typeface="OpenSans"/>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1624388"/>
            <a:ext cx="9372600" cy="954107"/>
          </a:xfrm>
          <a:prstGeom prst="rect">
            <a:avLst/>
          </a:prstGeom>
          <a:noFill/>
        </p:spPr>
        <p:txBody>
          <a:bodyPr wrap="square">
            <a:spAutoFit/>
          </a:bodyPr>
          <a:lstStyle/>
          <a:p>
            <a:r>
              <a:rPr lang="en-US" sz="2800" b="1" i="0">
                <a:solidFill>
                  <a:srgbClr val="FF0000"/>
                </a:solidFill>
                <a:effectLst/>
                <a:latin typeface="OpenSans"/>
              </a:rPr>
              <a:t>	</a:t>
            </a:r>
            <a:r>
              <a:rPr lang="vi-VN" sz="2800" b="1" i="0">
                <a:solidFill>
                  <a:srgbClr val="FF0000"/>
                </a:solidFill>
                <a:effectLst/>
                <a:latin typeface="OpenSans"/>
              </a:rPr>
              <a:t>Những việc làm nói lên tình yêu thương của bà dành cho con cháu là:</a:t>
            </a:r>
            <a:endParaRPr lang="en-US" sz="2800" b="1">
              <a:solidFill>
                <a:srgbClr val="FF0000"/>
              </a:solidFill>
            </a:endParaRPr>
          </a:p>
        </p:txBody>
      </p:sp>
      <p:sp>
        <p:nvSpPr>
          <p:cNvPr id="7" name="TextBox 6">
            <a:extLst>
              <a:ext uri="{FF2B5EF4-FFF2-40B4-BE49-F238E27FC236}">
                <a16:creationId xmlns:a16="http://schemas.microsoft.com/office/drawing/2014/main" id="{A4770D7B-ED5D-F41E-104F-7CCBA433B6B4}"/>
              </a:ext>
            </a:extLst>
          </p:cNvPr>
          <p:cNvSpPr txBox="1"/>
          <p:nvPr/>
        </p:nvSpPr>
        <p:spPr>
          <a:xfrm>
            <a:off x="2895600" y="2613391"/>
            <a:ext cx="7087849" cy="523220"/>
          </a:xfrm>
          <a:prstGeom prst="rect">
            <a:avLst/>
          </a:prstGeom>
          <a:noFill/>
        </p:spPr>
        <p:txBody>
          <a:bodyPr wrap="square">
            <a:spAutoFit/>
          </a:bodyPr>
          <a:lstStyle/>
          <a:p>
            <a:r>
              <a:rPr lang="en-US" sz="2800" b="1">
                <a:solidFill>
                  <a:srgbClr val="002060"/>
                </a:solidFill>
                <a:latin typeface="OpenSans"/>
              </a:rPr>
              <a:t>B</a:t>
            </a:r>
            <a:r>
              <a:rPr lang="vi-VN" sz="2800" b="1" i="0">
                <a:solidFill>
                  <a:srgbClr val="002060"/>
                </a:solidFill>
                <a:effectLst/>
                <a:latin typeface="OpenSans"/>
              </a:rPr>
              <a:t>à để dành quả trong vườn cho cháu về hái</a:t>
            </a:r>
            <a:endParaRPr lang="en-US" sz="2800">
              <a:solidFill>
                <a:srgbClr val="002060"/>
              </a:solidFill>
            </a:endParaRPr>
          </a:p>
        </p:txBody>
      </p:sp>
      <p:sp>
        <p:nvSpPr>
          <p:cNvPr id="9" name="TextBox 8">
            <a:extLst>
              <a:ext uri="{FF2B5EF4-FFF2-40B4-BE49-F238E27FC236}">
                <a16:creationId xmlns:a16="http://schemas.microsoft.com/office/drawing/2014/main" id="{41F9C3F6-419E-6E80-62FE-02071065C6BF}"/>
              </a:ext>
            </a:extLst>
          </p:cNvPr>
          <p:cNvSpPr txBox="1"/>
          <p:nvPr/>
        </p:nvSpPr>
        <p:spPr>
          <a:xfrm>
            <a:off x="2895600" y="3357266"/>
            <a:ext cx="8383250" cy="523220"/>
          </a:xfrm>
          <a:prstGeom prst="rect">
            <a:avLst/>
          </a:prstGeom>
          <a:noFill/>
        </p:spPr>
        <p:txBody>
          <a:bodyPr wrap="square">
            <a:spAutoFit/>
          </a:bodyPr>
          <a:lstStyle/>
          <a:p>
            <a:r>
              <a:rPr lang="en-US" sz="2800" b="1">
                <a:latin typeface="OpenSans"/>
              </a:rPr>
              <a:t>K</a:t>
            </a:r>
            <a:r>
              <a:rPr lang="vi-VN" sz="2800" b="1" i="0">
                <a:effectLst/>
                <a:latin typeface="OpenSans"/>
              </a:rPr>
              <a:t>hi cháu nhễ nhại mồ hôi thì bà đi theo quạt cho cháu</a:t>
            </a:r>
            <a:endParaRPr lang="en-US" sz="2800"/>
          </a:p>
        </p:txBody>
      </p:sp>
      <p:sp>
        <p:nvSpPr>
          <p:cNvPr id="11" name="TextBox 10">
            <a:extLst>
              <a:ext uri="{FF2B5EF4-FFF2-40B4-BE49-F238E27FC236}">
                <a16:creationId xmlns:a16="http://schemas.microsoft.com/office/drawing/2014/main" id="{CEF6DEC4-2F4C-5A6F-AB1E-8333E61E8507}"/>
              </a:ext>
            </a:extLst>
          </p:cNvPr>
          <p:cNvSpPr txBox="1"/>
          <p:nvPr/>
        </p:nvSpPr>
        <p:spPr>
          <a:xfrm>
            <a:off x="2876862" y="4101141"/>
            <a:ext cx="6093500" cy="523220"/>
          </a:xfrm>
          <a:prstGeom prst="rect">
            <a:avLst/>
          </a:prstGeom>
          <a:noFill/>
        </p:spPr>
        <p:txBody>
          <a:bodyPr wrap="square">
            <a:spAutoFit/>
          </a:bodyPr>
          <a:lstStyle/>
          <a:p>
            <a:r>
              <a:rPr lang="vi-VN" sz="2800" b="1" i="0">
                <a:solidFill>
                  <a:schemeClr val="accent6">
                    <a:lumMod val="50000"/>
                  </a:schemeClr>
                </a:solidFill>
                <a:effectLst/>
                <a:latin typeface="OpenSans"/>
              </a:rPr>
              <a:t> </a:t>
            </a:r>
            <a:r>
              <a:rPr lang="en-US" sz="2800" b="1">
                <a:solidFill>
                  <a:schemeClr val="accent6">
                    <a:lumMod val="50000"/>
                  </a:schemeClr>
                </a:solidFill>
                <a:latin typeface="OpenSans"/>
              </a:rPr>
              <a:t>K</a:t>
            </a:r>
            <a:r>
              <a:rPr lang="vi-VN" sz="2800" b="1" i="0">
                <a:solidFill>
                  <a:schemeClr val="accent6">
                    <a:lumMod val="50000"/>
                  </a:schemeClr>
                </a:solidFill>
                <a:effectLst/>
                <a:latin typeface="OpenSans"/>
              </a:rPr>
              <a:t>ể chuyện cho cháu nghe.</a:t>
            </a:r>
            <a:endParaRPr lang="en-US" sz="2800">
              <a:solidFill>
                <a:schemeClr val="accent6">
                  <a:lumMod val="50000"/>
                </a:schemeClr>
              </a:solidFill>
            </a:endParaRPr>
          </a:p>
        </p:txBody>
      </p:sp>
      <p:sp>
        <p:nvSpPr>
          <p:cNvPr id="12" name="Arrow: Right 11">
            <a:extLst>
              <a:ext uri="{FF2B5EF4-FFF2-40B4-BE49-F238E27FC236}">
                <a16:creationId xmlns:a16="http://schemas.microsoft.com/office/drawing/2014/main" id="{CA9E490C-E30B-C166-8A6F-2E2567A4F0FB}"/>
              </a:ext>
            </a:extLst>
          </p:cNvPr>
          <p:cNvSpPr/>
          <p:nvPr/>
        </p:nvSpPr>
        <p:spPr>
          <a:xfrm>
            <a:off x="1676400" y="2743200"/>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A479E62-6DE6-5578-A176-4426F466EE19}"/>
              </a:ext>
            </a:extLst>
          </p:cNvPr>
          <p:cNvSpPr/>
          <p:nvPr/>
        </p:nvSpPr>
        <p:spPr>
          <a:xfrm>
            <a:off x="1676400" y="3392243"/>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CD98C0D-E799-B269-61CB-C76009F2AE77}"/>
              </a:ext>
            </a:extLst>
          </p:cNvPr>
          <p:cNvSpPr/>
          <p:nvPr/>
        </p:nvSpPr>
        <p:spPr>
          <a:xfrm>
            <a:off x="1676399" y="4129195"/>
            <a:ext cx="532151" cy="3934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4"/>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2517361" y="7620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790D0A-4802-11CD-89C7-6CEA47F1CFEE}"/>
              </a:ext>
            </a:extLst>
          </p:cNvPr>
          <p:cNvSpPr txBox="1"/>
          <p:nvPr/>
        </p:nvSpPr>
        <p:spPr>
          <a:xfrm>
            <a:off x="975469" y="145700"/>
            <a:ext cx="9448800" cy="11588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Câu 3</a:t>
            </a: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800" b="1">
                <a:effectLst/>
                <a:latin typeface="Open Sans" panose="020B0606030504020204" pitchFamily="34" charset="0"/>
                <a:ea typeface="Open Sans" panose="020B0606030504020204" pitchFamily="34" charset="0"/>
                <a:cs typeface="Open Sans" panose="020B0606030504020204" pitchFamily="34" charset="0"/>
              </a:rPr>
              <a:t>Theo em, vì sao bạn nhỏ thấy vui thích trong kì nghỉ hè ở quê?</a:t>
            </a:r>
          </a:p>
        </p:txBody>
      </p:sp>
      <p:sp>
        <p:nvSpPr>
          <p:cNvPr id="15" name="TextBox 14">
            <a:extLst>
              <a:ext uri="{FF2B5EF4-FFF2-40B4-BE49-F238E27FC236}">
                <a16:creationId xmlns:a16="http://schemas.microsoft.com/office/drawing/2014/main" id="{02906BC4-38EF-F9B6-A2AC-4E44B36A7779}"/>
              </a:ext>
            </a:extLst>
          </p:cNvPr>
          <p:cNvSpPr txBox="1"/>
          <p:nvPr/>
        </p:nvSpPr>
        <p:spPr>
          <a:xfrm>
            <a:off x="685800" y="1889115"/>
            <a:ext cx="5562600" cy="2671199"/>
          </a:xfrm>
          <a:prstGeom prst="rect">
            <a:avLst/>
          </a:prstGeom>
        </p:spPr>
        <p:txBody>
          <a:bodyPr vert="horz" lIns="91440" tIns="45720" rIns="91440" bIns="45720" rtlCol="0">
            <a:normAutofit/>
          </a:bodyPr>
          <a:lstStyle/>
          <a:p>
            <a:pPr algn="ctr" defTabSz="914400">
              <a:lnSpc>
                <a:spcPct val="90000"/>
              </a:lnSpc>
              <a:spcAft>
                <a:spcPts val="600"/>
              </a:spcAft>
            </a:pPr>
            <a:r>
              <a:rPr lang="en-US" sz="2800" b="1" i="0">
                <a:solidFill>
                  <a:srgbClr val="00B0F0"/>
                </a:solidFill>
                <a:effectLst/>
                <a:latin typeface="Nunito Black" panose="00000A00000000000000" pitchFamily="2" charset="0"/>
              </a:rPr>
              <a:t>Bạn nhỏ thấy vui thích trong kì nghỉ hè ở quê vì bạn được gặp bà của mình, được làm những việc mà ở thành phố bạn ấy không thể làm được.</a:t>
            </a:r>
            <a:br>
              <a:rPr lang="en-US" sz="2800" b="1" i="0">
                <a:solidFill>
                  <a:srgbClr val="00B0F0"/>
                </a:solidFill>
                <a:effectLst/>
              </a:rPr>
            </a:br>
            <a:endParaRPr lang="en-US" sz="2800" b="1">
              <a:solidFill>
                <a:srgbClr val="00B0F0"/>
              </a:solidFill>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2519309" y="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790D0A-4802-11CD-89C7-6CEA47F1CFEE}"/>
              </a:ext>
            </a:extLst>
          </p:cNvPr>
          <p:cNvSpPr txBox="1"/>
          <p:nvPr/>
        </p:nvSpPr>
        <p:spPr>
          <a:xfrm>
            <a:off x="3733800" y="76200"/>
            <a:ext cx="3048000" cy="115887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NỘI DUNG BÀI</a:t>
            </a:r>
            <a:endParaRPr lang="en-US" sz="2800" b="1">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914400" y="914400"/>
            <a:ext cx="8382000" cy="2671199"/>
          </a:xfrm>
          <a:prstGeom prst="rect">
            <a:avLst/>
          </a:prstGeom>
        </p:spPr>
        <p:txBody>
          <a:bodyPr vert="horz" lIns="91440" tIns="45720" rIns="91440" bIns="45720" rtlCol="0">
            <a:noAutofit/>
          </a:bodyPr>
          <a:lstStyle/>
          <a:p>
            <a:pPr defTabSz="914400">
              <a:lnSpc>
                <a:spcPct val="90000"/>
              </a:lnSpc>
              <a:spcAft>
                <a:spcPts val="600"/>
              </a:spcAft>
            </a:pPr>
            <a:r>
              <a:rPr lang="en-US" sz="2800">
                <a:solidFill>
                  <a:srgbClr val="FF0000"/>
                </a:solidFill>
                <a:latin typeface="Nunito Black" pitchFamily="2" charset="0"/>
              </a:rPr>
              <a:t>	</a:t>
            </a:r>
            <a:r>
              <a:rPr lang="vi-VN" sz="2800">
                <a:solidFill>
                  <a:srgbClr val="FF0000"/>
                </a:solidFill>
                <a:latin typeface="Nunito Black" pitchFamily="2" charset="0"/>
              </a:rPr>
              <a:t>Bài đọc là cuộc trò chuyện giữa Chi và Sơn sau kì nghỉ hè. Hai bạn nhỏ chia sẻ với nhau về những trải nghiệm thú vị của mình trong mùa hè vừa qua.</a:t>
            </a:r>
            <a:br>
              <a:rPr lang="vi-VN" sz="2800">
                <a:solidFill>
                  <a:srgbClr val="FF0000"/>
                </a:solidFill>
                <a:latin typeface="Nunito Black" pitchFamily="2" charset="0"/>
              </a:rPr>
            </a:br>
            <a:br>
              <a:rPr lang="en-US" sz="2800" b="1" i="0">
                <a:solidFill>
                  <a:srgbClr val="FF0000"/>
                </a:solidFill>
                <a:effectLst/>
                <a:latin typeface="Nunito Black" pitchFamily="2" charset="0"/>
              </a:rPr>
            </a:br>
            <a:endParaRPr lang="en-US" sz="2800" b="1">
              <a:solidFill>
                <a:srgbClr val="FF0000"/>
              </a:solidFill>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Học thuộc lòng</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l="43750" t="900" r="5000"/>
          <a:stretch/>
        </p:blipFill>
        <p:spPr>
          <a:xfrm>
            <a:off x="684292" y="643467"/>
            <a:ext cx="5076829" cy="5571066"/>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图片 16" descr="2223be3d229db37d30f334096b915142">
            <a:extLst>
              <a:ext uri="{FF2B5EF4-FFF2-40B4-BE49-F238E27FC236}">
                <a16:creationId xmlns:a16="http://schemas.microsoft.com/office/drawing/2014/main" id="{63456D67-7079-3849-6605-6A09541B7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1121" y="533400"/>
            <a:ext cx="5618970" cy="5281833"/>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Học thuộc lòng</a:t>
            </a:r>
          </a:p>
        </p:txBody>
      </p:sp>
      <p:sp>
        <p:nvSpPr>
          <p:cNvPr id="7" name="TextBox 29">
            <a:extLst>
              <a:ext uri="{FF2B5EF4-FFF2-40B4-BE49-F238E27FC236}">
                <a16:creationId xmlns:a16="http://schemas.microsoft.com/office/drawing/2014/main" id="{93717FB4-F4D2-8B3D-8523-8E63C4138DB2}"/>
              </a:ext>
            </a:extLst>
          </p:cNvPr>
          <p:cNvSpPr txBox="1"/>
          <p:nvPr/>
        </p:nvSpPr>
        <p:spPr>
          <a:xfrm>
            <a:off x="4572000" y="139426"/>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276690" y="1178183"/>
            <a:ext cx="3811249" cy="2553891"/>
          </a:xfrm>
          <a:prstGeom prst="roundRect">
            <a:avLst/>
          </a:prstGeom>
          <a:solidFill>
            <a:srgbClr val="EAF9FF"/>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67946" y="3844317"/>
            <a:ext cx="3811249" cy="2553891"/>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640214"/>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242" y="367077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4343400" y="1025237"/>
            <a:ext cx="3429000" cy="2553891"/>
          </a:xfrm>
          <a:prstGeom prst="roundRect">
            <a:avLst/>
          </a:prstGeom>
          <a:solidFill>
            <a:schemeClr val="tx2">
              <a:lumMod val="20000"/>
              <a:lumOff val="80000"/>
            </a:schemeClr>
          </a:solidFill>
        </p:spPr>
        <p:txBody>
          <a:bodyPr wrap="square">
            <a:spAutoFit/>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471" y="853724"/>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4305914" y="8665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4343400" y="3732074"/>
            <a:ext cx="3429000" cy="1940957"/>
          </a:xfrm>
          <a:prstGeom prst="roundRect">
            <a:avLst/>
          </a:prstGeom>
          <a:solidFill>
            <a:schemeClr val="bg1">
              <a:lumMod val="85000"/>
            </a:schemeClr>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8011622" y="1103709"/>
            <a:ext cx="4104178" cy="2553891"/>
          </a:xfrm>
          <a:prstGeom prst="roundRect">
            <a:avLst/>
          </a:prstGeom>
          <a:solidFill>
            <a:schemeClr val="bg2"/>
          </a:solidFill>
        </p:spPr>
        <p:txBody>
          <a:bodyPr wrap="square">
            <a:spAutoFit/>
          </a:bodyPr>
          <a:lstStyle/>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p:txBody>
      </p:sp>
      <p:pic>
        <p:nvPicPr>
          <p:cNvPr id="26" name="Picture 25">
            <a:extLst>
              <a:ext uri="{FF2B5EF4-FFF2-40B4-BE49-F238E27FC236}">
                <a16:creationId xmlns:a16="http://schemas.microsoft.com/office/drawing/2014/main" id="{780C9B19-00B5-0120-C0E2-9A11A18D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328" y="826843"/>
            <a:ext cx="851094" cy="584333"/>
          </a:xfrm>
          <a:prstGeom prst="rect">
            <a:avLst/>
          </a:prstGeom>
        </p:spPr>
      </p:pic>
      <p:sp>
        <p:nvSpPr>
          <p:cNvPr id="27" name="TextBox 26">
            <a:extLst>
              <a:ext uri="{FF2B5EF4-FFF2-40B4-BE49-F238E27FC236}">
                <a16:creationId xmlns:a16="http://schemas.microsoft.com/office/drawing/2014/main" id="{F0DD3232-C9A4-D77D-9315-5849FFA61220}"/>
              </a:ext>
            </a:extLst>
          </p:cNvPr>
          <p:cNvSpPr txBox="1"/>
          <p:nvPr/>
        </p:nvSpPr>
        <p:spPr>
          <a:xfrm>
            <a:off x="8103011" y="853724"/>
            <a:ext cx="38183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5</a:t>
            </a:r>
          </a:p>
        </p:txBody>
      </p:sp>
      <p:sp>
        <p:nvSpPr>
          <p:cNvPr id="28" name="Cloud 27">
            <a:extLst>
              <a:ext uri="{FF2B5EF4-FFF2-40B4-BE49-F238E27FC236}">
                <a16:creationId xmlns:a16="http://schemas.microsoft.com/office/drawing/2014/main" id="{C0755511-67E4-33FC-055D-EE6DCEC743C0}"/>
              </a:ext>
            </a:extLst>
          </p:cNvPr>
          <p:cNvSpPr/>
          <p:nvPr/>
        </p:nvSpPr>
        <p:spPr>
          <a:xfrm>
            <a:off x="7841105" y="3844317"/>
            <a:ext cx="4361227" cy="224306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Cá nhân </a:t>
            </a:r>
            <a:r>
              <a:rPr lang="en-US" sz="2800">
                <a:solidFill>
                  <a:srgbClr val="C00000"/>
                </a:solidFill>
                <a:latin typeface="#9Slide03 AmpleSoft Bold" panose="02000000000000000000" pitchFamily="2" charset="0"/>
                <a:sym typeface="Wingdings" panose="05000000000000000000" pitchFamily="2" charset="2"/>
              </a:rPr>
              <a:t> nhóm  lớp</a:t>
            </a:r>
            <a:endParaRPr lang="en-US" sz="280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711365"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4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4400">
                <a:solidFill>
                  <a:srgbClr val="FF0000"/>
                </a:solidFill>
                <a:latin typeface="Sigmar One" panose="00000500000000000000" pitchFamily="2" charset="0"/>
                <a:ea typeface="+mj-ea"/>
                <a:cs typeface="+mj-cs"/>
              </a:rPr>
              <a:t>Ôn viết chữ hoa a, ă, â</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5" name="HƯỚNG DẪN VIẾT CHỮ HOA A - -KIẾN THỨC TIỂU HỌC-">
            <a:hlinkClick r:id="" action="ppaction://media"/>
            <a:extLst>
              <a:ext uri="{FF2B5EF4-FFF2-40B4-BE49-F238E27FC236}">
                <a16:creationId xmlns:a16="http://schemas.microsoft.com/office/drawing/2014/main" id="{31E8C69E-F140-3550-0850-94CF8869D6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029164"/>
            <a:ext cx="9525000" cy="53578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4" name="HƯỚNG DẪN VIẾT CHỮ HOA Ă - -KIẾN THỨC TIỂU HỌC-">
            <a:hlinkClick r:id="" action="ppaction://media"/>
            <a:extLst>
              <a:ext uri="{FF2B5EF4-FFF2-40B4-BE49-F238E27FC236}">
                <a16:creationId xmlns:a16="http://schemas.microsoft.com/office/drawing/2014/main" id="{B3A3C147-8857-A968-B9F0-0E4EBC6F8F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112" y="889256"/>
            <a:ext cx="10216088" cy="5746550"/>
          </a:xfrm>
          <a:prstGeom prst="rect">
            <a:avLst/>
          </a:prstGeom>
          <a:ln>
            <a:noFill/>
          </a:ln>
          <a:effectLst>
            <a:softEdge rad="112500"/>
          </a:effectLst>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HƯỚNG DẪN VIẾT CHỮ HOA Â - -KIẾN THỨC TIỂU HỌC-">
            <a:hlinkClick r:id="" action="ppaction://media"/>
            <a:extLst>
              <a:ext uri="{FF2B5EF4-FFF2-40B4-BE49-F238E27FC236}">
                <a16:creationId xmlns:a16="http://schemas.microsoft.com/office/drawing/2014/main" id="{BF9D8409-0EBB-70EA-1004-85E1609A87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991225"/>
            <a:ext cx="10287000" cy="5829300"/>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spTree>
    <p:extLst>
      <p:ext uri="{BB962C8B-B14F-4D97-AF65-F5344CB8AC3E}">
        <p14:creationId xmlns:p14="http://schemas.microsoft.com/office/powerpoint/2010/main" val="934570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0136C6B-DE58-C0F4-0998-2E88E1F3E036}"/>
              </a:ext>
            </a:extLst>
          </p:cNvPr>
          <p:cNvPicPr>
            <a:picLocks noChangeAspect="1"/>
          </p:cNvPicPr>
          <p:nvPr/>
        </p:nvPicPr>
        <p:blipFill>
          <a:blip r:embed="rId4"/>
          <a:stretch>
            <a:fillRect/>
          </a:stretch>
        </p:blipFill>
        <p:spPr>
          <a:xfrm>
            <a:off x="5468904" y="1446414"/>
            <a:ext cx="1847906" cy="1873872"/>
          </a:xfrm>
          <a:prstGeom prst="rect">
            <a:avLst/>
          </a:prstGeom>
        </p:spPr>
      </p:pic>
      <p:pic>
        <p:nvPicPr>
          <p:cNvPr id="7" name="Picture 6">
            <a:extLst>
              <a:ext uri="{FF2B5EF4-FFF2-40B4-BE49-F238E27FC236}">
                <a16:creationId xmlns:a16="http://schemas.microsoft.com/office/drawing/2014/main" id="{7A451D37-1F54-6998-04AE-D2EEEC1D01D3}"/>
              </a:ext>
            </a:extLst>
          </p:cNvPr>
          <p:cNvPicPr>
            <a:picLocks noChangeAspect="1"/>
          </p:cNvPicPr>
          <p:nvPr/>
        </p:nvPicPr>
        <p:blipFill>
          <a:blip r:embed="rId5"/>
          <a:stretch>
            <a:fillRect/>
          </a:stretch>
        </p:blipFill>
        <p:spPr>
          <a:xfrm>
            <a:off x="7316809" y="1445604"/>
            <a:ext cx="1912786" cy="1874682"/>
          </a:xfrm>
          <a:prstGeom prst="rect">
            <a:avLst/>
          </a:prstGeom>
        </p:spPr>
      </p:pic>
      <p:pic>
        <p:nvPicPr>
          <p:cNvPr id="11" name="Picture 10">
            <a:extLst>
              <a:ext uri="{FF2B5EF4-FFF2-40B4-BE49-F238E27FC236}">
                <a16:creationId xmlns:a16="http://schemas.microsoft.com/office/drawing/2014/main" id="{0E49B129-A358-1533-7064-CD1165B52182}"/>
              </a:ext>
            </a:extLst>
          </p:cNvPr>
          <p:cNvPicPr>
            <a:picLocks noChangeAspect="1"/>
          </p:cNvPicPr>
          <p:nvPr/>
        </p:nvPicPr>
        <p:blipFill>
          <a:blip r:embed="rId6"/>
          <a:stretch>
            <a:fillRect/>
          </a:stretch>
        </p:blipFill>
        <p:spPr>
          <a:xfrm>
            <a:off x="9220200" y="1445604"/>
            <a:ext cx="1852794" cy="1830996"/>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4055466" y="56499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Đông Anh là huyện nằm ở phía bắc Thủ đô Hà Nội, cách trung tâm thành phố 15 km.</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pic>
        <p:nvPicPr>
          <p:cNvPr id="8" name="Picture 7">
            <a:extLst>
              <a:ext uri="{FF2B5EF4-FFF2-40B4-BE49-F238E27FC236}">
                <a16:creationId xmlns:a16="http://schemas.microsoft.com/office/drawing/2014/main" id="{63F34983-9238-6835-6D07-67AA8DDF742E}"/>
              </a:ext>
            </a:extLst>
          </p:cNvPr>
          <p:cNvPicPr>
            <a:picLocks noChangeAspect="1"/>
          </p:cNvPicPr>
          <p:nvPr/>
        </p:nvPicPr>
        <p:blipFill>
          <a:blip r:embed="rId4"/>
          <a:stretch>
            <a:fillRect/>
          </a:stretch>
        </p:blipFill>
        <p:spPr>
          <a:xfrm>
            <a:off x="803243" y="1015251"/>
            <a:ext cx="2873509" cy="1847256"/>
          </a:xfrm>
          <a:prstGeom prst="rect">
            <a:avLst/>
          </a:prstGeom>
          <a:ln>
            <a:noFill/>
          </a:ln>
          <a:effectLst>
            <a:outerShdw blurRad="292100" dist="139700" dir="2700000" algn="tl" rotWithShape="0">
              <a:srgbClr val="333333">
                <a:alpha val="65000"/>
              </a:srgbClr>
            </a:outerShdw>
          </a:effectLst>
        </p:spPr>
      </p:pic>
      <p:pic>
        <p:nvPicPr>
          <p:cNvPr id="1026" name="Picture 2" descr="Mua đất ở huyện Đông Anh, Hà Nội không vướng quy hoạch có dễ không?">
            <a:extLst>
              <a:ext uri="{FF2B5EF4-FFF2-40B4-BE49-F238E27FC236}">
                <a16:creationId xmlns:a16="http://schemas.microsoft.com/office/drawing/2014/main" id="{0B5ADAD3-1A0B-1225-6B69-7B61020928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830"/>
          <a:stretch/>
        </p:blipFill>
        <p:spPr bwMode="auto">
          <a:xfrm>
            <a:off x="6287599" y="990600"/>
            <a:ext cx="5101158"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AC14F-662B-62EE-5505-7F8978FFB2E1}"/>
              </a:ext>
            </a:extLst>
          </p:cNvPr>
          <p:cNvPicPr>
            <a:picLocks noChangeAspect="1"/>
          </p:cNvPicPr>
          <p:nvPr/>
        </p:nvPicPr>
        <p:blipFill>
          <a:blip r:embed="rId3"/>
          <a:stretch>
            <a:fillRect/>
          </a:stretch>
        </p:blipFill>
        <p:spPr>
          <a:xfrm>
            <a:off x="914400" y="1074966"/>
            <a:ext cx="9661556"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A9E09FB-ECEC-0D21-52C2-5A614F5D3B39}"/>
              </a:ext>
            </a:extLst>
          </p:cNvPr>
          <p:cNvSpPr txBox="1"/>
          <p:nvPr/>
        </p:nvSpPr>
        <p:spPr>
          <a:xfrm>
            <a:off x="1447800" y="3329320"/>
            <a:ext cx="7239000" cy="2764215"/>
          </a:xfrm>
          <a:prstGeom prst="cloudCallout">
            <a:avLst>
              <a:gd name="adj1" fmla="val -49824"/>
              <a:gd name="adj2" fmla="val 59788"/>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Câu ca dao giới thiệu về một miền quê có di tích gắn liền với câu chuyện An Dương Vương xây Cổ Loa.</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447800" y="3548391"/>
            <a:ext cx="4458325" cy="523220"/>
          </a:xfrm>
          <a:prstGeom prst="rect">
            <a:avLst/>
          </a:prstGeom>
          <a:noFill/>
        </p:spPr>
        <p:txBody>
          <a:bodyPr wrap="square">
            <a:spAutoFit/>
          </a:bodyPr>
          <a:lstStyle/>
          <a:p>
            <a:r>
              <a:rPr lang="en-US" sz="2800" b="1">
                <a:solidFill>
                  <a:srgbClr val="002060"/>
                </a:solidFill>
                <a:latin typeface="OpenSans"/>
              </a:rPr>
              <a:t>Những chữ nào viết hoa?</a:t>
            </a:r>
            <a:endParaRPr lang="en-US" sz="2800">
              <a:solidFill>
                <a:srgbClr val="002060"/>
              </a:solidFill>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447800" y="4079801"/>
            <a:ext cx="6934200" cy="523220"/>
          </a:xfrm>
          <a:prstGeom prst="rect">
            <a:avLst/>
          </a:prstGeom>
          <a:noFill/>
        </p:spPr>
        <p:txBody>
          <a:bodyPr wrap="square">
            <a:spAutoFit/>
          </a:bodyPr>
          <a:lstStyle/>
          <a:p>
            <a:r>
              <a:rPr lang="en-US" sz="2800">
                <a:solidFill>
                  <a:srgbClr val="FF0000"/>
                </a:solidFill>
                <a:latin typeface="#9Slide03 AmpleSoft Bold" panose="02000000000000000000" pitchFamily="2" charset="0"/>
              </a:rPr>
              <a:t>Những chữ viết hoa là: A, Đ, G, L, T, V.</a:t>
            </a: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câu ứng dụng vào vở</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72DB0552-4AE6-5C88-C3B4-B6D1863A3354}"/>
              </a:ext>
            </a:extLst>
          </p:cNvPr>
          <p:cNvPicPr>
            <a:picLocks noChangeAspect="1"/>
          </p:cNvPicPr>
          <p:nvPr/>
        </p:nvPicPr>
        <p:blipFill>
          <a:blip r:embed="rId3"/>
          <a:stretch>
            <a:fillRect/>
          </a:stretch>
        </p:blipFill>
        <p:spPr>
          <a:xfrm>
            <a:off x="533399" y="1219200"/>
            <a:ext cx="11125201" cy="2354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pic>
        <p:nvPicPr>
          <p:cNvPr id="7" name="图片 16" descr="2223be3d229db37d30f334096b915142">
            <a:extLst>
              <a:ext uri="{FF2B5EF4-FFF2-40B4-BE49-F238E27FC236}">
                <a16:creationId xmlns:a16="http://schemas.microsoft.com/office/drawing/2014/main" id="{B7585C75-6BBC-5CED-0950-4B85394091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676400" y="694950"/>
            <a:ext cx="5310034" cy="5281833"/>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381000"/>
            <a:ext cx="74676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Tìm từ ngữ chỉ sự vật, hoạt động</a:t>
            </a: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838200" y="1219200"/>
            <a:ext cx="1295400" cy="1121790"/>
          </a:xfrm>
          <a:prstGeom prst="rect">
            <a:avLst/>
          </a:prstGeom>
          <a:ln>
            <a:noFill/>
          </a:ln>
          <a:effectLst>
            <a:softEdge rad="112500"/>
          </a:effectLst>
        </p:spPr>
      </p:pic>
      <p:sp>
        <p:nvSpPr>
          <p:cNvPr id="8" name="TextBox 7">
            <a:extLst>
              <a:ext uri="{FF2B5EF4-FFF2-40B4-BE49-F238E27FC236}">
                <a16:creationId xmlns:a16="http://schemas.microsoft.com/office/drawing/2014/main" id="{DD8E811D-3B39-138E-7981-3C7520126F0A}"/>
              </a:ext>
            </a:extLst>
          </p:cNvPr>
          <p:cNvSpPr txBox="1"/>
          <p:nvPr/>
        </p:nvSpPr>
        <p:spPr>
          <a:xfrm>
            <a:off x="2133600" y="1524000"/>
            <a:ext cx="9677400" cy="1938992"/>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Bài tập 1. Dựa vào tranh, tìm từ ngữ chỉ sự vật, hoạt động (theo mẫu).</a:t>
            </a: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pic>
        <p:nvPicPr>
          <p:cNvPr id="1026" name="Picture 2">
            <a:extLst>
              <a:ext uri="{FF2B5EF4-FFF2-40B4-BE49-F238E27FC236}">
                <a16:creationId xmlns:a16="http://schemas.microsoft.com/office/drawing/2014/main" id="{ABBA0B09-B3AD-07AE-DCF8-C3200C370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7315200" cy="472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7AB2CA66-4DA3-961F-4CF9-82AAA1CC0AC2}"/>
              </a:ext>
            </a:extLst>
          </p:cNvPr>
          <p:cNvSpPr/>
          <p:nvPr/>
        </p:nvSpPr>
        <p:spPr>
          <a:xfrm>
            <a:off x="8708571" y="2409398"/>
            <a:ext cx="1600200" cy="695148"/>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Mẫu</a:t>
            </a:r>
          </a:p>
        </p:txBody>
      </p:sp>
      <p:graphicFrame>
        <p:nvGraphicFramePr>
          <p:cNvPr id="13" name="Table 12">
            <a:extLst>
              <a:ext uri="{FF2B5EF4-FFF2-40B4-BE49-F238E27FC236}">
                <a16:creationId xmlns:a16="http://schemas.microsoft.com/office/drawing/2014/main" id="{1AB844DD-0C8A-0816-A06F-13C1F2D57125}"/>
              </a:ext>
            </a:extLst>
          </p:cNvPr>
          <p:cNvGraphicFramePr>
            <a:graphicFrameLocks noGrp="1"/>
          </p:cNvGraphicFramePr>
          <p:nvPr/>
        </p:nvGraphicFramePr>
        <p:xfrm>
          <a:off x="7442790" y="3242250"/>
          <a:ext cx="4572001" cy="2385060"/>
        </p:xfrm>
        <a:graphic>
          <a:graphicData uri="http://schemas.openxmlformats.org/drawingml/2006/table">
            <a:tbl>
              <a:tblPr>
                <a:tableStyleId>{35758FB7-9AC5-4552-8A53-C91805E547FA}</a:tableStyleId>
              </a:tblPr>
              <a:tblGrid>
                <a:gridCol w="1521971">
                  <a:extLst>
                    <a:ext uri="{9D8B030D-6E8A-4147-A177-3AD203B41FA5}">
                      <a16:colId xmlns:a16="http://schemas.microsoft.com/office/drawing/2014/main" val="332052677"/>
                    </a:ext>
                  </a:extLst>
                </a:gridCol>
                <a:gridCol w="1521971">
                  <a:extLst>
                    <a:ext uri="{9D8B030D-6E8A-4147-A177-3AD203B41FA5}">
                      <a16:colId xmlns:a16="http://schemas.microsoft.com/office/drawing/2014/main" val="735977557"/>
                    </a:ext>
                  </a:extLst>
                </a:gridCol>
                <a:gridCol w="1528059">
                  <a:extLst>
                    <a:ext uri="{9D8B030D-6E8A-4147-A177-3AD203B41FA5}">
                      <a16:colId xmlns:a16="http://schemas.microsoft.com/office/drawing/2014/main" val="859623325"/>
                    </a:ext>
                  </a:extLst>
                </a:gridCol>
              </a:tblGrid>
              <a:tr h="0">
                <a:tc gridSpan="2">
                  <a:txBody>
                    <a:bodyPr/>
                    <a:lstStyle/>
                    <a:p>
                      <a:pPr algn="ctr" fontAlgn="t"/>
                      <a:r>
                        <a:rPr lang="en-US" sz="2400" b="1">
                          <a:solidFill>
                            <a:srgbClr val="FF0000"/>
                          </a:solidFill>
                          <a:effectLst/>
                        </a:rPr>
                        <a:t>Từ ngữ chỉ sự vật</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hMerge="1">
                  <a:txBody>
                    <a:bodyPr/>
                    <a:lstStyle/>
                    <a:p>
                      <a:endParaRPr lang="en-US"/>
                    </a:p>
                  </a:txBody>
                  <a:tcPr/>
                </a:tc>
                <a:tc rowSpan="2">
                  <a:txBody>
                    <a:bodyPr/>
                    <a:lstStyle/>
                    <a:p>
                      <a:pPr algn="ctr" fontAlgn="t"/>
                      <a:r>
                        <a:rPr lang="en-US" sz="2400" b="1">
                          <a:solidFill>
                            <a:srgbClr val="FF0000"/>
                          </a:solidFill>
                          <a:effectLst/>
                        </a:rPr>
                        <a:t>Từ ngữ chỉ hoạt động</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3828860345"/>
                  </a:ext>
                </a:extLst>
              </a:tr>
              <a:tr h="0">
                <a:tc>
                  <a:txBody>
                    <a:bodyPr/>
                    <a:lstStyle/>
                    <a:p>
                      <a:pPr algn="ctr" fontAlgn="t"/>
                      <a:r>
                        <a:rPr lang="vi-VN" sz="2000" b="1">
                          <a:solidFill>
                            <a:srgbClr val="FF0000"/>
                          </a:solidFill>
                          <a:effectLst/>
                        </a:rPr>
                        <a:t>Chỉ người</a:t>
                      </a:r>
                      <a:endParaRPr lang="vi-VN" sz="20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1">
                          <a:solidFill>
                            <a:srgbClr val="FF0000"/>
                          </a:solidFill>
                          <a:effectLst/>
                        </a:rPr>
                        <a:t>Chỉ con vật</a:t>
                      </a:r>
                      <a:endParaRPr lang="en-US" sz="2400" b="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vMerge="1">
                  <a:txBody>
                    <a:bodyPr/>
                    <a:lstStyle/>
                    <a:p>
                      <a:endParaRPr lang="en-US"/>
                    </a:p>
                  </a:txBody>
                  <a:tcPr/>
                </a:tc>
                <a:extLst>
                  <a:ext uri="{0D108BD9-81ED-4DB2-BD59-A6C34878D82A}">
                    <a16:rowId xmlns:a16="http://schemas.microsoft.com/office/drawing/2014/main" val="1745930404"/>
                  </a:ext>
                </a:extLst>
              </a:tr>
              <a:tr h="0">
                <a:tc>
                  <a:txBody>
                    <a:bodyPr/>
                    <a:lstStyle/>
                    <a:p>
                      <a:pPr algn="ctr" fontAlgn="t"/>
                      <a:r>
                        <a:rPr lang="en-US" sz="2400" b="0">
                          <a:effectLst/>
                        </a:rPr>
                        <a:t>Bác nông dân</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gặt lúa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1638417427"/>
                  </a:ext>
                </a:extLst>
              </a:tr>
              <a:tr h="245427">
                <a:tc>
                  <a:txBody>
                    <a:bodyPr/>
                    <a:lstStyle/>
                    <a:p>
                      <a:pPr algn="ctr" fontAlgn="t"/>
                      <a:r>
                        <a:rPr lang="en-US" sz="2400" b="0">
                          <a:effectLst/>
                        </a:rPr>
                        <a:t>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Con trâu</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gặm cỏ </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453949885"/>
                  </a:ext>
                </a:extLst>
              </a:tr>
              <a:tr h="0">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tc>
                  <a:txBody>
                    <a:bodyPr/>
                    <a:lstStyle/>
                    <a:p>
                      <a:pPr algn="ctr" fontAlgn="t"/>
                      <a:r>
                        <a:rPr lang="en-US" sz="2400" b="0">
                          <a:effectLst/>
                        </a:rPr>
                        <a:t>(…)</a:t>
                      </a:r>
                      <a:endParaRPr lang="en-US" sz="24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tc>
                <a:extLst>
                  <a:ext uri="{0D108BD9-81ED-4DB2-BD59-A6C34878D82A}">
                    <a16:rowId xmlns:a16="http://schemas.microsoft.com/office/drawing/2014/main" val="6149671"/>
                  </a:ext>
                </a:extLst>
              </a:tr>
            </a:tbl>
          </a:graphicData>
        </a:graphic>
      </p:graphicFrame>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5276E5A9-0929-02C1-1A2D-CB4C65F42F81}"/>
              </a:ext>
            </a:extLst>
          </p:cNvPr>
          <p:cNvGraphicFramePr>
            <a:graphicFrameLocks noGrp="1"/>
          </p:cNvGraphicFramePr>
          <p:nvPr/>
        </p:nvGraphicFramePr>
        <p:xfrm>
          <a:off x="1905000" y="1295400"/>
          <a:ext cx="8763000" cy="4800600"/>
        </p:xfrm>
        <a:graphic>
          <a:graphicData uri="http://schemas.openxmlformats.org/drawingml/2006/table">
            <a:tbl>
              <a:tblPr>
                <a:tableStyleId>{327F97BB-C833-4FB7-BDE5-3F7075034690}</a:tableStyleId>
              </a:tblPr>
              <a:tblGrid>
                <a:gridCol w="2917111">
                  <a:extLst>
                    <a:ext uri="{9D8B030D-6E8A-4147-A177-3AD203B41FA5}">
                      <a16:colId xmlns:a16="http://schemas.microsoft.com/office/drawing/2014/main" val="3204968695"/>
                    </a:ext>
                  </a:extLst>
                </a:gridCol>
                <a:gridCol w="2917111">
                  <a:extLst>
                    <a:ext uri="{9D8B030D-6E8A-4147-A177-3AD203B41FA5}">
                      <a16:colId xmlns:a16="http://schemas.microsoft.com/office/drawing/2014/main" val="4187547892"/>
                    </a:ext>
                  </a:extLst>
                </a:gridCol>
                <a:gridCol w="2928778">
                  <a:extLst>
                    <a:ext uri="{9D8B030D-6E8A-4147-A177-3AD203B41FA5}">
                      <a16:colId xmlns:a16="http://schemas.microsoft.com/office/drawing/2014/main" val="516128553"/>
                    </a:ext>
                  </a:extLst>
                </a:gridCol>
              </a:tblGrid>
              <a:tr h="960120">
                <a:tc gridSpan="2">
                  <a:txBody>
                    <a:bodyPr/>
                    <a:lstStyle/>
                    <a:p>
                      <a:pPr algn="ctr" fontAlgn="t"/>
                      <a:r>
                        <a:rPr lang="en-US" sz="2800" b="1">
                          <a:solidFill>
                            <a:srgbClr val="FFFF00"/>
                          </a:solidFill>
                          <a:effectLst/>
                        </a:rPr>
                        <a:t>Từ ngữ chỉ sự vật</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hMerge="1">
                  <a:txBody>
                    <a:bodyPr/>
                    <a:lstStyle/>
                    <a:p>
                      <a:endParaRPr lang="en-US"/>
                    </a:p>
                  </a:txBody>
                  <a:tcPr/>
                </a:tc>
                <a:tc rowSpan="2">
                  <a:txBody>
                    <a:bodyPr/>
                    <a:lstStyle/>
                    <a:p>
                      <a:pPr algn="ctr" fontAlgn="t"/>
                      <a:endParaRPr lang="en-US" sz="2800" b="1">
                        <a:solidFill>
                          <a:srgbClr val="FFFF00"/>
                        </a:solidFill>
                        <a:effectLst/>
                      </a:endParaRPr>
                    </a:p>
                    <a:p>
                      <a:pPr algn="ctr" fontAlgn="t"/>
                      <a:r>
                        <a:rPr lang="en-US" sz="2800" b="1">
                          <a:solidFill>
                            <a:srgbClr val="FFFF00"/>
                          </a:solidFill>
                          <a:effectLst/>
                        </a:rPr>
                        <a:t>Từ ngữ chỉ </a:t>
                      </a:r>
                    </a:p>
                    <a:p>
                      <a:pPr algn="ctr" fontAlgn="t"/>
                      <a:r>
                        <a:rPr lang="en-US" sz="2800" b="1">
                          <a:solidFill>
                            <a:srgbClr val="FFFF00"/>
                          </a:solidFill>
                          <a:effectLst/>
                        </a:rPr>
                        <a:t>hoạt động</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74606347"/>
                  </a:ext>
                </a:extLst>
              </a:tr>
              <a:tr h="960120">
                <a:tc>
                  <a:txBody>
                    <a:bodyPr/>
                    <a:lstStyle/>
                    <a:p>
                      <a:pPr algn="ctr" fontAlgn="t"/>
                      <a:r>
                        <a:rPr lang="vi-VN" sz="2800" b="1">
                          <a:solidFill>
                            <a:srgbClr val="FFFF00"/>
                          </a:solidFill>
                          <a:effectLst/>
                        </a:rPr>
                        <a:t>Chỉ người</a:t>
                      </a:r>
                      <a:endParaRPr lang="vi-VN"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1">
                          <a:solidFill>
                            <a:srgbClr val="FFFF00"/>
                          </a:solidFill>
                          <a:effectLst/>
                        </a:rPr>
                        <a:t>Chỉ con vật</a:t>
                      </a:r>
                      <a:endParaRPr lang="en-US" sz="2800" b="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117428913"/>
                  </a:ext>
                </a:extLst>
              </a:tr>
              <a:tr h="960120">
                <a:tc>
                  <a:txBody>
                    <a:bodyPr/>
                    <a:lstStyle/>
                    <a:p>
                      <a:pPr algn="ctr" fontAlgn="t"/>
                      <a:r>
                        <a:rPr lang="en-US" sz="2800" b="0">
                          <a:effectLst/>
                        </a:rPr>
                        <a:t>Bác nông dân</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vịt</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Gặt lúa</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496248915"/>
                  </a:ext>
                </a:extLst>
              </a:tr>
              <a:tr h="960120">
                <a:tc>
                  <a:txBody>
                    <a:bodyPr/>
                    <a:lstStyle/>
                    <a:p>
                      <a:pPr algn="ctr" fontAlgn="t"/>
                      <a:r>
                        <a:rPr lang="en-US" sz="2800" b="0">
                          <a:effectLst/>
                        </a:rPr>
                        <a:t>Bạn nữ</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trâu</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Gặm cỏ</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484086335"/>
                  </a:ext>
                </a:extLst>
              </a:tr>
              <a:tr h="960120">
                <a:tc>
                  <a:txBody>
                    <a:bodyPr/>
                    <a:lstStyle/>
                    <a:p>
                      <a:pPr algn="ctr" fontAlgn="t"/>
                      <a:r>
                        <a:rPr lang="en-US" sz="2800" b="0">
                          <a:effectLst/>
                        </a:rPr>
                        <a:t>Bạn nam</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Con chuồn chuồn</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tc>
                  <a:txBody>
                    <a:bodyPr/>
                    <a:lstStyle/>
                    <a:p>
                      <a:pPr algn="ctr" fontAlgn="t"/>
                      <a:r>
                        <a:rPr lang="en-US" sz="2800" b="0">
                          <a:effectLst/>
                        </a:rPr>
                        <a:t>Chăn trâu</a:t>
                      </a:r>
                      <a:endParaRPr lang="en-US" sz="2800" b="0">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nchor="ctr">
                    <a:lnL w="38100" cap="flat" cmpd="sng" algn="ctr">
                      <a:solidFill>
                        <a:schemeClr val="bg1"/>
                      </a:solidFill>
                      <a:prstDash val="sysDash"/>
                      <a:round/>
                      <a:headEnd type="none" w="med" len="med"/>
                      <a:tailEnd type="none" w="med" len="med"/>
                    </a:lnL>
                    <a:lnR w="38100" cap="flat" cmpd="sng" algn="ctr">
                      <a:solidFill>
                        <a:schemeClr val="bg1"/>
                      </a:solidFill>
                      <a:prstDash val="sysDash"/>
                      <a:round/>
                      <a:headEnd type="none" w="med" len="med"/>
                      <a:tailEnd type="none" w="med" len="med"/>
                    </a:lnR>
                    <a:lnT w="38100" cap="flat" cmpd="sng" algn="ctr">
                      <a:solidFill>
                        <a:schemeClr val="bg1"/>
                      </a:solidFill>
                      <a:prstDash val="sysDash"/>
                      <a:round/>
                      <a:headEnd type="none" w="med" len="med"/>
                      <a:tailEnd type="none" w="med" len="med"/>
                    </a:lnT>
                    <a:lnB w="381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2957588440"/>
                  </a:ext>
                </a:extLst>
              </a:tr>
            </a:tbl>
          </a:graphicData>
        </a:graphic>
      </p:graphicFrame>
      <p:sp>
        <p:nvSpPr>
          <p:cNvPr id="12" name="TextBox 11">
            <a:extLst>
              <a:ext uri="{FF2B5EF4-FFF2-40B4-BE49-F238E27FC236}">
                <a16:creationId xmlns:a16="http://schemas.microsoft.com/office/drawing/2014/main" id="{690B1381-39C9-C382-64A3-9B268D7E2891}"/>
              </a:ext>
            </a:extLst>
          </p:cNvPr>
          <p:cNvSpPr txBox="1"/>
          <p:nvPr/>
        </p:nvSpPr>
        <p:spPr>
          <a:xfrm>
            <a:off x="2133600" y="306703"/>
            <a:ext cx="8153400" cy="1446550"/>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Em quan sát thật kĩ bức tranh và dựa vào mẫu để tìm các từ ngữ thích hợp.</a:t>
            </a:r>
            <a:br>
              <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br>
            <a:endParaRPr kumimoji="0" lang="en-US" sz="24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pic>
        <p:nvPicPr>
          <p:cNvPr id="6" name="Picture 2">
            <a:extLst>
              <a:ext uri="{FF2B5EF4-FFF2-40B4-BE49-F238E27FC236}">
                <a16:creationId xmlns:a16="http://schemas.microsoft.com/office/drawing/2014/main" id="{89522A9D-49D0-2F2A-E563-CDE2AF7C9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8153400" cy="5265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233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21265" y="0"/>
            <a:ext cx="12192000" cy="6858000"/>
          </a:xfrm>
          <a:prstGeom prst="rect">
            <a:avLst/>
          </a:prstGeom>
        </p:spPr>
      </p:pic>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1066800" y="718021"/>
            <a:ext cx="1295400" cy="1121790"/>
          </a:xfrm>
          <a:prstGeom prst="rect">
            <a:avLst/>
          </a:prstGeom>
          <a:ln>
            <a:noFill/>
          </a:ln>
          <a:effectLst>
            <a:softEdge rad="112500"/>
          </a:effectLst>
        </p:spPr>
      </p:pic>
      <p:sp>
        <p:nvSpPr>
          <p:cNvPr id="7" name="TextBox 6">
            <a:extLst>
              <a:ext uri="{FF2B5EF4-FFF2-40B4-BE49-F238E27FC236}">
                <a16:creationId xmlns:a16="http://schemas.microsoft.com/office/drawing/2014/main" id="{273B7106-0A18-8CE7-3F20-A8411482BE7F}"/>
              </a:ext>
            </a:extLst>
          </p:cNvPr>
          <p:cNvSpPr txBox="1"/>
          <p:nvPr/>
        </p:nvSpPr>
        <p:spPr>
          <a:xfrm>
            <a:off x="2339163" y="915579"/>
            <a:ext cx="9493102" cy="1077218"/>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Bài tập 2. </a:t>
            </a:r>
            <a:r>
              <a:rPr kumimoji="0" lang="vi-VN"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Dựa vào từ ngữ tìm được ở bài tập 1, đặt câu</a:t>
            </a:r>
            <a:r>
              <a:rPr kumimoji="0" lang="en-US" sz="3200" b="1"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 giới thiệu và câu nêu hoạt động</a:t>
            </a:r>
            <a:endParaRPr kumimoji="0" lang="vi-VN"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endParaRPr>
          </a:p>
        </p:txBody>
      </p:sp>
      <p:sp>
        <p:nvSpPr>
          <p:cNvPr id="11" name="Rectangle: Rounded Corners 10">
            <a:extLst>
              <a:ext uri="{FF2B5EF4-FFF2-40B4-BE49-F238E27FC236}">
                <a16:creationId xmlns:a16="http://schemas.microsoft.com/office/drawing/2014/main" id="{8DF9AFA0-84FE-1D74-3146-87555832D87E}"/>
              </a:ext>
            </a:extLst>
          </p:cNvPr>
          <p:cNvSpPr/>
          <p:nvPr/>
        </p:nvSpPr>
        <p:spPr>
          <a:xfrm>
            <a:off x="2743200" y="142189"/>
            <a:ext cx="74676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Đặt câu giới thiệu và câu nêu hoạt động</a:t>
            </a:r>
          </a:p>
        </p:txBody>
      </p:sp>
      <p:sp>
        <p:nvSpPr>
          <p:cNvPr id="13" name="Rectangle: Rounded Corners 12">
            <a:extLst>
              <a:ext uri="{FF2B5EF4-FFF2-40B4-BE49-F238E27FC236}">
                <a16:creationId xmlns:a16="http://schemas.microsoft.com/office/drawing/2014/main" id="{2D0AD680-7CDB-2CCA-246F-F424EFBE49EF}"/>
              </a:ext>
            </a:extLst>
          </p:cNvPr>
          <p:cNvSpPr/>
          <p:nvPr/>
        </p:nvSpPr>
        <p:spPr>
          <a:xfrm>
            <a:off x="1828800" y="2035597"/>
            <a:ext cx="9404084" cy="4462668"/>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Câu giới thiệu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a:t>
            </a:r>
            <a:r>
              <a:rPr kumimoji="0" lang="vi-VN" sz="36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t> </a:t>
            </a:r>
            <a:r>
              <a:rPr kumimoji="0" lang="vi-VN" sz="3600" b="0" i="0" u="none" strike="noStrike" kern="1200" cap="none" spc="0" normalizeH="0" baseline="0" noProof="0">
                <a:ln>
                  <a:noFill/>
                </a:ln>
                <a:solidFill>
                  <a:srgbClr val="F46F18"/>
                </a:solidFill>
                <a:effectLst/>
                <a:uLnTx/>
                <a:uFillTx/>
                <a:latin typeface="Nunito Black" panose="00000A00000000000000" pitchFamily="2" charset="0"/>
                <a:ea typeface="+mn-ea"/>
                <a:cs typeface="+mn-cs"/>
              </a:rPr>
              <a:t>Các cô bác nông dân là những người làm ra lúa gạo.</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b. Câu nêu hoạt động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 </a:t>
            </a:r>
            <a:r>
              <a:rPr kumimoji="0" lang="vi-VN" sz="3600" b="0" i="0" u="none" strike="noStrike" kern="1200" cap="none" spc="0" normalizeH="0" baseline="0" noProof="0">
                <a:ln>
                  <a:noFill/>
                </a:ln>
                <a:solidFill>
                  <a:srgbClr val="F46F18"/>
                </a:solidFill>
                <a:effectLst/>
                <a:uLnTx/>
                <a:uFillTx/>
                <a:latin typeface="Nunito Black" panose="00000A00000000000000" pitchFamily="2" charset="0"/>
                <a:ea typeface="+mn-ea"/>
                <a:cs typeface="+mn-cs"/>
              </a:rPr>
              <a:t>Các cô bác nông dân đang gặt lúa.</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9646">
                  <a:lumMod val="50000"/>
                </a:srgbClr>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602EF-445C-BD90-2D2B-77F9CB477880}"/>
              </a:ext>
            </a:extLst>
          </p:cNvPr>
          <p:cNvPicPr>
            <a:picLocks noChangeAspect="1"/>
          </p:cNvPicPr>
          <p:nvPr/>
        </p:nvPicPr>
        <p:blipFill>
          <a:blip r:embed="rId2"/>
          <a:stretch>
            <a:fillRect/>
          </a:stretch>
        </p:blipFill>
        <p:spPr>
          <a:xfrm>
            <a:off x="21265" y="0"/>
            <a:ext cx="12192000" cy="6858000"/>
          </a:xfrm>
          <a:prstGeom prst="rect">
            <a:avLst/>
          </a:prstGeom>
        </p:spPr>
      </p:pic>
      <p:pic>
        <p:nvPicPr>
          <p:cNvPr id="3074" name="Picture 2">
            <a:extLst>
              <a:ext uri="{FF2B5EF4-FFF2-40B4-BE49-F238E27FC236}">
                <a16:creationId xmlns:a16="http://schemas.microsoft.com/office/drawing/2014/main" id="{653F1A0D-70FE-4E33-907A-C144CD5AE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102108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554406-2A92-3E17-F9E0-D4F662BDF19F}"/>
              </a:ext>
            </a:extLst>
          </p:cNvPr>
          <p:cNvSpPr txBox="1"/>
          <p:nvPr/>
        </p:nvSpPr>
        <p:spPr>
          <a:xfrm>
            <a:off x="3048000" y="2057400"/>
            <a:ext cx="7456482" cy="5262979"/>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Câu giới thiệu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Con trâu là người bạn của bác nông dân.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Thả diều là trò chơi của tuổi thơ.</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 Chuồn chuồn là một loài động vật nhỏ bé.</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Câu nêu hoạt động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Bạn nam đang ngồi trên lưng trâu.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Phía xa, bạn nhỏ đang thả diều.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Đàn vịt đang bơi lội dưới con sông nhỏ.</a:t>
            </a: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br>
              <a:rPr kumimoji="0" lang="vi-VN"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
        <p:nvSpPr>
          <p:cNvPr id="8" name="TextBox 7">
            <a:extLst>
              <a:ext uri="{FF2B5EF4-FFF2-40B4-BE49-F238E27FC236}">
                <a16:creationId xmlns:a16="http://schemas.microsoft.com/office/drawing/2014/main" id="{0D4A748A-A2E7-7993-C8C2-60BA8E004A1F}"/>
              </a:ext>
            </a:extLst>
          </p:cNvPr>
          <p:cNvSpPr txBox="1"/>
          <p:nvPr/>
        </p:nvSpPr>
        <p:spPr>
          <a:xfrm>
            <a:off x="1828800" y="111204"/>
            <a:ext cx="6324600" cy="1107996"/>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9900"/>
                </a:solidFill>
                <a:effectLst/>
                <a:uLnTx/>
                <a:uFillTx/>
                <a:latin typeface="Nunito Black" panose="00000A00000000000000" pitchFamily="2" charset="0"/>
                <a:ea typeface="+mn-ea"/>
                <a:cs typeface="+mn-cs"/>
              </a:rPr>
              <a:t>Đáp án gợi ý:</a:t>
            </a:r>
          </a:p>
        </p:txBody>
      </p:sp>
    </p:spTree>
    <p:extLst>
      <p:ext uri="{BB962C8B-B14F-4D97-AF65-F5344CB8AC3E}">
        <p14:creationId xmlns:p14="http://schemas.microsoft.com/office/powerpoint/2010/main" val="682073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9DD7F-11D0-A20C-D7EB-DF5AA7B45635}"/>
              </a:ext>
            </a:extLst>
          </p:cNvPr>
          <p:cNvPicPr>
            <a:picLocks noChangeAspect="1"/>
          </p:cNvPicPr>
          <p:nvPr/>
        </p:nvPicPr>
        <p:blipFill>
          <a:blip r:embed="rId2"/>
          <a:stretch>
            <a:fillRect/>
          </a:stretch>
        </p:blipFill>
        <p:spPr>
          <a:xfrm>
            <a:off x="55901" y="76200"/>
            <a:ext cx="12192000" cy="6858000"/>
          </a:xfrm>
          <a:prstGeom prst="rect">
            <a:avLst/>
          </a:prstGeom>
        </p:spPr>
      </p:pic>
      <p:sp>
        <p:nvSpPr>
          <p:cNvPr id="3" name="TextBox 2">
            <a:extLst>
              <a:ext uri="{FF2B5EF4-FFF2-40B4-BE49-F238E27FC236}">
                <a16:creationId xmlns:a16="http://schemas.microsoft.com/office/drawing/2014/main" id="{503F6D34-CE53-0F4D-EB5C-C25CDEB9F1F3}"/>
              </a:ext>
            </a:extLst>
          </p:cNvPr>
          <p:cNvSpPr txBox="1"/>
          <p:nvPr/>
        </p:nvSpPr>
        <p:spPr>
          <a:xfrm>
            <a:off x="2064774" y="685800"/>
            <a:ext cx="9296400" cy="144655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6699"/>
                </a:solidFill>
                <a:effectLst/>
                <a:uLnTx/>
                <a:uFillTx/>
                <a:latin typeface="Nunito Black" panose="00000A00000000000000" pitchFamily="2" charset="0"/>
                <a:ea typeface="+mn-ea"/>
                <a:cs typeface="+mn-cs"/>
              </a:rPr>
              <a:t>Câu 3: Ghép từ ngữ ở cột A với từ ngữ ở cột B để tạo câu. Chép lại các câu đó</a:t>
            </a:r>
            <a:br>
              <a:rPr kumimoji="0" lang="en-US" sz="1200" b="0" i="0" u="none" strike="noStrike" kern="1200" cap="none" spc="0" normalizeH="0" baseline="0" noProof="0">
                <a:ln>
                  <a:noFill/>
                </a:ln>
                <a:solidFill>
                  <a:srgbClr val="F26A7A"/>
                </a:solidFill>
                <a:effectLst/>
                <a:uLnTx/>
                <a:uFillTx/>
                <a:latin typeface="OpenSans"/>
                <a:ea typeface="+mn-ea"/>
                <a:cs typeface="+mn-cs"/>
              </a:rPr>
            </a:br>
            <a:br>
              <a:rPr kumimoji="0" lang="en-US" sz="1200" b="0" i="0" u="none" strike="noStrike" kern="1200" cap="none" spc="0" normalizeH="0" baseline="0" noProof="0">
                <a:ln>
                  <a:noFill/>
                </a:ln>
                <a:solidFill>
                  <a:srgbClr val="F26A7A"/>
                </a:solidFill>
                <a:effectLst/>
                <a:uLnTx/>
                <a:uFillTx/>
                <a:latin typeface="OpenSans"/>
                <a:ea typeface="+mn-ea"/>
                <a:cs typeface="+mn-cs"/>
              </a:rPr>
            </a:br>
            <a:endParaRPr kumimoji="0" lang="en-US" sz="1200" b="0" i="0" u="none" strike="noStrike" kern="1200" cap="none" spc="0" normalizeH="0" baseline="0" noProof="0">
              <a:ln>
                <a:noFill/>
              </a:ln>
              <a:solidFill>
                <a:srgbClr val="F26A7A"/>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F34A453-D191-6208-5746-A06A5EE51B9A}"/>
              </a:ext>
            </a:extLst>
          </p:cNvPr>
          <p:cNvPicPr>
            <a:picLocks noChangeAspect="1"/>
          </p:cNvPicPr>
          <p:nvPr/>
        </p:nvPicPr>
        <p:blipFill>
          <a:blip r:embed="rId3"/>
          <a:stretch>
            <a:fillRect/>
          </a:stretch>
        </p:blipFill>
        <p:spPr>
          <a:xfrm>
            <a:off x="762000" y="609600"/>
            <a:ext cx="1295400" cy="1219200"/>
          </a:xfrm>
          <a:prstGeom prst="rect">
            <a:avLst/>
          </a:prstGeom>
          <a:ln>
            <a:noFill/>
          </a:ln>
          <a:effectLst>
            <a:softEdge rad="112500"/>
          </a:effectLst>
        </p:spPr>
      </p:pic>
      <p:pic>
        <p:nvPicPr>
          <p:cNvPr id="4098" name="Picture 2">
            <a:extLst>
              <a:ext uri="{FF2B5EF4-FFF2-40B4-BE49-F238E27FC236}">
                <a16:creationId xmlns:a16="http://schemas.microsoft.com/office/drawing/2014/main" id="{2039F65F-684E-80C1-7B58-CFD23EE13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0"/>
            <a:ext cx="10825867" cy="29648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80974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1E0FE-C57F-B404-092E-FE40DCE47E26}"/>
              </a:ext>
            </a:extLst>
          </p:cNvPr>
          <p:cNvPicPr>
            <a:picLocks noChangeAspect="1"/>
          </p:cNvPicPr>
          <p:nvPr/>
        </p:nvPicPr>
        <p:blipFill>
          <a:blip r:embed="rId2"/>
          <a:stretch>
            <a:fillRect/>
          </a:stretch>
        </p:blipFill>
        <p:spPr>
          <a:xfrm>
            <a:off x="0" y="0"/>
            <a:ext cx="12192000" cy="6858000"/>
          </a:xfrm>
          <a:prstGeom prst="rect">
            <a:avLst/>
          </a:prstGeom>
        </p:spPr>
      </p:pic>
      <p:pic>
        <p:nvPicPr>
          <p:cNvPr id="5126" name="Picture 6">
            <a:extLst>
              <a:ext uri="{FF2B5EF4-FFF2-40B4-BE49-F238E27FC236}">
                <a16:creationId xmlns:a16="http://schemas.microsoft.com/office/drawing/2014/main" id="{4184041B-44DC-2EC8-BC3E-015E5EDB3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96"/>
          <a:stretch/>
        </p:blipFill>
        <p:spPr bwMode="auto">
          <a:xfrm rot="16200000">
            <a:off x="4038600" y="-381000"/>
            <a:ext cx="47244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2E10841-8B17-D617-DD58-DD0E94A1A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57200"/>
            <a:ext cx="9982199"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03892A82-FF17-E233-6004-712C3CB7FEBD}"/>
              </a:ext>
            </a:extLst>
          </p:cNvPr>
          <p:cNvSpPr txBox="1"/>
          <p:nvPr/>
        </p:nvSpPr>
        <p:spPr>
          <a:xfrm>
            <a:off x="2209800" y="3581400"/>
            <a:ext cx="6857999" cy="2554545"/>
          </a:xfrm>
          <a:prstGeom prst="rect">
            <a:avLst/>
          </a:prstGeom>
          <a:noFill/>
        </p:spPr>
        <p:txBody>
          <a:bodyPr wrap="square" rtlCol="0">
            <a:spAutoFit/>
          </a:bodyPr>
          <a:lstStyle/>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Chim chóc đua nhau hót trong vòm cây.</a:t>
            </a:r>
          </a:p>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Bầy ong bay đi tìm hoa.</a:t>
            </a:r>
          </a:p>
          <a:p>
            <a:pPr marL="571500" marR="0" lvl="0" indent="-57150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32214"/>
                </a:solidFill>
                <a:effectLst/>
                <a:uLnTx/>
                <a:uFillTx/>
                <a:latin typeface="Nunito Black" panose="00000A00000000000000" pitchFamily="2" charset="0"/>
                <a:ea typeface="+mn-ea"/>
                <a:cs typeface="+mn-cs"/>
              </a:rPr>
              <a:t>Đàn cá bơi dưới hồ nước.</a:t>
            </a:r>
          </a:p>
        </p:txBody>
      </p:sp>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ipe(down)">
                                      <p:cBhvr>
                                        <p:cTn id="7" dur="500"/>
                                        <p:tgtEl>
                                          <p:spTgt spid="51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tin nhắn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59" y="3010823"/>
            <a:ext cx="2629252" cy="287472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146" name="Picture 2">
            <a:extLst>
              <a:ext uri="{FF2B5EF4-FFF2-40B4-BE49-F238E27FC236}">
                <a16:creationId xmlns:a16="http://schemas.microsoft.com/office/drawing/2014/main" id="{B9C1A396-EDE0-F443-202C-5FC53183A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376" y="61459"/>
            <a:ext cx="7814979" cy="679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80FD16-708A-FFC5-B0BF-3C6EBBDFBD1C}"/>
              </a:ext>
            </a:extLst>
          </p:cNvPr>
          <p:cNvSpPr txBox="1"/>
          <p:nvPr/>
        </p:nvSpPr>
        <p:spPr>
          <a:xfrm>
            <a:off x="4876800" y="1143000"/>
            <a:ext cx="6096000" cy="830997"/>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Nunito Black" panose="00000A00000000000000" pitchFamily="2" charset="0"/>
                <a:ea typeface="+mn-ea"/>
                <a:cs typeface="+mn-cs"/>
              </a:rPr>
              <a:t>Bài tập 1: So sánh để tìm ra điểm khác nhau giữ hai tin nhắn.</a:t>
            </a:r>
          </a:p>
        </p:txBody>
      </p:sp>
      <p:pic>
        <p:nvPicPr>
          <p:cNvPr id="6148" name="Picture 4">
            <a:extLst>
              <a:ext uri="{FF2B5EF4-FFF2-40B4-BE49-F238E27FC236}">
                <a16:creationId xmlns:a16="http://schemas.microsoft.com/office/drawing/2014/main" id="{90E83233-826D-61C6-4ED3-B6853B1C3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456336"/>
            <a:ext cx="6172200" cy="3715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F8779C56-09B4-EE00-684B-0327D4D4208E}"/>
              </a:ext>
            </a:extLst>
          </p:cNvPr>
          <p:cNvSpPr/>
          <p:nvPr/>
        </p:nvSpPr>
        <p:spPr>
          <a:xfrm>
            <a:off x="416126" y="1066800"/>
            <a:ext cx="3465573" cy="1514365"/>
          </a:xfrm>
          <a:prstGeom prst="wedgeEllipseCallout">
            <a:avLst/>
          </a:prstGeom>
          <a:solidFill>
            <a:srgbClr val="57C7D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6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a:t>
            </a:r>
            <a:r>
              <a:rPr kumimoji="0" lang="en-US" sz="44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Nhận biết các cách viết tin nhắn</a:t>
            </a:r>
          </a:p>
        </p:txBody>
      </p:sp>
      <p:sp>
        <p:nvSpPr>
          <p:cNvPr id="36" name="TextBox 35">
            <a:extLst>
              <a:ext uri="{FF2B5EF4-FFF2-40B4-BE49-F238E27FC236}">
                <a16:creationId xmlns:a16="http://schemas.microsoft.com/office/drawing/2014/main" id="{37488D63-75B6-B2ED-D141-A2D9F7343CF7}"/>
              </a:ext>
            </a:extLst>
          </p:cNvPr>
          <p:cNvSpPr txBox="1"/>
          <p:nvPr/>
        </p:nvSpPr>
        <p:spPr>
          <a:xfrm>
            <a:off x="4951910" y="1906577"/>
            <a:ext cx="5792289" cy="1938992"/>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Người viết tin nhắn và người nhận tin nhắn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Nội dung tin nhắn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c. Phương tiện thực hiện</a:t>
            </a: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br>
              <a:rPr kumimoji="0" lang="vi-VN"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2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wipe(down)">
                                      <p:cBhvr>
                                        <p:cTn id="1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Khởi động</a:t>
            </a:r>
          </a:p>
        </p:txBody>
      </p:sp>
      <p:pic>
        <p:nvPicPr>
          <p:cNvPr id="7" name="图片 16" descr="2223be3d229db37d30f334096b915142">
            <a:extLst>
              <a:ext uri="{FF2B5EF4-FFF2-40B4-BE49-F238E27FC236}">
                <a16:creationId xmlns:a16="http://schemas.microsoft.com/office/drawing/2014/main" id="{4A6DFF15-3919-D668-7C3F-FE2D91E63B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219200" y="694950"/>
            <a:ext cx="5310034" cy="5281833"/>
          </a:xfrm>
          <a:prstGeom prst="rect">
            <a:avLst/>
          </a:prstGeom>
        </p:spPr>
      </p:pic>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85AEA2F8-AE34-5B35-096B-4283F7B8E0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477647"/>
            <a:ext cx="5221625" cy="5902706"/>
          </a:xfrm>
          <a:prstGeom prst="rect">
            <a:avLst/>
          </a:prstGeom>
        </p:spPr>
      </p:pic>
      <p:sp>
        <p:nvSpPr>
          <p:cNvPr id="3" name="TextBox 2">
            <a:extLst>
              <a:ext uri="{FF2B5EF4-FFF2-40B4-BE49-F238E27FC236}">
                <a16:creationId xmlns:a16="http://schemas.microsoft.com/office/drawing/2014/main" id="{8D0B6035-23F5-9B8B-AAAD-9F108E9C24BF}"/>
              </a:ext>
            </a:extLst>
          </p:cNvPr>
          <p:cNvSpPr txBox="1"/>
          <p:nvPr/>
        </p:nvSpPr>
        <p:spPr>
          <a:xfrm>
            <a:off x="5867400" y="477647"/>
            <a:ext cx="6971145" cy="3710427"/>
          </a:xfrm>
          <a:prstGeom prst="rect">
            <a:avLst/>
          </a:prstGeom>
        </p:spPr>
        <p:txBody>
          <a:bodyPr vert="horz" lIns="91440" tIns="45720" rIns="91440" bIns="45720" rtlCol="0" anchor="t">
            <a:noAutofit/>
          </a:bodyPr>
          <a:lstStyle/>
          <a:p>
            <a:pPr marL="457200" marR="0" lvl="0" indent="-457200" algn="l" defTabSz="914400" rtl="0" eaLnBrk="1" fontAlgn="auto" latinLnBrk="0" hangingPunct="1">
              <a:lnSpc>
                <a:spcPct val="90000"/>
              </a:lnSpc>
              <a:spcBef>
                <a:spcPts val="0"/>
              </a:spcBef>
              <a:spcAft>
                <a:spcPts val="600"/>
              </a:spcAft>
              <a:buClrTx/>
              <a:buSzTx/>
              <a:buFontTx/>
              <a:buAutoNum type="alphaLcPeriod"/>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Người viết tin nhắn và người nhận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 tin nhắn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viết: Tuấn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nhận: Hưng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viết: Cháu Phương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Người nhận: Bà</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b. Nội dung tin nhắn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Hẹn bạn ra sân bóng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Thông báo với bà rằng đã về nhà,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hẹn bà hè sang năm lại về với bà</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alpha val="80000"/>
                  </a:srgbClr>
                </a:solidFill>
                <a:effectLst/>
                <a:uLnTx/>
                <a:uFillTx/>
                <a:latin typeface="Nunito Black" panose="00000A00000000000000" pitchFamily="2" charset="0"/>
                <a:ea typeface="+mn-ea"/>
                <a:cs typeface="+mn-cs"/>
              </a:rPr>
              <a:t>c. Phương tiện thực hiện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1: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Viết thư tay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alpha val="80000"/>
                  </a:srgbClr>
                </a:solidFill>
                <a:effectLst/>
                <a:uLnTx/>
                <a:uFillTx/>
                <a:latin typeface="Nunito Black" panose="00000A00000000000000" pitchFamily="2" charset="0"/>
                <a:ea typeface="+mn-ea"/>
                <a:cs typeface="+mn-cs"/>
              </a:rPr>
              <a:t>Hình 2: </a:t>
            </a:r>
            <a:r>
              <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rPr>
              <a:t>Gửi tin nhắn trên điện thoại</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alpha val="80000"/>
                </a:prstClr>
              </a:solidFill>
              <a:effectLst/>
              <a:uLnTx/>
              <a:uFillTx/>
              <a:latin typeface="Nunito Black" panose="00000A00000000000000" pitchFamily="2" charset="0"/>
              <a:ea typeface="+mn-ea"/>
              <a:cs typeface="+mn-cs"/>
            </a:endParaRPr>
          </a:p>
        </p:txBody>
      </p:sp>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18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down)">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wipe(down)">
                                      <p:cBhvr>
                                        <p:cTn id="47" dur="500"/>
                                        <p:tgtEl>
                                          <p:spTgt spid="3">
                                            <p:txEl>
                                              <p:pRg st="12" end="12"/>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wipe(down)">
                                      <p:cBhvr>
                                        <p:cTn id="50" dur="500"/>
                                        <p:tgtEl>
                                          <p:spTgt spid="3">
                                            <p:txEl>
                                              <p:pRg st="13" end="13"/>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wipe(down)">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794FA38-A5EC-C7C2-D8AF-08DB4BCC2D06}"/>
              </a:ext>
            </a:extLst>
          </p:cNvPr>
          <p:cNvPicPr>
            <a:picLocks noChangeAspect="1"/>
          </p:cNvPicPr>
          <p:nvPr/>
        </p:nvPicPr>
        <p:blipFill>
          <a:blip r:embed="rId2"/>
          <a:stretch>
            <a:fillRect/>
          </a:stretch>
        </p:blipFill>
        <p:spPr>
          <a:xfrm>
            <a:off x="5560177" y="807593"/>
            <a:ext cx="5710700" cy="5239568"/>
          </a:xfrm>
          <a:prstGeom prst="rect">
            <a:avLst/>
          </a:prstGeom>
          <a:effectLst/>
        </p:spPr>
      </p:pic>
      <p:pic>
        <p:nvPicPr>
          <p:cNvPr id="9" name="Picture 5">
            <a:extLst>
              <a:ext uri="{FF2B5EF4-FFF2-40B4-BE49-F238E27FC236}">
                <a16:creationId xmlns:a16="http://schemas.microsoft.com/office/drawing/2014/main" id="{96C39DBE-EBC3-6E71-CBED-F8A607CC7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3886200"/>
            <a:ext cx="2629252" cy="2874722"/>
          </a:xfrm>
          <a:custGeom>
            <a:avLst/>
            <a:gdLst/>
            <a:ahLst/>
            <a:cxnLst/>
            <a:rect l="l" t="t" r="r" b="b"/>
            <a:pathLst>
              <a:path w="4141760" h="4377846">
                <a:moveTo>
                  <a:pt x="0" y="0"/>
                </a:moveTo>
                <a:lnTo>
                  <a:pt x="4141760" y="0"/>
                </a:lnTo>
                <a:lnTo>
                  <a:pt x="4141760" y="4377846"/>
                </a:lnTo>
                <a:lnTo>
                  <a:pt x="0" y="4377846"/>
                </a:lnTo>
                <a:close/>
              </a:path>
            </a:pathLst>
          </a:custGeom>
        </p:spPr>
      </p:pic>
      <p:sp>
        <p:nvSpPr>
          <p:cNvPr id="11" name="Speech Bubble: Oval 10">
            <a:extLst>
              <a:ext uri="{FF2B5EF4-FFF2-40B4-BE49-F238E27FC236}">
                <a16:creationId xmlns:a16="http://schemas.microsoft.com/office/drawing/2014/main" id="{7294C084-757D-6B2E-51CC-1074A95F7115}"/>
              </a:ext>
            </a:extLst>
          </p:cNvPr>
          <p:cNvSpPr/>
          <p:nvPr/>
        </p:nvSpPr>
        <p:spPr>
          <a:xfrm>
            <a:off x="304801" y="1447800"/>
            <a:ext cx="4097402" cy="2135975"/>
          </a:xfrm>
          <a:prstGeom prst="wedgeEllipseCallout">
            <a:avLst/>
          </a:prstGeom>
          <a:solidFill>
            <a:srgbClr val="57C7D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Cách viết tin nhắn trên điện thoại</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080553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3829"/>
            <a:ext cx="9982200" cy="679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2286000" y="1628504"/>
            <a:ext cx="8839200" cy="5509200"/>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Bài tập 2: </a:t>
            </a:r>
            <a:r>
              <a:rPr kumimoji="0" lang="vi-VN" sz="3600" b="1" i="0" u="none" strike="noStrike" kern="1200" cap="none" spc="0" normalizeH="0" baseline="0" noProof="0">
                <a:ln>
                  <a:noFill/>
                </a:ln>
                <a:solidFill>
                  <a:srgbClr val="0070C0"/>
                </a:solidFill>
                <a:effectLst/>
                <a:uLnTx/>
                <a:uFillTx/>
                <a:latin typeface="Nunito Black" panose="00000A00000000000000" pitchFamily="2" charset="0"/>
                <a:ea typeface="+mn-ea"/>
                <a:cs typeface="+mn-cs"/>
              </a:rPr>
              <a:t>Em hãy soạn tin nhắn với một trong các tình huống sau:</a:t>
            </a:r>
            <a:endParaRPr kumimoji="0" lang="vi-VN" sz="3600" b="0" i="0"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a. Em nhắn người thân mua cho mình một đồ dùng học tập.</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b. Em nhắn bạn mang cho mình mượn</a:t>
            </a:r>
            <a:endParaRPr kumimoji="0" lang="en-US"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cuốn truyện.</a:t>
            </a: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a:ln>
                  <a:noFill/>
                </a:ln>
                <a:solidFill>
                  <a:prstClr val="black"/>
                </a:solidFill>
                <a:effectLst/>
                <a:uLnTx/>
                <a:uFillTx/>
                <a:latin typeface="Nunito Black" panose="00000A00000000000000" pitchFamily="2" charset="0"/>
                <a:ea typeface="+mn-ea"/>
                <a:cs typeface="+mn-cs"/>
              </a:rPr>
            </a:br>
            <a:br>
              <a:rPr kumimoji="0" lang="vi-VN" sz="3200" b="0" i="0" u="none" strike="noStrike" kern="1200" cap="none" spc="0" normalizeH="0" baseline="0" noProof="0">
                <a:ln>
                  <a:noFill/>
                </a:ln>
                <a:solidFill>
                  <a:prstClr val="black"/>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2060"/>
              </a:solidFill>
              <a:effectLst/>
              <a:uLnTx/>
              <a:uFillTx/>
              <a:latin typeface="Nunito Black" panose="00000A00000000000000" pitchFamily="2" charset="0"/>
              <a:ea typeface="+mn-ea"/>
              <a:cs typeface="+mn-cs"/>
            </a:endParaRPr>
          </a:p>
        </p:txBody>
      </p:sp>
      <p:sp>
        <p:nvSpPr>
          <p:cNvPr id="4" name="Rectangle: Rounded Corners 3">
            <a:extLst>
              <a:ext uri="{FF2B5EF4-FFF2-40B4-BE49-F238E27FC236}">
                <a16:creationId xmlns:a16="http://schemas.microsoft.com/office/drawing/2014/main" id="{6952654F-9BB3-C41F-60AC-77DEC17752AC}"/>
              </a:ext>
            </a:extLst>
          </p:cNvPr>
          <p:cNvSpPr/>
          <p:nvPr/>
        </p:nvSpPr>
        <p:spPr>
          <a:xfrm>
            <a:off x="235425" y="59815"/>
            <a:ext cx="3726975" cy="1447800"/>
          </a:xfrm>
          <a:prstGeom prst="roundRect">
            <a:avLst/>
          </a:prstGeom>
          <a:solidFill>
            <a:srgbClr val="00868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Thực hành</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viết tin nhắn</a:t>
            </a:r>
          </a:p>
        </p:txBody>
      </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9463B4-9862-6518-C779-88F98EBEB3D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3343C9A-9CC3-35DF-F55C-EFE0B7F64A67}"/>
              </a:ext>
            </a:extLst>
          </p:cNvPr>
          <p:cNvSpPr txBox="1"/>
          <p:nvPr/>
        </p:nvSpPr>
        <p:spPr>
          <a:xfrm>
            <a:off x="645653" y="413771"/>
            <a:ext cx="5090956" cy="267765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OpenSans"/>
                <a:ea typeface="+mn-ea"/>
                <a:cs typeface="+mn-cs"/>
              </a:rPr>
              <a:t>a. Em nhắn người thân mua cho mình một đồ dùng học tập.</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OpenSans"/>
                <a:ea typeface="+mn-ea"/>
                <a:cs typeface="+mn-cs"/>
              </a:rPr>
              <a:t>Bài tham khảo </a:t>
            </a: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2800" b="1" i="0" u="none" strike="noStrike" kern="1200" cap="none" spc="0" normalizeH="0" baseline="0" noProof="0">
                <a:ln>
                  <a:noFill/>
                </a:ln>
                <a:solidFill>
                  <a:srgbClr val="FF0000"/>
                </a:solidFill>
                <a:effectLst/>
                <a:uLnTx/>
                <a:uFillTx/>
                <a:latin typeface="OpenSans"/>
                <a:ea typeface="+mn-ea"/>
                <a:cs typeface="+mn-cs"/>
              </a:rPr>
            </a:br>
            <a:br>
              <a:rPr kumimoji="0" lang="vi-VN" sz="2800" b="1" i="0" u="none" strike="noStrike" kern="1200" cap="none" spc="0" normalizeH="0" baseline="0" noProof="0">
                <a:ln>
                  <a:noFill/>
                </a:ln>
                <a:solidFill>
                  <a:srgbClr val="FF0000"/>
                </a:solidFill>
                <a:effectLst/>
                <a:uLnTx/>
                <a:uFillTx/>
                <a:latin typeface="OpenSans"/>
                <a:ea typeface="+mn-ea"/>
                <a:cs typeface="+mn-cs"/>
              </a:rPr>
            </a:br>
            <a:endParaRPr kumimoji="0" lang="en-US" sz="2800" b="1" i="0" u="none" strike="noStrike" kern="1200" cap="none" spc="0" normalizeH="0" baseline="0" noProof="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7564F4FA-CB04-5B31-7DF0-A4B5D21E23EA}"/>
              </a:ext>
            </a:extLst>
          </p:cNvPr>
          <p:cNvSpPr txBox="1"/>
          <p:nvPr/>
        </p:nvSpPr>
        <p:spPr>
          <a:xfrm>
            <a:off x="6455391" y="410359"/>
            <a:ext cx="4848603" cy="224676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OpenSans"/>
                <a:ea typeface="+mn-ea"/>
                <a:cs typeface="+mn-cs"/>
              </a:rPr>
              <a:t>b. Em nhắn bạn mang cho mình mượn cuốn truyện.</a:t>
            </a:r>
            <a:endParaRPr kumimoji="0" lang="vi-VN" sz="2800" b="0" i="0" u="none" strike="noStrike" kern="1200" cap="none" spc="0" normalizeH="0" baseline="0" noProof="0">
              <a:ln>
                <a:noFill/>
              </a:ln>
              <a:solidFill>
                <a:srgbClr val="FF0000"/>
              </a:solidFill>
              <a:effectLst/>
              <a:uLnTx/>
              <a:uFillTx/>
              <a:latin typeface="OpenSans"/>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OpenSans"/>
                <a:ea typeface="+mn-ea"/>
                <a:cs typeface="+mn-cs"/>
              </a:rPr>
              <a:t>Bài tham khảo </a:t>
            </a:r>
            <a:endParaRPr kumimoji="0" lang="vi-VN" sz="2800" b="0" i="1" u="none" strike="noStrike" kern="1200" cap="none" spc="0" normalizeH="0" baseline="0" noProof="0">
              <a:ln>
                <a:noFill/>
              </a:ln>
              <a:solidFill>
                <a:srgbClr val="002060"/>
              </a:solidFill>
              <a:effectLst/>
              <a:uLnTx/>
              <a:uFillTx/>
              <a:latin typeface="OpenSans"/>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a:ln>
                  <a:noFill/>
                </a:ln>
                <a:solidFill>
                  <a:srgbClr val="FF0000"/>
                </a:solidFill>
                <a:effectLst/>
                <a:uLnTx/>
                <a:uFillTx/>
                <a:latin typeface="OpenSans"/>
                <a:ea typeface="+mn-ea"/>
                <a:cs typeface="+mn-cs"/>
              </a:rPr>
            </a:br>
            <a:endParaRPr kumimoji="0" lang="en-US" sz="2800" b="0" i="0" u="none" strike="noStrike" kern="1200" cap="none" spc="0" normalizeH="0" baseline="0" noProof="0">
              <a:ln>
                <a:noFill/>
              </a:ln>
              <a:solidFill>
                <a:srgbClr val="FF0000"/>
              </a:solidFill>
              <a:effectLst/>
              <a:uLnTx/>
              <a:uFillTx/>
              <a:latin typeface="Calibri"/>
              <a:ea typeface="+mn-ea"/>
              <a:cs typeface="+mn-cs"/>
            </a:endParaRPr>
          </a:p>
        </p:txBody>
      </p:sp>
      <p:pic>
        <p:nvPicPr>
          <p:cNvPr id="7174" name="Picture 6" descr="Bloggang.com : เนยสีฟ้า : 62 - ป้ายสำหรับพิมพ์ข้อความ">
            <a:extLst>
              <a:ext uri="{FF2B5EF4-FFF2-40B4-BE49-F238E27FC236}">
                <a16:creationId xmlns:a16="http://schemas.microsoft.com/office/drawing/2014/main" id="{8CA062C0-E640-C26E-4A1C-32D91D03C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 y="1712794"/>
            <a:ext cx="6294120"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E17E22-0AA7-BB49-A846-2BA8597BB06E}"/>
              </a:ext>
            </a:extLst>
          </p:cNvPr>
          <p:cNvSpPr txBox="1"/>
          <p:nvPr/>
        </p:nvSpPr>
        <p:spPr>
          <a:xfrm>
            <a:off x="753439" y="2811971"/>
            <a:ext cx="4633699" cy="3108543"/>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Mẹ ơi, lọ mực của con sắp hết rồi. Mai mẹ đi qua hiệu sách mua giúp con một lọ mực mới nhé ạ!</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Con cảm ơn m</a:t>
            </a: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ẹ!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Con của mẹ</a:t>
            </a: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Hải Bình</a:t>
            </a:r>
            <a:endParaRPr kumimoji="0" lang="vi-VN" sz="2800" b="0" i="0" u="none" strike="noStrike" kern="1200" cap="none" spc="0" normalizeH="0" baseline="0" noProof="0">
              <a:ln>
                <a:noFill/>
              </a:ln>
              <a:solidFill>
                <a:srgbClr val="00B050"/>
              </a:solidFill>
              <a:effectLst/>
              <a:uLnTx/>
              <a:uFillTx/>
              <a:latin typeface="Nunito Black" panose="00000A00000000000000" pitchFamily="2" charset="0"/>
              <a:ea typeface="+mn-ea"/>
              <a:cs typeface="+mn-cs"/>
            </a:endParaRPr>
          </a:p>
        </p:txBody>
      </p:sp>
      <p:pic>
        <p:nvPicPr>
          <p:cNvPr id="7176" name="Picture 8">
            <a:extLst>
              <a:ext uri="{FF2B5EF4-FFF2-40B4-BE49-F238E27FC236}">
                <a16:creationId xmlns:a16="http://schemas.microsoft.com/office/drawing/2014/main" id="{D49443B6-271E-7E36-5196-A02934BC3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25770"/>
            <a:ext cx="6172200" cy="43988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CAE7F5-4B98-9387-810C-0CB9AFFB0F57}"/>
              </a:ext>
            </a:extLst>
          </p:cNvPr>
          <p:cNvSpPr txBox="1"/>
          <p:nvPr/>
        </p:nvSpPr>
        <p:spPr>
          <a:xfrm>
            <a:off x="6677312" y="2209800"/>
            <a:ext cx="4761249" cy="3970318"/>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Hoa ơi!</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Cậu đã đọc xong cuốn truyện “Hoàng Tử bé” chưa? Nếu xong rồi thì mai cậu cho tớ mượn với nhé! Tớ hứa sẽ giữ gìn thật cẩn thận</a:t>
            </a: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Cảm ơn cậu.</a:t>
            </a:r>
            <a:endPar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Bạn của cậu.</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Hải Bình</a:t>
            </a:r>
            <a:endParaRPr kumimoji="0" lang="vi-VN" sz="28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3152168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barn(inVertical)">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wipe(down)">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54" name="Freeform: Shape 104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8" name="Picture 4" descr="Các phương pháp đánh giá làm việc nhóm | Trung tâm Hỗ trợ Giảng dạy -  Center for Teaching Excellence">
            <a:extLst>
              <a:ext uri="{FF2B5EF4-FFF2-40B4-BE49-F238E27FC236}">
                <a16:creationId xmlns:a16="http://schemas.microsoft.com/office/drawing/2014/main" id="{6F7705A7-94A9-602C-B1A5-3362FC131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70" r="1055" b="-5"/>
          <a:stretch/>
        </p:blipFill>
        <p:spPr bwMode="auto">
          <a:xfrm>
            <a:off x="2" y="3"/>
            <a:ext cx="4929842" cy="4190998"/>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572B711-6C4D-A06A-07FF-851D98C9DDE2}"/>
              </a:ext>
            </a:extLst>
          </p:cNvPr>
          <p:cNvSpPr txBox="1"/>
          <p:nvPr/>
        </p:nvSpPr>
        <p:spPr>
          <a:xfrm>
            <a:off x="6414785" y="407542"/>
            <a:ext cx="5259714" cy="337592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0" i="1" u="none" strike="noStrike" kern="1200" cap="none" spc="0" normalizeH="0" baseline="0" noProof="0">
                <a:ln>
                  <a:noFill/>
                </a:ln>
                <a:solidFill>
                  <a:srgbClr val="FFFF00"/>
                </a:solidFill>
                <a:effectLst/>
                <a:uLnTx/>
                <a:uFillTx/>
                <a:latin typeface="Nunito Black" panose="00000A00000000000000" pitchFamily="2" charset="0"/>
                <a:ea typeface="+mn-ea"/>
                <a:cs typeface="+mn-cs"/>
              </a:rPr>
              <a:t>Bài tập 3: Đọc lại tin nhắn của em phát hiện lỗi và sửa lỗi (dùng từ, đặt câu, sắp xếp ý,…)</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3200" b="0" i="1" u="none" strike="noStrike" kern="1200" cap="none" spc="0" normalizeH="0" baseline="0" noProof="0">
              <a:ln>
                <a:noFill/>
              </a:ln>
              <a:solidFill>
                <a:srgbClr val="FFFF00"/>
              </a:solidFill>
              <a:effectLst/>
              <a:uLnTx/>
              <a:uFillTx/>
              <a:latin typeface="Nunito Black" panose="00000A00000000000000" pitchFamily="2" charset="0"/>
              <a:ea typeface="+mn-ea"/>
              <a:cs typeface="+mn-cs"/>
            </a:endParaRPr>
          </a:p>
        </p:txBody>
      </p:sp>
      <p:pic>
        <p:nvPicPr>
          <p:cNvPr id="1030" name="Picture 6" descr="Đồ họa vector Tin nhắn Mạng di động Đồ họa đối thoại - vượt qua png vector  png tải về - Miễn phí trong suốt Dòng png Tải về.">
            <a:extLst>
              <a:ext uri="{FF2B5EF4-FFF2-40B4-BE49-F238E27FC236}">
                <a16:creationId xmlns:a16="http://schemas.microsoft.com/office/drawing/2014/main" id="{1A2BED29-A6B9-F275-E867-B41F53B44D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6875" l="778" r="98000">
                        <a14:foregroundMark x1="2333" y1="7750" x2="27889" y2="35000"/>
                        <a14:foregroundMark x1="8556" y1="38375" x2="90778" y2="84750"/>
                        <a14:foregroundMark x1="90778" y1="84750" x2="91778" y2="84750"/>
                        <a14:foregroundMark x1="74000" y1="38500" x2="93222" y2="58875"/>
                        <a14:foregroundMark x1="81222" y1="39750" x2="94222" y2="50250"/>
                        <a14:foregroundMark x1="94222" y1="50250" x2="94444" y2="50625"/>
                        <a14:foregroundMark x1="16444" y1="70250" x2="70444" y2="24500"/>
                        <a14:foregroundMark x1="70444" y1="24500" x2="78778" y2="11625"/>
                        <a14:foregroundMark x1="98333" y1="45750" x2="97889" y2="51125"/>
                        <a14:foregroundMark x1="59556" y1="95625" x2="58778" y2="96875"/>
                        <a14:foregroundMark x1="13889" y1="2875" x2="19222" y2="3250"/>
                        <a14:foregroundMark x1="778" y1="7250" x2="5333" y2="18375"/>
                      </a14:backgroundRemoval>
                    </a14:imgEffect>
                  </a14:imgLayer>
                </a14:imgProps>
              </a:ext>
              <a:ext uri="{28A0092B-C50C-407E-A947-70E740481C1C}">
                <a14:useLocalDpi xmlns:a14="http://schemas.microsoft.com/office/drawing/2010/main" val="0"/>
              </a:ext>
            </a:extLst>
          </a:blip>
          <a:srcRect/>
          <a:stretch>
            <a:fillRect/>
          </a:stretch>
        </p:blipFill>
        <p:spPr bwMode="auto">
          <a:xfrm>
            <a:off x="4114800" y="1955534"/>
            <a:ext cx="8000999" cy="52121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76A6C05-D297-8E87-0C4C-D34322157E85}"/>
              </a:ext>
            </a:extLst>
          </p:cNvPr>
          <p:cNvSpPr txBox="1"/>
          <p:nvPr/>
        </p:nvSpPr>
        <p:spPr>
          <a:xfrm>
            <a:off x="3657600" y="3657600"/>
            <a:ext cx="6693372" cy="193899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rPr>
              <a:t>Hoạt động nhóm</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3986786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DBB697-D6F5-A9E2-6FF8-26DEF44E3B64}"/>
              </a:ext>
            </a:extLst>
          </p:cNvPr>
          <p:cNvSpPr txBox="1"/>
          <p:nvPr/>
        </p:nvSpPr>
        <p:spPr>
          <a:xfrm>
            <a:off x="6172200" y="1371600"/>
            <a:ext cx="5867400" cy="3637373"/>
          </a:xfrm>
          <a:prstGeom prst="rect">
            <a:avLst/>
          </a:prstGeom>
          <a:no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Tìm đọc câu chuyện, bài văn, bài thơ,… viết về những hoạt động yêu thích của trẻ em.</a:t>
            </a:r>
            <a:br>
              <a:rPr kumimoji="0" lang="en-US" sz="36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br>
            <a:br>
              <a:rPr kumimoji="0" lang="en-US" sz="3600" b="0" i="0" u="none" strike="noStrike" kern="1200" cap="none" spc="0" normalizeH="0" baseline="0" noProof="0">
                <a:ln>
                  <a:noFill/>
                </a:ln>
                <a:solidFill>
                  <a:srgbClr val="FF0066"/>
                </a:solidFill>
                <a:effectLst/>
                <a:uLnTx/>
                <a:uFillTx/>
                <a:latin typeface="Calibri"/>
                <a:ea typeface="+mn-ea"/>
                <a:cs typeface="+mn-cs"/>
              </a:rPr>
            </a:br>
            <a:endParaRPr kumimoji="0" lang="en-US" sz="3600" b="0" i="0" u="none" strike="noStrike" kern="1200" cap="none" spc="0" normalizeH="0" baseline="0" noProof="0">
              <a:ln>
                <a:noFill/>
              </a:ln>
              <a:solidFill>
                <a:srgbClr val="FF0066"/>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32249D9-6CE0-E07F-EA7C-BB43E2E0D1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119"/>
          <a:stretch/>
        </p:blipFill>
        <p:spPr bwMode="auto">
          <a:xfrm>
            <a:off x="20" y="10"/>
            <a:ext cx="610563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5E3766EE-2E08-3A1E-0D6E-772F5FFE247E}"/>
              </a:ext>
            </a:extLst>
          </p:cNvPr>
          <p:cNvPicPr>
            <a:picLocks noChangeAspect="1"/>
          </p:cNvPicPr>
          <p:nvPr/>
        </p:nvPicPr>
        <p:blipFill>
          <a:blip r:embed="rId3"/>
          <a:srcRect/>
          <a:stretch>
            <a:fillRect/>
          </a:stretch>
        </p:blipFill>
        <p:spPr>
          <a:xfrm>
            <a:off x="6477000" y="4114800"/>
            <a:ext cx="4953000" cy="2426970"/>
          </a:xfrm>
          <a:prstGeom prst="rect">
            <a:avLst/>
          </a:prstGeom>
        </p:spPr>
      </p:pic>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6" name="Picture 5">
            <a:extLst>
              <a:ext uri="{FF2B5EF4-FFF2-40B4-BE49-F238E27FC236}">
                <a16:creationId xmlns:a16="http://schemas.microsoft.com/office/drawing/2014/main" id="{D3422074-90D9-F9FC-07AC-A9CFA7458DE7}"/>
              </a:ext>
            </a:extLst>
          </p:cNvPr>
          <p:cNvPicPr>
            <a:picLocks noChangeAspect="1"/>
          </p:cNvPicPr>
          <p:nvPr/>
        </p:nvPicPr>
        <p:blipFill rotWithShape="1">
          <a:blip r:embed="rId5"/>
          <a:srcRect r="88722"/>
          <a:stretch/>
        </p:blipFill>
        <p:spPr>
          <a:xfrm>
            <a:off x="1143000" y="533400"/>
            <a:ext cx="1143000" cy="914400"/>
          </a:xfrm>
          <a:prstGeom prst="rect">
            <a:avLst/>
          </a:prstGeom>
        </p:spPr>
      </p:pic>
      <p:pic>
        <p:nvPicPr>
          <p:cNvPr id="7" name="Picture 6">
            <a:extLst>
              <a:ext uri="{FF2B5EF4-FFF2-40B4-BE49-F238E27FC236}">
                <a16:creationId xmlns:a16="http://schemas.microsoft.com/office/drawing/2014/main" id="{03C1592B-865D-F60A-F865-068AAE29D5D9}"/>
              </a:ext>
            </a:extLst>
          </p:cNvPr>
          <p:cNvPicPr>
            <a:picLocks noChangeAspect="1"/>
          </p:cNvPicPr>
          <p:nvPr/>
        </p:nvPicPr>
        <p:blipFill rotWithShape="1">
          <a:blip r:embed="rId5"/>
          <a:srcRect l="10526" t="41667" b="-8334"/>
          <a:stretch/>
        </p:blipFill>
        <p:spPr>
          <a:xfrm>
            <a:off x="2286000" y="861934"/>
            <a:ext cx="9067800" cy="609600"/>
          </a:xfrm>
          <a:prstGeom prst="rect">
            <a:avLst/>
          </a:prstGeom>
        </p:spPr>
      </p:pic>
      <p:sp>
        <p:nvSpPr>
          <p:cNvPr id="9" name="Cloud 8">
            <a:extLst>
              <a:ext uri="{FF2B5EF4-FFF2-40B4-BE49-F238E27FC236}">
                <a16:creationId xmlns:a16="http://schemas.microsoft.com/office/drawing/2014/main" id="{5CDB6814-CDE5-7A98-C2BF-E6D78F4CF1FD}"/>
              </a:ext>
            </a:extLst>
          </p:cNvPr>
          <p:cNvSpPr/>
          <p:nvPr/>
        </p:nvSpPr>
        <p:spPr>
          <a:xfrm>
            <a:off x="4495800" y="1981200"/>
            <a:ext cx="4128686" cy="19322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Hỏi – đáp theo nhóm đôi</a:t>
            </a:r>
          </a:p>
        </p:txBody>
      </p:sp>
      <p:pic>
        <p:nvPicPr>
          <p:cNvPr id="11" name="Picture 10" descr="A picture containing toy, doll, clipart&#10;&#10;Description automatically generated">
            <a:extLst>
              <a:ext uri="{FF2B5EF4-FFF2-40B4-BE49-F238E27FC236}">
                <a16:creationId xmlns:a16="http://schemas.microsoft.com/office/drawing/2014/main" id="{42226148-51E3-80EE-704E-0D117A2A2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539316"/>
            <a:ext cx="3465147" cy="3815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C9ECD2-D2AE-5295-3B37-791BC63F8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8125"/>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153400" y="3048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9Slide03 AmpleSoft Bold" panose="02000000000000000000" pitchFamily="2" charset="0"/>
              </a:rPr>
              <a:t>Bức tranh vẽ gì?</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2" name="图片 22">
            <a:extLst>
              <a:ext uri="{FF2B5EF4-FFF2-40B4-BE49-F238E27FC236}">
                <a16:creationId xmlns:a16="http://schemas.microsoft.com/office/drawing/2014/main" id="{E2A84ABB-1D1F-2681-61ED-8A438C5B7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445" y="2659646"/>
            <a:ext cx="3522965" cy="327356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graphicFrame>
        <p:nvGraphicFramePr>
          <p:cNvPr id="2" name="Table 1">
            <a:extLst>
              <a:ext uri="{FF2B5EF4-FFF2-40B4-BE49-F238E27FC236}">
                <a16:creationId xmlns:a16="http://schemas.microsoft.com/office/drawing/2014/main" id="{D85C7469-4F99-3F59-3088-78A1E6D416CF}"/>
              </a:ext>
            </a:extLst>
          </p:cNvPr>
          <p:cNvGraphicFramePr>
            <a:graphicFrameLocks noGrp="1"/>
          </p:cNvGraphicFramePr>
          <p:nvPr>
            <p:extLst>
              <p:ext uri="{D42A27DB-BD31-4B8C-83A1-F6EECF244321}">
                <p14:modId xmlns:p14="http://schemas.microsoft.com/office/powerpoint/2010/main" val="3658826612"/>
              </p:ext>
            </p:extLst>
          </p:nvPr>
        </p:nvGraphicFramePr>
        <p:xfrm>
          <a:off x="1257300" y="661769"/>
          <a:ext cx="9677400" cy="6139492"/>
        </p:xfrm>
        <a:graphic>
          <a:graphicData uri="http://schemas.openxmlformats.org/drawingml/2006/table">
            <a:tbl>
              <a:tblPr/>
              <a:tblGrid>
                <a:gridCol w="4838700">
                  <a:extLst>
                    <a:ext uri="{9D8B030D-6E8A-4147-A177-3AD203B41FA5}">
                      <a16:colId xmlns:a16="http://schemas.microsoft.com/office/drawing/2014/main" val="3776645934"/>
                    </a:ext>
                  </a:extLst>
                </a:gridCol>
                <a:gridCol w="4838700">
                  <a:extLst>
                    <a:ext uri="{9D8B030D-6E8A-4147-A177-3AD203B41FA5}">
                      <a16:colId xmlns:a16="http://schemas.microsoft.com/office/drawing/2014/main" val="2655159431"/>
                    </a:ext>
                  </a:extLst>
                </a:gridCol>
              </a:tblGrid>
              <a:tr h="2164367">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Nghỉ hè em thích nhất</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em cũng mừng ghê</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Khi thấy em vào ngõ</a:t>
                      </a:r>
                    </a:p>
                  </a:txBody>
                  <a:tcPr marL="26113" marR="26113" marT="26113" marB="26113">
                    <a:lnL>
                      <a:noFill/>
                    </a:lnL>
                    <a:lnR>
                      <a:noFill/>
                    </a:lnR>
                    <a:lnT>
                      <a:noFill/>
                    </a:lnT>
                    <a:lnB>
                      <a:noFill/>
                    </a:lnB>
                    <a:solidFill>
                      <a:srgbClr val="EAF9FF"/>
                    </a:solidFill>
                  </a:tcPr>
                </a:tc>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Cho cháu về ra hái.</a:t>
                      </a:r>
                    </a:p>
                  </a:txBody>
                  <a:tcPr marL="26113" marR="26113" marT="26113" marB="26113">
                    <a:lnL>
                      <a:noFill/>
                    </a:lnL>
                    <a:lnR>
                      <a:noFill/>
                    </a:lnR>
                    <a:lnT>
                      <a:noFill/>
                    </a:lnT>
                    <a:lnB>
                      <a:noFill/>
                    </a:lnB>
                    <a:solidFill>
                      <a:srgbClr val="EAF9FF"/>
                    </a:solidFill>
                  </a:tcPr>
                </a:tc>
                <a:extLst>
                  <a:ext uri="{0D108BD9-81ED-4DB2-BD59-A6C34878D82A}">
                    <a16:rowId xmlns:a16="http://schemas.microsoft.com/office/drawing/2014/main" val="3047374715"/>
                  </a:ext>
                </a:extLst>
              </a:tr>
              <a:tr h="3749910">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Mảnh vườn quê bé nhỏ</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Bao nhiêu là thứ cây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mỗi năm mỗi gầy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Chắc bà luôn vất vả</a:t>
                      </a:r>
                    </a:p>
                  </a:txBody>
                  <a:tcPr marL="26113" marR="26113" marT="26113" marB="26113">
                    <a:lnL>
                      <a:noFill/>
                    </a:lnL>
                    <a:lnR>
                      <a:noFill/>
                    </a:lnR>
                    <a:lnT>
                      <a:noFill/>
                    </a:lnT>
                    <a:lnB>
                      <a:noFill/>
                    </a:lnB>
                    <a:solidFill>
                      <a:srgbClr val="EAF9FF"/>
                    </a:solidFill>
                  </a:tcPr>
                </a:tc>
                <a:tc>
                  <a:txBody>
                    <a:bodyPr/>
                    <a:lstStyle/>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Em mồ hôi nhễ nhại</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Bà theo quạt liền tay.</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Từ tay bà gió đến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Thơm bao hương quả vườn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Thoáng nghe bà kể chuyện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Gió thơm say chập chờn.</a:t>
                      </a:r>
                    </a:p>
                    <a:p>
                      <a:pPr fontAlgn="t">
                        <a:lnSpc>
                          <a:spcPct val="150000"/>
                        </a:lnSpc>
                      </a:pPr>
                      <a:r>
                        <a:rPr lang="vi-VN" sz="2400" b="0">
                          <a:solidFill>
                            <a:srgbClr val="002060"/>
                          </a:solidFill>
                          <a:effectLst/>
                          <a:latin typeface="#9Slide03 Arima Madurai Black" panose="00000A00000000000000" pitchFamily="2" charset="0"/>
                          <a:cs typeface="#9Slide03 Arima Madurai Black" panose="00000A00000000000000" pitchFamily="2" charset="0"/>
                        </a:rPr>
                        <a:t>                           (Xuân Hoài)</a:t>
                      </a:r>
                    </a:p>
                  </a:txBody>
                  <a:tcPr marL="26113" marR="26113" marT="26113" marB="26113">
                    <a:lnL>
                      <a:noFill/>
                    </a:lnL>
                    <a:lnR>
                      <a:noFill/>
                    </a:lnR>
                    <a:lnT>
                      <a:noFill/>
                    </a:lnT>
                    <a:lnB>
                      <a:noFill/>
                    </a:lnB>
                    <a:solidFill>
                      <a:srgbClr val="EAF9FF"/>
                    </a:solidFill>
                  </a:tcPr>
                </a:tc>
                <a:extLst>
                  <a:ext uri="{0D108BD9-81ED-4DB2-BD59-A6C34878D82A}">
                    <a16:rowId xmlns:a16="http://schemas.microsoft.com/office/drawing/2014/main" val="3877303215"/>
                  </a:ext>
                </a:extLst>
              </a:tr>
            </a:tbl>
          </a:graphicData>
        </a:graphic>
      </p:graphicFrame>
      <p:sp>
        <p:nvSpPr>
          <p:cNvPr id="9" name="TextBox 29">
            <a:extLst>
              <a:ext uri="{FF2B5EF4-FFF2-40B4-BE49-F238E27FC236}">
                <a16:creationId xmlns:a16="http://schemas.microsoft.com/office/drawing/2014/main" id="{F9AC805C-20B9-D478-A468-ED6319489366}"/>
              </a:ext>
            </a:extLst>
          </p:cNvPr>
          <p:cNvSpPr txBox="1"/>
          <p:nvPr/>
        </p:nvSpPr>
        <p:spPr>
          <a:xfrm>
            <a:off x="3429000" y="56739"/>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a:solidFill>
                  <a:srgbClr val="FF0000"/>
                </a:solidFill>
                <a:latin typeface="Sriracha"/>
              </a:rPr>
              <a:t>Về thăm quê</a:t>
            </a:r>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677CA69-81F1-C75C-41E6-DD1F9FBD8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8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4251960" y="58088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mỗi năm</a:t>
            </a:r>
          </a:p>
        </p:txBody>
      </p:sp>
      <p:sp>
        <p:nvSpPr>
          <p:cNvPr id="7" name="TextBox 6">
            <a:extLst>
              <a:ext uri="{FF2B5EF4-FFF2-40B4-BE49-F238E27FC236}">
                <a16:creationId xmlns:a16="http://schemas.microsoft.com/office/drawing/2014/main" id="{31CD8366-6099-09EB-BC77-037F0CEFC165}"/>
              </a:ext>
            </a:extLst>
          </p:cNvPr>
          <p:cNvSpPr txBox="1"/>
          <p:nvPr/>
        </p:nvSpPr>
        <p:spPr>
          <a:xfrm>
            <a:off x="6756100" y="580886"/>
            <a:ext cx="25908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luôn vất vả</a:t>
            </a:r>
          </a:p>
        </p:txBody>
      </p:sp>
      <p:sp>
        <p:nvSpPr>
          <p:cNvPr id="10" name="TextBox 9">
            <a:extLst>
              <a:ext uri="{FF2B5EF4-FFF2-40B4-BE49-F238E27FC236}">
                <a16:creationId xmlns:a16="http://schemas.microsoft.com/office/drawing/2014/main" id="{6E035349-06E2-6263-388B-3A094A78C4B5}"/>
              </a:ext>
            </a:extLst>
          </p:cNvPr>
          <p:cNvSpPr txBox="1"/>
          <p:nvPr/>
        </p:nvSpPr>
        <p:spPr>
          <a:xfrm>
            <a:off x="3406140" y="1446318"/>
            <a:ext cx="2941322"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chẳng mấy lúc</a:t>
            </a:r>
          </a:p>
        </p:txBody>
      </p:sp>
      <p:sp>
        <p:nvSpPr>
          <p:cNvPr id="11" name="TextBox 10">
            <a:extLst>
              <a:ext uri="{FF2B5EF4-FFF2-40B4-BE49-F238E27FC236}">
                <a16:creationId xmlns:a16="http://schemas.microsoft.com/office/drawing/2014/main" id="{B1D7AC33-63B4-1642-0256-750DD4363E26}"/>
              </a:ext>
            </a:extLst>
          </p:cNvPr>
          <p:cNvSpPr txBox="1"/>
          <p:nvPr/>
        </p:nvSpPr>
        <p:spPr>
          <a:xfrm>
            <a:off x="6756100" y="1364149"/>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nhễ nhại</a:t>
            </a:r>
          </a:p>
        </p:txBody>
      </p:sp>
      <p:sp>
        <p:nvSpPr>
          <p:cNvPr id="12" name="TextBox 11">
            <a:extLst>
              <a:ext uri="{FF2B5EF4-FFF2-40B4-BE49-F238E27FC236}">
                <a16:creationId xmlns:a16="http://schemas.microsoft.com/office/drawing/2014/main" id="{F169BCCA-F6F1-CBEF-A160-CA8D549690B9}"/>
              </a:ext>
            </a:extLst>
          </p:cNvPr>
          <p:cNvSpPr txBox="1"/>
          <p:nvPr/>
        </p:nvSpPr>
        <p:spPr>
          <a:xfrm>
            <a:off x="5267810" y="2197567"/>
            <a:ext cx="276321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quạt liền tay</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1893</Words>
  <Application>Microsoft Office PowerPoint</Application>
  <PresentationFormat>Widescreen</PresentationFormat>
  <Paragraphs>274</Paragraphs>
  <Slides>48</Slides>
  <Notes>1</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Calibri</vt:lpstr>
      <vt:lpstr>宋体</vt:lpstr>
      <vt:lpstr>Microsoft YaHei</vt:lpstr>
      <vt:lpstr>等线</vt:lpstr>
      <vt:lpstr>Open Sans</vt:lpstr>
      <vt:lpstr>#9Slide03 AmpleSoft Bold</vt:lpstr>
      <vt:lpstr>Open Sans Condensed</vt:lpstr>
      <vt:lpstr>Nunito Black</vt:lpstr>
      <vt:lpstr>Sriracha</vt:lpstr>
      <vt:lpstr>Baloo 2 SemiBold</vt:lpstr>
      <vt:lpstr>Sigmar One</vt:lpstr>
      <vt:lpstr>OpenSans</vt:lpstr>
      <vt:lpstr>Arial</vt:lpstr>
      <vt:lpstr>Baloo 2 Medium</vt:lpstr>
      <vt:lpstr>#9Slide03 Arima Madurai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Bùi Thị Bích Ngọc</cp:lastModifiedBy>
  <cp:revision>9</cp:revision>
  <dcterms:created xsi:type="dcterms:W3CDTF">2006-08-16T00:00:00Z</dcterms:created>
  <dcterms:modified xsi:type="dcterms:W3CDTF">2022-09-07T00:51:16Z</dcterms:modified>
  <dc:identifier>DAFDiO2oNAs</dc:identifier>
</cp:coreProperties>
</file>