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307" r:id="rId3"/>
    <p:sldId id="257" r:id="rId4"/>
    <p:sldId id="324" r:id="rId5"/>
    <p:sldId id="323" r:id="rId6"/>
    <p:sldId id="325" r:id="rId7"/>
    <p:sldId id="326" r:id="rId8"/>
    <p:sldId id="327" r:id="rId9"/>
    <p:sldId id="328" r:id="rId10"/>
    <p:sldId id="330" r:id="rId11"/>
    <p:sldId id="331" r:id="rId12"/>
    <p:sldId id="329" r:id="rId13"/>
    <p:sldId id="332" r:id="rId14"/>
    <p:sldId id="334" r:id="rId15"/>
    <p:sldId id="335" r:id="rId16"/>
    <p:sldId id="337" r:id="rId17"/>
    <p:sldId id="339" r:id="rId18"/>
    <p:sldId id="343" r:id="rId19"/>
    <p:sldId id="342" r:id="rId20"/>
    <p:sldId id="344" r:id="rId21"/>
    <p:sldId id="345" r:id="rId22"/>
    <p:sldId id="347" r:id="rId23"/>
    <p:sldId id="348" r:id="rId24"/>
    <p:sldId id="349" r:id="rId25"/>
    <p:sldId id="350" r:id="rId26"/>
    <p:sldId id="351" r:id="rId27"/>
    <p:sldId id="352" r:id="rId28"/>
    <p:sldId id="355" r:id="rId29"/>
    <p:sldId id="356" r:id="rId30"/>
    <p:sldId id="357" r:id="rId31"/>
    <p:sldId id="364" r:id="rId32"/>
    <p:sldId id="365" r:id="rId33"/>
    <p:sldId id="366" r:id="rId34"/>
    <p:sldId id="367" r:id="rId35"/>
    <p:sldId id="368" r:id="rId36"/>
    <p:sldId id="264" r:id="rId37"/>
    <p:sldId id="290" r:id="rId38"/>
  </p:sldIdLst>
  <p:sldSz cx="12192000" cy="6858000"/>
  <p:notesSz cx="6858000" cy="9144000"/>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64D6E"/>
    <a:srgbClr val="E5E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3961" autoAdjust="0"/>
  </p:normalViewPr>
  <p:slideViewPr>
    <p:cSldViewPr snapToGrid="0">
      <p:cViewPr varScale="1">
        <p:scale>
          <a:sx n="69" d="100"/>
          <a:sy n="69" d="100"/>
        </p:scale>
        <p:origin x="738" y="48"/>
      </p:cViewPr>
      <p:guideLst>
        <p:guide orient="horz" pos="2160"/>
        <p:guide pos="3840"/>
      </p:guideLst>
    </p:cSldViewPr>
  </p:slideViewPr>
  <p:outlineViewPr>
    <p:cViewPr>
      <p:scale>
        <a:sx n="33" d="100"/>
        <a:sy n="33" d="100"/>
      </p:scale>
      <p:origin x="0" y="594"/>
    </p:cViewPr>
  </p:outlineViewPr>
  <p:notesTextViewPr>
    <p:cViewPr>
      <p:scale>
        <a:sx n="1" d="1"/>
        <a:sy n="1" d="1"/>
      </p:scale>
      <p:origin x="0" y="-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65E75-AFF4-4A40-BF5F-F1531C18BBB9}" type="datetimeFigureOut">
              <a:rPr lang="en-US" smtClean="0"/>
              <a:t>3/16/2022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FADB9-9BAB-4C4C-80A5-8ABD2BCB577E}" type="slidenum">
              <a:rPr lang="en-US" smtClean="0"/>
              <a:t>‹#›</a:t>
            </a:fld>
            <a:endParaRPr lang="en-US"/>
          </a:p>
        </p:txBody>
      </p:sp>
    </p:spTree>
    <p:extLst>
      <p:ext uri="{BB962C8B-B14F-4D97-AF65-F5344CB8AC3E}">
        <p14:creationId xmlns:p14="http://schemas.microsoft.com/office/powerpoint/2010/main" val="319412167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a:t>
            </a:fld>
            <a:endParaRPr lang="en-US"/>
          </a:p>
        </p:txBody>
      </p:sp>
    </p:spTree>
    <p:extLst>
      <p:ext uri="{BB962C8B-B14F-4D97-AF65-F5344CB8AC3E}">
        <p14:creationId xmlns:p14="http://schemas.microsoft.com/office/powerpoint/2010/main" val="360818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10</a:t>
            </a:fld>
            <a:endParaRPr lang="en-US"/>
          </a:p>
        </p:txBody>
      </p:sp>
    </p:spTree>
    <p:extLst>
      <p:ext uri="{BB962C8B-B14F-4D97-AF65-F5344CB8AC3E}">
        <p14:creationId xmlns:p14="http://schemas.microsoft.com/office/powerpoint/2010/main" val="223276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11</a:t>
            </a:fld>
            <a:endParaRPr lang="en-US"/>
          </a:p>
        </p:txBody>
      </p:sp>
    </p:spTree>
    <p:extLst>
      <p:ext uri="{BB962C8B-B14F-4D97-AF65-F5344CB8AC3E}">
        <p14:creationId xmlns:p14="http://schemas.microsoft.com/office/powerpoint/2010/main" val="34139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12</a:t>
            </a:fld>
            <a:endParaRPr lang="en-US"/>
          </a:p>
        </p:txBody>
      </p:sp>
    </p:spTree>
    <p:extLst>
      <p:ext uri="{BB962C8B-B14F-4D97-AF65-F5344CB8AC3E}">
        <p14:creationId xmlns:p14="http://schemas.microsoft.com/office/powerpoint/2010/main" val="2996843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13</a:t>
            </a:fld>
            <a:endParaRPr lang="en-US"/>
          </a:p>
        </p:txBody>
      </p:sp>
    </p:spTree>
    <p:extLst>
      <p:ext uri="{BB962C8B-B14F-4D97-AF65-F5344CB8AC3E}">
        <p14:creationId xmlns:p14="http://schemas.microsoft.com/office/powerpoint/2010/main" val="93446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14</a:t>
            </a:fld>
            <a:endParaRPr lang="en-US"/>
          </a:p>
        </p:txBody>
      </p:sp>
    </p:spTree>
    <p:extLst>
      <p:ext uri="{BB962C8B-B14F-4D97-AF65-F5344CB8AC3E}">
        <p14:creationId xmlns:p14="http://schemas.microsoft.com/office/powerpoint/2010/main" val="4203797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15</a:t>
            </a:fld>
            <a:endParaRPr lang="en-US"/>
          </a:p>
        </p:txBody>
      </p:sp>
    </p:spTree>
    <p:extLst>
      <p:ext uri="{BB962C8B-B14F-4D97-AF65-F5344CB8AC3E}">
        <p14:creationId xmlns:p14="http://schemas.microsoft.com/office/powerpoint/2010/main" val="3285022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16</a:t>
            </a:fld>
            <a:endParaRPr lang="en-US"/>
          </a:p>
        </p:txBody>
      </p:sp>
    </p:spTree>
    <p:extLst>
      <p:ext uri="{BB962C8B-B14F-4D97-AF65-F5344CB8AC3E}">
        <p14:creationId xmlns:p14="http://schemas.microsoft.com/office/powerpoint/2010/main" val="60940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17</a:t>
            </a:fld>
            <a:endParaRPr lang="en-US"/>
          </a:p>
        </p:txBody>
      </p:sp>
    </p:spTree>
    <p:extLst>
      <p:ext uri="{BB962C8B-B14F-4D97-AF65-F5344CB8AC3E}">
        <p14:creationId xmlns:p14="http://schemas.microsoft.com/office/powerpoint/2010/main" val="345811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18</a:t>
            </a:fld>
            <a:endParaRPr lang="en-US"/>
          </a:p>
        </p:txBody>
      </p:sp>
    </p:spTree>
    <p:extLst>
      <p:ext uri="{BB962C8B-B14F-4D97-AF65-F5344CB8AC3E}">
        <p14:creationId xmlns:p14="http://schemas.microsoft.com/office/powerpoint/2010/main" val="155143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19</a:t>
            </a:fld>
            <a:endParaRPr lang="en-US"/>
          </a:p>
        </p:txBody>
      </p:sp>
    </p:spTree>
    <p:extLst>
      <p:ext uri="{BB962C8B-B14F-4D97-AF65-F5344CB8AC3E}">
        <p14:creationId xmlns:p14="http://schemas.microsoft.com/office/powerpoint/2010/main" val="203677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a:t>
            </a:fld>
            <a:endParaRPr lang="en-US"/>
          </a:p>
        </p:txBody>
      </p:sp>
    </p:spTree>
    <p:extLst>
      <p:ext uri="{BB962C8B-B14F-4D97-AF65-F5344CB8AC3E}">
        <p14:creationId xmlns:p14="http://schemas.microsoft.com/office/powerpoint/2010/main" val="3341128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20</a:t>
            </a:fld>
            <a:endParaRPr lang="en-US"/>
          </a:p>
        </p:txBody>
      </p:sp>
    </p:spTree>
    <p:extLst>
      <p:ext uri="{BB962C8B-B14F-4D97-AF65-F5344CB8AC3E}">
        <p14:creationId xmlns:p14="http://schemas.microsoft.com/office/powerpoint/2010/main" val="163595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21</a:t>
            </a:fld>
            <a:endParaRPr lang="en-US"/>
          </a:p>
        </p:txBody>
      </p:sp>
    </p:spTree>
    <p:extLst>
      <p:ext uri="{BB962C8B-B14F-4D97-AF65-F5344CB8AC3E}">
        <p14:creationId xmlns:p14="http://schemas.microsoft.com/office/powerpoint/2010/main" val="187422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22</a:t>
            </a:fld>
            <a:endParaRPr lang="en-US"/>
          </a:p>
        </p:txBody>
      </p:sp>
    </p:spTree>
    <p:extLst>
      <p:ext uri="{BB962C8B-B14F-4D97-AF65-F5344CB8AC3E}">
        <p14:creationId xmlns:p14="http://schemas.microsoft.com/office/powerpoint/2010/main" val="2919322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23</a:t>
            </a:fld>
            <a:endParaRPr lang="en-US"/>
          </a:p>
        </p:txBody>
      </p:sp>
    </p:spTree>
    <p:extLst>
      <p:ext uri="{BB962C8B-B14F-4D97-AF65-F5344CB8AC3E}">
        <p14:creationId xmlns:p14="http://schemas.microsoft.com/office/powerpoint/2010/main" val="3783636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24</a:t>
            </a:fld>
            <a:endParaRPr lang="en-US"/>
          </a:p>
        </p:txBody>
      </p:sp>
    </p:spTree>
    <p:extLst>
      <p:ext uri="{BB962C8B-B14F-4D97-AF65-F5344CB8AC3E}">
        <p14:creationId xmlns:p14="http://schemas.microsoft.com/office/powerpoint/2010/main" val="1741072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25</a:t>
            </a:fld>
            <a:endParaRPr lang="en-US"/>
          </a:p>
        </p:txBody>
      </p:sp>
    </p:spTree>
    <p:extLst>
      <p:ext uri="{BB962C8B-B14F-4D97-AF65-F5344CB8AC3E}">
        <p14:creationId xmlns:p14="http://schemas.microsoft.com/office/powerpoint/2010/main" val="10042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26</a:t>
            </a:fld>
            <a:endParaRPr lang="en-US"/>
          </a:p>
        </p:txBody>
      </p:sp>
    </p:spTree>
    <p:extLst>
      <p:ext uri="{BB962C8B-B14F-4D97-AF65-F5344CB8AC3E}">
        <p14:creationId xmlns:p14="http://schemas.microsoft.com/office/powerpoint/2010/main" val="407081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27</a:t>
            </a:fld>
            <a:endParaRPr lang="en-US"/>
          </a:p>
        </p:txBody>
      </p:sp>
    </p:spTree>
    <p:extLst>
      <p:ext uri="{BB962C8B-B14F-4D97-AF65-F5344CB8AC3E}">
        <p14:creationId xmlns:p14="http://schemas.microsoft.com/office/powerpoint/2010/main" val="444104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28</a:t>
            </a:fld>
            <a:endParaRPr lang="en-US"/>
          </a:p>
        </p:txBody>
      </p:sp>
    </p:spTree>
    <p:extLst>
      <p:ext uri="{BB962C8B-B14F-4D97-AF65-F5344CB8AC3E}">
        <p14:creationId xmlns:p14="http://schemas.microsoft.com/office/powerpoint/2010/main" val="508231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29</a:t>
            </a:fld>
            <a:endParaRPr lang="en-US"/>
          </a:p>
        </p:txBody>
      </p:sp>
    </p:spTree>
    <p:extLst>
      <p:ext uri="{BB962C8B-B14F-4D97-AF65-F5344CB8AC3E}">
        <p14:creationId xmlns:p14="http://schemas.microsoft.com/office/powerpoint/2010/main" val="17453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a:t>
            </a:fld>
            <a:endParaRPr lang="en-US"/>
          </a:p>
        </p:txBody>
      </p:sp>
    </p:spTree>
    <p:extLst>
      <p:ext uri="{BB962C8B-B14F-4D97-AF65-F5344CB8AC3E}">
        <p14:creationId xmlns:p14="http://schemas.microsoft.com/office/powerpoint/2010/main" val="330768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30</a:t>
            </a:fld>
            <a:endParaRPr lang="en-US"/>
          </a:p>
        </p:txBody>
      </p:sp>
    </p:spTree>
    <p:extLst>
      <p:ext uri="{BB962C8B-B14F-4D97-AF65-F5344CB8AC3E}">
        <p14:creationId xmlns:p14="http://schemas.microsoft.com/office/powerpoint/2010/main" val="2861821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31</a:t>
            </a:fld>
            <a:endParaRPr lang="en-US"/>
          </a:p>
        </p:txBody>
      </p:sp>
    </p:spTree>
    <p:extLst>
      <p:ext uri="{BB962C8B-B14F-4D97-AF65-F5344CB8AC3E}">
        <p14:creationId xmlns:p14="http://schemas.microsoft.com/office/powerpoint/2010/main" val="4195944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32</a:t>
            </a:fld>
            <a:endParaRPr lang="en-US"/>
          </a:p>
        </p:txBody>
      </p:sp>
    </p:spTree>
    <p:extLst>
      <p:ext uri="{BB962C8B-B14F-4D97-AF65-F5344CB8AC3E}">
        <p14:creationId xmlns:p14="http://schemas.microsoft.com/office/powerpoint/2010/main" val="6318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33</a:t>
            </a:fld>
            <a:endParaRPr lang="en-US"/>
          </a:p>
        </p:txBody>
      </p:sp>
    </p:spTree>
    <p:extLst>
      <p:ext uri="{BB962C8B-B14F-4D97-AF65-F5344CB8AC3E}">
        <p14:creationId xmlns:p14="http://schemas.microsoft.com/office/powerpoint/2010/main" val="2744669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34</a:t>
            </a:fld>
            <a:endParaRPr lang="en-US"/>
          </a:p>
        </p:txBody>
      </p:sp>
    </p:spTree>
    <p:extLst>
      <p:ext uri="{BB962C8B-B14F-4D97-AF65-F5344CB8AC3E}">
        <p14:creationId xmlns:p14="http://schemas.microsoft.com/office/powerpoint/2010/main" val="3850546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35</a:t>
            </a:fld>
            <a:endParaRPr lang="en-US"/>
          </a:p>
        </p:txBody>
      </p:sp>
    </p:spTree>
    <p:extLst>
      <p:ext uri="{BB962C8B-B14F-4D97-AF65-F5344CB8AC3E}">
        <p14:creationId xmlns:p14="http://schemas.microsoft.com/office/powerpoint/2010/main" val="2861213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smtClean="0"/>
          </a:p>
          <a:p>
            <a:endParaRPr lang="en-US"/>
          </a:p>
        </p:txBody>
      </p:sp>
      <p:sp>
        <p:nvSpPr>
          <p:cNvPr id="4" name="Slide Number Placeholder 3"/>
          <p:cNvSpPr>
            <a:spLocks noGrp="1"/>
          </p:cNvSpPr>
          <p:nvPr>
            <p:ph type="sldNum" sz="quarter" idx="10"/>
          </p:nvPr>
        </p:nvSpPr>
        <p:spPr/>
        <p:txBody>
          <a:bodyPr/>
          <a:lstStyle/>
          <a:p>
            <a:fld id="{FD8FADB9-9BAB-4C4C-80A5-8ABD2BCB577E}" type="slidenum">
              <a:rPr lang="en-US" smtClean="0"/>
              <a:t>36</a:t>
            </a:fld>
            <a:endParaRPr lang="en-US"/>
          </a:p>
        </p:txBody>
      </p:sp>
    </p:spTree>
    <p:extLst>
      <p:ext uri="{BB962C8B-B14F-4D97-AF65-F5344CB8AC3E}">
        <p14:creationId xmlns:p14="http://schemas.microsoft.com/office/powerpoint/2010/main" val="351007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4</a:t>
            </a:fld>
            <a:endParaRPr lang="en-US"/>
          </a:p>
        </p:txBody>
      </p:sp>
    </p:spTree>
    <p:extLst>
      <p:ext uri="{BB962C8B-B14F-4D97-AF65-F5344CB8AC3E}">
        <p14:creationId xmlns:p14="http://schemas.microsoft.com/office/powerpoint/2010/main" val="277019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5</a:t>
            </a:fld>
            <a:endParaRPr lang="en-US"/>
          </a:p>
        </p:txBody>
      </p:sp>
    </p:spTree>
    <p:extLst>
      <p:ext uri="{BB962C8B-B14F-4D97-AF65-F5344CB8AC3E}">
        <p14:creationId xmlns:p14="http://schemas.microsoft.com/office/powerpoint/2010/main" val="294761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6</a:t>
            </a:fld>
            <a:endParaRPr lang="en-US"/>
          </a:p>
        </p:txBody>
      </p:sp>
    </p:spTree>
    <p:extLst>
      <p:ext uri="{BB962C8B-B14F-4D97-AF65-F5344CB8AC3E}">
        <p14:creationId xmlns:p14="http://schemas.microsoft.com/office/powerpoint/2010/main" val="94763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7</a:t>
            </a:fld>
            <a:endParaRPr lang="en-US"/>
          </a:p>
        </p:txBody>
      </p:sp>
    </p:spTree>
    <p:extLst>
      <p:ext uri="{BB962C8B-B14F-4D97-AF65-F5344CB8AC3E}">
        <p14:creationId xmlns:p14="http://schemas.microsoft.com/office/powerpoint/2010/main" val="3341634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8</a:t>
            </a:fld>
            <a:endParaRPr lang="en-US"/>
          </a:p>
        </p:txBody>
      </p:sp>
    </p:spTree>
    <p:extLst>
      <p:ext uri="{BB962C8B-B14F-4D97-AF65-F5344CB8AC3E}">
        <p14:creationId xmlns:p14="http://schemas.microsoft.com/office/powerpoint/2010/main" val="302762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FD8FADB9-9BAB-4C4C-80A5-8ABD2BCB577E}" type="slidenum">
              <a:rPr lang="en-US" smtClean="0"/>
              <a:t>9</a:t>
            </a:fld>
            <a:endParaRPr lang="en-US"/>
          </a:p>
        </p:txBody>
      </p:sp>
    </p:spTree>
    <p:extLst>
      <p:ext uri="{BB962C8B-B14F-4D97-AF65-F5344CB8AC3E}">
        <p14:creationId xmlns:p14="http://schemas.microsoft.com/office/powerpoint/2010/main" val="222741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98EA23-4705-4949-9F25-022FF59BE6D1}"/>
              </a:ext>
            </a:extLst>
          </p:cNvPr>
          <p:cNvSpPr>
            <a:spLocks noGrp="1"/>
          </p:cNvSpPr>
          <p:nvPr>
            <p:ph type="ctrTitle"/>
          </p:nvPr>
        </p:nvSpPr>
        <p:spPr>
          <a:xfrm>
            <a:off x="1524000" y="1122363"/>
            <a:ext cx="9144000" cy="2387600"/>
          </a:xfrm>
          <a:prstGeom prst="rect">
            <a:avLst/>
          </a:prstGeom>
        </p:spPr>
        <p:txBody>
          <a:bodyPr lIns="91438" tIns="45719" rIns="91438" bIns="45719"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6BD2B9-7A78-48EA-854F-A85F693CA60D}"/>
              </a:ext>
            </a:extLst>
          </p:cNvPr>
          <p:cNvSpPr>
            <a:spLocks noGrp="1"/>
          </p:cNvSpPr>
          <p:nvPr>
            <p:ph type="subTitle" idx="1"/>
          </p:nvPr>
        </p:nvSpPr>
        <p:spPr>
          <a:xfrm>
            <a:off x="1524000" y="3602037"/>
            <a:ext cx="9144000" cy="1655763"/>
          </a:xfrm>
          <a:prstGeom prst="rect">
            <a:avLst/>
          </a:prstGeom>
        </p:spPr>
        <p:txBody>
          <a:bodyPr lIns="91438" tIns="45719" rIns="91438" bIns="45719"/>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5F8C85F-2426-40E7-A7ED-62C2B2DCBCB0}"/>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21E8010E-F413-4EAF-AC97-0CF5A3C92E53}"/>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02BDFFA9-B1C7-4844-8DD6-593010B76DFE}"/>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CC2AB73D-7672-405A-843A-6363CB668B8B}"/>
              </a:ext>
            </a:extLst>
          </p:cNvPr>
          <p:cNvSpPr txBox="1">
            <a:spLocks/>
          </p:cNvSpPr>
          <p:nvPr userDrawn="1"/>
        </p:nvSpPr>
        <p:spPr>
          <a:xfrm>
            <a:off x="1905002" y="3864788"/>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84031483"/>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8F9C33-C85B-4E48-B070-08253B566A1D}"/>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竖排文字占位符 2">
            <a:extLst>
              <a:ext uri="{FF2B5EF4-FFF2-40B4-BE49-F238E27FC236}">
                <a16:creationId xmlns:a16="http://schemas.microsoft.com/office/drawing/2014/main" id="{F60DB8F2-2D02-4311-9443-B78A9DD04EBF}"/>
              </a:ext>
            </a:extLst>
          </p:cNvPr>
          <p:cNvSpPr>
            <a:spLocks noGrp="1"/>
          </p:cNvSpPr>
          <p:nvPr>
            <p:ph type="body" orient="vert" idx="1"/>
          </p:nvPr>
        </p:nvSpPr>
        <p:spPr>
          <a:xfrm>
            <a:off x="838200" y="1825625"/>
            <a:ext cx="10515600" cy="4351339"/>
          </a:xfrm>
          <a:prstGeom prst="rect">
            <a:avLst/>
          </a:prstGeom>
        </p:spPr>
        <p:txBody>
          <a:bodyPr vert="eaVert"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FAAC138-AFC0-4AC5-A995-6F5EE1F85C81}"/>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871539FF-9194-48E1-9E46-C884920C506D}"/>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8F6CA868-55B4-407F-96EF-DE8F1E3D9CA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8691673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907C32E-141C-4520-8EAB-C30CD05E8CF3}"/>
              </a:ext>
            </a:extLst>
          </p:cNvPr>
          <p:cNvSpPr>
            <a:spLocks noGrp="1"/>
          </p:cNvSpPr>
          <p:nvPr>
            <p:ph type="title" orient="vert"/>
          </p:nvPr>
        </p:nvSpPr>
        <p:spPr>
          <a:xfrm>
            <a:off x="8724901" y="365126"/>
            <a:ext cx="2628900" cy="5811839"/>
          </a:xfrm>
          <a:prstGeom prst="rect">
            <a:avLst/>
          </a:prstGeom>
        </p:spPr>
        <p:txBody>
          <a:bodyPr vert="eaVert" lIns="91438" tIns="45719" rIns="91438" bIns="45719"/>
          <a:lstStyle/>
          <a:p>
            <a:r>
              <a:rPr lang="zh-CN" altLang="en-US"/>
              <a:t>单击此处编辑母版标题样式</a:t>
            </a:r>
          </a:p>
        </p:txBody>
      </p:sp>
      <p:sp>
        <p:nvSpPr>
          <p:cNvPr id="3" name="竖排文字占位符 2">
            <a:extLst>
              <a:ext uri="{FF2B5EF4-FFF2-40B4-BE49-F238E27FC236}">
                <a16:creationId xmlns:a16="http://schemas.microsoft.com/office/drawing/2014/main" id="{BB70EDFE-FCC8-49D8-9FB7-F5ED185ACB25}"/>
              </a:ext>
            </a:extLst>
          </p:cNvPr>
          <p:cNvSpPr>
            <a:spLocks noGrp="1"/>
          </p:cNvSpPr>
          <p:nvPr>
            <p:ph type="body" orient="vert" idx="1"/>
          </p:nvPr>
        </p:nvSpPr>
        <p:spPr>
          <a:xfrm>
            <a:off x="838201" y="365126"/>
            <a:ext cx="7734300" cy="5811839"/>
          </a:xfrm>
          <a:prstGeom prst="rect">
            <a:avLst/>
          </a:prstGeom>
        </p:spPr>
        <p:txBody>
          <a:bodyPr vert="eaVert"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42D0196-8A8F-44FA-80CE-A60B4BF9F4A5}"/>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5458216F-DAE9-4B16-9B74-15B93D379D9C}"/>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65229968-72C2-498A-A287-6170565047B1}"/>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232387659"/>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4406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lIns="91438" tIns="45719" rIns="91438" bIns="45719"/>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lIns="91438" tIns="45719" rIns="91438" bIns="4571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2"/>
            <a:ext cx="2844800" cy="365125"/>
          </a:xfrm>
          <a:prstGeom prst="rect">
            <a:avLst/>
          </a:prstGeom>
        </p:spPr>
        <p:txBody>
          <a:bodyPr lIns="91438" tIns="45719" rIns="91438" bIns="45719"/>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lIns="91438" tIns="45719" rIns="91438" bIns="45719"/>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lIns="91438" tIns="45719" rIns="91438" bIns="45719"/>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1124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06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5DC85-980A-420C-989A-4FFEBA5F0C45}"/>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内容占位符 2">
            <a:extLst>
              <a:ext uri="{FF2B5EF4-FFF2-40B4-BE49-F238E27FC236}">
                <a16:creationId xmlns:a16="http://schemas.microsoft.com/office/drawing/2014/main" id="{8DB777FB-69AE-4A77-ABBC-F9F7797B8F5F}"/>
              </a:ext>
            </a:extLst>
          </p:cNvPr>
          <p:cNvSpPr>
            <a:spLocks noGrp="1"/>
          </p:cNvSpPr>
          <p:nvPr>
            <p:ph idx="1"/>
          </p:nvPr>
        </p:nvSpPr>
        <p:spPr>
          <a:xfrm>
            <a:off x="838200" y="1825625"/>
            <a:ext cx="10515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A77060-69F3-4030-AACA-005F34C5BEE4}"/>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32BE6DF2-3D1A-4C92-B330-2BF347EFBD0A}"/>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F8DFC5C1-4704-4D71-B6F1-CB77D91A124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1A0CBAE3-EE57-4502-834C-6BFD116E2BFC}"/>
              </a:ext>
            </a:extLst>
          </p:cNvPr>
          <p:cNvSpPr txBox="1">
            <a:spLocks/>
          </p:cNvSpPr>
          <p:nvPr userDrawn="1"/>
        </p:nvSpPr>
        <p:spPr>
          <a:xfrm>
            <a:off x="1905002" y="3864788"/>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1251148914"/>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FC6D9A-6578-4D42-B547-33F869FC8FBB}"/>
              </a:ext>
            </a:extLst>
          </p:cNvPr>
          <p:cNvSpPr>
            <a:spLocks noGrp="1"/>
          </p:cNvSpPr>
          <p:nvPr>
            <p:ph type="title"/>
          </p:nvPr>
        </p:nvSpPr>
        <p:spPr>
          <a:xfrm>
            <a:off x="831851" y="1709740"/>
            <a:ext cx="10515600" cy="2852737"/>
          </a:xfrm>
          <a:prstGeom prst="rect">
            <a:avLst/>
          </a:prstGeom>
        </p:spPr>
        <p:txBody>
          <a:bodyPr lIns="91438" tIns="45719" rIns="91438" bIns="45719"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BFFC1CE-7FA4-431B-B6A9-6509DA44A533}"/>
              </a:ext>
            </a:extLst>
          </p:cNvPr>
          <p:cNvSpPr>
            <a:spLocks noGrp="1"/>
          </p:cNvSpPr>
          <p:nvPr>
            <p:ph type="body" idx="1"/>
          </p:nvPr>
        </p:nvSpPr>
        <p:spPr>
          <a:xfrm>
            <a:off x="831851" y="4589464"/>
            <a:ext cx="10515600" cy="1500187"/>
          </a:xfrm>
          <a:prstGeom prst="rect">
            <a:avLst/>
          </a:prstGeom>
        </p:spPr>
        <p:txBody>
          <a:bodyPr lIns="91438" tIns="45719" rIns="91438" bIns="45719"/>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9F6D874-CDC0-4214-A26A-0A43519C3528}"/>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133024EA-D0BA-43C5-83A0-9E629C4490A7}"/>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6" name="灯片编号占位符 5">
            <a:extLst>
              <a:ext uri="{FF2B5EF4-FFF2-40B4-BE49-F238E27FC236}">
                <a16:creationId xmlns:a16="http://schemas.microsoft.com/office/drawing/2014/main" id="{78EA081E-9C66-419D-919B-961795AF4DEA}"/>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7" name="标题 1">
            <a:extLst>
              <a:ext uri="{FF2B5EF4-FFF2-40B4-BE49-F238E27FC236}">
                <a16:creationId xmlns:a16="http://schemas.microsoft.com/office/drawing/2014/main" id="{9B71C674-E1DD-43C9-876C-61EE2D40F361}"/>
              </a:ext>
            </a:extLst>
          </p:cNvPr>
          <p:cNvSpPr txBox="1">
            <a:spLocks/>
          </p:cNvSpPr>
          <p:nvPr userDrawn="1"/>
        </p:nvSpPr>
        <p:spPr>
          <a:xfrm>
            <a:off x="1633194" y="2134141"/>
            <a:ext cx="1948207" cy="1294859"/>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en-US" altLang="zh-CN" sz="1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r>
            <a:br>
              <a:rPr lang="zh-CN" altLang="en-US" sz="10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微软雅黑" panose="020B0503020204020204" pitchFamily="34" charset="-122"/>
                <a:ea typeface="微软雅黑" panose="020B0503020204020204" pitchFamily="34" charset="-122"/>
              </a:rPr>
              <a:t/>
            </a:r>
            <a:br>
              <a:rPr lang="en-US" altLang="zh-CN" sz="100" spc="120" dirty="0">
                <a:solidFill>
                  <a:schemeClr val="bg1"/>
                </a:solidFill>
                <a:latin typeface="微软雅黑" panose="020B0503020204020204" pitchFamily="34" charset="-122"/>
                <a:ea typeface="微软雅黑" panose="020B0503020204020204" pitchFamily="34" charset="-122"/>
              </a:rPr>
            </a:br>
            <a:r>
              <a:rPr lang="zh-CN" altLang="en-US" sz="100" spc="120" dirty="0">
                <a:solidFill>
                  <a:schemeClr val="bg1"/>
                </a:solidFill>
                <a:latin typeface="微软雅黑" panose="020B0503020204020204" pitchFamily="34" charset="-122"/>
                <a:ea typeface="微软雅黑" panose="020B0503020204020204" pitchFamily="34" charset="-122"/>
              </a:rPr>
              <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Tree>
    <p:extLst>
      <p:ext uri="{BB962C8B-B14F-4D97-AF65-F5344CB8AC3E}">
        <p14:creationId xmlns:p14="http://schemas.microsoft.com/office/powerpoint/2010/main" val="27934147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040528-897F-4825-B0BD-BE9E87A468E7}"/>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内容占位符 2">
            <a:extLst>
              <a:ext uri="{FF2B5EF4-FFF2-40B4-BE49-F238E27FC236}">
                <a16:creationId xmlns:a16="http://schemas.microsoft.com/office/drawing/2014/main" id="{7BD75EE8-3776-41DF-8F3C-7827D3716FB2}"/>
              </a:ext>
            </a:extLst>
          </p:cNvPr>
          <p:cNvSpPr>
            <a:spLocks noGrp="1"/>
          </p:cNvSpPr>
          <p:nvPr>
            <p:ph sz="half" idx="1"/>
          </p:nvPr>
        </p:nvSpPr>
        <p:spPr>
          <a:xfrm>
            <a:off x="838200" y="1825625"/>
            <a:ext cx="5181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8E10AAB-3652-4F7C-BB0C-F43196C41658}"/>
              </a:ext>
            </a:extLst>
          </p:cNvPr>
          <p:cNvSpPr>
            <a:spLocks noGrp="1"/>
          </p:cNvSpPr>
          <p:nvPr>
            <p:ph sz="half" idx="2"/>
          </p:nvPr>
        </p:nvSpPr>
        <p:spPr>
          <a:xfrm>
            <a:off x="6172200" y="1825625"/>
            <a:ext cx="5181600" cy="4351339"/>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F22413-B43A-408F-B8A5-FD50E92434DE}"/>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7E039AEF-C575-4572-8CE0-D33CE5F31D5D}"/>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959BB962-232E-417C-99F4-094F9B8AD9BC}"/>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2609899033"/>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2D3B74-69FC-4EAB-BC6B-E5BFC7954467}"/>
              </a:ext>
            </a:extLst>
          </p:cNvPr>
          <p:cNvSpPr>
            <a:spLocks noGrp="1"/>
          </p:cNvSpPr>
          <p:nvPr>
            <p:ph type="title"/>
          </p:nvPr>
        </p:nvSpPr>
        <p:spPr>
          <a:xfrm>
            <a:off x="839788" y="365125"/>
            <a:ext cx="10515600" cy="1325563"/>
          </a:xfrm>
          <a:prstGeom prst="rect">
            <a:avLst/>
          </a:prstGeom>
        </p:spPr>
        <p:txBody>
          <a:bodyPr lIns="91438" tIns="45719" rIns="91438" bIns="45719"/>
          <a:lstStyle/>
          <a:p>
            <a:r>
              <a:rPr lang="zh-CN" altLang="en-US"/>
              <a:t>单击此处编辑母版标题样式</a:t>
            </a:r>
          </a:p>
        </p:txBody>
      </p:sp>
      <p:sp>
        <p:nvSpPr>
          <p:cNvPr id="3" name="文本占位符 2">
            <a:extLst>
              <a:ext uri="{FF2B5EF4-FFF2-40B4-BE49-F238E27FC236}">
                <a16:creationId xmlns:a16="http://schemas.microsoft.com/office/drawing/2014/main" id="{2347F34D-9617-4B00-AF60-0CEAE7AC8FAE}"/>
              </a:ext>
            </a:extLst>
          </p:cNvPr>
          <p:cNvSpPr>
            <a:spLocks noGrp="1"/>
          </p:cNvSpPr>
          <p:nvPr>
            <p:ph type="body" idx="1"/>
          </p:nvPr>
        </p:nvSpPr>
        <p:spPr>
          <a:xfrm>
            <a:off x="839789" y="1681163"/>
            <a:ext cx="5157787"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39D735-C758-4217-B15C-88FC00145A95}"/>
              </a:ext>
            </a:extLst>
          </p:cNvPr>
          <p:cNvSpPr>
            <a:spLocks noGrp="1"/>
          </p:cNvSpPr>
          <p:nvPr>
            <p:ph sz="half" idx="2"/>
          </p:nvPr>
        </p:nvSpPr>
        <p:spPr>
          <a:xfrm>
            <a:off x="839789" y="2505075"/>
            <a:ext cx="5157787" cy="3684588"/>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9CCCA70-624B-409F-8B0C-061D0BD637DC}"/>
              </a:ext>
            </a:extLst>
          </p:cNvPr>
          <p:cNvSpPr>
            <a:spLocks noGrp="1"/>
          </p:cNvSpPr>
          <p:nvPr>
            <p:ph type="body" sz="quarter" idx="3"/>
          </p:nvPr>
        </p:nvSpPr>
        <p:spPr>
          <a:xfrm>
            <a:off x="6172201" y="1681163"/>
            <a:ext cx="5183188" cy="823912"/>
          </a:xfrm>
          <a:prstGeom prst="rect">
            <a:avLst/>
          </a:prstGeom>
        </p:spPr>
        <p:txBody>
          <a:bodyPr lIns="91438" tIns="45719" rIns="91438" bIns="45719"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B49445A-B7D3-4E05-8BF2-E184CA5211E7}"/>
              </a:ext>
            </a:extLst>
          </p:cNvPr>
          <p:cNvSpPr>
            <a:spLocks noGrp="1"/>
          </p:cNvSpPr>
          <p:nvPr>
            <p:ph sz="quarter" idx="4"/>
          </p:nvPr>
        </p:nvSpPr>
        <p:spPr>
          <a:xfrm>
            <a:off x="6172201" y="2505075"/>
            <a:ext cx="5183188" cy="3684588"/>
          </a:xfrm>
          <a:prstGeom prst="rect">
            <a:avLst/>
          </a:prstGeom>
        </p:spPr>
        <p:txBody>
          <a:bodyPr lIns="91438" tIns="45719" rIns="91438" bIns="45719"/>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CFD1275-12C0-427E-9B28-D56AC328E7CA}"/>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D56EDB88-E88C-4437-A140-703B0E70F12A}"/>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9" name="灯片编号占位符 8">
            <a:extLst>
              <a:ext uri="{FF2B5EF4-FFF2-40B4-BE49-F238E27FC236}">
                <a16:creationId xmlns:a16="http://schemas.microsoft.com/office/drawing/2014/main" id="{EC910CFF-57E1-4375-B7DE-74AA44ECD584}"/>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
        <p:nvSpPr>
          <p:cNvPr id="11" name="TextBox 10"/>
          <p:cNvSpPr txBox="1"/>
          <p:nvPr userDrawn="1"/>
        </p:nvSpPr>
        <p:spPr>
          <a:xfrm>
            <a:off x="2231555" y="5869445"/>
            <a:ext cx="1800200" cy="123109"/>
          </a:xfrm>
          <a:prstGeom prst="rect">
            <a:avLst/>
          </a:prstGeom>
          <a:noFill/>
        </p:spPr>
        <p:txBody>
          <a:bodyPr wrap="square" lIns="91438" tIns="45719" rIns="91438" bIns="45719"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975345402"/>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4A47E-7E9F-4A0E-AD7E-39A1C9A82F59}"/>
              </a:ext>
            </a:extLst>
          </p:cNvPr>
          <p:cNvSpPr>
            <a:spLocks noGrp="1"/>
          </p:cNvSpPr>
          <p:nvPr>
            <p:ph type="title"/>
          </p:nvPr>
        </p:nvSpPr>
        <p:spPr>
          <a:xfrm>
            <a:off x="838200" y="365125"/>
            <a:ext cx="10515600" cy="1325563"/>
          </a:xfrm>
          <a:prstGeom prst="rect">
            <a:avLst/>
          </a:prstGeom>
        </p:spPr>
        <p:txBody>
          <a:bodyPr lIns="91438" tIns="45719" rIns="91438" bIns="45719"/>
          <a:lstStyle/>
          <a:p>
            <a:r>
              <a:rPr lang="zh-CN" altLang="en-US"/>
              <a:t>单击此处编辑母版标题样式</a:t>
            </a:r>
          </a:p>
        </p:txBody>
      </p:sp>
      <p:sp>
        <p:nvSpPr>
          <p:cNvPr id="3" name="日期占位符 2">
            <a:extLst>
              <a:ext uri="{FF2B5EF4-FFF2-40B4-BE49-F238E27FC236}">
                <a16:creationId xmlns:a16="http://schemas.microsoft.com/office/drawing/2014/main" id="{16C33D19-B3D8-408D-9C6D-1FDF2A9088C9}"/>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4" name="页脚占位符 3">
            <a:extLst>
              <a:ext uri="{FF2B5EF4-FFF2-40B4-BE49-F238E27FC236}">
                <a16:creationId xmlns:a16="http://schemas.microsoft.com/office/drawing/2014/main" id="{E4144762-58D1-4C10-B9D7-5FBB313BF6D8}"/>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5" name="灯片编号占位符 4">
            <a:extLst>
              <a:ext uri="{FF2B5EF4-FFF2-40B4-BE49-F238E27FC236}">
                <a16:creationId xmlns:a16="http://schemas.microsoft.com/office/drawing/2014/main" id="{FE6B47E8-5573-4DFD-BE71-B1A6B2905D3E}"/>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13148865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01A57FE-D12E-4909-A38E-AFF31382358D}"/>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3" name="页脚占位符 2">
            <a:extLst>
              <a:ext uri="{FF2B5EF4-FFF2-40B4-BE49-F238E27FC236}">
                <a16:creationId xmlns:a16="http://schemas.microsoft.com/office/drawing/2014/main" id="{36BC6A50-E5CC-44DE-AA1D-78904E14FBF5}"/>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4" name="灯片编号占位符 3">
            <a:extLst>
              <a:ext uri="{FF2B5EF4-FFF2-40B4-BE49-F238E27FC236}">
                <a16:creationId xmlns:a16="http://schemas.microsoft.com/office/drawing/2014/main" id="{C2E61823-E1A0-4842-AFDB-D5B094456A60}"/>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32499930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006C0-B9A3-4599-BBCC-157207D3F28C}"/>
              </a:ext>
            </a:extLst>
          </p:cNvPr>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AACB926-5B97-406B-A634-C8F1840B9152}"/>
              </a:ext>
            </a:extLst>
          </p:cNvPr>
          <p:cNvSpPr>
            <a:spLocks noGrp="1"/>
          </p:cNvSpPr>
          <p:nvPr>
            <p:ph idx="1"/>
          </p:nvPr>
        </p:nvSpPr>
        <p:spPr>
          <a:xfrm>
            <a:off x="5183188" y="987426"/>
            <a:ext cx="6172200" cy="4873625"/>
          </a:xfrm>
          <a:prstGeom prst="rect">
            <a:avLst/>
          </a:prstGeom>
        </p:spPr>
        <p:txBody>
          <a:bodyPr lIns="91438" tIns="45719" rIns="91438" bIns="4571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0D93A5-110F-4D48-B730-9D3F6077172D}"/>
              </a:ext>
            </a:extLst>
          </p:cNvPr>
          <p:cNvSpPr>
            <a:spLocks noGrp="1"/>
          </p:cNvSpPr>
          <p:nvPr>
            <p:ph type="body" sz="half" idx="2"/>
          </p:nvPr>
        </p:nvSpPr>
        <p:spPr>
          <a:xfrm>
            <a:off x="839788"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9318F3B-1CF6-492D-B32C-BABDBFDC48C6}"/>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B6CA614B-0C52-466E-BF5B-1B80FFA04CD9}"/>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32C7AA0A-AB23-41BF-B94C-9BBDCF82BA1B}"/>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6750147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2268-48A2-4EE7-B1D3-58DCBE502761}"/>
              </a:ext>
            </a:extLst>
          </p:cNvPr>
          <p:cNvSpPr>
            <a:spLocks noGrp="1"/>
          </p:cNvSpPr>
          <p:nvPr>
            <p:ph type="title"/>
          </p:nvPr>
        </p:nvSpPr>
        <p:spPr>
          <a:xfrm>
            <a:off x="839788" y="457200"/>
            <a:ext cx="3932237" cy="1600200"/>
          </a:xfrm>
          <a:prstGeom prst="rect">
            <a:avLst/>
          </a:prstGeom>
        </p:spPr>
        <p:txBody>
          <a:bodyPr lIns="91438" tIns="45719" rIns="91438" bIns="45719"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6ADD3CC-44FB-4368-AEAD-913F358DD29F}"/>
              </a:ext>
            </a:extLst>
          </p:cNvPr>
          <p:cNvSpPr>
            <a:spLocks noGrp="1"/>
          </p:cNvSpPr>
          <p:nvPr>
            <p:ph type="pic" idx="1"/>
          </p:nvPr>
        </p:nvSpPr>
        <p:spPr>
          <a:xfrm>
            <a:off x="5183188" y="987426"/>
            <a:ext cx="6172200" cy="4873625"/>
          </a:xfrm>
          <a:prstGeom prst="rect">
            <a:avLst/>
          </a:prstGeom>
        </p:spPr>
        <p:txBody>
          <a:bodyPr lIns="91438" tIns="45719" rIns="91438" bIns="45719"/>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6021B1D6-A197-4D2B-AD5D-45D480DF5B01}"/>
              </a:ext>
            </a:extLst>
          </p:cNvPr>
          <p:cNvSpPr>
            <a:spLocks noGrp="1"/>
          </p:cNvSpPr>
          <p:nvPr>
            <p:ph type="body" sz="half" idx="2"/>
          </p:nvPr>
        </p:nvSpPr>
        <p:spPr>
          <a:xfrm>
            <a:off x="839788" y="2057401"/>
            <a:ext cx="3932237" cy="3811588"/>
          </a:xfrm>
          <a:prstGeom prst="rect">
            <a:avLst/>
          </a:prstGeom>
        </p:spPr>
        <p:txBody>
          <a:bodyPr lIns="91438" tIns="45719" rIns="91438" bIns="45719"/>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FB2EAB-4B83-4C7A-8E7E-C747E508F313}"/>
              </a:ext>
            </a:extLst>
          </p:cNvPr>
          <p:cNvSpPr>
            <a:spLocks noGrp="1"/>
          </p:cNvSpPr>
          <p:nvPr>
            <p:ph type="dt" sz="half" idx="10"/>
          </p:nvPr>
        </p:nvSpPr>
        <p:spPr>
          <a:xfrm>
            <a:off x="838200" y="6356351"/>
            <a:ext cx="2743200" cy="365125"/>
          </a:xfrm>
          <a:prstGeom prst="rect">
            <a:avLst/>
          </a:prstGeom>
        </p:spPr>
        <p:txBody>
          <a:bodyPr lIns="91438" tIns="45719" rIns="91438" bIns="45719"/>
          <a:lstStyle/>
          <a:p>
            <a:fld id="{441F6E01-41CD-4213-8991-9DED86BCDCED}"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FCDEEF2A-25E2-4F03-A763-B3980BD63308}"/>
              </a:ext>
            </a:extLst>
          </p:cNvPr>
          <p:cNvSpPr>
            <a:spLocks noGrp="1"/>
          </p:cNvSpPr>
          <p:nvPr>
            <p:ph type="ftr" sz="quarter" idx="11"/>
          </p:nvPr>
        </p:nvSpPr>
        <p:spPr>
          <a:xfrm>
            <a:off x="4038600" y="6356351"/>
            <a:ext cx="4114800" cy="365125"/>
          </a:xfrm>
          <a:prstGeom prst="rect">
            <a:avLst/>
          </a:prstGeom>
        </p:spPr>
        <p:txBody>
          <a:bodyPr lIns="91438" tIns="45719" rIns="91438" bIns="45719"/>
          <a:lstStyle/>
          <a:p>
            <a:endParaRPr lang="zh-CN" altLang="en-US"/>
          </a:p>
        </p:txBody>
      </p:sp>
      <p:sp>
        <p:nvSpPr>
          <p:cNvPr id="7" name="灯片编号占位符 6">
            <a:extLst>
              <a:ext uri="{FF2B5EF4-FFF2-40B4-BE49-F238E27FC236}">
                <a16:creationId xmlns:a16="http://schemas.microsoft.com/office/drawing/2014/main" id="{DE820F90-243B-4399-97FD-B5C4310FA212}"/>
              </a:ext>
            </a:extLst>
          </p:cNvPr>
          <p:cNvSpPr>
            <a:spLocks noGrp="1"/>
          </p:cNvSpPr>
          <p:nvPr>
            <p:ph type="sldNum" sz="quarter" idx="12"/>
          </p:nvPr>
        </p:nvSpPr>
        <p:spPr>
          <a:xfrm>
            <a:off x="8610600" y="6356351"/>
            <a:ext cx="2743200" cy="365125"/>
          </a:xfrm>
          <a:prstGeom prst="rect">
            <a:avLst/>
          </a:prstGeom>
        </p:spPr>
        <p:txBody>
          <a:bodyPr lIns="91438" tIns="45719" rIns="91438" bIns="45719"/>
          <a:lstStyle/>
          <a:p>
            <a:fld id="{FDDDE33E-ED12-4EB4-86B9-A75F1C633C1D}" type="slidenum">
              <a:rPr lang="zh-CN" altLang="en-US" smtClean="0"/>
              <a:t>‹#›</a:t>
            </a:fld>
            <a:endParaRPr lang="zh-CN" altLang="en-US"/>
          </a:p>
        </p:txBody>
      </p:sp>
    </p:spTree>
    <p:extLst>
      <p:ext uri="{BB962C8B-B14F-4D97-AF65-F5344CB8AC3E}">
        <p14:creationId xmlns:p14="http://schemas.microsoft.com/office/powerpoint/2010/main" val="4007546904"/>
      </p:ext>
    </p:extLst>
  </p:cSld>
  <p:clrMapOvr>
    <a:masterClrMapping/>
  </p:clrMapOvr>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79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a16="http://schemas.microsoft.com/office/drawing/2014/main" xmlns="">
      <p:transition spd="slow" advTm="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426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s://www.freeppt7.com/" TargetMode="External"/><Relationship Id="rId5" Type="http://schemas.openxmlformats.org/officeDocument/2006/relationships/image" Target="../media/image31.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27" name="矩形: 剪去对角 26">
            <a:extLst>
              <a:ext uri="{FF2B5EF4-FFF2-40B4-BE49-F238E27FC236}">
                <a16:creationId xmlns:a16="http://schemas.microsoft.com/office/drawing/2014/main" id="{6E9B5C3F-F006-408B-A77C-AFDAFF66D05D}"/>
              </a:ext>
            </a:extLst>
          </p:cNvPr>
          <p:cNvSpPr/>
          <p:nvPr/>
        </p:nvSpPr>
        <p:spPr>
          <a:xfrm>
            <a:off x="176129" y="142494"/>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3208AAC5-3D68-4997-9208-E2A61732C5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84" y="1205670"/>
            <a:ext cx="6627159" cy="5664239"/>
          </a:xfrm>
          <a:prstGeom prst="rect">
            <a:avLst/>
          </a:prstGeom>
        </p:spPr>
      </p:pic>
      <p:sp>
        <p:nvSpPr>
          <p:cNvPr id="2" name="Oval 1"/>
          <p:cNvSpPr/>
          <p:nvPr/>
        </p:nvSpPr>
        <p:spPr>
          <a:xfrm>
            <a:off x="5100033" y="953038"/>
            <a:ext cx="4456091" cy="4237149"/>
          </a:xfrm>
          <a:prstGeom prst="ellipse">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pic>
        <p:nvPicPr>
          <p:cNvPr id="19"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pic>
        <p:nvPicPr>
          <p:cNvPr id="20" name="图片 2">
            <a:extLst>
              <a:ext uri="{FF2B5EF4-FFF2-40B4-BE49-F238E27FC236}">
                <a16:creationId xmlns:a16="http://schemas.microsoft.com/office/drawing/2014/main" id="{9CFB68AE-B307-48BC-A723-3E5DC67FFC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21" name="图片 17">
            <a:extLst>
              <a:ext uri="{FF2B5EF4-FFF2-40B4-BE49-F238E27FC236}">
                <a16:creationId xmlns:a16="http://schemas.microsoft.com/office/drawing/2014/main" id="{CA1127B2-0D2F-4C8E-8E6E-A8110E4049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sp>
        <p:nvSpPr>
          <p:cNvPr id="5" name="TextBox 4"/>
          <p:cNvSpPr txBox="1"/>
          <p:nvPr/>
        </p:nvSpPr>
        <p:spPr>
          <a:xfrm>
            <a:off x="5561345" y="1841684"/>
            <a:ext cx="3453865" cy="2554545"/>
          </a:xfrm>
          <a:prstGeom prst="rect">
            <a:avLst/>
          </a:prstGeom>
          <a:noFill/>
        </p:spPr>
        <p:txBody>
          <a:bodyPr wrap="square" lIns="91438" tIns="45719" rIns="91438" bIns="45719" rtlCol="0">
            <a:spAutoFit/>
          </a:bodyPr>
          <a:lstStyle/>
          <a:p>
            <a:pPr algn="ctr"/>
            <a:r>
              <a:rPr lang="en-US" sz="4000" b="1">
                <a:latin typeface="Times New Roman" pitchFamily="18" charset="0"/>
                <a:cs typeface="Times New Roman" pitchFamily="18" charset="0"/>
              </a:rPr>
              <a:t>NGHỊ LUẬN VỀ MỘT ĐOẠN THƠ, BÀI THƠ</a:t>
            </a:r>
          </a:p>
        </p:txBody>
      </p:sp>
    </p:spTree>
    <p:extLst>
      <p:ext uri="{BB962C8B-B14F-4D97-AF65-F5344CB8AC3E}">
        <p14:creationId xmlns:p14="http://schemas.microsoft.com/office/powerpoint/2010/main" val="361228396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10" presetClass="entr" presetSubtype="0" fill="hold"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 presetClass="entr" presetSubtype="0" fill="hold" nodeType="withEffect">
                                  <p:stCondLst>
                                    <p:cond delay="75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20"/>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21"/>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2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24"/>
            <a:ext cx="12189432" cy="6855751"/>
          </a:xfrm>
          <a:prstGeom prst="rect">
            <a:avLst/>
          </a:prstGeom>
        </p:spPr>
      </p:pic>
      <p:pic>
        <p:nvPicPr>
          <p:cNvPr id="3" name="图片 2">
            <a:extLst>
              <a:ext uri="{FF2B5EF4-FFF2-40B4-BE49-F238E27FC236}">
                <a16:creationId xmlns:a16="http://schemas.microsoft.com/office/drawing/2014/main" id="{65744999-997B-4876-817A-D32B6F670C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302787" y="610317"/>
            <a:ext cx="3568709" cy="6858000"/>
          </a:xfrm>
          <a:prstGeom prst="rect">
            <a:avLst/>
          </a:prstGeom>
        </p:spPr>
      </p:pic>
      <p:sp>
        <p:nvSpPr>
          <p:cNvPr id="2" name="Rectangle 1"/>
          <p:cNvSpPr/>
          <p:nvPr/>
        </p:nvSpPr>
        <p:spPr>
          <a:xfrm>
            <a:off x="1560395" y="2377450"/>
            <a:ext cx="6742392" cy="2308324"/>
          </a:xfrm>
          <a:prstGeom prst="rect">
            <a:avLst/>
          </a:prstGeom>
        </p:spPr>
        <p:txBody>
          <a:bodyPr wrap="square" lIns="91438" tIns="45719" rIns="91438" bIns="45719">
            <a:spAutoFit/>
          </a:bodyPr>
          <a:lstStyle/>
          <a:p>
            <a:pPr fontAlgn="base">
              <a:spcBef>
                <a:spcPct val="50000"/>
              </a:spcBef>
              <a:spcAft>
                <a:spcPct val="0"/>
              </a:spcAft>
            </a:pPr>
            <a:r>
              <a:rPr lang="en-US" sz="3200" b="1" i="1">
                <a:latin typeface="Times New Roman" pitchFamily="18" charset="0"/>
              </a:rPr>
              <a:t>+ Bố cục chặt chẽ, có đầy đủ các phần thông thường của một bài nghị luận.</a:t>
            </a:r>
          </a:p>
          <a:p>
            <a:pPr fontAlgn="base">
              <a:spcBef>
                <a:spcPct val="50000"/>
              </a:spcBef>
              <a:spcAft>
                <a:spcPct val="0"/>
              </a:spcAft>
            </a:pPr>
            <a:r>
              <a:rPr lang="en-US" sz="3200" b="1" i="1">
                <a:latin typeface="Times New Roman" pitchFamily="18" charset="0"/>
              </a:rPr>
              <a:t>+ Giữa các phần có sự liên kết tự nhiên về ý và về cách diễn đạt.</a:t>
            </a:r>
          </a:p>
        </p:txBody>
      </p:sp>
      <p:sp>
        <p:nvSpPr>
          <p:cNvPr id="36" name="TextBox 35"/>
          <p:cNvSpPr txBox="1"/>
          <p:nvPr/>
        </p:nvSpPr>
        <p:spPr>
          <a:xfrm>
            <a:off x="3555300" y="1257888"/>
            <a:ext cx="196720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264D6E"/>
                </a:solidFill>
                <a:latin typeface="Times New Roman" pitchFamily="18" charset="0"/>
                <a:cs typeface="Times New Roman" pitchFamily="18" charset="0"/>
              </a:rPr>
              <a:t>BỐ CỤC</a:t>
            </a:r>
          </a:p>
        </p:txBody>
      </p:sp>
    </p:spTree>
    <p:extLst>
      <p:ext uri="{BB962C8B-B14F-4D97-AF65-F5344CB8AC3E}">
        <p14:creationId xmlns:p14="http://schemas.microsoft.com/office/powerpoint/2010/main" val="217385586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17842" y="2518181"/>
            <a:ext cx="6078444" cy="2862323"/>
          </a:xfrm>
          <a:prstGeom prst="rect">
            <a:avLst/>
          </a:prstGeom>
          <a:noFill/>
        </p:spPr>
        <p:txBody>
          <a:bodyPr wrap="square" lIns="91438" tIns="45719" rIns="91438" bIns="45719" rtlCol="0">
            <a:spAutoFit/>
          </a:bodyPr>
          <a:lstStyle/>
          <a:p>
            <a:pPr algn="ctr"/>
            <a:r>
              <a:rPr lang="en-US" sz="3600" b="1">
                <a:latin typeface="Times New Roman" pitchFamily="18" charset="0"/>
              </a:rPr>
              <a:t>Nghị luận về một đoạn thơ, bài thơ là trình bày nhận xét, đánh giá của mình về nội dung và nghệ thuật của đoạn thơ, bài thơ ấy.</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8922" y="459847"/>
            <a:ext cx="5259753" cy="4073040"/>
          </a:xfrm>
          <a:prstGeom prst="rect">
            <a:avLst/>
          </a:prstGeom>
        </p:spPr>
      </p:pic>
      <p:sp>
        <p:nvSpPr>
          <p:cNvPr id="10" name="TextBox 9"/>
          <p:cNvSpPr txBox="1"/>
          <p:nvPr/>
        </p:nvSpPr>
        <p:spPr>
          <a:xfrm>
            <a:off x="4715381" y="1394368"/>
            <a:ext cx="2710999"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2. GHI NHỚ</a:t>
            </a:r>
          </a:p>
        </p:txBody>
      </p:sp>
    </p:spTree>
    <p:extLst>
      <p:ext uri="{BB962C8B-B14F-4D97-AF65-F5344CB8AC3E}">
        <p14:creationId xmlns:p14="http://schemas.microsoft.com/office/powerpoint/2010/main" val="166939316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111171" y="698320"/>
            <a:ext cx="224933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GHI NHỚ</a:t>
            </a:r>
          </a:p>
        </p:txBody>
      </p:sp>
      <p:sp>
        <p:nvSpPr>
          <p:cNvPr id="12" name="Text Box 19"/>
          <p:cNvSpPr txBox="1">
            <a:spLocks noChangeArrowheads="1"/>
          </p:cNvSpPr>
          <p:nvPr/>
        </p:nvSpPr>
        <p:spPr bwMode="auto">
          <a:xfrm>
            <a:off x="362423" y="2923960"/>
            <a:ext cx="1070591" cy="1077219"/>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a:latin typeface="Times New Roman" pitchFamily="18" charset="0"/>
              </a:rPr>
              <a:t> Yêu cầu: </a:t>
            </a:r>
          </a:p>
        </p:txBody>
      </p:sp>
      <p:sp>
        <p:nvSpPr>
          <p:cNvPr id="13" name="Text Box 20"/>
          <p:cNvSpPr txBox="1">
            <a:spLocks noChangeArrowheads="1"/>
          </p:cNvSpPr>
          <p:nvPr/>
        </p:nvSpPr>
        <p:spPr bwMode="auto">
          <a:xfrm>
            <a:off x="1760562" y="1767153"/>
            <a:ext cx="100900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just" eaLnBrk="1" fontAlgn="base" hangingPunct="1">
              <a:spcBef>
                <a:spcPct val="50000"/>
              </a:spcBef>
              <a:spcAft>
                <a:spcPct val="0"/>
              </a:spcAft>
            </a:pPr>
            <a:r>
              <a:rPr lang="en-US" sz="2800" b="1" u="none">
                <a:latin typeface="Times New Roman" pitchFamily="18" charset="0"/>
              </a:rPr>
              <a:t> + Về nội dung: Bài nghị luận tập trung phân tích các yếu tố ngôn ngữ, hình ảnh, giọng điệu,…từ đó nêu bật được giá trị nội dung, giá trị nghệ thuật của đoạn thơ, bài thơ.</a:t>
            </a:r>
          </a:p>
        </p:txBody>
      </p:sp>
      <p:sp>
        <p:nvSpPr>
          <p:cNvPr id="17" name="Text Box 21"/>
          <p:cNvSpPr txBox="1">
            <a:spLocks noChangeArrowheads="1"/>
          </p:cNvSpPr>
          <p:nvPr/>
        </p:nvSpPr>
        <p:spPr bwMode="auto">
          <a:xfrm>
            <a:off x="1760562" y="3190153"/>
            <a:ext cx="1009009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just" eaLnBrk="1" fontAlgn="base" hangingPunct="1">
              <a:spcBef>
                <a:spcPct val="50000"/>
              </a:spcBef>
              <a:spcAft>
                <a:spcPct val="0"/>
              </a:spcAft>
            </a:pPr>
            <a:r>
              <a:rPr lang="en-US" sz="2800" b="1" u="none">
                <a:latin typeface="Times New Roman" pitchFamily="18" charset="0"/>
              </a:rPr>
              <a:t> + Về hình thức: Bài nghị luận có bố cục mạch lạc rõ ràng; có lời văn gợi cảm, thể hiện rung động chân thành của người viết về đoạn thơ, bài thơ.</a:t>
            </a:r>
          </a:p>
        </p:txBody>
      </p:sp>
    </p:spTree>
    <p:extLst>
      <p:ext uri="{BB962C8B-B14F-4D97-AF65-F5344CB8AC3E}">
        <p14:creationId xmlns:p14="http://schemas.microsoft.com/office/powerpoint/2010/main" val="1613585683"/>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
        <p:nvSpPr>
          <p:cNvPr id="14" name="TextBox 13"/>
          <p:cNvSpPr txBox="1"/>
          <p:nvPr/>
        </p:nvSpPr>
        <p:spPr>
          <a:xfrm>
            <a:off x="3439229" y="136477"/>
            <a:ext cx="5418471" cy="769441"/>
          </a:xfrm>
          <a:prstGeom prst="rect">
            <a:avLst/>
          </a:prstGeom>
          <a:noFill/>
        </p:spPr>
        <p:txBody>
          <a:bodyPr wrap="none" lIns="91438" tIns="45719" rIns="91438" bIns="45719" rtlCol="0">
            <a:spAutoFit/>
          </a:bodyPr>
          <a:lstStyle/>
          <a:p>
            <a:r>
              <a:rPr lang="en-US" sz="4400" b="1" i="1" u="sng">
                <a:latin typeface="Times New Roman" pitchFamily="18" charset="0"/>
                <a:cs typeface="Times New Roman" pitchFamily="18" charset="0"/>
              </a:rPr>
              <a:t>HOẠT ĐỘNG NHÓM</a:t>
            </a:r>
          </a:p>
        </p:txBody>
      </p:sp>
      <p:sp>
        <p:nvSpPr>
          <p:cNvPr id="15" name="Line 4"/>
          <p:cNvSpPr>
            <a:spLocks noChangeShapeType="1"/>
          </p:cNvSpPr>
          <p:nvPr/>
        </p:nvSpPr>
        <p:spPr bwMode="auto">
          <a:xfrm>
            <a:off x="2032000" y="3048000"/>
            <a:ext cx="3454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p>
            <a:pPr fontAlgn="base">
              <a:spcBef>
                <a:spcPct val="0"/>
              </a:spcBef>
              <a:spcAft>
                <a:spcPct val="0"/>
              </a:spcAft>
            </a:pPr>
            <a:endParaRPr lang="en-US" i="1" u="sng" smtClean="0">
              <a:solidFill>
                <a:srgbClr val="000000"/>
              </a:solidFill>
              <a:latin typeface=".VnTime" pitchFamily="34" charset="0"/>
            </a:endParaRPr>
          </a:p>
        </p:txBody>
      </p:sp>
      <p:sp>
        <p:nvSpPr>
          <p:cNvPr id="17" name="Text Box 5"/>
          <p:cNvSpPr txBox="1">
            <a:spLocks noChangeArrowheads="1"/>
          </p:cNvSpPr>
          <p:nvPr/>
        </p:nvSpPr>
        <p:spPr bwMode="auto">
          <a:xfrm>
            <a:off x="2620436" y="27352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graphicFrame>
        <p:nvGraphicFramePr>
          <p:cNvPr id="19" name="Group 6"/>
          <p:cNvGraphicFramePr>
            <a:graphicFrameLocks/>
          </p:cNvGraphicFramePr>
          <p:nvPr>
            <p:extLst>
              <p:ext uri="{D42A27DB-BD31-4B8C-83A1-F6EECF244321}">
                <p14:modId xmlns:p14="http://schemas.microsoft.com/office/powerpoint/2010/main" val="2611078318"/>
              </p:ext>
            </p:extLst>
          </p:nvPr>
        </p:nvGraphicFramePr>
        <p:xfrm>
          <a:off x="406400" y="1219200"/>
          <a:ext cx="11379200" cy="5410200"/>
        </p:xfrm>
        <a:graphic>
          <a:graphicData uri="http://schemas.openxmlformats.org/drawingml/2006/table">
            <a:tbl>
              <a:tblPr/>
              <a:tblGrid>
                <a:gridCol w="1625600">
                  <a:extLst>
                    <a:ext uri="{9D8B030D-6E8A-4147-A177-3AD203B41FA5}">
                      <a16:colId xmlns:a16="http://schemas.microsoft.com/office/drawing/2014/main" val="20000"/>
                    </a:ext>
                  </a:extLst>
                </a:gridCol>
                <a:gridCol w="5080000">
                  <a:extLst>
                    <a:ext uri="{9D8B030D-6E8A-4147-A177-3AD203B41FA5}">
                      <a16:colId xmlns:a16="http://schemas.microsoft.com/office/drawing/2014/main" val="20001"/>
                    </a:ext>
                  </a:extLst>
                </a:gridCol>
                <a:gridCol w="46736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3600" b="1" i="0" u="none" strike="noStrike" cap="none" normalizeH="0" baseline="0" smtClean="0">
                        <a:ln>
                          <a:noFill/>
                        </a:ln>
                        <a:solidFill>
                          <a:schemeClr val="bg1"/>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Nghị luận về một tác phẩm truyện (hoặc đoạn trích)</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rPr>
                        <a:t>Nghị luận về một đoạn thơ, bài thơ</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50000"/>
                      </a:schemeClr>
                    </a:solidFill>
                  </a:tcPr>
                </a:tc>
                <a:extLst>
                  <a:ext uri="{0D108BD9-81ED-4DB2-BD59-A6C34878D82A}">
                    <a16:rowId xmlns:a16="http://schemas.microsoft.com/office/drawing/2014/main" val="10000"/>
                  </a:ext>
                </a:extLst>
              </a:tr>
              <a:tr h="1066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Giống nhau</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rgbClr val="000099"/>
                        </a:solidFill>
                        <a:effectLst/>
                        <a:latin typeface="Times New Roman" pitchFamily="18"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vi-VN"/>
                    </a:p>
                  </a:txBody>
                  <a:tcPr/>
                </a:tc>
                <a:extLst>
                  <a:ext uri="{0D108BD9-81ED-4DB2-BD59-A6C34878D82A}">
                    <a16:rowId xmlns:a16="http://schemas.microsoft.com/office/drawing/2014/main" val="10001"/>
                  </a:ext>
                </a:extLst>
              </a:tr>
              <a:tr h="342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000099"/>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rgbClr val="FF0000"/>
                          </a:solidFill>
                          <a:effectLst/>
                          <a:latin typeface="Times New Roman" pitchFamily="18" charset="0"/>
                        </a:rPr>
                        <a:t>Khác nhau</a:t>
                      </a: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rgbClr val="000099"/>
                        </a:solidFill>
                        <a:effectLst/>
                        <a:latin typeface="Arial"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rgbClr val="000099"/>
                        </a:solidFill>
                        <a:effectLst/>
                        <a:latin typeface="Times New Roman" pitchFamily="18" charset="0"/>
                      </a:endParaRPr>
                    </a:p>
                  </a:txBody>
                  <a:tcPr marL="121920" marR="1219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0" name="Text Box 26"/>
          <p:cNvSpPr txBox="1">
            <a:spLocks noChangeArrowheads="1"/>
          </p:cNvSpPr>
          <p:nvPr/>
        </p:nvSpPr>
        <p:spPr bwMode="auto">
          <a:xfrm>
            <a:off x="3433236" y="53260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1" name="Text Box 27"/>
          <p:cNvSpPr txBox="1">
            <a:spLocks noChangeArrowheads="1"/>
          </p:cNvSpPr>
          <p:nvPr/>
        </p:nvSpPr>
        <p:spPr bwMode="auto">
          <a:xfrm>
            <a:off x="2641600" y="2201863"/>
            <a:ext cx="8839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2" name="Text Box 28"/>
          <p:cNvSpPr txBox="1">
            <a:spLocks noChangeArrowheads="1"/>
          </p:cNvSpPr>
          <p:nvPr/>
        </p:nvSpPr>
        <p:spPr bwMode="auto">
          <a:xfrm>
            <a:off x="2218512" y="2196156"/>
            <a:ext cx="80938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r>
              <a:rPr lang="en-US" sz="2800" u="none">
                <a:latin typeface="Times New Roman" pitchFamily="18" charset="0"/>
              </a:rPr>
              <a:t>- Đều trình bày nhận xét, đánh giá của người viết.</a:t>
            </a:r>
          </a:p>
          <a:p>
            <a:pPr eaLnBrk="1" fontAlgn="base" hangingPunct="1">
              <a:spcBef>
                <a:spcPct val="0"/>
              </a:spcBef>
              <a:spcAft>
                <a:spcPct val="0"/>
              </a:spcAft>
            </a:pPr>
            <a:r>
              <a:rPr lang="en-US" sz="2800" u="none">
                <a:latin typeface="Times New Roman" pitchFamily="18" charset="0"/>
              </a:rPr>
              <a:t>- Bố cục bài phải mạch lạc, luận điểm luận cứ rõ ràng.</a:t>
            </a:r>
          </a:p>
        </p:txBody>
      </p:sp>
      <p:sp>
        <p:nvSpPr>
          <p:cNvPr id="23" name="Text Box 29"/>
          <p:cNvSpPr txBox="1">
            <a:spLocks noChangeArrowheads="1"/>
          </p:cNvSpPr>
          <p:nvPr/>
        </p:nvSpPr>
        <p:spPr bwMode="auto">
          <a:xfrm>
            <a:off x="3738036" y="3344863"/>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0"/>
              </a:spcBef>
              <a:spcAft>
                <a:spcPct val="0"/>
              </a:spcAft>
            </a:pPr>
            <a:endParaRPr lang="vi-VN" sz="2800" i="0" u="none">
              <a:solidFill>
                <a:srgbClr val="FF0000"/>
              </a:solidFill>
            </a:endParaRPr>
          </a:p>
        </p:txBody>
      </p:sp>
      <p:sp>
        <p:nvSpPr>
          <p:cNvPr id="24" name="Text Box 30"/>
          <p:cNvSpPr txBox="1">
            <a:spLocks noChangeArrowheads="1"/>
          </p:cNvSpPr>
          <p:nvPr/>
        </p:nvSpPr>
        <p:spPr bwMode="auto">
          <a:xfrm>
            <a:off x="2095680" y="3391473"/>
            <a:ext cx="4995088" cy="13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buFontTx/>
              <a:buChar char="-"/>
            </a:pPr>
            <a:r>
              <a:rPr lang="en-US" sz="2700" u="none">
                <a:latin typeface="Times New Roman" pitchFamily="18" charset="0"/>
              </a:rPr>
              <a:t> Nhận xét đánh giá về nhân vật, sự kiện, chủ đề hay nghệ thuật của tác phẩm.</a:t>
            </a:r>
          </a:p>
        </p:txBody>
      </p:sp>
      <p:sp>
        <p:nvSpPr>
          <p:cNvPr id="25" name="Text Box 31"/>
          <p:cNvSpPr txBox="1">
            <a:spLocks noChangeArrowheads="1"/>
          </p:cNvSpPr>
          <p:nvPr/>
        </p:nvSpPr>
        <p:spPr bwMode="auto">
          <a:xfrm>
            <a:off x="7301552" y="3410810"/>
            <a:ext cx="4382448" cy="1338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a:latin typeface="Times New Roman" pitchFamily="18" charset="0"/>
              </a:rPr>
              <a:t>- Nhận xét đánh giá về nội dung, nghệ thuật của đoạn thơ, bài thơ. </a:t>
            </a:r>
          </a:p>
        </p:txBody>
      </p:sp>
      <p:sp>
        <p:nvSpPr>
          <p:cNvPr id="26" name="Text Box 32"/>
          <p:cNvSpPr txBox="1">
            <a:spLocks noChangeArrowheads="1"/>
          </p:cNvSpPr>
          <p:nvPr/>
        </p:nvSpPr>
        <p:spPr bwMode="auto">
          <a:xfrm>
            <a:off x="2540000" y="4724403"/>
            <a:ext cx="48768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endParaRPr lang="en-US" sz="2400" i="0" u="none">
              <a:solidFill>
                <a:srgbClr val="000099"/>
              </a:solidFill>
              <a:latin typeface="Times New Roman" pitchFamily="18" charset="0"/>
            </a:endParaRPr>
          </a:p>
          <a:p>
            <a:pPr eaLnBrk="1" fontAlgn="base" hangingPunct="1">
              <a:spcBef>
                <a:spcPct val="20000"/>
              </a:spcBef>
              <a:spcAft>
                <a:spcPct val="0"/>
              </a:spcAft>
            </a:pPr>
            <a:endParaRPr lang="en-US" sz="2400" i="0" u="none">
              <a:solidFill>
                <a:srgbClr val="000099"/>
              </a:solidFill>
              <a:latin typeface="Times New Roman" pitchFamily="18" charset="0"/>
            </a:endParaRPr>
          </a:p>
        </p:txBody>
      </p:sp>
      <p:sp>
        <p:nvSpPr>
          <p:cNvPr id="27" name="Text Box 33"/>
          <p:cNvSpPr txBox="1">
            <a:spLocks noChangeArrowheads="1"/>
          </p:cNvSpPr>
          <p:nvPr/>
        </p:nvSpPr>
        <p:spPr bwMode="auto">
          <a:xfrm>
            <a:off x="7301552" y="4741467"/>
            <a:ext cx="4382448" cy="175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a:t>- </a:t>
            </a:r>
            <a:r>
              <a:rPr lang="en-US" sz="2700" u="none">
                <a:latin typeface="Times New Roman" pitchFamily="18" charset="0"/>
              </a:rPr>
              <a:t>Nhận xét đánh giá gắn với phân tích, bình giá ngôn từ, hình ảnh giọng điệu,… của đoạn thơ, bài thơ</a:t>
            </a:r>
            <a:r>
              <a:rPr lang="en-US" sz="2700" u="none"/>
              <a:t>.</a:t>
            </a:r>
          </a:p>
        </p:txBody>
      </p:sp>
      <p:sp>
        <p:nvSpPr>
          <p:cNvPr id="28" name="Text Box 34"/>
          <p:cNvSpPr txBox="1">
            <a:spLocks noChangeArrowheads="1"/>
          </p:cNvSpPr>
          <p:nvPr/>
        </p:nvSpPr>
        <p:spPr bwMode="auto">
          <a:xfrm>
            <a:off x="2095680" y="4735777"/>
            <a:ext cx="4995088" cy="175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eaLnBrk="1" fontAlgn="base" hangingPunct="1">
              <a:spcBef>
                <a:spcPct val="20000"/>
              </a:spcBef>
              <a:spcAft>
                <a:spcPct val="0"/>
              </a:spcAft>
            </a:pPr>
            <a:r>
              <a:rPr lang="en-US" sz="2700" u="none">
                <a:latin typeface="Times New Roman" pitchFamily="18" charset="0"/>
              </a:rPr>
              <a:t>- Nhận xét đánh giá xuất phát từ ý nghĩa của cốt truyện, tính cách hành động,.. của nhân vật và nghệ thuật trong tác phẩm.</a:t>
            </a:r>
          </a:p>
        </p:txBody>
      </p:sp>
    </p:spTree>
    <p:extLst>
      <p:ext uri="{BB962C8B-B14F-4D97-AF65-F5344CB8AC3E}">
        <p14:creationId xmlns:p14="http://schemas.microsoft.com/office/powerpoint/2010/main" val="43442127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arn(inVertic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2123659"/>
          </a:xfrm>
          <a:prstGeom prst="rect">
            <a:avLst/>
          </a:prstGeom>
          <a:noFill/>
        </p:spPr>
        <p:txBody>
          <a:bodyPr vert="horz" wrap="square" lIns="91438" tIns="45719" rIns="91438" bIns="45719" rtlCol="0">
            <a:spAutoFit/>
          </a:bodyPr>
          <a:lstStyle/>
          <a:p>
            <a:pPr algn="ctr"/>
            <a:r>
              <a:rPr lang="en-US" altLang="zh-CN" sz="4400">
                <a:solidFill>
                  <a:prstClr val="black"/>
                </a:solidFill>
                <a:cs typeface="+mn-ea"/>
                <a:sym typeface="+mn-lt"/>
              </a:rPr>
              <a:t>Cách làm bài nghị luận về một đoạn thơ, bài thơ</a:t>
            </a:r>
            <a:endParaRPr lang="zh-CN" altLang="en-US"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ctr"/>
            <a:r>
              <a:rPr lang="en-US" altLang="zh-CN" sz="6500">
                <a:solidFill>
                  <a:srgbClr val="264D6E"/>
                </a:solidFill>
                <a:cs typeface="+mn-ea"/>
                <a:sym typeface="+mn-lt"/>
              </a:rPr>
              <a:t>II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Tree>
    <p:extLst>
      <p:ext uri="{BB962C8B-B14F-4D97-AF65-F5344CB8AC3E}">
        <p14:creationId xmlns:p14="http://schemas.microsoft.com/office/powerpoint/2010/main" val="17282089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8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254322" y="2176981"/>
            <a:ext cx="6078444" cy="2123659"/>
          </a:xfrm>
          <a:prstGeom prst="rect">
            <a:avLst/>
          </a:prstGeom>
          <a:noFill/>
        </p:spPr>
        <p:txBody>
          <a:bodyPr wrap="square" lIns="91438" tIns="45719" rIns="91438" bIns="45719" rtlCol="0">
            <a:spAutoFit/>
          </a:bodyPr>
          <a:lstStyle/>
          <a:p>
            <a:pPr algn="ctr"/>
            <a:r>
              <a:rPr lang="en-US" altLang="zh-CN" sz="4400" b="1">
                <a:solidFill>
                  <a:prstClr val="black">
                    <a:lumMod val="95000"/>
                    <a:lumOff val="5000"/>
                  </a:prstClr>
                </a:solidFill>
                <a:cs typeface="+mn-ea"/>
                <a:sym typeface="+mn-lt"/>
              </a:rPr>
              <a:t>1. Các bước làm bài nghị luận về một đoạn thơ, bài thơ</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Tree>
    <p:extLst>
      <p:ext uri="{BB962C8B-B14F-4D97-AF65-F5344CB8AC3E}">
        <p14:creationId xmlns:p14="http://schemas.microsoft.com/office/powerpoint/2010/main" val="56496255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01079" y="1657305"/>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746727" y="1499332"/>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1</a:t>
              </a:r>
              <a:endParaRPr lang="zh-CN" altLang="en-US" sz="2800" dirty="0">
                <a:solidFill>
                  <a:prstClr val="white"/>
                </a:solidFill>
                <a:cs typeface="+mn-ea"/>
                <a:sym typeface="+mn-lt"/>
              </a:endParaRPr>
            </a:p>
          </p:txBody>
        </p:sp>
      </p:grpSp>
      <p:sp>
        <p:nvSpPr>
          <p:cNvPr id="2" name="TextBox 1"/>
          <p:cNvSpPr txBox="1"/>
          <p:nvPr/>
        </p:nvSpPr>
        <p:spPr>
          <a:xfrm>
            <a:off x="4345465" y="3187033"/>
            <a:ext cx="3475631" cy="830997"/>
          </a:xfrm>
          <a:prstGeom prst="rect">
            <a:avLst/>
          </a:prstGeom>
          <a:solidFill>
            <a:schemeClr val="bg1"/>
          </a:solidFill>
        </p:spPr>
        <p:txBody>
          <a:bodyPr wrap="none" rtlCol="0">
            <a:spAutoFit/>
          </a:bodyPr>
          <a:lstStyle/>
          <a:p>
            <a:r>
              <a:rPr lang="en-US" sz="4800" b="1" smtClean="0">
                <a:latin typeface="Times New Roman" pitchFamily="18" charset="0"/>
                <a:cs typeface="Times New Roman" pitchFamily="18" charset="0"/>
              </a:rPr>
              <a:t>CÁC BƯỚC</a:t>
            </a:r>
            <a:endParaRPr lang="en-US" sz="4800" b="1">
              <a:latin typeface="Times New Roman" pitchFamily="18" charset="0"/>
              <a:cs typeface="Times New Roman" pitchFamily="18" charset="0"/>
            </a:endParaRPr>
          </a:p>
        </p:txBody>
      </p:sp>
      <p:sp>
        <p:nvSpPr>
          <p:cNvPr id="20" name="淘宝网chenying0907出品 14"/>
          <p:cNvSpPr txBox="1"/>
          <p:nvPr/>
        </p:nvSpPr>
        <p:spPr>
          <a:xfrm>
            <a:off x="1741618" y="1349238"/>
            <a:ext cx="2735871"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Tìm hiểu đề và tìm ý</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21" name="淘宝网chenying0907出品 16"/>
          <p:cNvSpPr txBox="1"/>
          <p:nvPr/>
        </p:nvSpPr>
        <p:spPr>
          <a:xfrm>
            <a:off x="2069170" y="3873866"/>
            <a:ext cx="1976560" cy="1412370"/>
          </a:xfrm>
          <a:prstGeom prst="rect">
            <a:avLst/>
          </a:prstGeom>
          <a:noFill/>
        </p:spPr>
        <p:txBody>
          <a:bodyPr wrap="square" lIns="91432" tIns="45718" rIns="91432" bIns="45718" rtlCol="0">
            <a:spAutoFit/>
          </a:bodyPr>
          <a:lstStyle/>
          <a:p>
            <a:pP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Lập dàn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grpSp>
        <p:nvGrpSpPr>
          <p:cNvPr id="31" name="组合 16">
            <a:extLst>
              <a:ext uri="{FF2B5EF4-FFF2-40B4-BE49-F238E27FC236}">
                <a16:creationId xmlns:a16="http://schemas.microsoft.com/office/drawing/2014/main" id="{321916A9-7D13-468C-9974-71F85478E84A}"/>
              </a:ext>
            </a:extLst>
          </p:cNvPr>
          <p:cNvGrpSpPr/>
          <p:nvPr/>
        </p:nvGrpSpPr>
        <p:grpSpPr>
          <a:xfrm>
            <a:off x="746727" y="3867568"/>
            <a:ext cx="994891" cy="999428"/>
            <a:chOff x="1722254" y="1671267"/>
            <a:chExt cx="994890" cy="999428"/>
          </a:xfrm>
        </p:grpSpPr>
        <p:pic>
          <p:nvPicPr>
            <p:cNvPr id="32"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3"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smtClean="0">
                  <a:solidFill>
                    <a:prstClr val="white"/>
                  </a:solidFill>
                  <a:cs typeface="+mn-ea"/>
                  <a:sym typeface="+mn-lt"/>
                </a:rPr>
                <a:t>2</a:t>
              </a:r>
              <a:endParaRPr lang="zh-CN" altLang="en-US" sz="2800" dirty="0">
                <a:solidFill>
                  <a:prstClr val="white"/>
                </a:solidFill>
                <a:cs typeface="+mn-ea"/>
                <a:sym typeface="+mn-lt"/>
              </a:endParaRPr>
            </a:p>
          </p:txBody>
        </p:sp>
      </p:grpSp>
      <p:grpSp>
        <p:nvGrpSpPr>
          <p:cNvPr id="34" name="组合 16">
            <a:extLst>
              <a:ext uri="{FF2B5EF4-FFF2-40B4-BE49-F238E27FC236}">
                <a16:creationId xmlns:a16="http://schemas.microsoft.com/office/drawing/2014/main" id="{321916A9-7D13-468C-9974-71F85478E84A}"/>
              </a:ext>
            </a:extLst>
          </p:cNvPr>
          <p:cNvGrpSpPr/>
          <p:nvPr/>
        </p:nvGrpSpPr>
        <p:grpSpPr>
          <a:xfrm>
            <a:off x="8108814" y="1499332"/>
            <a:ext cx="994891" cy="999428"/>
            <a:chOff x="1722254" y="1671267"/>
            <a:chExt cx="994890" cy="999428"/>
          </a:xfrm>
        </p:grpSpPr>
        <p:pic>
          <p:nvPicPr>
            <p:cNvPr id="35"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6"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smtClean="0">
                  <a:solidFill>
                    <a:prstClr val="white"/>
                  </a:solidFill>
                  <a:cs typeface="+mn-ea"/>
                  <a:sym typeface="+mn-lt"/>
                </a:rPr>
                <a:t>3</a:t>
              </a:r>
              <a:endParaRPr lang="zh-CN" altLang="en-US" sz="2800" dirty="0">
                <a:solidFill>
                  <a:prstClr val="white"/>
                </a:solidFill>
                <a:cs typeface="+mn-ea"/>
                <a:sym typeface="+mn-lt"/>
              </a:endParaRPr>
            </a:p>
          </p:txBody>
        </p:sp>
      </p:grpSp>
      <p:sp>
        <p:nvSpPr>
          <p:cNvPr id="37" name="淘宝网chenying0907出品 14"/>
          <p:cNvSpPr txBox="1"/>
          <p:nvPr/>
        </p:nvSpPr>
        <p:spPr>
          <a:xfrm>
            <a:off x="9035466" y="1690432"/>
            <a:ext cx="2735871" cy="719873"/>
          </a:xfrm>
          <a:prstGeom prst="rect">
            <a:avLst/>
          </a:prstGeom>
          <a:noFill/>
        </p:spPr>
        <p:txBody>
          <a:bodyPr wrap="square" lIns="91432" tIns="45718" rIns="91432" bIns="45718" rtlCol="0">
            <a:spAutoFit/>
          </a:bodyPr>
          <a:lstStyle/>
          <a:p>
            <a:pPr algn="ctr" defTabSz="914309">
              <a:lnSpc>
                <a:spcPct val="125000"/>
              </a:lnSpc>
            </a:pPr>
            <a:r>
              <a:rPr lang="en-US" altLang="zh-CN" sz="3600" b="1" i="1" smtClean="0">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38" name="淘宝网chenying0907出品 16"/>
          <p:cNvSpPr txBox="1"/>
          <p:nvPr/>
        </p:nvSpPr>
        <p:spPr>
          <a:xfrm>
            <a:off x="9431256" y="3873866"/>
            <a:ext cx="2408319" cy="1477323"/>
          </a:xfrm>
          <a:prstGeom prst="rect">
            <a:avLst/>
          </a:prstGeom>
          <a:noFill/>
        </p:spPr>
        <p:txBody>
          <a:bodyPr wrap="square" lIns="91432" tIns="45718" rIns="91432" bIns="45718" rtlCol="0">
            <a:spAutoFit/>
          </a:bodyPr>
          <a:lstStyle/>
          <a:p>
            <a:pPr defTabSz="914309">
              <a:lnSpc>
                <a:spcPct val="125000"/>
              </a:lnSpc>
            </a:pPr>
            <a:r>
              <a:rPr lang="en-US" altLang="zh-CN" sz="3600" b="1" i="1" smtClean="0">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grpSp>
        <p:nvGrpSpPr>
          <p:cNvPr id="39" name="组合 16">
            <a:extLst>
              <a:ext uri="{FF2B5EF4-FFF2-40B4-BE49-F238E27FC236}">
                <a16:creationId xmlns:a16="http://schemas.microsoft.com/office/drawing/2014/main" id="{321916A9-7D13-468C-9974-71F85478E84A}"/>
              </a:ext>
            </a:extLst>
          </p:cNvPr>
          <p:cNvGrpSpPr/>
          <p:nvPr/>
        </p:nvGrpSpPr>
        <p:grpSpPr>
          <a:xfrm>
            <a:off x="8108814" y="3867568"/>
            <a:ext cx="994891" cy="999428"/>
            <a:chOff x="1722254" y="1671267"/>
            <a:chExt cx="994890" cy="999428"/>
          </a:xfrm>
        </p:grpSpPr>
        <p:pic>
          <p:nvPicPr>
            <p:cNvPr id="40"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41"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smtClean="0">
                  <a:solidFill>
                    <a:prstClr val="white"/>
                  </a:solidFill>
                  <a:cs typeface="+mn-ea"/>
                  <a:sym typeface="+mn-lt"/>
                </a:rPr>
                <a:t>4</a:t>
              </a:r>
              <a:endParaRPr lang="zh-CN" altLang="en-US" sz="2800" dirty="0">
                <a:solidFill>
                  <a:prstClr val="white"/>
                </a:solidFill>
                <a:cs typeface="+mn-ea"/>
                <a:sym typeface="+mn-lt"/>
              </a:endParaRPr>
            </a:p>
          </p:txBody>
        </p:sp>
      </p:grpSp>
    </p:spTree>
    <p:extLst>
      <p:ext uri="{BB962C8B-B14F-4D97-AF65-F5344CB8AC3E}">
        <p14:creationId xmlns:p14="http://schemas.microsoft.com/office/powerpoint/2010/main" val="474326419"/>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heel(1)">
                                      <p:cBhvr>
                                        <p:cTn id="37" dur="2000"/>
                                        <p:tgtEl>
                                          <p:spTgt spid="3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20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1"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1</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smtClean="0">
                <a:solidFill>
                  <a:prstClr val="black"/>
                </a:solidFill>
                <a:latin typeface="Times New Roman" pitchFamily="18" charset="0"/>
                <a:cs typeface="Times New Roman" pitchFamily="18" charset="0"/>
              </a:rPr>
              <a:t>CÁC BƯỚC</a:t>
            </a:r>
            <a:endParaRPr lang="en-US" sz="4800" b="1">
              <a:solidFill>
                <a:prstClr val="black"/>
              </a:solidFill>
              <a:latin typeface="Times New Roman" pitchFamily="18" charset="0"/>
              <a:cs typeface="Times New Roman" pitchFamily="18" charset="0"/>
            </a:endParaRPr>
          </a:p>
        </p:txBody>
      </p:sp>
      <p:sp>
        <p:nvSpPr>
          <p:cNvPr id="20" name="淘宝网chenying0907出品 14"/>
          <p:cNvSpPr txBox="1"/>
          <p:nvPr/>
        </p:nvSpPr>
        <p:spPr>
          <a:xfrm>
            <a:off x="1471792" y="610576"/>
            <a:ext cx="2735871"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a:solidFill>
                  <a:prstClr val="black"/>
                </a:solidFill>
                <a:latin typeface="Times New Roman" pitchFamily="18" charset="0"/>
                <a:ea typeface="Tahoma" panose="020B0604030504040204" pitchFamily="34" charset="0"/>
                <a:cs typeface="Times New Roman" pitchFamily="18" charset="0"/>
              </a:rPr>
              <a:t>Tìm hiểu đề và tìm ý</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23" name="Rectangle 22"/>
          <p:cNvSpPr/>
          <p:nvPr/>
        </p:nvSpPr>
        <p:spPr>
          <a:xfrm>
            <a:off x="4380942" y="1940171"/>
            <a:ext cx="7167245" cy="4031873"/>
          </a:xfrm>
          <a:prstGeom prst="rect">
            <a:avLst/>
          </a:prstGeom>
          <a:solidFill>
            <a:schemeClr val="bg1"/>
          </a:solidFill>
        </p:spPr>
        <p:txBody>
          <a:bodyPr wrap="square">
            <a:spAutoFit/>
          </a:bodyPr>
          <a:lstStyle/>
          <a:p>
            <a:r>
              <a:rPr lang="en-US" sz="3200" b="1" i="1" smtClean="0">
                <a:latin typeface="Times New Roman" pitchFamily="18" charset="0"/>
                <a:cs typeface="Times New Roman" pitchFamily="18" charset="0"/>
              </a:rPr>
              <a:t>a</a:t>
            </a:r>
            <a:r>
              <a:rPr lang="en-US" sz="3200" b="1" i="1">
                <a:latin typeface="Times New Roman" pitchFamily="18" charset="0"/>
                <a:cs typeface="Times New Roman" pitchFamily="18" charset="0"/>
              </a:rPr>
              <a:t>. Tìm hiểu đề</a:t>
            </a:r>
          </a:p>
          <a:p>
            <a:r>
              <a:rPr lang="en-US" sz="3200" i="1" smtClean="0">
                <a:latin typeface="Times New Roman" pitchFamily="18" charset="0"/>
                <a:cs typeface="Times New Roman" pitchFamily="18" charset="0"/>
              </a:rPr>
              <a:t>- Vấn đề nghị luận: Tình yêu quê hương trong bài thơ “Quê hương” của Tế Hanh</a:t>
            </a:r>
          </a:p>
          <a:p>
            <a:r>
              <a:rPr lang="en-US" sz="3200" i="1" smtClean="0">
                <a:latin typeface="Times New Roman" pitchFamily="18" charset="0"/>
                <a:cs typeface="Times New Roman" pitchFamily="18" charset="0"/>
              </a:rPr>
              <a:t>- Yêu cầu: Phân tích</a:t>
            </a:r>
          </a:p>
          <a:p>
            <a:r>
              <a:rPr lang="en-US" sz="3200" b="1" i="1" smtClean="0">
                <a:latin typeface="Times New Roman" pitchFamily="18" charset="0"/>
                <a:cs typeface="Times New Roman" pitchFamily="18" charset="0"/>
              </a:rPr>
              <a:t>  b. Tìm ý</a:t>
            </a:r>
          </a:p>
          <a:p>
            <a:r>
              <a:rPr lang="en-US" sz="3200" i="1" smtClean="0">
                <a:latin typeface="Times New Roman" pitchFamily="18" charset="0"/>
                <a:cs typeface="Times New Roman" pitchFamily="18" charset="0"/>
              </a:rPr>
              <a:t>+ Nhà thơ viết về quê hương như thế nào?</a:t>
            </a:r>
          </a:p>
          <a:p>
            <a:r>
              <a:rPr lang="en-US" sz="3200" i="1" smtClean="0">
                <a:latin typeface="Times New Roman" pitchFamily="18" charset="0"/>
                <a:cs typeface="Times New Roman" pitchFamily="18" charset="0"/>
              </a:rPr>
              <a:t>+ Hình ảnh, ngôn từ, giọng điệu của bài thơ có gì đặc sắc</a:t>
            </a:r>
          </a:p>
        </p:txBody>
      </p:sp>
      <p:sp>
        <p:nvSpPr>
          <p:cNvPr id="24" name="文本框 12">
            <a:extLst>
              <a:ext uri="{FF2B5EF4-FFF2-40B4-BE49-F238E27FC236}">
                <a16:creationId xmlns:a16="http://schemas.microsoft.com/office/drawing/2014/main" id="{B98A11B2-3F05-4E11-BEDF-C2437AFBBAA5}"/>
              </a:ext>
            </a:extLst>
          </p:cNvPr>
          <p:cNvSpPr txBox="1"/>
          <p:nvPr/>
        </p:nvSpPr>
        <p:spPr>
          <a:xfrm>
            <a:off x="4380942" y="735477"/>
            <a:ext cx="7167245" cy="1077216"/>
          </a:xfrm>
          <a:prstGeom prst="rect">
            <a:avLst/>
          </a:prstGeom>
          <a:solidFill>
            <a:schemeClr val="bg1"/>
          </a:solidFill>
          <a:ln w="28575">
            <a:solidFill>
              <a:schemeClr val="accent5">
                <a:lumMod val="75000"/>
              </a:schemeClr>
            </a:solidFill>
          </a:ln>
        </p:spPr>
        <p:txBody>
          <a:bodyPr vert="horz" wrap="square" lIns="91438" tIns="45719" rIns="91438" bIns="45719" rtlCol="0">
            <a:spAutoFit/>
          </a:bodyPr>
          <a:lstStyle/>
          <a:p>
            <a:pPr algn="ctr"/>
            <a:r>
              <a:rPr lang="en-US" altLang="zh-CN" sz="3200" b="1" i="1" smtClean="0">
                <a:solidFill>
                  <a:srgbClr val="FF0000"/>
                </a:solidFill>
                <a:latin typeface="Times New Roman" pitchFamily="18" charset="0"/>
                <a:cs typeface="Times New Roman" pitchFamily="18" charset="0"/>
                <a:sym typeface="+mn-lt"/>
              </a:rPr>
              <a:t>Đề bài: “Phân tích tình yêu quê hương trong bài thơ “Quê hương”- Tế Hanh</a:t>
            </a:r>
            <a:endParaRPr lang="zh-CN" altLang="en-US" sz="3200" b="1" i="1" dirty="0">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2721903520"/>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3" name="图片 2">
            <a:extLst>
              <a:ext uri="{FF2B5EF4-FFF2-40B4-BE49-F238E27FC236}">
                <a16:creationId xmlns:a16="http://schemas.microsoft.com/office/drawing/2014/main" id="{6578D572-9207-4421-A82F-2FE665D0D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02080"/>
            <a:ext cx="12512843" cy="3600813"/>
          </a:xfrm>
          <a:prstGeom prst="rect">
            <a:avLst/>
          </a:prstGeom>
          <a:effectLst>
            <a:softEdge rad="342900"/>
          </a:effectLst>
        </p:spPr>
      </p:pic>
      <p:sp>
        <p:nvSpPr>
          <p:cNvPr id="16" name="Text Box 5125"/>
          <p:cNvSpPr txBox="1">
            <a:spLocks noChangeArrowheads="1"/>
          </p:cNvSpPr>
          <p:nvPr/>
        </p:nvSpPr>
        <p:spPr bwMode="auto">
          <a:xfrm>
            <a:off x="304800" y="200160"/>
            <a:ext cx="4581099" cy="6463308"/>
          </a:xfrm>
          <a:prstGeom prst="rect">
            <a:avLst/>
          </a:prstGeom>
          <a:solidFill>
            <a:schemeClr val="bg1"/>
          </a:solidFill>
          <a:ln>
            <a:noFill/>
          </a:ln>
        </p:spPr>
        <p:txBody>
          <a:bodyPr wrap="square">
            <a:spAutoFit/>
          </a:bodyPr>
          <a:lstStyle/>
          <a:p>
            <a:pPr defTabSz="914400" fontAlgn="base">
              <a:spcBef>
                <a:spcPct val="0"/>
              </a:spcBef>
              <a:spcAft>
                <a:spcPct val="0"/>
              </a:spcAft>
            </a:pPr>
            <a:r>
              <a:rPr lang="en-US" altLang="zh-CN" sz="1800" b="1" i="1" smtClean="0">
                <a:latin typeface="Times New Roman" pitchFamily="18" charset="0"/>
                <a:ea typeface="SimSun" pitchFamily="2" charset="-122"/>
              </a:rPr>
              <a:t>Làng tôi ở vốn làm nghề chài lưới:</a:t>
            </a:r>
          </a:p>
          <a:p>
            <a:pPr defTabSz="914400" fontAlgn="base">
              <a:spcBef>
                <a:spcPct val="0"/>
              </a:spcBef>
              <a:spcAft>
                <a:spcPct val="0"/>
              </a:spcAft>
            </a:pPr>
            <a:r>
              <a:rPr lang="en-US" altLang="zh-CN" sz="1800" b="1" i="1" smtClean="0">
                <a:latin typeface="Times New Roman" pitchFamily="18" charset="0"/>
                <a:ea typeface="SimSun" pitchFamily="2" charset="-122"/>
              </a:rPr>
              <a:t>Nước bao vây, cách biển nửa ngày sông.</a:t>
            </a:r>
          </a:p>
          <a:p>
            <a:pPr defTabSz="914400" fontAlgn="base">
              <a:spcBef>
                <a:spcPct val="0"/>
              </a:spcBef>
              <a:spcAft>
                <a:spcPct val="0"/>
              </a:spcAft>
            </a:pPr>
            <a:endParaRPr lang="en-US" altLang="zh-CN" sz="1800" b="1" i="1" smtClean="0">
              <a:latin typeface="Times New Roman" pitchFamily="18" charset="0"/>
              <a:ea typeface="SimSun" pitchFamily="2" charset="-122"/>
            </a:endParaRPr>
          </a:p>
          <a:p>
            <a:pPr defTabSz="914400" fontAlgn="base">
              <a:spcBef>
                <a:spcPct val="0"/>
              </a:spcBef>
              <a:spcAft>
                <a:spcPct val="0"/>
              </a:spcAft>
            </a:pPr>
            <a:r>
              <a:rPr lang="en-US" altLang="zh-CN" sz="1800" b="1" i="1" smtClean="0">
                <a:latin typeface="Times New Roman" pitchFamily="18" charset="0"/>
                <a:ea typeface="SimSun" pitchFamily="2" charset="-122"/>
              </a:rPr>
              <a:t> Khi trời trong, gió nhẹ, sớm mai hồng</a:t>
            </a:r>
          </a:p>
          <a:p>
            <a:pPr defTabSz="914400" fontAlgn="base">
              <a:spcBef>
                <a:spcPct val="0"/>
              </a:spcBef>
              <a:spcAft>
                <a:spcPct val="0"/>
              </a:spcAft>
            </a:pPr>
            <a:r>
              <a:rPr lang="en-US" altLang="zh-CN" sz="1800" b="1" i="1" smtClean="0">
                <a:latin typeface="Times New Roman" pitchFamily="18" charset="0"/>
                <a:ea typeface="SimSun" pitchFamily="2" charset="-122"/>
              </a:rPr>
              <a:t>Dân trai tráng bơi thuyền đi đánh cá:</a:t>
            </a:r>
          </a:p>
          <a:p>
            <a:pPr defTabSz="914400" fontAlgn="base">
              <a:spcBef>
                <a:spcPct val="0"/>
              </a:spcBef>
              <a:spcAft>
                <a:spcPct val="0"/>
              </a:spcAft>
            </a:pPr>
            <a:r>
              <a:rPr lang="en-US" altLang="zh-CN" sz="1800" b="1" i="1" smtClean="0">
                <a:latin typeface="Times New Roman" pitchFamily="18" charset="0"/>
                <a:ea typeface="SimSun" pitchFamily="2" charset="-122"/>
              </a:rPr>
              <a:t>Chiếc thuyền nhẹ hăng như con tuấn mã</a:t>
            </a:r>
          </a:p>
          <a:p>
            <a:pPr defTabSz="914400" fontAlgn="base">
              <a:spcBef>
                <a:spcPct val="0"/>
              </a:spcBef>
              <a:spcAft>
                <a:spcPct val="0"/>
              </a:spcAft>
            </a:pPr>
            <a:r>
              <a:rPr lang="en-US" altLang="zh-CN" sz="1800" b="1" i="1" smtClean="0">
                <a:latin typeface="Times New Roman" pitchFamily="18" charset="0"/>
                <a:ea typeface="SimSun" pitchFamily="2" charset="-122"/>
              </a:rPr>
              <a:t>Phăng mái chèo, mạnh mẽ vượt trường giang.</a:t>
            </a:r>
          </a:p>
          <a:p>
            <a:pPr defTabSz="914400" fontAlgn="base">
              <a:spcBef>
                <a:spcPct val="0"/>
              </a:spcBef>
              <a:spcAft>
                <a:spcPct val="0"/>
              </a:spcAft>
            </a:pPr>
            <a:r>
              <a:rPr lang="en-US" altLang="zh-CN" sz="1800" b="1" i="1" smtClean="0">
                <a:latin typeface="Times New Roman" pitchFamily="18" charset="0"/>
                <a:ea typeface="SimSun" pitchFamily="2" charset="-122"/>
              </a:rPr>
              <a:t>Cánh buồm giương to như mảnh hồn làng</a:t>
            </a:r>
          </a:p>
          <a:p>
            <a:pPr defTabSz="914400" fontAlgn="base">
              <a:spcBef>
                <a:spcPct val="0"/>
              </a:spcBef>
              <a:spcAft>
                <a:spcPct val="0"/>
              </a:spcAft>
            </a:pPr>
            <a:r>
              <a:rPr lang="en-US" altLang="zh-CN" sz="1800" b="1" i="1" smtClean="0">
                <a:latin typeface="Times New Roman" pitchFamily="18" charset="0"/>
                <a:ea typeface="SimSun" pitchFamily="2" charset="-122"/>
              </a:rPr>
              <a:t>Rướn thân trắng bao la thâu góp gió...</a:t>
            </a:r>
          </a:p>
          <a:p>
            <a:pPr defTabSz="914400" fontAlgn="base">
              <a:spcBef>
                <a:spcPct val="0"/>
              </a:spcBef>
              <a:spcAft>
                <a:spcPct val="0"/>
              </a:spcAft>
            </a:pPr>
            <a:r>
              <a:rPr lang="en-US" altLang="zh-CN" sz="1800" b="1" i="1" smtClean="0">
                <a:latin typeface="Times New Roman" pitchFamily="18" charset="0"/>
                <a:ea typeface="SimSun" pitchFamily="2" charset="-122"/>
              </a:rPr>
              <a:t> </a:t>
            </a:r>
          </a:p>
          <a:p>
            <a:pPr defTabSz="914400" fontAlgn="base">
              <a:spcBef>
                <a:spcPct val="0"/>
              </a:spcBef>
              <a:spcAft>
                <a:spcPct val="0"/>
              </a:spcAft>
            </a:pPr>
            <a:r>
              <a:rPr lang="en-US" altLang="zh-CN" sz="1800" b="1" i="1" smtClean="0">
                <a:latin typeface="Times New Roman" pitchFamily="18" charset="0"/>
                <a:ea typeface="SimSun" pitchFamily="2" charset="-122"/>
              </a:rPr>
              <a:t>Ngày hôm sau, ồn ào trên bến đỗ</a:t>
            </a:r>
          </a:p>
          <a:p>
            <a:pPr defTabSz="914400" fontAlgn="base">
              <a:spcBef>
                <a:spcPct val="0"/>
              </a:spcBef>
              <a:spcAft>
                <a:spcPct val="0"/>
              </a:spcAft>
            </a:pPr>
            <a:r>
              <a:rPr lang="en-US" altLang="zh-CN" sz="1800" b="1" i="1" smtClean="0">
                <a:latin typeface="Times New Roman" pitchFamily="18" charset="0"/>
                <a:ea typeface="SimSun" pitchFamily="2" charset="-122"/>
              </a:rPr>
              <a:t>Khắp dân làng tấp nập đón ghe về.</a:t>
            </a:r>
          </a:p>
          <a:p>
            <a:pPr defTabSz="914400" fontAlgn="base">
              <a:spcBef>
                <a:spcPct val="0"/>
              </a:spcBef>
              <a:spcAft>
                <a:spcPct val="0"/>
              </a:spcAft>
            </a:pPr>
            <a:r>
              <a:rPr lang="en-US" altLang="zh-CN" sz="1800" b="1" i="1" smtClean="0">
                <a:latin typeface="Times New Roman" pitchFamily="18" charset="0"/>
                <a:ea typeface="SimSun" pitchFamily="2" charset="-122"/>
              </a:rPr>
              <a:t>“Nhờ ơn trời biển lặng cá đầy ghe”,</a:t>
            </a:r>
          </a:p>
          <a:p>
            <a:pPr defTabSz="914400" fontAlgn="base">
              <a:spcBef>
                <a:spcPct val="0"/>
              </a:spcBef>
              <a:spcAft>
                <a:spcPct val="0"/>
              </a:spcAft>
            </a:pPr>
            <a:r>
              <a:rPr lang="en-US" altLang="zh-CN" sz="1800" b="1" i="1" smtClean="0">
                <a:latin typeface="Times New Roman" pitchFamily="18" charset="0"/>
                <a:ea typeface="SimSun" pitchFamily="2" charset="-122"/>
              </a:rPr>
              <a:t>Những con cá tươi ngon thân bạc trắng.</a:t>
            </a:r>
          </a:p>
          <a:p>
            <a:pPr defTabSz="914400" fontAlgn="base">
              <a:spcBef>
                <a:spcPct val="0"/>
              </a:spcBef>
              <a:spcAft>
                <a:spcPct val="0"/>
              </a:spcAft>
            </a:pPr>
            <a:r>
              <a:rPr lang="en-US" altLang="zh-CN" sz="1800" b="1" i="1" smtClean="0">
                <a:latin typeface="Times New Roman" pitchFamily="18" charset="0"/>
                <a:ea typeface="SimSun" pitchFamily="2" charset="-122"/>
              </a:rPr>
              <a:t>Dân chài lưới, làn da ngăm rám nắng,</a:t>
            </a:r>
          </a:p>
          <a:p>
            <a:pPr defTabSz="914400" fontAlgn="base">
              <a:spcBef>
                <a:spcPct val="0"/>
              </a:spcBef>
              <a:spcAft>
                <a:spcPct val="0"/>
              </a:spcAft>
            </a:pPr>
            <a:r>
              <a:rPr lang="en-US" altLang="zh-CN" sz="1800" b="1" i="1" smtClean="0">
                <a:latin typeface="Times New Roman" pitchFamily="18" charset="0"/>
                <a:ea typeface="SimSun" pitchFamily="2" charset="-122"/>
              </a:rPr>
              <a:t>Cả thân hình nồng thở vị xa xăm;</a:t>
            </a:r>
          </a:p>
          <a:p>
            <a:pPr defTabSz="914400" fontAlgn="base">
              <a:spcBef>
                <a:spcPct val="0"/>
              </a:spcBef>
              <a:spcAft>
                <a:spcPct val="0"/>
              </a:spcAft>
            </a:pPr>
            <a:r>
              <a:rPr lang="en-US" altLang="zh-CN" sz="1800" b="1" i="1" smtClean="0">
                <a:latin typeface="Times New Roman" pitchFamily="18" charset="0"/>
                <a:ea typeface="SimSun" pitchFamily="2" charset="-122"/>
              </a:rPr>
              <a:t>Chiếc thuyền im bến mỏi trở về nằm</a:t>
            </a:r>
          </a:p>
          <a:p>
            <a:pPr defTabSz="914400" fontAlgn="base">
              <a:spcBef>
                <a:spcPct val="0"/>
              </a:spcBef>
              <a:spcAft>
                <a:spcPct val="0"/>
              </a:spcAft>
            </a:pPr>
            <a:r>
              <a:rPr lang="en-US" altLang="zh-CN" sz="1800" b="1" i="1" smtClean="0">
                <a:latin typeface="Times New Roman" pitchFamily="18" charset="0"/>
                <a:ea typeface="SimSun" pitchFamily="2" charset="-122"/>
              </a:rPr>
              <a:t>Nghe chất muối thấm dần trong thớ vỏ.</a:t>
            </a:r>
          </a:p>
          <a:p>
            <a:pPr defTabSz="914400" fontAlgn="base">
              <a:spcBef>
                <a:spcPct val="0"/>
              </a:spcBef>
              <a:spcAft>
                <a:spcPct val="0"/>
              </a:spcAft>
            </a:pPr>
            <a:r>
              <a:rPr lang="en-US" altLang="zh-CN" sz="1800" b="1" i="1" smtClean="0">
                <a:latin typeface="Times New Roman" pitchFamily="18" charset="0"/>
                <a:ea typeface="SimSun" pitchFamily="2" charset="-122"/>
              </a:rPr>
              <a:t> </a:t>
            </a:r>
          </a:p>
          <a:p>
            <a:pPr defTabSz="914400" fontAlgn="base">
              <a:spcBef>
                <a:spcPct val="0"/>
              </a:spcBef>
              <a:spcAft>
                <a:spcPct val="0"/>
              </a:spcAft>
            </a:pPr>
            <a:r>
              <a:rPr lang="en-US" altLang="zh-CN" sz="1800" b="1" i="1" smtClean="0">
                <a:latin typeface="Times New Roman" pitchFamily="18" charset="0"/>
                <a:ea typeface="SimSun" pitchFamily="2" charset="-122"/>
              </a:rPr>
              <a:t>Nay xa cách lòng tôi luôn tưởng nhớ</a:t>
            </a:r>
          </a:p>
          <a:p>
            <a:pPr defTabSz="914400" fontAlgn="base">
              <a:spcBef>
                <a:spcPct val="0"/>
              </a:spcBef>
              <a:spcAft>
                <a:spcPct val="0"/>
              </a:spcAft>
            </a:pPr>
            <a:r>
              <a:rPr lang="en-US" altLang="zh-CN" sz="1800" b="1" i="1" smtClean="0">
                <a:latin typeface="Times New Roman" pitchFamily="18" charset="0"/>
                <a:ea typeface="SimSun" pitchFamily="2" charset="-122"/>
              </a:rPr>
              <a:t>Màu nước xanh, cá bạc, chiếc buồm vôi</a:t>
            </a:r>
          </a:p>
          <a:p>
            <a:pPr defTabSz="914400" fontAlgn="base">
              <a:spcBef>
                <a:spcPct val="0"/>
              </a:spcBef>
              <a:spcAft>
                <a:spcPct val="0"/>
              </a:spcAft>
            </a:pPr>
            <a:r>
              <a:rPr lang="en-US" altLang="zh-CN" sz="1800" b="1" i="1" smtClean="0">
                <a:latin typeface="Times New Roman" pitchFamily="18" charset="0"/>
                <a:ea typeface="SimSun" pitchFamily="2" charset="-122"/>
              </a:rPr>
              <a:t>Thoáng con thuyền rẽ sóng chạy ra khơi</a:t>
            </a:r>
          </a:p>
          <a:p>
            <a:pPr defTabSz="914400" fontAlgn="base">
              <a:spcBef>
                <a:spcPct val="0"/>
              </a:spcBef>
              <a:spcAft>
                <a:spcPct val="0"/>
              </a:spcAft>
            </a:pPr>
            <a:r>
              <a:rPr lang="en-US" altLang="zh-CN" sz="1800" b="1" i="1" smtClean="0">
                <a:latin typeface="Times New Roman" pitchFamily="18" charset="0"/>
                <a:ea typeface="SimSun" pitchFamily="2" charset="-122"/>
              </a:rPr>
              <a:t>Tôi thấy nhớ cái mùi nồng mặn quá!</a:t>
            </a:r>
          </a:p>
        </p:txBody>
      </p:sp>
      <p:sp>
        <p:nvSpPr>
          <p:cNvPr id="2" name="Right Brace 1"/>
          <p:cNvSpPr/>
          <p:nvPr/>
        </p:nvSpPr>
        <p:spPr>
          <a:xfrm>
            <a:off x="5295331" y="586854"/>
            <a:ext cx="368490" cy="20881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5158854" y="3111690"/>
            <a:ext cx="320722" cy="20335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479576" y="5540991"/>
            <a:ext cx="293427" cy="9007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886735" y="5190455"/>
            <a:ext cx="2465696" cy="1569660"/>
          </a:xfrm>
          <a:prstGeom prst="rect">
            <a:avLst/>
          </a:prstGeom>
        </p:spPr>
        <p:txBody>
          <a:bodyPr wrap="square">
            <a:spAutoFit/>
          </a:bodyPr>
          <a:lstStyle/>
          <a:p>
            <a:pPr defTabSz="914400" fontAlgn="base">
              <a:spcBef>
                <a:spcPct val="50000"/>
              </a:spcBef>
              <a:spcAft>
                <a:spcPct val="0"/>
              </a:spcAft>
            </a:pPr>
            <a:r>
              <a:rPr lang="en-US" altLang="zh-CN" sz="2400" b="1" i="1">
                <a:solidFill>
                  <a:srgbClr val="FF0000"/>
                </a:solidFill>
                <a:latin typeface="Times New Roman" pitchFamily="18" charset="0"/>
                <a:ea typeface="SimSun" pitchFamily="2" charset="-122"/>
              </a:rPr>
              <a:t>Vẻ đẹp, sức mạnh, mùi nồng mặn của quê hương trong nỗi nhớ</a:t>
            </a:r>
          </a:p>
        </p:txBody>
      </p:sp>
      <p:sp>
        <p:nvSpPr>
          <p:cNvPr id="20" name="Rectangle 19"/>
          <p:cNvSpPr/>
          <p:nvPr/>
        </p:nvSpPr>
        <p:spPr>
          <a:xfrm>
            <a:off x="5626289" y="3473691"/>
            <a:ext cx="2466833" cy="1200329"/>
          </a:xfrm>
          <a:prstGeom prst="rect">
            <a:avLst/>
          </a:prstGeom>
        </p:spPr>
        <p:txBody>
          <a:bodyPr wrap="square">
            <a:spAutoFit/>
          </a:bodyPr>
          <a:lstStyle/>
          <a:p>
            <a:pPr defTabSz="914400" fontAlgn="base">
              <a:spcBef>
                <a:spcPct val="50000"/>
              </a:spcBef>
              <a:spcAft>
                <a:spcPct val="0"/>
              </a:spcAft>
            </a:pPr>
            <a:r>
              <a:rPr lang="en-US" altLang="zh-CN" sz="2400" b="1" i="1" smtClean="0">
                <a:solidFill>
                  <a:srgbClr val="FF0000"/>
                </a:solidFill>
                <a:latin typeface="Times New Roman" pitchFamily="18" charset="0"/>
                <a:ea typeface="SimSun" pitchFamily="2" charset="-122"/>
              </a:rPr>
              <a:t>Cảnh trở về tấp nập và cuộc sống no đủ, bình yên</a:t>
            </a:r>
            <a:endParaRPr lang="en-US" altLang="zh-CN" sz="2400" b="1" i="1">
              <a:solidFill>
                <a:srgbClr val="FF0000"/>
              </a:solidFill>
              <a:latin typeface="Times New Roman" pitchFamily="18" charset="0"/>
              <a:ea typeface="SimSun" pitchFamily="2" charset="-122"/>
            </a:endParaRPr>
          </a:p>
        </p:txBody>
      </p:sp>
      <p:sp>
        <p:nvSpPr>
          <p:cNvPr id="21" name="Rectangle 20"/>
          <p:cNvSpPr/>
          <p:nvPr/>
        </p:nvSpPr>
        <p:spPr>
          <a:xfrm>
            <a:off x="5773004" y="1030742"/>
            <a:ext cx="2579426" cy="1200329"/>
          </a:xfrm>
          <a:prstGeom prst="rect">
            <a:avLst/>
          </a:prstGeom>
        </p:spPr>
        <p:txBody>
          <a:bodyPr wrap="square">
            <a:spAutoFit/>
          </a:bodyPr>
          <a:lstStyle/>
          <a:p>
            <a:pPr defTabSz="914400" fontAlgn="base">
              <a:spcBef>
                <a:spcPct val="50000"/>
              </a:spcBef>
              <a:spcAft>
                <a:spcPct val="0"/>
              </a:spcAft>
            </a:pPr>
            <a:r>
              <a:rPr lang="en-US" altLang="zh-CN" sz="2400" b="1" i="1" smtClean="0">
                <a:solidFill>
                  <a:srgbClr val="FF0000"/>
                </a:solidFill>
                <a:latin typeface="Times New Roman" pitchFamily="18" charset="0"/>
                <a:ea typeface="SimSun" pitchFamily="2" charset="-122"/>
              </a:rPr>
              <a:t>Vẻ đẹp trẻ trung, sức sống, đầy khí thế ra khơi</a:t>
            </a:r>
            <a:endParaRPr lang="en-US" altLang="zh-CN" sz="2400" b="1" i="1">
              <a:solidFill>
                <a:srgbClr val="FF0000"/>
              </a:solidFill>
              <a:latin typeface="Times New Roman" pitchFamily="18" charset="0"/>
              <a:ea typeface="SimSun" pitchFamily="2" charset="-122"/>
            </a:endParaRPr>
          </a:p>
        </p:txBody>
      </p:sp>
      <p:sp>
        <p:nvSpPr>
          <p:cNvPr id="26" name="Right Brace 25"/>
          <p:cNvSpPr>
            <a:spLocks/>
          </p:cNvSpPr>
          <p:nvPr/>
        </p:nvSpPr>
        <p:spPr bwMode="auto">
          <a:xfrm>
            <a:off x="8302368" y="1169152"/>
            <a:ext cx="609600" cy="5105400"/>
          </a:xfrm>
          <a:prstGeom prst="rightBrace">
            <a:avLst>
              <a:gd name="adj1" fmla="val 92952"/>
              <a:gd name="adj2" fmla="val 50000"/>
            </a:avLst>
          </a:prstGeom>
          <a:ln>
            <a:headEnd/>
            <a:tailEnd/>
          </a:ln>
        </p:spPr>
        <p:style>
          <a:lnRef idx="1">
            <a:schemeClr val="accent1"/>
          </a:lnRef>
          <a:fillRef idx="0">
            <a:schemeClr val="accent1"/>
          </a:fillRef>
          <a:effectRef idx="0">
            <a:schemeClr val="accent1"/>
          </a:effectRef>
          <a:fontRef idx="minor">
            <a:schemeClr val="tx1"/>
          </a:fontRef>
        </p:style>
        <p:txBody>
          <a:bodyPr/>
          <a:lstStyle/>
          <a:p>
            <a:pPr defTabSz="914400" fontAlgn="base">
              <a:spcBef>
                <a:spcPct val="0"/>
              </a:spcBef>
              <a:spcAft>
                <a:spcPct val="0"/>
              </a:spcAft>
            </a:pPr>
            <a:endParaRPr lang="en-US" altLang="zh-CN" sz="1800" smtClean="0">
              <a:solidFill>
                <a:srgbClr val="000000"/>
              </a:solidFill>
              <a:latin typeface="VNI-Times" pitchFamily="2" charset="0"/>
              <a:ea typeface="SimSun" pitchFamily="2" charset="-122"/>
            </a:endParaRPr>
          </a:p>
        </p:txBody>
      </p:sp>
      <p:sp>
        <p:nvSpPr>
          <p:cNvPr id="27" name="Text Box 5140"/>
          <p:cNvSpPr txBox="1">
            <a:spLocks noChangeArrowheads="1"/>
          </p:cNvSpPr>
          <p:nvPr/>
        </p:nvSpPr>
        <p:spPr bwMode="auto">
          <a:xfrm>
            <a:off x="9034818" y="1878729"/>
            <a:ext cx="2729552" cy="3539430"/>
          </a:xfrm>
          <a:prstGeom prst="rect">
            <a:avLst/>
          </a:prstGeom>
          <a:solidFill>
            <a:schemeClr val="bg1"/>
          </a:solidFill>
          <a:ln>
            <a:noFill/>
          </a:ln>
        </p:spPr>
        <p:txBody>
          <a:bodyPr wrap="square">
            <a:spAutoFit/>
          </a:bodyPr>
          <a:lstStyle/>
          <a:p>
            <a:pPr defTabSz="914400" fontAlgn="base">
              <a:spcBef>
                <a:spcPct val="50000"/>
              </a:spcBef>
              <a:spcAft>
                <a:spcPct val="0"/>
              </a:spcAft>
            </a:pPr>
            <a:r>
              <a:rPr lang="en-US" altLang="zh-CN" sz="2800" b="1" i="1" smtClean="0">
                <a:solidFill>
                  <a:srgbClr val="FF0000"/>
                </a:solidFill>
                <a:latin typeface="Times New Roman" pitchFamily="18" charset="0"/>
                <a:ea typeface="SimSun" pitchFamily="2" charset="-122"/>
              </a:rPr>
              <a:t>Tình yêu quê hương trong bài thơ “Quê hương” của Tế Hanh là một tình yêu tha thiết,trong sáng, đậm chất lí tưởng, lãng mạn.</a:t>
            </a:r>
          </a:p>
        </p:txBody>
      </p:sp>
    </p:spTree>
    <p:extLst>
      <p:ext uri="{BB962C8B-B14F-4D97-AF65-F5344CB8AC3E}">
        <p14:creationId xmlns:p14="http://schemas.microsoft.com/office/powerpoint/2010/main" val="19167815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arn(inVertical)">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5" grpId="0" animBg="1"/>
      <p:bldP spid="6" grpId="0" animBg="1"/>
      <p:bldP spid="7" grpId="0"/>
      <p:bldP spid="20" grpId="0"/>
      <p:bldP spid="21"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smtClean="0">
                  <a:solidFill>
                    <a:prstClr val="white"/>
                  </a:solidFill>
                  <a:cs typeface="+mn-ea"/>
                  <a:sym typeface="+mn-lt"/>
                </a:rPr>
                <a:t>2</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smtClean="0">
                <a:solidFill>
                  <a:prstClr val="black"/>
                </a:solidFill>
                <a:latin typeface="Times New Roman" pitchFamily="18" charset="0"/>
                <a:cs typeface="Times New Roman" pitchFamily="18" charset="0"/>
              </a:rPr>
              <a:t>CÁC BƯỚC</a:t>
            </a:r>
            <a:endParaRPr lang="en-US" sz="4800" b="1">
              <a:solidFill>
                <a:prstClr val="black"/>
              </a:solidFill>
              <a:latin typeface="Times New Roman" pitchFamily="18" charset="0"/>
              <a:cs typeface="Times New Roman" pitchFamily="18" charset="0"/>
            </a:endParaRPr>
          </a:p>
        </p:txBody>
      </p:sp>
      <p:sp>
        <p:nvSpPr>
          <p:cNvPr id="5" name="Rectangle 4"/>
          <p:cNvSpPr/>
          <p:nvPr/>
        </p:nvSpPr>
        <p:spPr>
          <a:xfrm>
            <a:off x="4470400" y="760670"/>
            <a:ext cx="7435433" cy="5722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淘宝网chenying0907出品 14"/>
          <p:cNvSpPr txBox="1"/>
          <p:nvPr/>
        </p:nvSpPr>
        <p:spPr>
          <a:xfrm>
            <a:off x="1471793" y="610576"/>
            <a:ext cx="2390524"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smtClean="0">
                <a:solidFill>
                  <a:prstClr val="black"/>
                </a:solidFill>
                <a:latin typeface="Times New Roman" pitchFamily="18" charset="0"/>
                <a:ea typeface="Tahoma" panose="020B0604030504040204" pitchFamily="34" charset="0"/>
                <a:cs typeface="Times New Roman" pitchFamily="18" charset="0"/>
              </a:rPr>
              <a:t>Lập dàn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13" name="Text Box 6158"/>
          <p:cNvSpPr txBox="1">
            <a:spLocks noChangeArrowheads="1"/>
          </p:cNvSpPr>
          <p:nvPr/>
        </p:nvSpPr>
        <p:spPr bwMode="auto">
          <a:xfrm>
            <a:off x="4429456" y="83591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smtClean="0">
                <a:solidFill>
                  <a:srgbClr val="FF0000"/>
                </a:solidFill>
                <a:latin typeface="Times New Roman" pitchFamily="18" charset="0"/>
                <a:ea typeface="SimSun" pitchFamily="2" charset="-122"/>
                <a:cs typeface="Times New Roman" pitchFamily="18" charset="0"/>
              </a:rPr>
              <a:t>Mở bài:</a:t>
            </a:r>
          </a:p>
        </p:txBody>
      </p:sp>
      <p:sp>
        <p:nvSpPr>
          <p:cNvPr id="14" name="Text Box 6159"/>
          <p:cNvSpPr txBox="1">
            <a:spLocks noChangeArrowheads="1"/>
          </p:cNvSpPr>
          <p:nvPr/>
        </p:nvSpPr>
        <p:spPr bwMode="auto">
          <a:xfrm>
            <a:off x="5574352" y="835915"/>
            <a:ext cx="660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i="1" smtClean="0">
                <a:solidFill>
                  <a:srgbClr val="000000"/>
                </a:solidFill>
                <a:latin typeface="Times New Roman" pitchFamily="18" charset="0"/>
                <a:ea typeface="SimSun" pitchFamily="2" charset="-122"/>
                <a:cs typeface="Times New Roman" pitchFamily="18" charset="0"/>
              </a:rPr>
              <a:t>Giới thiệu bài thơ Quê hương, nêu ý kiến khái quát về tình yêu quê hương trong bài thơ.</a:t>
            </a:r>
          </a:p>
        </p:txBody>
      </p:sp>
      <p:sp>
        <p:nvSpPr>
          <p:cNvPr id="15" name="Text Box 6160"/>
          <p:cNvSpPr txBox="1">
            <a:spLocks noChangeArrowheads="1"/>
          </p:cNvSpPr>
          <p:nvPr/>
        </p:nvSpPr>
        <p:spPr bwMode="auto">
          <a:xfrm>
            <a:off x="4435520" y="1750315"/>
            <a:ext cx="172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smtClean="0">
                <a:solidFill>
                  <a:srgbClr val="FF0000"/>
                </a:solidFill>
                <a:latin typeface="Times New Roman" pitchFamily="18" charset="0"/>
                <a:ea typeface="SimSun" pitchFamily="2" charset="-122"/>
                <a:cs typeface="Times New Roman" pitchFamily="18" charset="0"/>
              </a:rPr>
              <a:t>Thân bài</a:t>
            </a:r>
            <a:r>
              <a:rPr lang="en-US" altLang="zh-CN" sz="2400" smtClean="0">
                <a:solidFill>
                  <a:srgbClr val="FF0000"/>
                </a:solidFill>
                <a:latin typeface="Times New Roman" pitchFamily="18" charset="0"/>
                <a:ea typeface="SimSun" pitchFamily="2" charset="-122"/>
                <a:cs typeface="Times New Roman" pitchFamily="18" charset="0"/>
              </a:rPr>
              <a:t>:</a:t>
            </a:r>
          </a:p>
        </p:txBody>
      </p:sp>
      <p:sp>
        <p:nvSpPr>
          <p:cNvPr id="16" name="Text Box 6161"/>
          <p:cNvSpPr txBox="1">
            <a:spLocks noChangeArrowheads="1"/>
          </p:cNvSpPr>
          <p:nvPr/>
        </p:nvSpPr>
        <p:spPr bwMode="auto">
          <a:xfrm>
            <a:off x="5741152" y="1750315"/>
            <a:ext cx="629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b="1" i="1" smtClean="0">
                <a:solidFill>
                  <a:srgbClr val="000000"/>
                </a:solidFill>
                <a:latin typeface="Times New Roman" pitchFamily="18" charset="0"/>
                <a:ea typeface="SimSun" pitchFamily="2" charset="-122"/>
                <a:cs typeface="Times New Roman" pitchFamily="18" charset="0"/>
              </a:rPr>
              <a:t>Phân tích tình yêu quê hương trong bài thơ</a:t>
            </a:r>
          </a:p>
        </p:txBody>
      </p:sp>
      <p:sp>
        <p:nvSpPr>
          <p:cNvPr id="21" name="Text Box 6162"/>
          <p:cNvSpPr txBox="1">
            <a:spLocks noChangeArrowheads="1"/>
          </p:cNvSpPr>
          <p:nvPr/>
        </p:nvSpPr>
        <p:spPr bwMode="auto">
          <a:xfrm>
            <a:off x="4714544" y="2234809"/>
            <a:ext cx="751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smtClean="0">
                <a:solidFill>
                  <a:srgbClr val="000000"/>
                </a:solidFill>
                <a:latin typeface="Times New Roman" pitchFamily="18" charset="0"/>
                <a:ea typeface="SimSun" pitchFamily="2" charset="-122"/>
                <a:cs typeface="Times New Roman" pitchFamily="18" charset="0"/>
              </a:rPr>
              <a:t>+Khái quát chung về bài thơ: một tình yêu tha thiết,trong sáng, đậm chất lí tưởng, lãng mạn.</a:t>
            </a:r>
          </a:p>
          <a:p>
            <a:pPr defTabSz="914400" fontAlgn="base">
              <a:spcBef>
                <a:spcPct val="50000"/>
              </a:spcBef>
              <a:spcAft>
                <a:spcPct val="0"/>
              </a:spcAft>
            </a:pPr>
            <a:endParaRPr lang="en-US" altLang="zh-CN" sz="2400" i="1" smtClean="0">
              <a:solidFill>
                <a:srgbClr val="000000"/>
              </a:solidFill>
              <a:latin typeface="Times New Roman" pitchFamily="18" charset="0"/>
              <a:ea typeface="SimSun" pitchFamily="2" charset="-122"/>
              <a:cs typeface="Times New Roman" pitchFamily="18" charset="0"/>
            </a:endParaRPr>
          </a:p>
        </p:txBody>
      </p:sp>
      <p:sp>
        <p:nvSpPr>
          <p:cNvPr id="25" name="Text Box 6163"/>
          <p:cNvSpPr txBox="1">
            <a:spLocks noChangeArrowheads="1"/>
          </p:cNvSpPr>
          <p:nvPr/>
        </p:nvSpPr>
        <p:spPr bwMode="auto">
          <a:xfrm>
            <a:off x="4714544" y="3002496"/>
            <a:ext cx="6705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smtClean="0">
                <a:solidFill>
                  <a:srgbClr val="000000"/>
                </a:solidFill>
                <a:latin typeface="Times New Roman" pitchFamily="18" charset="0"/>
                <a:ea typeface="SimSun" pitchFamily="2" charset="-122"/>
                <a:cs typeface="Times New Roman" pitchFamily="18" charset="0"/>
              </a:rPr>
              <a:t>+ Cảnh ra khơi: Vẻ ñeïp trẻ trung, giàu sức sống, đầy khí thế vượt trường giang.</a:t>
            </a:r>
          </a:p>
        </p:txBody>
      </p:sp>
      <p:sp>
        <p:nvSpPr>
          <p:cNvPr id="26" name="Text Box 6165"/>
          <p:cNvSpPr txBox="1">
            <a:spLocks noChangeArrowheads="1"/>
          </p:cNvSpPr>
          <p:nvPr/>
        </p:nvSpPr>
        <p:spPr bwMode="auto">
          <a:xfrm>
            <a:off x="4714544" y="3742891"/>
            <a:ext cx="782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smtClean="0">
                <a:solidFill>
                  <a:srgbClr val="000000"/>
                </a:solidFill>
                <a:latin typeface="Times New Roman" pitchFamily="18" charset="0"/>
                <a:ea typeface="SimSun" pitchFamily="2" charset="-122"/>
                <a:cs typeface="Times New Roman" pitchFamily="18" charset="0"/>
              </a:rPr>
              <a:t>+ Cảnh trở về tấp nập và cuộc sống no đủ, bình yên</a:t>
            </a:r>
          </a:p>
        </p:txBody>
      </p:sp>
      <p:sp>
        <p:nvSpPr>
          <p:cNvPr id="27" name="Text Box 6166"/>
          <p:cNvSpPr txBox="1">
            <a:spLocks noChangeArrowheads="1"/>
          </p:cNvSpPr>
          <p:nvPr/>
        </p:nvSpPr>
        <p:spPr bwMode="auto">
          <a:xfrm>
            <a:off x="4728192" y="4137539"/>
            <a:ext cx="751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pPr>
            <a:r>
              <a:rPr lang="en-US" altLang="zh-CN" sz="2400" i="1" smtClean="0">
                <a:solidFill>
                  <a:srgbClr val="000000"/>
                </a:solidFill>
                <a:latin typeface="Times New Roman" pitchFamily="18" charset="0"/>
                <a:ea typeface="SimSun" pitchFamily="2" charset="-122"/>
                <a:cs typeface="Times New Roman" pitchFamily="18" charset="0"/>
              </a:rPr>
              <a:t>+Nỗi nhớ, hình ảnh đọng lại:Vẻ đẹp, sức mạnh, mùi nồng mặn của quê hương trong tâm tưởng nhà thơ.</a:t>
            </a:r>
          </a:p>
        </p:txBody>
      </p:sp>
      <p:sp>
        <p:nvSpPr>
          <p:cNvPr id="28" name="Text Box 6167"/>
          <p:cNvSpPr txBox="1">
            <a:spLocks noChangeArrowheads="1"/>
          </p:cNvSpPr>
          <p:nvPr/>
        </p:nvSpPr>
        <p:spPr bwMode="auto">
          <a:xfrm>
            <a:off x="4599296" y="5003034"/>
            <a:ext cx="71650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50000"/>
              </a:spcBef>
              <a:spcAft>
                <a:spcPct val="0"/>
              </a:spcAft>
            </a:pPr>
            <a:r>
              <a:rPr lang="en-US" altLang="zh-CN" sz="2400" b="1" i="1" smtClean="0">
                <a:solidFill>
                  <a:srgbClr val="FF0000"/>
                </a:solidFill>
                <a:latin typeface="Times New Roman" pitchFamily="18" charset="0"/>
                <a:ea typeface="SimSun" pitchFamily="2" charset="-122"/>
                <a:cs typeface="Times New Roman" pitchFamily="18" charset="0"/>
              </a:rPr>
              <a:t>Kết bài</a:t>
            </a:r>
            <a:r>
              <a:rPr lang="en-US" altLang="zh-CN" sz="2400" b="1" i="1" smtClean="0">
                <a:solidFill>
                  <a:srgbClr val="000000"/>
                </a:solidFill>
                <a:latin typeface="Times New Roman" pitchFamily="18" charset="0"/>
                <a:ea typeface="SimSun" pitchFamily="2" charset="-122"/>
                <a:cs typeface="Times New Roman" pitchFamily="18" charset="0"/>
              </a:rPr>
              <a:t>: Cả bài thơ là một khúc ca quê hương tươi sáng, ngọt ngào.Nó là sản phẩm của một hồn thơ trẻ trung, tha thiết và đầy thơ mộng.</a:t>
            </a:r>
          </a:p>
        </p:txBody>
      </p:sp>
    </p:spTree>
    <p:extLst>
      <p:ext uri="{BB962C8B-B14F-4D97-AF65-F5344CB8AC3E}">
        <p14:creationId xmlns:p14="http://schemas.microsoft.com/office/powerpoint/2010/main" val="1185639893"/>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heel(1)">
                                      <p:cBhvr>
                                        <p:cTn id="57" dur="20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in)">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p:bldP spid="13" grpId="0"/>
      <p:bldP spid="14" grpId="0"/>
      <p:bldP spid="15" grpId="0"/>
      <p:bldP spid="16" grpId="0"/>
      <p:bldP spid="21"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8" name="图片 7">
            <a:extLst>
              <a:ext uri="{FF2B5EF4-FFF2-40B4-BE49-F238E27FC236}">
                <a16:creationId xmlns:a16="http://schemas.microsoft.com/office/drawing/2014/main" id="{3DA4B1BB-4A47-4FEF-B7F4-9DF59D19E5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8"/>
          <a:stretch/>
        </p:blipFill>
        <p:spPr>
          <a:xfrm flipH="1">
            <a:off x="-11859" y="2"/>
            <a:ext cx="4205024" cy="3661876"/>
          </a:xfrm>
          <a:prstGeom prst="rect">
            <a:avLst/>
          </a:prstGeom>
        </p:spPr>
      </p:pic>
      <p:pic>
        <p:nvPicPr>
          <p:cNvPr id="10" name="图片 9">
            <a:extLst>
              <a:ext uri="{FF2B5EF4-FFF2-40B4-BE49-F238E27FC236}">
                <a16:creationId xmlns:a16="http://schemas.microsoft.com/office/drawing/2014/main" id="{476A4E9E-5F0C-48D5-A808-ED64783BC1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a:stretch/>
        </p:blipFill>
        <p:spPr>
          <a:xfrm flipH="1">
            <a:off x="0" y="5588000"/>
            <a:ext cx="12189432" cy="1269597"/>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12" t="50000" r="76146" b="27960"/>
          <a:stretch/>
        </p:blipFill>
        <p:spPr>
          <a:xfrm>
            <a:off x="418261" y="4818914"/>
            <a:ext cx="2565400" cy="1511301"/>
          </a:xfrm>
          <a:prstGeom prst="rect">
            <a:avLst/>
          </a:prstGeom>
        </p:spPr>
      </p:pic>
      <p:grpSp>
        <p:nvGrpSpPr>
          <p:cNvPr id="9" name="组合 8">
            <a:extLst>
              <a:ext uri="{FF2B5EF4-FFF2-40B4-BE49-F238E27FC236}">
                <a16:creationId xmlns:a16="http://schemas.microsoft.com/office/drawing/2014/main" id="{67F72442-BD04-4AC5-B13F-C870254F0E3A}"/>
              </a:ext>
            </a:extLst>
          </p:cNvPr>
          <p:cNvGrpSpPr/>
          <p:nvPr/>
        </p:nvGrpSpPr>
        <p:grpSpPr>
          <a:xfrm>
            <a:off x="5319804" y="1250603"/>
            <a:ext cx="900325" cy="684000"/>
            <a:chOff x="4556774" y="1388152"/>
            <a:chExt cx="900325" cy="684000"/>
          </a:xfrm>
        </p:grpSpPr>
        <p:grpSp>
          <p:nvGrpSpPr>
            <p:cNvPr id="7"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2"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dirty="0">
                    <a:solidFill>
                      <a:schemeClr val="bg1">
                        <a:lumMod val="95000"/>
                      </a:schemeClr>
                    </a:solidFill>
                    <a:cs typeface="+mn-ea"/>
                    <a:sym typeface="+mn-lt"/>
                  </a:rPr>
                  <a:t>I</a:t>
                </a:r>
                <a:endParaRPr lang="zh-CN" altLang="en-US" sz="2800" dirty="0">
                  <a:solidFill>
                    <a:schemeClr val="bg1">
                      <a:lumMod val="95000"/>
                    </a:schemeClr>
                  </a:solidFill>
                  <a:cs typeface="+mn-ea"/>
                  <a:sym typeface="+mn-lt"/>
                </a:endParaRPr>
              </a:p>
            </p:txBody>
          </p:sp>
        </p:grpSp>
        <p:sp>
          <p:nvSpPr>
            <p:cNvPr id="23"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a:extLst>
              <a:ext uri="{FF2B5EF4-FFF2-40B4-BE49-F238E27FC236}">
                <a16:creationId xmlns:a16="http://schemas.microsoft.com/office/drawing/2014/main" id="{EC2EF3CE-E145-4654-A9C1-D1EC27B2F77D}"/>
              </a:ext>
            </a:extLst>
          </p:cNvPr>
          <p:cNvGrpSpPr/>
          <p:nvPr/>
        </p:nvGrpSpPr>
        <p:grpSpPr>
          <a:xfrm>
            <a:off x="6323270" y="1259860"/>
            <a:ext cx="5370748" cy="1114355"/>
            <a:chOff x="5486498" y="1285144"/>
            <a:chExt cx="2818990" cy="653377"/>
          </a:xfrm>
        </p:grpSpPr>
        <p:sp>
          <p:nvSpPr>
            <p:cNvPr id="14" name="文本框 13">
              <a:extLst>
                <a:ext uri="{FF2B5EF4-FFF2-40B4-BE49-F238E27FC236}">
                  <a16:creationId xmlns:a16="http://schemas.microsoft.com/office/drawing/2014/main" id="{FF3D138A-5932-423C-A2F2-D4E3B0A505A9}"/>
                </a:ext>
              </a:extLst>
            </p:cNvPr>
            <p:cNvSpPr txBox="1"/>
            <p:nvPr/>
          </p:nvSpPr>
          <p:spPr>
            <a:xfrm>
              <a:off x="5594377" y="1361055"/>
              <a:ext cx="2575914" cy="577466"/>
            </a:xfrm>
            <a:prstGeom prst="rect">
              <a:avLst/>
            </a:prstGeom>
            <a:noFill/>
          </p:spPr>
          <p:txBody>
            <a:bodyPr wrap="square" rtlCol="0">
              <a:spAutoFit/>
            </a:bodyPr>
            <a:lstStyle/>
            <a:p>
              <a:r>
                <a:rPr lang="en-US" altLang="zh-CN" sz="2800">
                  <a:cs typeface="+mn-ea"/>
                  <a:sym typeface="+mn-lt"/>
                </a:rPr>
                <a:t>Tìm hiểu bài nghị luận về một đoạn thơ, bài thơ</a:t>
              </a:r>
              <a:endParaRPr lang="zh-CN" altLang="en-US" sz="2800" dirty="0">
                <a:cs typeface="+mn-ea"/>
                <a:sym typeface="+mn-lt"/>
              </a:endParaRPr>
            </a:p>
          </p:txBody>
        </p:sp>
        <p:sp>
          <p:nvSpPr>
            <p:cNvPr id="15"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25"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grpSp>
        <p:nvGrpSpPr>
          <p:cNvPr id="54" name="组合 8">
            <a:extLst>
              <a:ext uri="{FF2B5EF4-FFF2-40B4-BE49-F238E27FC236}">
                <a16:creationId xmlns:a16="http://schemas.microsoft.com/office/drawing/2014/main" id="{67F72442-BD04-4AC5-B13F-C870254F0E3A}"/>
              </a:ext>
            </a:extLst>
          </p:cNvPr>
          <p:cNvGrpSpPr/>
          <p:nvPr/>
        </p:nvGrpSpPr>
        <p:grpSpPr>
          <a:xfrm>
            <a:off x="4454763" y="2793935"/>
            <a:ext cx="900325" cy="684000"/>
            <a:chOff x="4556774" y="1388152"/>
            <a:chExt cx="900325" cy="684000"/>
          </a:xfrm>
        </p:grpSpPr>
        <p:grpSp>
          <p:nvGrpSpPr>
            <p:cNvPr id="55"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57"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a:solidFill>
                      <a:schemeClr val="bg1">
                        <a:lumMod val="95000"/>
                      </a:schemeClr>
                    </a:solidFill>
                    <a:cs typeface="+mn-ea"/>
                    <a:sym typeface="+mn-lt"/>
                  </a:rPr>
                  <a:t>II</a:t>
                </a:r>
                <a:endParaRPr lang="zh-CN" altLang="en-US" sz="2800" dirty="0">
                  <a:solidFill>
                    <a:schemeClr val="bg1">
                      <a:lumMod val="95000"/>
                    </a:schemeClr>
                  </a:solidFill>
                  <a:cs typeface="+mn-ea"/>
                  <a:sym typeface="+mn-lt"/>
                </a:endParaRPr>
              </a:p>
            </p:txBody>
          </p:sp>
        </p:grpSp>
        <p:sp>
          <p:nvSpPr>
            <p:cNvPr id="56"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9" name="组合 25">
            <a:extLst>
              <a:ext uri="{FF2B5EF4-FFF2-40B4-BE49-F238E27FC236}">
                <a16:creationId xmlns:a16="http://schemas.microsoft.com/office/drawing/2014/main" id="{EC2EF3CE-E145-4654-A9C1-D1EC27B2F77D}"/>
              </a:ext>
            </a:extLst>
          </p:cNvPr>
          <p:cNvGrpSpPr/>
          <p:nvPr/>
        </p:nvGrpSpPr>
        <p:grpSpPr>
          <a:xfrm>
            <a:off x="5458229" y="2803192"/>
            <a:ext cx="5370748" cy="1114355"/>
            <a:chOff x="5486498" y="1285144"/>
            <a:chExt cx="2818990" cy="653377"/>
          </a:xfrm>
        </p:grpSpPr>
        <p:sp>
          <p:nvSpPr>
            <p:cNvPr id="60" name="文本框 13">
              <a:extLst>
                <a:ext uri="{FF2B5EF4-FFF2-40B4-BE49-F238E27FC236}">
                  <a16:creationId xmlns:a16="http://schemas.microsoft.com/office/drawing/2014/main" id="{FF3D138A-5932-423C-A2F2-D4E3B0A505A9}"/>
                </a:ext>
              </a:extLst>
            </p:cNvPr>
            <p:cNvSpPr txBox="1"/>
            <p:nvPr/>
          </p:nvSpPr>
          <p:spPr>
            <a:xfrm>
              <a:off x="5594377" y="1361055"/>
              <a:ext cx="2575914" cy="577466"/>
            </a:xfrm>
            <a:prstGeom prst="rect">
              <a:avLst/>
            </a:prstGeom>
            <a:noFill/>
          </p:spPr>
          <p:txBody>
            <a:bodyPr wrap="square" rtlCol="0">
              <a:spAutoFit/>
            </a:bodyPr>
            <a:lstStyle/>
            <a:p>
              <a:r>
                <a:rPr lang="en-US" altLang="zh-CN" sz="2800">
                  <a:cs typeface="+mn-ea"/>
                  <a:sym typeface="+mn-lt"/>
                </a:rPr>
                <a:t>Cách làm bài nghị luận về một đoạn thơ, bài thơ</a:t>
              </a:r>
              <a:endParaRPr lang="zh-CN" altLang="en-US" sz="2800" dirty="0">
                <a:cs typeface="+mn-ea"/>
                <a:sym typeface="+mn-lt"/>
              </a:endParaRPr>
            </a:p>
          </p:txBody>
        </p:sp>
        <p:sp>
          <p:nvSpPr>
            <p:cNvPr id="61"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62"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grpSp>
        <p:nvGrpSpPr>
          <p:cNvPr id="63" name="组合 8">
            <a:extLst>
              <a:ext uri="{FF2B5EF4-FFF2-40B4-BE49-F238E27FC236}">
                <a16:creationId xmlns:a16="http://schemas.microsoft.com/office/drawing/2014/main" id="{67F72442-BD04-4AC5-B13F-C870254F0E3A}"/>
              </a:ext>
            </a:extLst>
          </p:cNvPr>
          <p:cNvGrpSpPr/>
          <p:nvPr/>
        </p:nvGrpSpPr>
        <p:grpSpPr>
          <a:xfrm>
            <a:off x="3527496" y="4159083"/>
            <a:ext cx="900325" cy="684000"/>
            <a:chOff x="4556774" y="1388152"/>
            <a:chExt cx="900325" cy="684000"/>
          </a:xfrm>
        </p:grpSpPr>
        <p:grpSp>
          <p:nvGrpSpPr>
            <p:cNvPr id="64" name="组合 6">
              <a:extLst>
                <a:ext uri="{FF2B5EF4-FFF2-40B4-BE49-F238E27FC236}">
                  <a16:creationId xmlns:a16="http://schemas.microsoft.com/office/drawing/2014/main" id="{80AC91E2-03A1-4846-9312-026AF752B08F}"/>
                </a:ext>
              </a:extLst>
            </p:cNvPr>
            <p:cNvGrpSpPr/>
            <p:nvPr/>
          </p:nvGrpSpPr>
          <p:grpSpPr>
            <a:xfrm>
              <a:off x="4582219" y="1411962"/>
              <a:ext cx="874880" cy="631644"/>
              <a:chOff x="5279923" y="2229543"/>
              <a:chExt cx="874880" cy="631644"/>
            </a:xfrm>
          </p:grpSpPr>
          <p:sp>
            <p:nvSpPr>
              <p:cNvPr id="66" name="六边形 1">
                <a:extLst>
                  <a:ext uri="{FF2B5EF4-FFF2-40B4-BE49-F238E27FC236}">
                    <a16:creationId xmlns:a16="http://schemas.microsoft.com/office/drawing/2014/main" id="{042475E0-FDEB-4DAA-B8F3-679C3BFF79D9}"/>
                  </a:ext>
                </a:extLst>
              </p:cNvPr>
              <p:cNvSpPr/>
              <p:nvPr/>
            </p:nvSpPr>
            <p:spPr>
              <a:xfrm>
                <a:off x="5279923" y="2229543"/>
                <a:ext cx="693174" cy="631644"/>
              </a:xfrm>
              <a:prstGeom prst="hexagon">
                <a:avLst/>
              </a:prstGeom>
              <a:solidFill>
                <a:srgbClr val="264D6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文本框 4">
                <a:extLst>
                  <a:ext uri="{FF2B5EF4-FFF2-40B4-BE49-F238E27FC236}">
                    <a16:creationId xmlns:a16="http://schemas.microsoft.com/office/drawing/2014/main" id="{E03A1288-B85C-4758-B409-A74C509902AD}"/>
                  </a:ext>
                </a:extLst>
              </p:cNvPr>
              <p:cNvSpPr txBox="1"/>
              <p:nvPr/>
            </p:nvSpPr>
            <p:spPr>
              <a:xfrm>
                <a:off x="5356432" y="2272092"/>
                <a:ext cx="798371" cy="523220"/>
              </a:xfrm>
              <a:prstGeom prst="rect">
                <a:avLst/>
              </a:prstGeom>
              <a:noFill/>
            </p:spPr>
            <p:txBody>
              <a:bodyPr wrap="square" rtlCol="0">
                <a:spAutoFit/>
              </a:bodyPr>
              <a:lstStyle/>
              <a:p>
                <a:r>
                  <a:rPr lang="en-US" altLang="zh-CN" sz="2800">
                    <a:solidFill>
                      <a:schemeClr val="bg1">
                        <a:lumMod val="95000"/>
                      </a:schemeClr>
                    </a:solidFill>
                    <a:cs typeface="+mn-ea"/>
                    <a:sym typeface="+mn-lt"/>
                  </a:rPr>
                  <a:t>III</a:t>
                </a:r>
                <a:endParaRPr lang="zh-CN" altLang="en-US" sz="2800" dirty="0">
                  <a:solidFill>
                    <a:schemeClr val="bg1">
                      <a:lumMod val="95000"/>
                    </a:schemeClr>
                  </a:solidFill>
                  <a:cs typeface="+mn-ea"/>
                  <a:sym typeface="+mn-lt"/>
                </a:endParaRPr>
              </a:p>
            </p:txBody>
          </p:sp>
        </p:grpSp>
        <p:sp>
          <p:nvSpPr>
            <p:cNvPr id="65" name="六边形 22">
              <a:extLst>
                <a:ext uri="{FF2B5EF4-FFF2-40B4-BE49-F238E27FC236}">
                  <a16:creationId xmlns:a16="http://schemas.microsoft.com/office/drawing/2014/main" id="{69EDEE70-8282-4B9E-89B4-0907C5B4D213}"/>
                </a:ext>
              </a:extLst>
            </p:cNvPr>
            <p:cNvSpPr/>
            <p:nvPr/>
          </p:nvSpPr>
          <p:spPr>
            <a:xfrm>
              <a:off x="4556774" y="1388152"/>
              <a:ext cx="756000" cy="684000"/>
            </a:xfrm>
            <a:prstGeom prst="hexagon">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25">
            <a:extLst>
              <a:ext uri="{FF2B5EF4-FFF2-40B4-BE49-F238E27FC236}">
                <a16:creationId xmlns:a16="http://schemas.microsoft.com/office/drawing/2014/main" id="{EC2EF3CE-E145-4654-A9C1-D1EC27B2F77D}"/>
              </a:ext>
            </a:extLst>
          </p:cNvPr>
          <p:cNvGrpSpPr/>
          <p:nvPr/>
        </p:nvGrpSpPr>
        <p:grpSpPr>
          <a:xfrm>
            <a:off x="4530962" y="4168339"/>
            <a:ext cx="5370748" cy="1102111"/>
            <a:chOff x="5486498" y="1285144"/>
            <a:chExt cx="2818990" cy="646198"/>
          </a:xfrm>
        </p:grpSpPr>
        <p:sp>
          <p:nvSpPr>
            <p:cNvPr id="69" name="文本框 13">
              <a:extLst>
                <a:ext uri="{FF2B5EF4-FFF2-40B4-BE49-F238E27FC236}">
                  <a16:creationId xmlns:a16="http://schemas.microsoft.com/office/drawing/2014/main" id="{FF3D138A-5932-423C-A2F2-D4E3B0A505A9}"/>
                </a:ext>
              </a:extLst>
            </p:cNvPr>
            <p:cNvSpPr txBox="1"/>
            <p:nvPr/>
          </p:nvSpPr>
          <p:spPr>
            <a:xfrm>
              <a:off x="5594377" y="1361055"/>
              <a:ext cx="2575914" cy="306778"/>
            </a:xfrm>
            <a:prstGeom prst="rect">
              <a:avLst/>
            </a:prstGeom>
            <a:noFill/>
          </p:spPr>
          <p:txBody>
            <a:bodyPr wrap="square" rtlCol="0">
              <a:spAutoFit/>
            </a:bodyPr>
            <a:lstStyle/>
            <a:p>
              <a:r>
                <a:rPr lang="en-US" altLang="zh-CN" sz="2800">
                  <a:cs typeface="+mn-ea"/>
                  <a:sym typeface="+mn-lt"/>
                </a:rPr>
                <a:t>Luyện tập</a:t>
              </a:r>
              <a:endParaRPr lang="zh-CN" altLang="en-US" sz="2800" dirty="0">
                <a:cs typeface="+mn-ea"/>
                <a:sym typeface="+mn-lt"/>
              </a:endParaRPr>
            </a:p>
          </p:txBody>
        </p:sp>
        <p:sp>
          <p:nvSpPr>
            <p:cNvPr id="70" name="矩形: 剪去对角 14">
              <a:extLst>
                <a:ext uri="{FF2B5EF4-FFF2-40B4-BE49-F238E27FC236}">
                  <a16:creationId xmlns:a16="http://schemas.microsoft.com/office/drawing/2014/main" id="{18F78BAA-2B9E-4C9F-94AC-43150E33FE4C}"/>
                </a:ext>
              </a:extLst>
            </p:cNvPr>
            <p:cNvSpPr/>
            <p:nvPr/>
          </p:nvSpPr>
          <p:spPr>
            <a:xfrm>
              <a:off x="5486498" y="1342247"/>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71" name="矩形: 剪去对角 24">
              <a:extLst>
                <a:ext uri="{FF2B5EF4-FFF2-40B4-BE49-F238E27FC236}">
                  <a16:creationId xmlns:a16="http://schemas.microsoft.com/office/drawing/2014/main" id="{4C8DDEAC-B3E8-4A32-907B-F45325FF4805}"/>
                </a:ext>
              </a:extLst>
            </p:cNvPr>
            <p:cNvSpPr/>
            <p:nvPr/>
          </p:nvSpPr>
          <p:spPr>
            <a:xfrm>
              <a:off x="5542335" y="1285144"/>
              <a:ext cx="2763153" cy="589095"/>
            </a:xfrm>
            <a:prstGeom prst="snip2DiagRect">
              <a:avLst/>
            </a:prstGeom>
            <a:noFill/>
            <a:ln>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grpSp>
    </p:spTree>
    <p:extLst>
      <p:ext uri="{BB962C8B-B14F-4D97-AF65-F5344CB8AC3E}">
        <p14:creationId xmlns:p14="http://schemas.microsoft.com/office/powerpoint/2010/main" val="1275255163"/>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4.375E-6 1.85185E-6 L -0.18424 0.00139 " pathEditMode="relative" rAng="0" ptsTypes="AA">
                                          <p:cBhvr>
                                            <p:cTn id="8" dur="1250" spd="-100000" fill="hold"/>
                                            <p:tgtEl>
                                              <p:spTgt spid="8"/>
                                            </p:tgtEl>
                                            <p:attrNameLst>
                                              <p:attrName>ppt_x</p:attrName>
                                              <p:attrName>ppt_y</p:attrName>
                                            </p:attrNameLst>
                                          </p:cBhvr>
                                          <p:rCtr x="-9219" y="69"/>
                                        </p:animMotion>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750"/>
                                            <p:tgtEl>
                                              <p:spTgt spid="12"/>
                                            </p:tgtEl>
                                          </p:cBhvr>
                                        </p:animEffec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63" presetClass="path" presetSubtype="0" fill="hold" nodeType="withEffect" p14:presetBounceEnd="8667">
                                      <p:stCondLst>
                                        <p:cond delay="0"/>
                                      </p:stCondLst>
                                      <p:childTnLst>
                                        <p:animMotion origin="layout" path="M 0 0 L 0.25 0 E" pathEditMode="relative" ptsTypes="" p14:bounceEnd="8667">
                                          <p:cBhvr>
                                            <p:cTn id="21" dur="1500" spd="-100000" fill="hold"/>
                                            <p:tgtEl>
                                              <p:spTgt spid="9"/>
                                            </p:tgtEl>
                                            <p:attrNameLst>
                                              <p:attrName>ppt_x</p:attrName>
                                              <p:attrName>ppt_y</p:attrName>
                                            </p:attrNameLst>
                                          </p:cBhvr>
                                        </p:animMotion>
                                      </p:childTnLst>
                                    </p:cTn>
                                  </p:par>
                                  <p:par>
                                    <p:cTn id="22" presetID="55" presetClass="entr" presetSubtype="0" fill="hold" nodeType="withEffect">
                                      <p:stCondLst>
                                        <p:cond delay="750"/>
                                      </p:stCondLst>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ppt_w*0.70"/>
                                              </p:val>
                                            </p:tav>
                                            <p:tav tm="100000">
                                              <p:val>
                                                <p:strVal val="#ppt_w"/>
                                              </p:val>
                                            </p:tav>
                                          </p:tavLst>
                                        </p:anim>
                                        <p:anim calcmode="lin" valueType="num">
                                          <p:cBhvr>
                                            <p:cTn id="25" dur="750" fill="hold"/>
                                            <p:tgtEl>
                                              <p:spTgt spid="26"/>
                                            </p:tgtEl>
                                            <p:attrNameLst>
                                              <p:attrName>ppt_h</p:attrName>
                                            </p:attrNameLst>
                                          </p:cBhvr>
                                          <p:tavLst>
                                            <p:tav tm="0">
                                              <p:val>
                                                <p:strVal val="#ppt_h"/>
                                              </p:val>
                                            </p:tav>
                                            <p:tav tm="100000">
                                              <p:val>
                                                <p:strVal val="#ppt_h"/>
                                              </p:val>
                                            </p:tav>
                                          </p:tavLst>
                                        </p:anim>
                                        <p:animEffect transition="in" filter="fade">
                                          <p:cBhvr>
                                            <p:cTn id="26" dur="750"/>
                                            <p:tgtEl>
                                              <p:spTgt spid="26"/>
                                            </p:tgtEl>
                                          </p:cBhvr>
                                        </p:animEffec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63" presetClass="path" presetSubtype="0" fill="hold" nodeType="withEffect" p14:presetBounceEnd="8667">
                                      <p:stCondLst>
                                        <p:cond delay="0"/>
                                      </p:stCondLst>
                                      <p:childTnLst>
                                        <p:animMotion origin="layout" path="M 0 0 L 0.25 0 E" pathEditMode="relative" ptsTypes="" p14:bounceEnd="8667">
                                          <p:cBhvr>
                                            <p:cTn id="31" dur="1500" spd="-100000" fill="hold"/>
                                            <p:tgtEl>
                                              <p:spTgt spid="54"/>
                                            </p:tgtEl>
                                            <p:attrNameLst>
                                              <p:attrName>ppt_x</p:attrName>
                                              <p:attrName>ppt_y</p:attrName>
                                            </p:attrNameLst>
                                          </p:cBhvr>
                                        </p:animMotion>
                                      </p:childTnLst>
                                    </p:cTn>
                                  </p:par>
                                  <p:par>
                                    <p:cTn id="32" presetID="55" presetClass="entr" presetSubtype="0" fill="hold" nodeType="withEffect">
                                      <p:stCondLst>
                                        <p:cond delay="75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strVal val="#ppt_w*0.70"/>
                                              </p:val>
                                            </p:tav>
                                            <p:tav tm="100000">
                                              <p:val>
                                                <p:strVal val="#ppt_w"/>
                                              </p:val>
                                            </p:tav>
                                          </p:tavLst>
                                        </p:anim>
                                        <p:anim calcmode="lin" valueType="num">
                                          <p:cBhvr>
                                            <p:cTn id="35" dur="750" fill="hold"/>
                                            <p:tgtEl>
                                              <p:spTgt spid="59"/>
                                            </p:tgtEl>
                                            <p:attrNameLst>
                                              <p:attrName>ppt_h</p:attrName>
                                            </p:attrNameLst>
                                          </p:cBhvr>
                                          <p:tavLst>
                                            <p:tav tm="0">
                                              <p:val>
                                                <p:strVal val="#ppt_h"/>
                                              </p:val>
                                            </p:tav>
                                            <p:tav tm="100000">
                                              <p:val>
                                                <p:strVal val="#ppt_h"/>
                                              </p:val>
                                            </p:tav>
                                          </p:tavLst>
                                        </p:anim>
                                        <p:animEffect transition="in" filter="fade">
                                          <p:cBhvr>
                                            <p:cTn id="36" dur="750"/>
                                            <p:tgtEl>
                                              <p:spTgt spid="59"/>
                                            </p:tgtEl>
                                          </p:cBhvr>
                                        </p:animEffect>
                                      </p:childTnLst>
                                    </p:cTn>
                                  </p:par>
                                </p:childTnLst>
                              </p:cTn>
                            </p:par>
                            <p:par>
                              <p:cTn id="37" fill="hold">
                                <p:stCondLst>
                                  <p:cond delay="4250"/>
                                </p:stCondLst>
                                <p:childTnLst>
                                  <p:par>
                                    <p:cTn id="38" presetID="1"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63" presetClass="path" presetSubtype="0" fill="hold" nodeType="withEffect" p14:presetBounceEnd="8667">
                                      <p:stCondLst>
                                        <p:cond delay="0"/>
                                      </p:stCondLst>
                                      <p:childTnLst>
                                        <p:animMotion origin="layout" path="M 0 0 L 0.25 0 E" pathEditMode="relative" ptsTypes="" p14:bounceEnd="8667">
                                          <p:cBhvr>
                                            <p:cTn id="41" dur="1500" spd="-100000" fill="hold"/>
                                            <p:tgtEl>
                                              <p:spTgt spid="63"/>
                                            </p:tgtEl>
                                            <p:attrNameLst>
                                              <p:attrName>ppt_x</p:attrName>
                                              <p:attrName>ppt_y</p:attrName>
                                            </p:attrNameLst>
                                          </p:cBhvr>
                                        </p:animMotion>
                                      </p:childTnLst>
                                    </p:cTn>
                                  </p:par>
                                  <p:par>
                                    <p:cTn id="42" presetID="55" presetClass="entr" presetSubtype="0" fill="hold" nodeType="withEffect">
                                      <p:stCondLst>
                                        <p:cond delay="750"/>
                                      </p:stCondLst>
                                      <p:childTnLst>
                                        <p:set>
                                          <p:cBhvr>
                                            <p:cTn id="43" dur="1" fill="hold">
                                              <p:stCondLst>
                                                <p:cond delay="0"/>
                                              </p:stCondLst>
                                            </p:cTn>
                                            <p:tgtEl>
                                              <p:spTgt spid="68"/>
                                            </p:tgtEl>
                                            <p:attrNameLst>
                                              <p:attrName>style.visibility</p:attrName>
                                            </p:attrNameLst>
                                          </p:cBhvr>
                                          <p:to>
                                            <p:strVal val="visible"/>
                                          </p:to>
                                        </p:set>
                                        <p:anim calcmode="lin" valueType="num">
                                          <p:cBhvr>
                                            <p:cTn id="44" dur="750" fill="hold"/>
                                            <p:tgtEl>
                                              <p:spTgt spid="68"/>
                                            </p:tgtEl>
                                            <p:attrNameLst>
                                              <p:attrName>ppt_w</p:attrName>
                                            </p:attrNameLst>
                                          </p:cBhvr>
                                          <p:tavLst>
                                            <p:tav tm="0">
                                              <p:val>
                                                <p:strVal val="#ppt_w*0.70"/>
                                              </p:val>
                                            </p:tav>
                                            <p:tav tm="100000">
                                              <p:val>
                                                <p:strVal val="#ppt_w"/>
                                              </p:val>
                                            </p:tav>
                                          </p:tavLst>
                                        </p:anim>
                                        <p:anim calcmode="lin" valueType="num">
                                          <p:cBhvr>
                                            <p:cTn id="45" dur="750" fill="hold"/>
                                            <p:tgtEl>
                                              <p:spTgt spid="68"/>
                                            </p:tgtEl>
                                            <p:attrNameLst>
                                              <p:attrName>ppt_h</p:attrName>
                                            </p:attrNameLst>
                                          </p:cBhvr>
                                          <p:tavLst>
                                            <p:tav tm="0">
                                              <p:val>
                                                <p:strVal val="#ppt_h"/>
                                              </p:val>
                                            </p:tav>
                                            <p:tav tm="100000">
                                              <p:val>
                                                <p:strVal val="#ppt_h"/>
                                              </p:val>
                                            </p:tav>
                                          </p:tavLst>
                                        </p:anim>
                                        <p:animEffect transition="in" filter="fade">
                                          <p:cBhvr>
                                            <p:cTn id="4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4.375E-6 1.85185E-6 L -0.18424 0.00139 " pathEditMode="relative" rAng="0" ptsTypes="AA">
                                          <p:cBhvr>
                                            <p:cTn id="8" dur="1250" spd="-100000" fill="hold"/>
                                            <p:tgtEl>
                                              <p:spTgt spid="8"/>
                                            </p:tgtEl>
                                            <p:attrNameLst>
                                              <p:attrName>ppt_x</p:attrName>
                                              <p:attrName>ppt_y</p:attrName>
                                            </p:attrNameLst>
                                          </p:cBhvr>
                                          <p:rCtr x="-9219" y="69"/>
                                        </p:animMotion>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750"/>
                                            <p:tgtEl>
                                              <p:spTgt spid="12"/>
                                            </p:tgtEl>
                                          </p:cBhvr>
                                        </p:animEffec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63" presetClass="path" presetSubtype="0" fill="hold" nodeType="withEffect">
                                      <p:stCondLst>
                                        <p:cond delay="0"/>
                                      </p:stCondLst>
                                      <p:childTnLst>
                                        <p:animMotion origin="layout" path="M 0 0 L 0.25 0 E" pathEditMode="relative" ptsTypes="">
                                          <p:cBhvr>
                                            <p:cTn id="21" dur="1500" spd="-100000" fill="hold"/>
                                            <p:tgtEl>
                                              <p:spTgt spid="9"/>
                                            </p:tgtEl>
                                            <p:attrNameLst>
                                              <p:attrName>ppt_x</p:attrName>
                                              <p:attrName>ppt_y</p:attrName>
                                            </p:attrNameLst>
                                          </p:cBhvr>
                                        </p:animMotion>
                                      </p:childTnLst>
                                    </p:cTn>
                                  </p:par>
                                  <p:par>
                                    <p:cTn id="22" presetID="55" presetClass="entr" presetSubtype="0" fill="hold" nodeType="withEffect">
                                      <p:stCondLst>
                                        <p:cond delay="750"/>
                                      </p:stCondLst>
                                      <p:childTnLst>
                                        <p:set>
                                          <p:cBhvr>
                                            <p:cTn id="23" dur="1" fill="hold">
                                              <p:stCondLst>
                                                <p:cond delay="0"/>
                                              </p:stCondLst>
                                            </p:cTn>
                                            <p:tgtEl>
                                              <p:spTgt spid="26"/>
                                            </p:tgtEl>
                                            <p:attrNameLst>
                                              <p:attrName>style.visibility</p:attrName>
                                            </p:attrNameLst>
                                          </p:cBhvr>
                                          <p:to>
                                            <p:strVal val="visible"/>
                                          </p:to>
                                        </p:set>
                                        <p:anim calcmode="lin" valueType="num">
                                          <p:cBhvr>
                                            <p:cTn id="24" dur="750" fill="hold"/>
                                            <p:tgtEl>
                                              <p:spTgt spid="26"/>
                                            </p:tgtEl>
                                            <p:attrNameLst>
                                              <p:attrName>ppt_w</p:attrName>
                                            </p:attrNameLst>
                                          </p:cBhvr>
                                          <p:tavLst>
                                            <p:tav tm="0">
                                              <p:val>
                                                <p:strVal val="#ppt_w*0.70"/>
                                              </p:val>
                                            </p:tav>
                                            <p:tav tm="100000">
                                              <p:val>
                                                <p:strVal val="#ppt_w"/>
                                              </p:val>
                                            </p:tav>
                                          </p:tavLst>
                                        </p:anim>
                                        <p:anim calcmode="lin" valueType="num">
                                          <p:cBhvr>
                                            <p:cTn id="25" dur="750" fill="hold"/>
                                            <p:tgtEl>
                                              <p:spTgt spid="26"/>
                                            </p:tgtEl>
                                            <p:attrNameLst>
                                              <p:attrName>ppt_h</p:attrName>
                                            </p:attrNameLst>
                                          </p:cBhvr>
                                          <p:tavLst>
                                            <p:tav tm="0">
                                              <p:val>
                                                <p:strVal val="#ppt_h"/>
                                              </p:val>
                                            </p:tav>
                                            <p:tav tm="100000">
                                              <p:val>
                                                <p:strVal val="#ppt_h"/>
                                              </p:val>
                                            </p:tav>
                                          </p:tavLst>
                                        </p:anim>
                                        <p:animEffect transition="in" filter="fade">
                                          <p:cBhvr>
                                            <p:cTn id="26" dur="750"/>
                                            <p:tgtEl>
                                              <p:spTgt spid="26"/>
                                            </p:tgtEl>
                                          </p:cBhvr>
                                        </p:animEffect>
                                      </p:childTnLst>
                                    </p:cTn>
                                  </p:par>
                                </p:childTnLst>
                              </p:cTn>
                            </p:par>
                            <p:par>
                              <p:cTn id="27" fill="hold">
                                <p:stCondLst>
                                  <p:cond delay="2750"/>
                                </p:stCondLst>
                                <p:childTnLst>
                                  <p:par>
                                    <p:cTn id="28" presetID="1" presetClass="entr" presetSubtype="0"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63" presetClass="path" presetSubtype="0" fill="hold" nodeType="withEffect">
                                      <p:stCondLst>
                                        <p:cond delay="0"/>
                                      </p:stCondLst>
                                      <p:childTnLst>
                                        <p:animMotion origin="layout" path="M 0 0 L 0.25 0 E" pathEditMode="relative" ptsTypes="">
                                          <p:cBhvr>
                                            <p:cTn id="31" dur="1500" spd="-100000" fill="hold"/>
                                            <p:tgtEl>
                                              <p:spTgt spid="54"/>
                                            </p:tgtEl>
                                            <p:attrNameLst>
                                              <p:attrName>ppt_x</p:attrName>
                                              <p:attrName>ppt_y</p:attrName>
                                            </p:attrNameLst>
                                          </p:cBhvr>
                                        </p:animMotion>
                                      </p:childTnLst>
                                    </p:cTn>
                                  </p:par>
                                  <p:par>
                                    <p:cTn id="32" presetID="55" presetClass="entr" presetSubtype="0" fill="hold" nodeType="withEffect">
                                      <p:stCondLst>
                                        <p:cond delay="750"/>
                                      </p:stCondLst>
                                      <p:childTnLst>
                                        <p:set>
                                          <p:cBhvr>
                                            <p:cTn id="33" dur="1" fill="hold">
                                              <p:stCondLst>
                                                <p:cond delay="0"/>
                                              </p:stCondLst>
                                            </p:cTn>
                                            <p:tgtEl>
                                              <p:spTgt spid="59"/>
                                            </p:tgtEl>
                                            <p:attrNameLst>
                                              <p:attrName>style.visibility</p:attrName>
                                            </p:attrNameLst>
                                          </p:cBhvr>
                                          <p:to>
                                            <p:strVal val="visible"/>
                                          </p:to>
                                        </p:set>
                                        <p:anim calcmode="lin" valueType="num">
                                          <p:cBhvr>
                                            <p:cTn id="34" dur="750" fill="hold"/>
                                            <p:tgtEl>
                                              <p:spTgt spid="59"/>
                                            </p:tgtEl>
                                            <p:attrNameLst>
                                              <p:attrName>ppt_w</p:attrName>
                                            </p:attrNameLst>
                                          </p:cBhvr>
                                          <p:tavLst>
                                            <p:tav tm="0">
                                              <p:val>
                                                <p:strVal val="#ppt_w*0.70"/>
                                              </p:val>
                                            </p:tav>
                                            <p:tav tm="100000">
                                              <p:val>
                                                <p:strVal val="#ppt_w"/>
                                              </p:val>
                                            </p:tav>
                                          </p:tavLst>
                                        </p:anim>
                                        <p:anim calcmode="lin" valueType="num">
                                          <p:cBhvr>
                                            <p:cTn id="35" dur="750" fill="hold"/>
                                            <p:tgtEl>
                                              <p:spTgt spid="59"/>
                                            </p:tgtEl>
                                            <p:attrNameLst>
                                              <p:attrName>ppt_h</p:attrName>
                                            </p:attrNameLst>
                                          </p:cBhvr>
                                          <p:tavLst>
                                            <p:tav tm="0">
                                              <p:val>
                                                <p:strVal val="#ppt_h"/>
                                              </p:val>
                                            </p:tav>
                                            <p:tav tm="100000">
                                              <p:val>
                                                <p:strVal val="#ppt_h"/>
                                              </p:val>
                                            </p:tav>
                                          </p:tavLst>
                                        </p:anim>
                                        <p:animEffect transition="in" filter="fade">
                                          <p:cBhvr>
                                            <p:cTn id="36" dur="750"/>
                                            <p:tgtEl>
                                              <p:spTgt spid="59"/>
                                            </p:tgtEl>
                                          </p:cBhvr>
                                        </p:animEffect>
                                      </p:childTnLst>
                                    </p:cTn>
                                  </p:par>
                                </p:childTnLst>
                              </p:cTn>
                            </p:par>
                            <p:par>
                              <p:cTn id="37" fill="hold">
                                <p:stCondLst>
                                  <p:cond delay="4250"/>
                                </p:stCondLst>
                                <p:childTnLst>
                                  <p:par>
                                    <p:cTn id="38" presetID="1" presetClass="entr" presetSubtype="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par>
                                    <p:cTn id="40" presetID="63" presetClass="path" presetSubtype="0" fill="hold" nodeType="withEffect">
                                      <p:stCondLst>
                                        <p:cond delay="0"/>
                                      </p:stCondLst>
                                      <p:childTnLst>
                                        <p:animMotion origin="layout" path="M 0 0 L 0.25 0 E" pathEditMode="relative" ptsTypes="">
                                          <p:cBhvr>
                                            <p:cTn id="41" dur="1500" spd="-100000" fill="hold"/>
                                            <p:tgtEl>
                                              <p:spTgt spid="63"/>
                                            </p:tgtEl>
                                            <p:attrNameLst>
                                              <p:attrName>ppt_x</p:attrName>
                                              <p:attrName>ppt_y</p:attrName>
                                            </p:attrNameLst>
                                          </p:cBhvr>
                                        </p:animMotion>
                                      </p:childTnLst>
                                    </p:cTn>
                                  </p:par>
                                  <p:par>
                                    <p:cTn id="42" presetID="55" presetClass="entr" presetSubtype="0" fill="hold" nodeType="withEffect">
                                      <p:stCondLst>
                                        <p:cond delay="750"/>
                                      </p:stCondLst>
                                      <p:childTnLst>
                                        <p:set>
                                          <p:cBhvr>
                                            <p:cTn id="43" dur="1" fill="hold">
                                              <p:stCondLst>
                                                <p:cond delay="0"/>
                                              </p:stCondLst>
                                            </p:cTn>
                                            <p:tgtEl>
                                              <p:spTgt spid="68"/>
                                            </p:tgtEl>
                                            <p:attrNameLst>
                                              <p:attrName>style.visibility</p:attrName>
                                            </p:attrNameLst>
                                          </p:cBhvr>
                                          <p:to>
                                            <p:strVal val="visible"/>
                                          </p:to>
                                        </p:set>
                                        <p:anim calcmode="lin" valueType="num">
                                          <p:cBhvr>
                                            <p:cTn id="44" dur="750" fill="hold"/>
                                            <p:tgtEl>
                                              <p:spTgt spid="68"/>
                                            </p:tgtEl>
                                            <p:attrNameLst>
                                              <p:attrName>ppt_w</p:attrName>
                                            </p:attrNameLst>
                                          </p:cBhvr>
                                          <p:tavLst>
                                            <p:tav tm="0">
                                              <p:val>
                                                <p:strVal val="#ppt_w*0.70"/>
                                              </p:val>
                                            </p:tav>
                                            <p:tav tm="100000">
                                              <p:val>
                                                <p:strVal val="#ppt_w"/>
                                              </p:val>
                                            </p:tav>
                                          </p:tavLst>
                                        </p:anim>
                                        <p:anim calcmode="lin" valueType="num">
                                          <p:cBhvr>
                                            <p:cTn id="45" dur="750" fill="hold"/>
                                            <p:tgtEl>
                                              <p:spTgt spid="68"/>
                                            </p:tgtEl>
                                            <p:attrNameLst>
                                              <p:attrName>ppt_h</p:attrName>
                                            </p:attrNameLst>
                                          </p:cBhvr>
                                          <p:tavLst>
                                            <p:tav tm="0">
                                              <p:val>
                                                <p:strVal val="#ppt_h"/>
                                              </p:val>
                                            </p:tav>
                                            <p:tav tm="100000">
                                              <p:val>
                                                <p:strVal val="#ppt_h"/>
                                              </p:val>
                                            </p:tav>
                                          </p:tavLst>
                                        </p:anim>
                                        <p:animEffect transition="in" filter="fade">
                                          <p:cBhvr>
                                            <p:cTn id="46"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3</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smtClean="0">
                <a:solidFill>
                  <a:prstClr val="black"/>
                </a:solidFill>
                <a:latin typeface="Times New Roman" pitchFamily="18" charset="0"/>
                <a:cs typeface="Times New Roman" pitchFamily="18" charset="0"/>
              </a:rPr>
              <a:t>CÁC BƯỚC</a:t>
            </a:r>
            <a:endParaRPr lang="en-US" sz="4800" b="1">
              <a:solidFill>
                <a:prstClr val="black"/>
              </a:solidFill>
              <a:latin typeface="Times New Roman" pitchFamily="18" charset="0"/>
              <a:cs typeface="Times New Roman" pitchFamily="18" charset="0"/>
            </a:endParaRPr>
          </a:p>
        </p:txBody>
      </p:sp>
      <p:sp>
        <p:nvSpPr>
          <p:cNvPr id="5" name="Rectangle 4"/>
          <p:cNvSpPr/>
          <p:nvPr/>
        </p:nvSpPr>
        <p:spPr>
          <a:xfrm>
            <a:off x="4470400" y="760670"/>
            <a:ext cx="7435433" cy="5722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淘宝网chenying0907出品 14"/>
          <p:cNvSpPr txBox="1"/>
          <p:nvPr/>
        </p:nvSpPr>
        <p:spPr>
          <a:xfrm>
            <a:off x="1471793" y="842592"/>
            <a:ext cx="2390524" cy="784826"/>
          </a:xfrm>
          <a:prstGeom prst="rect">
            <a:avLst/>
          </a:prstGeom>
          <a:noFill/>
        </p:spPr>
        <p:txBody>
          <a:bodyPr wrap="square" lIns="91432" tIns="45718" rIns="91432" bIns="45718" rtlCol="0">
            <a:spAutoFit/>
          </a:bodyPr>
          <a:lstStyle/>
          <a:p>
            <a:pPr algn="ctr" defTabSz="914309">
              <a:lnSpc>
                <a:spcPct val="125000"/>
              </a:lnSpc>
            </a:pPr>
            <a:r>
              <a:rPr lang="en-US" altLang="zh-CN" sz="3600" b="1" i="1" smtClean="0">
                <a:solidFill>
                  <a:prstClr val="black"/>
                </a:solidFill>
                <a:latin typeface="Times New Roman" pitchFamily="18" charset="0"/>
                <a:ea typeface="Tahoma" panose="020B0604030504040204" pitchFamily="34" charset="0"/>
                <a:cs typeface="Times New Roman" pitchFamily="18" charset="0"/>
              </a:rPr>
              <a:t>Viết bài</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29" name="TextBox 28"/>
          <p:cNvSpPr txBox="1"/>
          <p:nvPr/>
        </p:nvSpPr>
        <p:spPr>
          <a:xfrm>
            <a:off x="5486429" y="777933"/>
            <a:ext cx="5418471" cy="769441"/>
          </a:xfrm>
          <a:prstGeom prst="rect">
            <a:avLst/>
          </a:prstGeom>
          <a:noFill/>
        </p:spPr>
        <p:txBody>
          <a:bodyPr wrap="none" lIns="91438" tIns="45719" rIns="91438" bIns="45719" rtlCol="0">
            <a:spAutoFit/>
          </a:bodyPr>
          <a:lstStyle/>
          <a:p>
            <a:r>
              <a:rPr lang="en-US" sz="4400" b="1" i="1" u="sng">
                <a:latin typeface="Times New Roman" pitchFamily="18" charset="0"/>
                <a:cs typeface="Times New Roman" pitchFamily="18" charset="0"/>
              </a:rPr>
              <a:t>HOẠT ĐỘNG NHÓM</a:t>
            </a:r>
          </a:p>
        </p:txBody>
      </p:sp>
      <p:sp>
        <p:nvSpPr>
          <p:cNvPr id="6" name="Rectangle 5"/>
          <p:cNvSpPr/>
          <p:nvPr/>
        </p:nvSpPr>
        <p:spPr>
          <a:xfrm>
            <a:off x="4894685" y="2251426"/>
            <a:ext cx="6364718" cy="3170099"/>
          </a:xfrm>
          <a:prstGeom prst="rect">
            <a:avLst/>
          </a:prstGeom>
        </p:spPr>
        <p:txBody>
          <a:bodyPr wrap="square">
            <a:spAutoFit/>
          </a:bodyPr>
          <a:lstStyle/>
          <a:p>
            <a:pPr algn="ctr" defTabSz="914400" fontAlgn="base">
              <a:spcBef>
                <a:spcPct val="50000"/>
              </a:spcBef>
              <a:spcAft>
                <a:spcPct val="0"/>
              </a:spcAft>
            </a:pPr>
            <a:r>
              <a:rPr lang="en-US" altLang="zh-CN" sz="4000" b="1" i="1" smtClean="0">
                <a:solidFill>
                  <a:srgbClr val="FF0000"/>
                </a:solidFill>
                <a:latin typeface="Times New Roman" pitchFamily="18" charset="0"/>
                <a:ea typeface="SimSun" pitchFamily="2" charset="-122"/>
              </a:rPr>
              <a:t>Thực hiện viết bài cho </a:t>
            </a:r>
            <a:r>
              <a:rPr lang="en-US" altLang="zh-CN" sz="4000" b="1" i="1" smtClean="0">
                <a:solidFill>
                  <a:srgbClr val="FF0000"/>
                </a:solidFill>
                <a:latin typeface="Times New Roman" pitchFamily="18" charset="0"/>
                <a:cs typeface="Times New Roman" pitchFamily="18" charset="0"/>
                <a:sym typeface="+mn-lt"/>
              </a:rPr>
              <a:t>Đề </a:t>
            </a:r>
            <a:r>
              <a:rPr lang="en-US" altLang="zh-CN" sz="4000" b="1" i="1">
                <a:solidFill>
                  <a:srgbClr val="FF0000"/>
                </a:solidFill>
                <a:latin typeface="Times New Roman" pitchFamily="18" charset="0"/>
                <a:cs typeface="Times New Roman" pitchFamily="18" charset="0"/>
                <a:sym typeface="+mn-lt"/>
              </a:rPr>
              <a:t>bài: “Phân tích tình yêu quê hương trong bài thơ “Quê hương”- Tế </a:t>
            </a:r>
            <a:r>
              <a:rPr lang="en-US" altLang="zh-CN" sz="4000" b="1" i="1" smtClean="0">
                <a:solidFill>
                  <a:srgbClr val="FF0000"/>
                </a:solidFill>
                <a:latin typeface="Times New Roman" pitchFamily="18" charset="0"/>
                <a:cs typeface="Times New Roman" pitchFamily="18" charset="0"/>
                <a:sym typeface="+mn-lt"/>
              </a:rPr>
              <a:t>Hanh dựa trên dàn ý đã lập ở bước 2</a:t>
            </a:r>
          </a:p>
        </p:txBody>
      </p:sp>
    </p:spTree>
    <p:extLst>
      <p:ext uri="{BB962C8B-B14F-4D97-AF65-F5344CB8AC3E}">
        <p14:creationId xmlns:p14="http://schemas.microsoft.com/office/powerpoint/2010/main" val="4102238128"/>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p:bldP spid="2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6" y="0"/>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670359" y="5487915"/>
            <a:ext cx="470948" cy="1127263"/>
          </a:xfrm>
          <a:prstGeom prst="rect">
            <a:avLst/>
          </a:prstGeom>
        </p:spPr>
      </p:pic>
      <p:pic>
        <p:nvPicPr>
          <p:cNvPr id="3" name="图片 2">
            <a:extLst>
              <a:ext uri="{FF2B5EF4-FFF2-40B4-BE49-F238E27FC236}">
                <a16:creationId xmlns:a16="http://schemas.microsoft.com/office/drawing/2014/main" id="{1CBA772C-1822-4223-9F07-6D011D7FCD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948" y="2022312"/>
            <a:ext cx="3989843" cy="3978443"/>
          </a:xfrm>
          <a:prstGeom prst="rect">
            <a:avLst/>
          </a:prstGeom>
        </p:spPr>
      </p:pic>
      <p:grpSp>
        <p:nvGrpSpPr>
          <p:cNvPr id="17" name="组合 16">
            <a:extLst>
              <a:ext uri="{FF2B5EF4-FFF2-40B4-BE49-F238E27FC236}">
                <a16:creationId xmlns:a16="http://schemas.microsoft.com/office/drawing/2014/main" id="{321916A9-7D13-468C-9974-71F85478E84A}"/>
              </a:ext>
            </a:extLst>
          </p:cNvPr>
          <p:cNvGrpSpPr/>
          <p:nvPr/>
        </p:nvGrpSpPr>
        <p:grpSpPr>
          <a:xfrm>
            <a:off x="476901" y="760670"/>
            <a:ext cx="994891" cy="999428"/>
            <a:chOff x="1722254" y="1671267"/>
            <a:chExt cx="994890" cy="999428"/>
          </a:xfrm>
        </p:grpSpPr>
        <p:pic>
          <p:nvPicPr>
            <p:cNvPr id="18" name="图片 17">
              <a:extLst>
                <a:ext uri="{FF2B5EF4-FFF2-40B4-BE49-F238E27FC236}">
                  <a16:creationId xmlns:a16="http://schemas.microsoft.com/office/drawing/2014/main" id="{A987C24C-17FA-4F18-B6D9-2B27C79175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2" name="文本框 21">
              <a:extLst>
                <a:ext uri="{FF2B5EF4-FFF2-40B4-BE49-F238E27FC236}">
                  <a16:creationId xmlns:a16="http://schemas.microsoft.com/office/drawing/2014/main" id="{7559F7F6-5113-4AE4-9AA9-007A8A4D8ABC}"/>
                </a:ext>
              </a:extLst>
            </p:cNvPr>
            <p:cNvSpPr txBox="1"/>
            <p:nvPr/>
          </p:nvSpPr>
          <p:spPr>
            <a:xfrm>
              <a:off x="1918773" y="1862304"/>
              <a:ext cx="798371" cy="523220"/>
            </a:xfrm>
            <a:prstGeom prst="rect">
              <a:avLst/>
            </a:prstGeom>
            <a:noFill/>
          </p:spPr>
          <p:txBody>
            <a:bodyPr wrap="square" rtlCol="0">
              <a:spAutoFit/>
            </a:bodyPr>
            <a:lstStyle/>
            <a:p>
              <a:r>
                <a:rPr lang="en-US" altLang="zh-CN" sz="2800" dirty="0" smtClean="0">
                  <a:solidFill>
                    <a:prstClr val="white"/>
                  </a:solidFill>
                  <a:cs typeface="+mn-ea"/>
                  <a:sym typeface="+mn-lt"/>
                </a:rPr>
                <a:t>4</a:t>
              </a:r>
              <a:endParaRPr lang="zh-CN" altLang="en-US" sz="2800" dirty="0">
                <a:solidFill>
                  <a:prstClr val="white"/>
                </a:solidFill>
                <a:cs typeface="+mn-ea"/>
                <a:sym typeface="+mn-lt"/>
              </a:endParaRPr>
            </a:p>
          </p:txBody>
        </p:sp>
      </p:grpSp>
      <p:sp>
        <p:nvSpPr>
          <p:cNvPr id="2" name="TextBox 1"/>
          <p:cNvSpPr txBox="1"/>
          <p:nvPr/>
        </p:nvSpPr>
        <p:spPr>
          <a:xfrm>
            <a:off x="612334" y="3552040"/>
            <a:ext cx="3475631" cy="830997"/>
          </a:xfrm>
          <a:prstGeom prst="rect">
            <a:avLst/>
          </a:prstGeom>
          <a:solidFill>
            <a:schemeClr val="bg1"/>
          </a:solidFill>
        </p:spPr>
        <p:txBody>
          <a:bodyPr wrap="none" rtlCol="0">
            <a:spAutoFit/>
          </a:bodyPr>
          <a:lstStyle/>
          <a:p>
            <a:r>
              <a:rPr lang="en-US" sz="4800" b="1" smtClean="0">
                <a:solidFill>
                  <a:prstClr val="black"/>
                </a:solidFill>
                <a:latin typeface="Times New Roman" pitchFamily="18" charset="0"/>
                <a:cs typeface="Times New Roman" pitchFamily="18" charset="0"/>
              </a:rPr>
              <a:t>CÁC BƯỚC</a:t>
            </a:r>
            <a:endParaRPr lang="en-US" sz="4800" b="1">
              <a:solidFill>
                <a:prstClr val="black"/>
              </a:solidFill>
              <a:latin typeface="Times New Roman" pitchFamily="18" charset="0"/>
              <a:cs typeface="Times New Roman" pitchFamily="18" charset="0"/>
            </a:endParaRPr>
          </a:p>
        </p:txBody>
      </p:sp>
      <p:sp>
        <p:nvSpPr>
          <p:cNvPr id="5" name="Rectangle 4"/>
          <p:cNvSpPr/>
          <p:nvPr/>
        </p:nvSpPr>
        <p:spPr>
          <a:xfrm>
            <a:off x="4470400" y="760670"/>
            <a:ext cx="7435433" cy="57220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淘宝网chenying0907出品 14"/>
          <p:cNvSpPr txBox="1"/>
          <p:nvPr/>
        </p:nvSpPr>
        <p:spPr>
          <a:xfrm>
            <a:off x="1471793" y="596928"/>
            <a:ext cx="2390524" cy="1477323"/>
          </a:xfrm>
          <a:prstGeom prst="rect">
            <a:avLst/>
          </a:prstGeom>
          <a:noFill/>
        </p:spPr>
        <p:txBody>
          <a:bodyPr wrap="square" lIns="91432" tIns="45718" rIns="91432" bIns="45718" rtlCol="0">
            <a:spAutoFit/>
          </a:bodyPr>
          <a:lstStyle/>
          <a:p>
            <a:pPr algn="ctr" defTabSz="914309">
              <a:lnSpc>
                <a:spcPct val="125000"/>
              </a:lnSpc>
            </a:pPr>
            <a:r>
              <a:rPr lang="en-US" altLang="zh-CN" sz="3600" b="1" i="1" smtClean="0">
                <a:solidFill>
                  <a:prstClr val="black"/>
                </a:solidFill>
                <a:latin typeface="Times New Roman" pitchFamily="18" charset="0"/>
                <a:ea typeface="Tahoma" panose="020B0604030504040204" pitchFamily="34" charset="0"/>
                <a:cs typeface="Times New Roman" pitchFamily="18" charset="0"/>
              </a:rPr>
              <a:t>Đọc lại và sửa chữa</a:t>
            </a:r>
            <a:endParaRPr lang="zh-CN" altLang="en-US" sz="3600" b="1" i="1" dirty="0">
              <a:solidFill>
                <a:prstClr val="black"/>
              </a:solidFill>
              <a:latin typeface="Times New Roman" pitchFamily="18" charset="0"/>
              <a:ea typeface="微软雅黑" pitchFamily="34" charset="-122"/>
              <a:cs typeface="Times New Roman" pitchFamily="18" charset="0"/>
            </a:endParaRPr>
          </a:p>
        </p:txBody>
      </p:sp>
      <p:sp>
        <p:nvSpPr>
          <p:cNvPr id="14" name="Rectangle 13"/>
          <p:cNvSpPr/>
          <p:nvPr/>
        </p:nvSpPr>
        <p:spPr>
          <a:xfrm>
            <a:off x="4743902" y="1213317"/>
            <a:ext cx="6888427" cy="2092875"/>
          </a:xfrm>
          <a:prstGeom prst="rect">
            <a:avLst/>
          </a:prstGeom>
        </p:spPr>
        <p:txBody>
          <a:bodyPr wrap="square" lIns="121906" tIns="60953" rIns="121906" bIns="60953">
            <a:spAutoFit/>
          </a:bodyPr>
          <a:lstStyle/>
          <a:p>
            <a:pPr marL="533333" indent="-533333" defTabSz="914332"/>
            <a:r>
              <a:rPr lang="en-US" sz="3200" b="1" i="1">
                <a:solidFill>
                  <a:srgbClr val="180000"/>
                </a:solidFill>
                <a:latin typeface="Times New Roman" pitchFamily="18" charset="0"/>
                <a:cs typeface="Times New Roman" pitchFamily="18" charset="0"/>
                <a:sym typeface="Arial"/>
              </a:rPr>
              <a:t>Hình thức: đầy đủ bố cục 3 phần </a:t>
            </a:r>
          </a:p>
          <a:p>
            <a:pPr marL="533333" indent="-533333" defTabSz="914332"/>
            <a:r>
              <a:rPr lang="en-US" sz="3200" i="1">
                <a:solidFill>
                  <a:srgbClr val="180000"/>
                </a:solidFill>
                <a:latin typeface="Times New Roman" pitchFamily="18" charset="0"/>
                <a:cs typeface="Times New Roman" pitchFamily="18" charset="0"/>
                <a:sym typeface="Arial"/>
              </a:rPr>
              <a:t>- Mở bài</a:t>
            </a:r>
          </a:p>
          <a:p>
            <a:pPr marL="533333" indent="-533333" defTabSz="914332"/>
            <a:r>
              <a:rPr lang="en-US" sz="3200" i="1">
                <a:solidFill>
                  <a:srgbClr val="180000"/>
                </a:solidFill>
                <a:latin typeface="Times New Roman" pitchFamily="18" charset="0"/>
                <a:cs typeface="Times New Roman" pitchFamily="18" charset="0"/>
                <a:sym typeface="Arial"/>
              </a:rPr>
              <a:t>- Thân bài</a:t>
            </a:r>
          </a:p>
          <a:p>
            <a:pPr marL="533333" indent="-533333" defTabSz="914332"/>
            <a:r>
              <a:rPr lang="en-US" sz="3200" i="1">
                <a:solidFill>
                  <a:srgbClr val="180000"/>
                </a:solidFill>
                <a:latin typeface="Times New Roman" pitchFamily="18" charset="0"/>
                <a:cs typeface="Times New Roman" pitchFamily="18" charset="0"/>
                <a:sym typeface="Arial"/>
              </a:rPr>
              <a:t>- Kết bài</a:t>
            </a:r>
            <a:endParaRPr lang="en-US" sz="3200" i="1" dirty="0">
              <a:solidFill>
                <a:srgbClr val="180000"/>
              </a:solidFill>
              <a:latin typeface="Times New Roman" pitchFamily="18" charset="0"/>
              <a:cs typeface="Times New Roman" pitchFamily="18" charset="0"/>
              <a:sym typeface="Arial"/>
            </a:endParaRPr>
          </a:p>
        </p:txBody>
      </p:sp>
      <p:sp>
        <p:nvSpPr>
          <p:cNvPr id="15" name="Rectangle 14"/>
          <p:cNvSpPr/>
          <p:nvPr/>
        </p:nvSpPr>
        <p:spPr>
          <a:xfrm>
            <a:off x="4743901" y="3709587"/>
            <a:ext cx="6888427" cy="1107991"/>
          </a:xfrm>
          <a:prstGeom prst="rect">
            <a:avLst/>
          </a:prstGeom>
        </p:spPr>
        <p:txBody>
          <a:bodyPr wrap="square" lIns="121906" tIns="60953" rIns="121906" bIns="60953">
            <a:spAutoFit/>
          </a:bodyPr>
          <a:lstStyle/>
          <a:p>
            <a:pPr defTabSz="914332"/>
            <a:r>
              <a:rPr lang="en-US" sz="3200" b="1" i="1">
                <a:solidFill>
                  <a:srgbClr val="180000"/>
                </a:solidFill>
                <a:latin typeface="Times New Roman" pitchFamily="18" charset="0"/>
                <a:cs typeface="Times New Roman" pitchFamily="18" charset="0"/>
                <a:sym typeface="Arial"/>
              </a:rPr>
              <a:t>Nội dung</a:t>
            </a:r>
            <a:r>
              <a:rPr lang="en-US" sz="3200" i="1">
                <a:solidFill>
                  <a:srgbClr val="180000"/>
                </a:solidFill>
                <a:latin typeface="Times New Roman" pitchFamily="18" charset="0"/>
                <a:cs typeface="Times New Roman" pitchFamily="18" charset="0"/>
                <a:sym typeface="Arial"/>
              </a:rPr>
              <a:t>: đảm bảo các yêu cầu, đủ các bước, các ý đã xây dựng</a:t>
            </a:r>
          </a:p>
        </p:txBody>
      </p:sp>
    </p:spTree>
    <p:extLst>
      <p:ext uri="{BB962C8B-B14F-4D97-AF65-F5344CB8AC3E}">
        <p14:creationId xmlns:p14="http://schemas.microsoft.com/office/powerpoint/2010/main" val="3240464348"/>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9" presetClass="path" presetSubtype="0" fill="hold" nodeType="withEffect">
                                  <p:stCondLst>
                                    <p:cond delay="0"/>
                                  </p:stCondLst>
                                  <p:childTnLst>
                                    <p:animMotion origin="layout" path="M 3.125E-6 2.59259E-6 L 0.25 0.25 " pathEditMode="relative" rAng="0" ptsTypes="AA">
                                      <p:cBhvr>
                                        <p:cTn id="8" dur="1250" spd="-100000" fill="hold"/>
                                        <p:tgtEl>
                                          <p:spTgt spid="17"/>
                                        </p:tgtEl>
                                        <p:attrNameLst>
                                          <p:attrName>ppt_x</p:attrName>
                                          <p:attrName>ppt_y</p:attrName>
                                        </p:attrNameLst>
                                      </p:cBhvr>
                                      <p:rCtr x="12500" y="12500"/>
                                    </p:animMotion>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0"/>
                                        </p:tgtEl>
                                        <p:attrNameLst>
                                          <p:attrName>ppt_y</p:attrName>
                                        </p:attrNameLst>
                                      </p:cBhvr>
                                      <p:tavLst>
                                        <p:tav tm="0">
                                          <p:val>
                                            <p:strVal val="#ppt_y"/>
                                          </p:val>
                                        </p:tav>
                                        <p:tav tm="100000">
                                          <p:val>
                                            <p:strVal val="#ppt_y"/>
                                          </p:val>
                                        </p:tav>
                                      </p:tavLst>
                                    </p:anim>
                                    <p:anim calcmode="lin" valueType="num">
                                      <p:cBhvr>
                                        <p:cTn id="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20"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358311" y="1781671"/>
            <a:ext cx="6078444" cy="1446548"/>
          </a:xfrm>
          <a:prstGeom prst="rect">
            <a:avLst/>
          </a:prstGeom>
          <a:noFill/>
        </p:spPr>
        <p:txBody>
          <a:bodyPr wrap="square" lIns="91438" tIns="45719" rIns="91438" bIns="45719" rtlCol="0">
            <a:spAutoFit/>
          </a:bodyPr>
          <a:lstStyle/>
          <a:p>
            <a:pPr algn="ctr"/>
            <a:r>
              <a:rPr lang="en-US" altLang="zh-CN" sz="4400" b="1" smtClean="0">
                <a:solidFill>
                  <a:prstClr val="black">
                    <a:lumMod val="95000"/>
                    <a:lumOff val="5000"/>
                  </a:prstClr>
                </a:solidFill>
                <a:cs typeface="+mn-ea"/>
                <a:sym typeface="+mn-lt"/>
              </a:rPr>
              <a:t>2. Cách tổ chức, triển khai luận điểm</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
        <p:nvSpPr>
          <p:cNvPr id="2" name="Rectangle 1"/>
          <p:cNvSpPr/>
          <p:nvPr/>
        </p:nvSpPr>
        <p:spPr>
          <a:xfrm>
            <a:off x="3930560" y="3661899"/>
            <a:ext cx="4885892" cy="1754326"/>
          </a:xfrm>
          <a:prstGeom prst="rect">
            <a:avLst/>
          </a:prstGeom>
          <a:solidFill>
            <a:schemeClr val="bg1"/>
          </a:solidFill>
        </p:spPr>
        <p:txBody>
          <a:bodyPr wrap="square">
            <a:spAutoFit/>
          </a:bodyPr>
          <a:lstStyle/>
          <a:p>
            <a:pPr algn="ctr"/>
            <a:r>
              <a:rPr lang="en-US" altLang="zh-CN" sz="3600" b="1" i="1">
                <a:solidFill>
                  <a:srgbClr val="FF0000"/>
                </a:solidFill>
                <a:latin typeface="Times New Roman" pitchFamily="18" charset="0"/>
                <a:cs typeface="Times New Roman" pitchFamily="18" charset="0"/>
                <a:sym typeface="+mn-lt"/>
              </a:rPr>
              <a:t>ĐỌC VĂN BẢN “QUÊ HƯƠNG TRONG TÌNH THƯƠNG, NỖI NHỚ”</a:t>
            </a:r>
          </a:p>
        </p:txBody>
      </p:sp>
    </p:spTree>
    <p:extLst>
      <p:ext uri="{BB962C8B-B14F-4D97-AF65-F5344CB8AC3E}">
        <p14:creationId xmlns:p14="http://schemas.microsoft.com/office/powerpoint/2010/main" val="10474673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8" name="图片 7">
            <a:extLst>
              <a:ext uri="{FF2B5EF4-FFF2-40B4-BE49-F238E27FC236}">
                <a16:creationId xmlns:a16="http://schemas.microsoft.com/office/drawing/2014/main" id="{D9CE5494-CB23-47EB-9251-1BB90097A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8968" y="1340903"/>
            <a:ext cx="5193632" cy="5193632"/>
          </a:xfrm>
          <a:prstGeom prst="rect">
            <a:avLst/>
          </a:prstGeom>
        </p:spPr>
      </p:pic>
      <p:pic>
        <p:nvPicPr>
          <p:cNvPr id="3" name="图片 2">
            <a:extLst>
              <a:ext uri="{FF2B5EF4-FFF2-40B4-BE49-F238E27FC236}">
                <a16:creationId xmlns:a16="http://schemas.microsoft.com/office/drawing/2014/main" id="{C62FF837-678D-4426-A6CE-B531CD25FC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522" y="2046366"/>
            <a:ext cx="4274551" cy="4274551"/>
          </a:xfrm>
          <a:prstGeom prst="rect">
            <a:avLst/>
          </a:prstGeom>
        </p:spPr>
      </p:pic>
      <p:grpSp>
        <p:nvGrpSpPr>
          <p:cNvPr id="16" name="组合 15">
            <a:extLst>
              <a:ext uri="{FF2B5EF4-FFF2-40B4-BE49-F238E27FC236}">
                <a16:creationId xmlns:a16="http://schemas.microsoft.com/office/drawing/2014/main" id="{314D9951-340D-47ED-9E61-6B0C0F3AE6C8}"/>
              </a:ext>
            </a:extLst>
          </p:cNvPr>
          <p:cNvGrpSpPr/>
          <p:nvPr/>
        </p:nvGrpSpPr>
        <p:grpSpPr>
          <a:xfrm>
            <a:off x="2819717" y="2061454"/>
            <a:ext cx="4274551" cy="4274551"/>
            <a:chOff x="2828919" y="2128966"/>
            <a:chExt cx="4274550" cy="4274550"/>
          </a:xfrm>
        </p:grpSpPr>
        <p:pic>
          <p:nvPicPr>
            <p:cNvPr id="13" name="图片 12">
              <a:extLst>
                <a:ext uri="{FF2B5EF4-FFF2-40B4-BE49-F238E27FC236}">
                  <a16:creationId xmlns:a16="http://schemas.microsoft.com/office/drawing/2014/main" id="{4D0117DB-C3B8-47CE-A2FC-A7F55E9F27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28919" y="2128966"/>
              <a:ext cx="4274550" cy="4274550"/>
            </a:xfrm>
            <a:prstGeom prst="rect">
              <a:avLst/>
            </a:prstGeom>
          </p:spPr>
        </p:pic>
        <p:sp>
          <p:nvSpPr>
            <p:cNvPr id="22" name="文本框 21">
              <a:extLst>
                <a:ext uri="{FF2B5EF4-FFF2-40B4-BE49-F238E27FC236}">
                  <a16:creationId xmlns:a16="http://schemas.microsoft.com/office/drawing/2014/main" id="{C4AF2185-7A43-49B3-99B5-DA93EE709A10}"/>
                </a:ext>
              </a:extLst>
            </p:cNvPr>
            <p:cNvSpPr txBox="1"/>
            <p:nvPr/>
          </p:nvSpPr>
          <p:spPr>
            <a:xfrm>
              <a:off x="5181669"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7" name="组合 16">
            <a:extLst>
              <a:ext uri="{FF2B5EF4-FFF2-40B4-BE49-F238E27FC236}">
                <a16:creationId xmlns:a16="http://schemas.microsoft.com/office/drawing/2014/main" id="{B98E8891-ED61-4B6A-833F-B1A2FCF47777}"/>
              </a:ext>
            </a:extLst>
          </p:cNvPr>
          <p:cNvGrpSpPr/>
          <p:nvPr/>
        </p:nvGrpSpPr>
        <p:grpSpPr>
          <a:xfrm>
            <a:off x="5646067" y="2076542"/>
            <a:ext cx="4274551" cy="4274551"/>
            <a:chOff x="5655270" y="2144054"/>
            <a:chExt cx="4274550" cy="4274550"/>
          </a:xfrm>
        </p:grpSpPr>
        <p:pic>
          <p:nvPicPr>
            <p:cNvPr id="14" name="图片 13">
              <a:extLst>
                <a:ext uri="{FF2B5EF4-FFF2-40B4-BE49-F238E27FC236}">
                  <a16:creationId xmlns:a16="http://schemas.microsoft.com/office/drawing/2014/main" id="{4E0282AC-6AE7-494F-B7DC-C3D44EE3CF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5270" y="2144054"/>
              <a:ext cx="4274550" cy="4274550"/>
            </a:xfrm>
            <a:prstGeom prst="rect">
              <a:avLst/>
            </a:prstGeom>
          </p:spPr>
        </p:pic>
        <p:sp>
          <p:nvSpPr>
            <p:cNvPr id="23" name="文本框 22">
              <a:extLst>
                <a:ext uri="{FF2B5EF4-FFF2-40B4-BE49-F238E27FC236}">
                  <a16:creationId xmlns:a16="http://schemas.microsoft.com/office/drawing/2014/main" id="{A7FCB973-311E-4969-BF9A-D0C6EA3B9CF0}"/>
                </a:ext>
              </a:extLst>
            </p:cNvPr>
            <p:cNvSpPr txBox="1"/>
            <p:nvPr/>
          </p:nvSpPr>
          <p:spPr>
            <a:xfrm>
              <a:off x="8059880"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1" name="组合 10">
            <a:extLst>
              <a:ext uri="{FF2B5EF4-FFF2-40B4-BE49-F238E27FC236}">
                <a16:creationId xmlns:a16="http://schemas.microsoft.com/office/drawing/2014/main" id="{95F884EE-1261-4622-9583-ADFC695D5D2D}"/>
              </a:ext>
            </a:extLst>
          </p:cNvPr>
          <p:cNvGrpSpPr/>
          <p:nvPr/>
        </p:nvGrpSpPr>
        <p:grpSpPr>
          <a:xfrm>
            <a:off x="1713051" y="1603756"/>
            <a:ext cx="976484" cy="999429"/>
            <a:chOff x="1722254" y="1671267"/>
            <a:chExt cx="976484" cy="999428"/>
          </a:xfrm>
        </p:grpSpPr>
        <p:pic>
          <p:nvPicPr>
            <p:cNvPr id="10" name="图片 9">
              <a:extLst>
                <a:ext uri="{FF2B5EF4-FFF2-40B4-BE49-F238E27FC236}">
                  <a16:creationId xmlns:a16="http://schemas.microsoft.com/office/drawing/2014/main" id="{C9A842FF-018D-4129-972B-63720828BC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4" name="文本框 23">
              <a:extLst>
                <a:ext uri="{FF2B5EF4-FFF2-40B4-BE49-F238E27FC236}">
                  <a16:creationId xmlns:a16="http://schemas.microsoft.com/office/drawing/2014/main" id="{FBAA8497-7EA8-4456-8E69-AA143A5C6B0E}"/>
                </a:ext>
              </a:extLst>
            </p:cNvPr>
            <p:cNvSpPr txBox="1"/>
            <p:nvPr/>
          </p:nvSpPr>
          <p:spPr>
            <a:xfrm>
              <a:off x="1864181" y="1862304"/>
              <a:ext cx="798371" cy="523220"/>
            </a:xfrm>
            <a:prstGeom prst="rect">
              <a:avLst/>
            </a:prstGeom>
            <a:noFill/>
          </p:spPr>
          <p:txBody>
            <a:bodyPr wrap="square" rtlCol="0">
              <a:spAutoFit/>
            </a:bodyPr>
            <a:lstStyle/>
            <a:p>
              <a:r>
                <a:rPr lang="en-US" altLang="zh-CN" sz="2800">
                  <a:solidFill>
                    <a:prstClr val="white"/>
                  </a:solidFill>
                  <a:cs typeface="+mn-ea"/>
                  <a:sym typeface="+mn-lt"/>
                </a:rPr>
                <a:t>MB</a:t>
              </a:r>
              <a:endParaRPr lang="zh-CN" altLang="en-US" sz="2800" dirty="0">
                <a:solidFill>
                  <a:prstClr val="white"/>
                </a:solidFill>
                <a:cs typeface="+mn-ea"/>
                <a:sym typeface="+mn-lt"/>
              </a:endParaRPr>
            </a:p>
          </p:txBody>
        </p:sp>
      </p:grpSp>
      <p:grpSp>
        <p:nvGrpSpPr>
          <p:cNvPr id="25" name="组合 24">
            <a:extLst>
              <a:ext uri="{FF2B5EF4-FFF2-40B4-BE49-F238E27FC236}">
                <a16:creationId xmlns:a16="http://schemas.microsoft.com/office/drawing/2014/main" id="{8BA2196C-7D83-4120-A39A-BCFC2A696950}"/>
              </a:ext>
            </a:extLst>
          </p:cNvPr>
          <p:cNvGrpSpPr/>
          <p:nvPr/>
        </p:nvGrpSpPr>
        <p:grpSpPr>
          <a:xfrm>
            <a:off x="4466253" y="1576827"/>
            <a:ext cx="994891" cy="999428"/>
            <a:chOff x="1722254" y="1671267"/>
            <a:chExt cx="994890" cy="999428"/>
          </a:xfrm>
        </p:grpSpPr>
        <p:pic>
          <p:nvPicPr>
            <p:cNvPr id="29" name="图片 28">
              <a:extLst>
                <a:ext uri="{FF2B5EF4-FFF2-40B4-BE49-F238E27FC236}">
                  <a16:creationId xmlns:a16="http://schemas.microsoft.com/office/drawing/2014/main" id="{C60449BE-0A58-49F7-8729-2D090C86F0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0" name="文本框 29">
              <a:extLst>
                <a:ext uri="{FF2B5EF4-FFF2-40B4-BE49-F238E27FC236}">
                  <a16:creationId xmlns:a16="http://schemas.microsoft.com/office/drawing/2014/main" id="{8D1E3B16-7D1F-4D10-9E0B-4CDE08E50C5A}"/>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TB</a:t>
              </a:r>
              <a:endParaRPr lang="zh-CN" altLang="en-US" sz="2800" dirty="0">
                <a:solidFill>
                  <a:prstClr val="white"/>
                </a:solidFill>
                <a:cs typeface="+mn-ea"/>
                <a:sym typeface="+mn-lt"/>
              </a:endParaRPr>
            </a:p>
          </p:txBody>
        </p:sp>
      </p:grpSp>
      <p:grpSp>
        <p:nvGrpSpPr>
          <p:cNvPr id="31" name="组合 30">
            <a:extLst>
              <a:ext uri="{FF2B5EF4-FFF2-40B4-BE49-F238E27FC236}">
                <a16:creationId xmlns:a16="http://schemas.microsoft.com/office/drawing/2014/main" id="{B8E19C3C-2BC3-4796-A83D-FBE3B824B5AD}"/>
              </a:ext>
            </a:extLst>
          </p:cNvPr>
          <p:cNvGrpSpPr/>
          <p:nvPr/>
        </p:nvGrpSpPr>
        <p:grpSpPr>
          <a:xfrm>
            <a:off x="7285897" y="1603755"/>
            <a:ext cx="994891" cy="999428"/>
            <a:chOff x="1722254" y="1671267"/>
            <a:chExt cx="994890" cy="999428"/>
          </a:xfrm>
        </p:grpSpPr>
        <p:pic>
          <p:nvPicPr>
            <p:cNvPr id="32" name="图片 31">
              <a:extLst>
                <a:ext uri="{FF2B5EF4-FFF2-40B4-BE49-F238E27FC236}">
                  <a16:creationId xmlns:a16="http://schemas.microsoft.com/office/drawing/2014/main" id="{0FB1E959-D39F-480B-97FD-90E1228422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3" name="文本框 32">
              <a:extLst>
                <a:ext uri="{FF2B5EF4-FFF2-40B4-BE49-F238E27FC236}">
                  <a16:creationId xmlns:a16="http://schemas.microsoft.com/office/drawing/2014/main" id="{A984134E-46A7-413B-999B-D4729E853C25}"/>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KB</a:t>
              </a:r>
              <a:endParaRPr lang="zh-CN" altLang="en-US" sz="2800" dirty="0">
                <a:solidFill>
                  <a:prstClr val="white"/>
                </a:solidFill>
                <a:cs typeface="+mn-ea"/>
                <a:sym typeface="+mn-lt"/>
              </a:endParaRPr>
            </a:p>
          </p:txBody>
        </p:sp>
      </p:grpSp>
      <p:sp>
        <p:nvSpPr>
          <p:cNvPr id="34" name="TextBox 33"/>
          <p:cNvSpPr txBox="1"/>
          <p:nvPr/>
        </p:nvSpPr>
        <p:spPr>
          <a:xfrm>
            <a:off x="3951084" y="207009"/>
            <a:ext cx="196720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264D6E"/>
                </a:solidFill>
                <a:latin typeface="Times New Roman" pitchFamily="18" charset="0"/>
                <a:cs typeface="Times New Roman" pitchFamily="18" charset="0"/>
              </a:rPr>
              <a:t>BỐ CỤC</a:t>
            </a:r>
          </a:p>
        </p:txBody>
      </p:sp>
      <p:sp>
        <p:nvSpPr>
          <p:cNvPr id="5" name="Rectangle 4"/>
          <p:cNvSpPr/>
          <p:nvPr/>
        </p:nvSpPr>
        <p:spPr>
          <a:xfrm>
            <a:off x="1023583" y="2661803"/>
            <a:ext cx="2297270" cy="2793070"/>
          </a:xfrm>
          <a:prstGeom prst="rect">
            <a:avLst/>
          </a:prstGeom>
        </p:spPr>
        <p:txBody>
          <a:bodyPr wrap="square" lIns="91438" tIns="45719" rIns="91438" bIns="45719">
            <a:spAutoFit/>
          </a:bodyPr>
          <a:lstStyle/>
          <a:p>
            <a:pPr algn="ctr" fontAlgn="base">
              <a:spcBef>
                <a:spcPct val="50000"/>
              </a:spcBef>
              <a:spcAft>
                <a:spcPct val="0"/>
              </a:spcAft>
            </a:pPr>
            <a:r>
              <a:rPr lang="en-US" sz="2700" b="1">
                <a:solidFill>
                  <a:prstClr val="black"/>
                </a:solidFill>
                <a:latin typeface="Times New Roman" pitchFamily="18" charset="0"/>
              </a:rPr>
              <a:t>Từ đầu đến </a:t>
            </a:r>
            <a:r>
              <a:rPr lang="en-US" sz="2700" b="1" smtClean="0">
                <a:solidFill>
                  <a:prstClr val="black"/>
                </a:solidFill>
                <a:latin typeface="Times New Roman" pitchFamily="18" charset="0"/>
              </a:rPr>
              <a:t>“rực rỡ”            </a:t>
            </a:r>
            <a:endParaRPr lang="en-US" sz="2700" b="1">
              <a:solidFill>
                <a:prstClr val="black"/>
              </a:solidFill>
              <a:latin typeface="Times New Roman" pitchFamily="18" charset="0"/>
            </a:endParaRPr>
          </a:p>
          <a:p>
            <a:pPr algn="ctr" fontAlgn="base">
              <a:spcBef>
                <a:spcPct val="50000"/>
              </a:spcBef>
              <a:spcAft>
                <a:spcPct val="0"/>
              </a:spcAft>
            </a:pPr>
            <a:r>
              <a:rPr lang="en-US" sz="2700" b="1">
                <a:solidFill>
                  <a:srgbClr val="FF0000"/>
                </a:solidFill>
                <a:latin typeface="Times New Roman" pitchFamily="18" charset="0"/>
              </a:rPr>
              <a:t>( Giới thiệu </a:t>
            </a:r>
            <a:r>
              <a:rPr lang="en-US" sz="2700" b="1" smtClean="0">
                <a:solidFill>
                  <a:srgbClr val="FF0000"/>
                </a:solidFill>
                <a:latin typeface="Times New Roman" pitchFamily="18" charset="0"/>
              </a:rPr>
              <a:t>về dòng cảm xúc và bài thơ “Quê hương”)</a:t>
            </a:r>
            <a:endParaRPr lang="en-US" sz="2700" b="1">
              <a:solidFill>
                <a:srgbClr val="FF0000"/>
              </a:solidFill>
              <a:latin typeface="Times New Roman" pitchFamily="18" charset="0"/>
            </a:endParaRPr>
          </a:p>
        </p:txBody>
      </p:sp>
      <p:sp>
        <p:nvSpPr>
          <p:cNvPr id="6" name="Rectangle 5"/>
          <p:cNvSpPr/>
          <p:nvPr/>
        </p:nvSpPr>
        <p:spPr>
          <a:xfrm>
            <a:off x="3789436" y="2637482"/>
            <a:ext cx="2298645" cy="3208569"/>
          </a:xfrm>
          <a:prstGeom prst="rect">
            <a:avLst/>
          </a:prstGeom>
        </p:spPr>
        <p:txBody>
          <a:bodyPr wrap="square" lIns="91438" tIns="45719" rIns="91438" bIns="45719">
            <a:spAutoFit/>
          </a:bodyPr>
          <a:lstStyle/>
          <a:p>
            <a:pPr algn="ctr" fontAlgn="base">
              <a:spcBef>
                <a:spcPct val="50000"/>
              </a:spcBef>
              <a:spcAft>
                <a:spcPct val="0"/>
              </a:spcAft>
            </a:pPr>
            <a:r>
              <a:rPr lang="en-US" sz="2700" b="1">
                <a:solidFill>
                  <a:prstClr val="black"/>
                </a:solidFill>
                <a:latin typeface="Times New Roman" pitchFamily="18" charset="0"/>
              </a:rPr>
              <a:t>Tiếp... “của </a:t>
            </a:r>
            <a:r>
              <a:rPr lang="en-US" sz="2700" b="1" smtClean="0">
                <a:solidFill>
                  <a:prstClr val="black"/>
                </a:solidFill>
                <a:latin typeface="Times New Roman" pitchFamily="18" charset="0"/>
              </a:rPr>
              <a:t>Tế Hanh”</a:t>
            </a:r>
            <a:endParaRPr lang="en-US" sz="2700" b="1">
              <a:solidFill>
                <a:prstClr val="black"/>
              </a:solidFill>
              <a:latin typeface="Times New Roman" pitchFamily="18" charset="0"/>
            </a:endParaRPr>
          </a:p>
          <a:p>
            <a:pPr algn="ctr" fontAlgn="base">
              <a:spcBef>
                <a:spcPct val="50000"/>
              </a:spcBef>
              <a:spcAft>
                <a:spcPct val="0"/>
              </a:spcAft>
            </a:pPr>
            <a:r>
              <a:rPr lang="en-US" sz="2700" b="1">
                <a:solidFill>
                  <a:srgbClr val="FF0000"/>
                </a:solidFill>
                <a:latin typeface="Times New Roman" pitchFamily="18" charset="0"/>
              </a:rPr>
              <a:t>( </a:t>
            </a:r>
            <a:r>
              <a:rPr lang="en-US" sz="2700" b="1" smtClean="0">
                <a:solidFill>
                  <a:srgbClr val="FF0000"/>
                </a:solidFill>
                <a:latin typeface="Times New Roman" pitchFamily="18" charset="0"/>
              </a:rPr>
              <a:t>Trình bày các cảm nhận vẻ đẹp thiên nhiên, cuộc sống lao động)</a:t>
            </a:r>
            <a:endParaRPr lang="en-US" sz="2700" b="1">
              <a:solidFill>
                <a:srgbClr val="FF0000"/>
              </a:solidFill>
              <a:latin typeface="Times New Roman" pitchFamily="18" charset="0"/>
            </a:endParaRPr>
          </a:p>
        </p:txBody>
      </p:sp>
      <p:sp>
        <p:nvSpPr>
          <p:cNvPr id="7" name="Rectangle 6"/>
          <p:cNvSpPr/>
          <p:nvPr/>
        </p:nvSpPr>
        <p:spPr>
          <a:xfrm>
            <a:off x="6732791" y="2614224"/>
            <a:ext cx="2033516" cy="3624067"/>
          </a:xfrm>
          <a:prstGeom prst="rect">
            <a:avLst/>
          </a:prstGeom>
        </p:spPr>
        <p:txBody>
          <a:bodyPr wrap="square" lIns="91438" tIns="45719" rIns="91438" bIns="45719">
            <a:spAutoFit/>
          </a:bodyPr>
          <a:lstStyle/>
          <a:p>
            <a:pPr algn="ctr" fontAlgn="base">
              <a:spcBef>
                <a:spcPct val="50000"/>
              </a:spcBef>
              <a:spcAft>
                <a:spcPct val="0"/>
              </a:spcAft>
            </a:pPr>
            <a:r>
              <a:rPr lang="en-US" sz="2700" b="1">
                <a:solidFill>
                  <a:prstClr val="black"/>
                </a:solidFill>
                <a:latin typeface="Times New Roman" pitchFamily="18" charset="0"/>
              </a:rPr>
              <a:t>Phần còn lại                                     </a:t>
            </a:r>
          </a:p>
          <a:p>
            <a:pPr algn="ctr" fontAlgn="base">
              <a:spcBef>
                <a:spcPct val="50000"/>
              </a:spcBef>
              <a:spcAft>
                <a:spcPct val="0"/>
              </a:spcAft>
            </a:pPr>
            <a:r>
              <a:rPr lang="en-US" sz="2700" b="1">
                <a:solidFill>
                  <a:srgbClr val="FF0000"/>
                </a:solidFill>
                <a:latin typeface="Times New Roman" pitchFamily="18" charset="0"/>
              </a:rPr>
              <a:t>( </a:t>
            </a:r>
            <a:r>
              <a:rPr lang="en-US" sz="2700" b="1" smtClean="0">
                <a:solidFill>
                  <a:srgbClr val="FF0000"/>
                </a:solidFill>
                <a:latin typeface="Times New Roman" pitchFamily="18" charset="0"/>
              </a:rPr>
              <a:t>Khẳng định sức hấp dẫn của bài thơ và ý nghĩa của tình yêu quê hương </a:t>
            </a:r>
            <a:r>
              <a:rPr lang="en-US" sz="2700" b="1">
                <a:solidFill>
                  <a:srgbClr val="FF0000"/>
                </a:solidFill>
                <a:latin typeface="Times New Roman" pitchFamily="18" charset="0"/>
              </a:rPr>
              <a:t>)</a:t>
            </a:r>
          </a:p>
        </p:txBody>
      </p:sp>
    </p:spTree>
    <p:extLst>
      <p:ext uri="{BB962C8B-B14F-4D97-AF65-F5344CB8AC3E}">
        <p14:creationId xmlns:p14="http://schemas.microsoft.com/office/powerpoint/2010/main" val="183363050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873FD57E-035C-463C-824A-4A8971496A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5464" y="161301"/>
            <a:ext cx="7453968" cy="6704763"/>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0539667" y="3171847"/>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grpSp>
        <p:nvGrpSpPr>
          <p:cNvPr id="15" name="组合 14">
            <a:extLst>
              <a:ext uri="{FF2B5EF4-FFF2-40B4-BE49-F238E27FC236}">
                <a16:creationId xmlns:a16="http://schemas.microsoft.com/office/drawing/2014/main" id="{D421A1BB-98EE-4374-B12A-55A07F98871D}"/>
              </a:ext>
            </a:extLst>
          </p:cNvPr>
          <p:cNvGrpSpPr/>
          <p:nvPr/>
        </p:nvGrpSpPr>
        <p:grpSpPr>
          <a:xfrm>
            <a:off x="1242728" y="2004058"/>
            <a:ext cx="994891" cy="999428"/>
            <a:chOff x="1722254" y="1671267"/>
            <a:chExt cx="994890" cy="999428"/>
          </a:xfrm>
        </p:grpSpPr>
        <p:pic>
          <p:nvPicPr>
            <p:cNvPr id="16" name="图片 15">
              <a:extLst>
                <a:ext uri="{FF2B5EF4-FFF2-40B4-BE49-F238E27FC236}">
                  <a16:creationId xmlns:a16="http://schemas.microsoft.com/office/drawing/2014/main" id="{8B5C7265-935A-4D2E-9783-BD78C4E077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17" name="文本框 16">
              <a:extLst>
                <a:ext uri="{FF2B5EF4-FFF2-40B4-BE49-F238E27FC236}">
                  <a16:creationId xmlns:a16="http://schemas.microsoft.com/office/drawing/2014/main" id="{53C751E4-645C-474C-A43C-A1B404CA5E50}"/>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1</a:t>
              </a:r>
              <a:endParaRPr lang="zh-CN" altLang="en-US" sz="2800" dirty="0">
                <a:solidFill>
                  <a:prstClr val="white"/>
                </a:solidFill>
                <a:cs typeface="+mn-ea"/>
                <a:sym typeface="+mn-lt"/>
              </a:endParaRPr>
            </a:p>
          </p:txBody>
        </p:sp>
      </p:grpSp>
      <p:sp>
        <p:nvSpPr>
          <p:cNvPr id="18" name="文本框 17">
            <a:extLst>
              <a:ext uri="{FF2B5EF4-FFF2-40B4-BE49-F238E27FC236}">
                <a16:creationId xmlns:a16="http://schemas.microsoft.com/office/drawing/2014/main" id="{D2887F8E-275B-4128-8C5D-68422825BEA5}"/>
              </a:ext>
            </a:extLst>
          </p:cNvPr>
          <p:cNvSpPr txBox="1"/>
          <p:nvPr/>
        </p:nvSpPr>
        <p:spPr>
          <a:xfrm>
            <a:off x="2237619" y="2195096"/>
            <a:ext cx="5203067" cy="830995"/>
          </a:xfrm>
          <a:prstGeom prst="rect">
            <a:avLst/>
          </a:prstGeom>
          <a:noFill/>
        </p:spPr>
        <p:txBody>
          <a:bodyPr wrap="square" lIns="91438" tIns="45719" rIns="91438" bIns="45719" rtlCol="0">
            <a:spAutoFit/>
          </a:bodyPr>
          <a:lstStyle/>
          <a:p>
            <a:r>
              <a:rPr lang="en-US" altLang="zh-CN" sz="2400" smtClean="0">
                <a:solidFill>
                  <a:prstClr val="black">
                    <a:lumMod val="95000"/>
                    <a:lumOff val="5000"/>
                  </a:prstClr>
                </a:solidFill>
                <a:cs typeface="+mn-ea"/>
                <a:sym typeface="+mn-lt"/>
              </a:rPr>
              <a:t>Người viết đã chỉ được cái hay, cái đẹp của nhà thơ</a:t>
            </a:r>
            <a:endParaRPr lang="zh-CN" altLang="en-US" sz="2400" dirty="0">
              <a:solidFill>
                <a:prstClr val="black">
                  <a:lumMod val="95000"/>
                  <a:lumOff val="5000"/>
                </a:prstClr>
              </a:solidFill>
              <a:cs typeface="+mn-ea"/>
              <a:sym typeface="+mn-lt"/>
            </a:endParaRPr>
          </a:p>
        </p:txBody>
      </p:sp>
      <p:grpSp>
        <p:nvGrpSpPr>
          <p:cNvPr id="22" name="组合 21">
            <a:extLst>
              <a:ext uri="{FF2B5EF4-FFF2-40B4-BE49-F238E27FC236}">
                <a16:creationId xmlns:a16="http://schemas.microsoft.com/office/drawing/2014/main" id="{8095ABEB-79C3-41AF-9972-E9D2225D3A23}"/>
              </a:ext>
            </a:extLst>
          </p:cNvPr>
          <p:cNvGrpSpPr/>
          <p:nvPr/>
        </p:nvGrpSpPr>
        <p:grpSpPr>
          <a:xfrm>
            <a:off x="1224321" y="3262077"/>
            <a:ext cx="994891" cy="999428"/>
            <a:chOff x="1722254" y="1671267"/>
            <a:chExt cx="994890" cy="999428"/>
          </a:xfrm>
        </p:grpSpPr>
        <p:pic>
          <p:nvPicPr>
            <p:cNvPr id="23" name="图片 22">
              <a:extLst>
                <a:ext uri="{FF2B5EF4-FFF2-40B4-BE49-F238E27FC236}">
                  <a16:creationId xmlns:a16="http://schemas.microsoft.com/office/drawing/2014/main" id="{76C7B5A1-93D0-4BB1-9DB0-61F585FD92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4" name="文本框 23">
              <a:extLst>
                <a:ext uri="{FF2B5EF4-FFF2-40B4-BE49-F238E27FC236}">
                  <a16:creationId xmlns:a16="http://schemas.microsoft.com/office/drawing/2014/main" id="{397D066D-83F5-4854-B157-AADF3B00E66B}"/>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2</a:t>
              </a:r>
              <a:endParaRPr lang="zh-CN" altLang="en-US" sz="2800" dirty="0">
                <a:solidFill>
                  <a:prstClr val="white"/>
                </a:solidFill>
                <a:cs typeface="+mn-ea"/>
                <a:sym typeface="+mn-lt"/>
              </a:endParaRPr>
            </a:p>
          </p:txBody>
        </p:sp>
      </p:grpSp>
      <p:sp>
        <p:nvSpPr>
          <p:cNvPr id="25" name="文本框 24">
            <a:extLst>
              <a:ext uri="{FF2B5EF4-FFF2-40B4-BE49-F238E27FC236}">
                <a16:creationId xmlns:a16="http://schemas.microsoft.com/office/drawing/2014/main" id="{6A9EEE40-2F52-4F76-8961-42BF8471F6C9}"/>
              </a:ext>
            </a:extLst>
          </p:cNvPr>
          <p:cNvSpPr txBox="1"/>
          <p:nvPr/>
        </p:nvSpPr>
        <p:spPr>
          <a:xfrm>
            <a:off x="2254632" y="3391558"/>
            <a:ext cx="5203067" cy="830995"/>
          </a:xfrm>
          <a:prstGeom prst="rect">
            <a:avLst/>
          </a:prstGeom>
          <a:noFill/>
        </p:spPr>
        <p:txBody>
          <a:bodyPr wrap="square" lIns="91438" tIns="45719" rIns="91438" bIns="45719" rtlCol="0">
            <a:spAutoFit/>
          </a:bodyPr>
          <a:lstStyle/>
          <a:p>
            <a:r>
              <a:rPr lang="en-US" altLang="zh-CN" sz="2400" smtClean="0">
                <a:solidFill>
                  <a:prstClr val="black">
                    <a:lumMod val="95000"/>
                    <a:lumOff val="5000"/>
                  </a:prstClr>
                </a:solidFill>
                <a:cs typeface="+mn-ea"/>
                <a:sym typeface="+mn-lt"/>
              </a:rPr>
              <a:t>Làm sáng tỏ được tình yêu quê hương tha thiết của tác giả</a:t>
            </a:r>
            <a:endParaRPr lang="zh-CN" altLang="en-US" sz="2400" dirty="0">
              <a:solidFill>
                <a:prstClr val="black">
                  <a:lumMod val="95000"/>
                  <a:lumOff val="5000"/>
                </a:prstClr>
              </a:solidFill>
              <a:cs typeface="+mn-ea"/>
              <a:sym typeface="+mn-lt"/>
            </a:endParaRPr>
          </a:p>
        </p:txBody>
      </p:sp>
      <p:grpSp>
        <p:nvGrpSpPr>
          <p:cNvPr id="29" name="组合 28">
            <a:extLst>
              <a:ext uri="{FF2B5EF4-FFF2-40B4-BE49-F238E27FC236}">
                <a16:creationId xmlns:a16="http://schemas.microsoft.com/office/drawing/2014/main" id="{18083588-9EDF-4F43-A79E-825885B563D1}"/>
              </a:ext>
            </a:extLst>
          </p:cNvPr>
          <p:cNvGrpSpPr/>
          <p:nvPr/>
        </p:nvGrpSpPr>
        <p:grpSpPr>
          <a:xfrm>
            <a:off x="1224321" y="4586477"/>
            <a:ext cx="994891" cy="999428"/>
            <a:chOff x="1722254" y="1671267"/>
            <a:chExt cx="994890" cy="999428"/>
          </a:xfrm>
        </p:grpSpPr>
        <p:pic>
          <p:nvPicPr>
            <p:cNvPr id="30" name="图片 29">
              <a:extLst>
                <a:ext uri="{FF2B5EF4-FFF2-40B4-BE49-F238E27FC236}">
                  <a16:creationId xmlns:a16="http://schemas.microsoft.com/office/drawing/2014/main" id="{056DD7CD-E506-4DBA-820E-2C789C2B87E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1" name="文本框 30">
              <a:extLst>
                <a:ext uri="{FF2B5EF4-FFF2-40B4-BE49-F238E27FC236}">
                  <a16:creationId xmlns:a16="http://schemas.microsoft.com/office/drawing/2014/main" id="{4CDBC41D-EFC2-4A85-ADD4-0AA238EC1131}"/>
                </a:ext>
              </a:extLst>
            </p:cNvPr>
            <p:cNvSpPr txBox="1"/>
            <p:nvPr/>
          </p:nvSpPr>
          <p:spPr>
            <a:xfrm>
              <a:off x="1918773" y="1862304"/>
              <a:ext cx="798371" cy="523220"/>
            </a:xfrm>
            <a:prstGeom prst="rect">
              <a:avLst/>
            </a:prstGeom>
            <a:noFill/>
          </p:spPr>
          <p:txBody>
            <a:bodyPr wrap="square" rtlCol="0">
              <a:spAutoFit/>
            </a:bodyPr>
            <a:lstStyle/>
            <a:p>
              <a:r>
                <a:rPr lang="en-US" altLang="zh-CN" sz="2800" dirty="0">
                  <a:solidFill>
                    <a:prstClr val="white"/>
                  </a:solidFill>
                  <a:cs typeface="+mn-ea"/>
                  <a:sym typeface="+mn-lt"/>
                </a:rPr>
                <a:t>3</a:t>
              </a:r>
              <a:endParaRPr lang="zh-CN" altLang="en-US" sz="2800" dirty="0">
                <a:solidFill>
                  <a:prstClr val="white"/>
                </a:solidFill>
                <a:cs typeface="+mn-ea"/>
                <a:sym typeface="+mn-lt"/>
              </a:endParaRPr>
            </a:p>
          </p:txBody>
        </p:sp>
      </p:grpSp>
      <p:sp>
        <p:nvSpPr>
          <p:cNvPr id="32" name="文本框 31">
            <a:extLst>
              <a:ext uri="{FF2B5EF4-FFF2-40B4-BE49-F238E27FC236}">
                <a16:creationId xmlns:a16="http://schemas.microsoft.com/office/drawing/2014/main" id="{1852B0B1-0F1B-469C-92D8-21A7F55928FC}"/>
              </a:ext>
            </a:extLst>
          </p:cNvPr>
          <p:cNvSpPr txBox="1"/>
          <p:nvPr/>
        </p:nvSpPr>
        <p:spPr>
          <a:xfrm>
            <a:off x="2254632" y="4715958"/>
            <a:ext cx="5203067" cy="830995"/>
          </a:xfrm>
          <a:prstGeom prst="rect">
            <a:avLst/>
          </a:prstGeom>
          <a:noFill/>
        </p:spPr>
        <p:txBody>
          <a:bodyPr wrap="square" lIns="91438" tIns="45719" rIns="91438" bIns="45719" rtlCol="0">
            <a:spAutoFit/>
          </a:bodyPr>
          <a:lstStyle/>
          <a:p>
            <a:r>
              <a:rPr lang="en-US" altLang="zh-CN" sz="2400" smtClean="0">
                <a:solidFill>
                  <a:prstClr val="black">
                    <a:lumMod val="95000"/>
                    <a:lumOff val="5000"/>
                  </a:prstClr>
                </a:solidFill>
                <a:cs typeface="+mn-ea"/>
                <a:sym typeface="+mn-lt"/>
              </a:rPr>
              <a:t>Suy nghĩ, đánh giá về sự rung động thật sự của  tác giả</a:t>
            </a:r>
            <a:endParaRPr lang="zh-CN" altLang="en-US" sz="2400" dirty="0">
              <a:solidFill>
                <a:prstClr val="black">
                  <a:lumMod val="95000"/>
                  <a:lumOff val="5000"/>
                </a:prstClr>
              </a:solidFill>
              <a:cs typeface="+mn-ea"/>
              <a:sym typeface="+mn-lt"/>
            </a:endParaRPr>
          </a:p>
        </p:txBody>
      </p:sp>
      <p:sp>
        <p:nvSpPr>
          <p:cNvPr id="33" name="文本框 12">
            <a:extLst>
              <a:ext uri="{FF2B5EF4-FFF2-40B4-BE49-F238E27FC236}">
                <a16:creationId xmlns:a16="http://schemas.microsoft.com/office/drawing/2014/main" id="{B98A11B2-3F05-4E11-BEDF-C2437AFBBAA5}"/>
              </a:ext>
            </a:extLst>
          </p:cNvPr>
          <p:cNvSpPr txBox="1"/>
          <p:nvPr/>
        </p:nvSpPr>
        <p:spPr>
          <a:xfrm>
            <a:off x="1272542" y="737678"/>
            <a:ext cx="7167245" cy="584773"/>
          </a:xfrm>
          <a:prstGeom prst="rect">
            <a:avLst/>
          </a:prstGeom>
          <a:solidFill>
            <a:schemeClr val="bg1"/>
          </a:solidFill>
          <a:ln w="28575">
            <a:solidFill>
              <a:schemeClr val="accent5">
                <a:lumMod val="75000"/>
              </a:schemeClr>
            </a:solidFill>
          </a:ln>
        </p:spPr>
        <p:txBody>
          <a:bodyPr vert="horz" wrap="square" lIns="91438" tIns="45719" rIns="91438" bIns="45719" rtlCol="0">
            <a:spAutoFit/>
          </a:bodyPr>
          <a:lstStyle/>
          <a:p>
            <a:pPr algn="ctr"/>
            <a:r>
              <a:rPr lang="en-US" altLang="zh-CN" sz="3200" b="1" i="1" smtClean="0">
                <a:solidFill>
                  <a:srgbClr val="FF0000"/>
                </a:solidFill>
                <a:latin typeface="Times New Roman" pitchFamily="18" charset="0"/>
                <a:cs typeface="Times New Roman" pitchFamily="18" charset="0"/>
                <a:sym typeface="+mn-lt"/>
              </a:rPr>
              <a:t>Văn bản trên có tính hấp dẫn vì:</a:t>
            </a:r>
            <a:endParaRPr lang="zh-CN" altLang="en-US" sz="3200" b="1" i="1" dirty="0">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919787695"/>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250"/>
                                        <p:tgtEl>
                                          <p:spTgt spid="6"/>
                                        </p:tgtEl>
                                      </p:cBhvr>
                                    </p:animEffect>
                                  </p:childTnLst>
                                </p:cTn>
                              </p:par>
                              <p:par>
                                <p:cTn id="13" presetID="10" presetClass="entr" presetSubtype="0" fill="hold" nodeType="withEffect">
                                  <p:stCondLst>
                                    <p:cond delay="75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inVertic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20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circle(in)">
                                      <p:cBhvr>
                                        <p:cTn id="33" dur="2000"/>
                                        <p:tgtEl>
                                          <p:spTgt spid="25"/>
                                        </p:tgtEl>
                                      </p:cBhvr>
                                    </p:animEffect>
                                  </p:childTnLst>
                                </p:cTn>
                              </p:par>
                              <p:par>
                                <p:cTn id="34" presetID="6"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2" grpId="0"/>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070227" y="698320"/>
            <a:ext cx="224933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FF0000"/>
                </a:solidFill>
                <a:latin typeface="Times New Roman" pitchFamily="18" charset="0"/>
                <a:cs typeface="Times New Roman" pitchFamily="18" charset="0"/>
              </a:rPr>
              <a:t>GHI NHỚ</a:t>
            </a:r>
          </a:p>
        </p:txBody>
      </p:sp>
      <p:sp>
        <p:nvSpPr>
          <p:cNvPr id="12" name="Text Box 19"/>
          <p:cNvSpPr txBox="1">
            <a:spLocks noChangeArrowheads="1"/>
          </p:cNvSpPr>
          <p:nvPr/>
        </p:nvSpPr>
        <p:spPr bwMode="auto">
          <a:xfrm>
            <a:off x="3080727" y="1864509"/>
            <a:ext cx="6033114" cy="2554543"/>
          </a:xfrm>
          <a:prstGeom prst="rect">
            <a:avLst/>
          </a:prstGeom>
          <a:solidFill>
            <a:schemeClr val="bg1"/>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8000" b="1" i="0" u="none" smtClean="0">
                <a:solidFill>
                  <a:prstClr val="black"/>
                </a:solidFill>
                <a:latin typeface="Times New Roman" pitchFamily="18" charset="0"/>
              </a:rPr>
              <a:t>SGK TRANG 83</a:t>
            </a:r>
            <a:endParaRPr lang="en-US" sz="8000" b="1" i="0" u="none">
              <a:solidFill>
                <a:prstClr val="black"/>
              </a:solidFill>
              <a:latin typeface="Times New Roman" pitchFamily="18" charset="0"/>
            </a:endParaRPr>
          </a:p>
        </p:txBody>
      </p:sp>
    </p:spTree>
    <p:extLst>
      <p:ext uri="{BB962C8B-B14F-4D97-AF65-F5344CB8AC3E}">
        <p14:creationId xmlns:p14="http://schemas.microsoft.com/office/powerpoint/2010/main" val="2822318111"/>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2800765"/>
          </a:xfrm>
          <a:prstGeom prst="rect">
            <a:avLst/>
          </a:prstGeom>
          <a:noFill/>
        </p:spPr>
        <p:txBody>
          <a:bodyPr vert="horz" wrap="square" lIns="91438" tIns="45719" rIns="91438" bIns="45719" rtlCol="0">
            <a:spAutoFit/>
          </a:bodyPr>
          <a:lstStyle/>
          <a:p>
            <a:pPr algn="ctr"/>
            <a:r>
              <a:rPr lang="en-US" altLang="zh-CN" sz="4400" smtClean="0">
                <a:solidFill>
                  <a:prstClr val="black"/>
                </a:solidFill>
                <a:cs typeface="+mn-ea"/>
                <a:sym typeface="+mn-lt"/>
              </a:rPr>
              <a:t>Luyện tập</a:t>
            </a:r>
          </a:p>
          <a:p>
            <a:pPr algn="ctr"/>
            <a:r>
              <a:rPr lang="en-US" altLang="zh-CN" sz="4400" smtClean="0">
                <a:solidFill>
                  <a:prstClr val="black"/>
                </a:solidFill>
                <a:cs typeface="+mn-ea"/>
                <a:sym typeface="+mn-lt"/>
              </a:rPr>
              <a:t>(Luyện nói : Nghị luận về một đoạn thơ, bài thơ)</a:t>
            </a:r>
            <a:endParaRPr lang="zh-CN" altLang="en-US"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ctr"/>
            <a:r>
              <a:rPr lang="en-US" altLang="zh-CN" sz="6500" smtClean="0">
                <a:solidFill>
                  <a:srgbClr val="264D6E"/>
                </a:solidFill>
                <a:cs typeface="+mn-ea"/>
                <a:sym typeface="+mn-lt"/>
              </a:rPr>
              <a:t>III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Tree>
    <p:extLst>
      <p:ext uri="{BB962C8B-B14F-4D97-AF65-F5344CB8AC3E}">
        <p14:creationId xmlns:p14="http://schemas.microsoft.com/office/powerpoint/2010/main" val="87797828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9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60031" y="3043364"/>
            <a:ext cx="6078444" cy="1446548"/>
          </a:xfrm>
          <a:prstGeom prst="rect">
            <a:avLst/>
          </a:prstGeom>
          <a:noFill/>
        </p:spPr>
        <p:txBody>
          <a:bodyPr wrap="square" lIns="91438" tIns="45719" rIns="91438" bIns="45719" rtlCol="0">
            <a:spAutoFit/>
          </a:bodyPr>
          <a:lstStyle/>
          <a:p>
            <a:pPr algn="ctr"/>
            <a:r>
              <a:rPr lang="en-US" altLang="zh-CN" sz="4400" b="1" smtClean="0">
                <a:solidFill>
                  <a:prstClr val="black">
                    <a:lumMod val="95000"/>
                    <a:lumOff val="5000"/>
                  </a:prstClr>
                </a:solidFill>
                <a:cs typeface="+mn-ea"/>
                <a:sym typeface="+mn-lt"/>
              </a:rPr>
              <a:t>1. Những yêu cầu của bài luyện nói</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Tree>
    <p:extLst>
      <p:ext uri="{BB962C8B-B14F-4D97-AF65-F5344CB8AC3E}">
        <p14:creationId xmlns:p14="http://schemas.microsoft.com/office/powerpoint/2010/main" val="13810933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sp>
        <p:nvSpPr>
          <p:cNvPr id="27" name="矩形: 剪去对角 26">
            <a:extLst>
              <a:ext uri="{FF2B5EF4-FFF2-40B4-BE49-F238E27FC236}">
                <a16:creationId xmlns:a16="http://schemas.microsoft.com/office/drawing/2014/main" id="{6E9B5C3F-F006-408B-A77C-AFDAFF66D05D}"/>
              </a:ext>
            </a:extLst>
          </p:cNvPr>
          <p:cNvSpPr/>
          <p:nvPr/>
        </p:nvSpPr>
        <p:spPr>
          <a:xfrm>
            <a:off x="320506" y="142494"/>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0933FD07-D75F-485A-8504-3E4D1DC0325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0506" y="1741539"/>
            <a:ext cx="3454007" cy="4755983"/>
          </a:xfrm>
          <a:prstGeom prst="rect">
            <a:avLst/>
          </a:prstGeom>
        </p:spPr>
      </p:pic>
      <p:sp>
        <p:nvSpPr>
          <p:cNvPr id="2" name="Rectangle 1"/>
          <p:cNvSpPr/>
          <p:nvPr/>
        </p:nvSpPr>
        <p:spPr>
          <a:xfrm>
            <a:off x="3774513" y="1864371"/>
            <a:ext cx="6096000" cy="4031873"/>
          </a:xfrm>
          <a:prstGeom prst="rect">
            <a:avLst/>
          </a:prstGeom>
        </p:spPr>
        <p:txBody>
          <a:bodyPr>
            <a:spAutoFit/>
          </a:bodyPr>
          <a:lstStyle/>
          <a:p>
            <a:pPr algn="just"/>
            <a:r>
              <a:rPr lang="en-US" sz="3200" i="1">
                <a:solidFill>
                  <a:srgbClr val="000000"/>
                </a:solidFill>
                <a:latin typeface="Times New Roman" pitchFamily="18" charset="0"/>
                <a:cs typeface="Times New Roman" pitchFamily="18" charset="0"/>
              </a:rPr>
              <a:t> - Bài phát biểu cần bám sát nhan đề đã cho.</a:t>
            </a:r>
          </a:p>
          <a:p>
            <a:pPr algn="just"/>
            <a:r>
              <a:rPr lang="en-US" sz="3200" i="1">
                <a:solidFill>
                  <a:srgbClr val="000000"/>
                </a:solidFill>
                <a:latin typeface="Times New Roman" pitchFamily="18" charset="0"/>
                <a:cs typeface="Times New Roman" pitchFamily="18" charset="0"/>
              </a:rPr>
              <a:t> - Trình bày theo dàn ý, chú ý liên kết giữa các phần Mở bài, Thân bài, Kết bài.</a:t>
            </a:r>
          </a:p>
          <a:p>
            <a:pPr algn="just"/>
            <a:r>
              <a:rPr lang="en-US" sz="3200" i="1">
                <a:solidFill>
                  <a:srgbClr val="000000"/>
                </a:solidFill>
                <a:latin typeface="Times New Roman" pitchFamily="18" charset="0"/>
                <a:cs typeface="Times New Roman" pitchFamily="18" charset="0"/>
              </a:rPr>
              <a:t> - Nói sao cho truyền cảm thu hút sự chú ý của người nghe, </a:t>
            </a:r>
            <a:r>
              <a:rPr lang="en-US" sz="3200" i="1" u="sng">
                <a:solidFill>
                  <a:srgbClr val="000000"/>
                </a:solidFill>
                <a:latin typeface="Times New Roman" pitchFamily="18" charset="0"/>
                <a:cs typeface="Times New Roman" pitchFamily="18" charset="0"/>
              </a:rPr>
              <a:t>không được đọc thuộc lòng</a:t>
            </a:r>
            <a:r>
              <a:rPr lang="en-US" sz="3200" i="1" u="sng" smtClean="0">
                <a:solidFill>
                  <a:srgbClr val="000000"/>
                </a:solidFill>
                <a:latin typeface="Times New Roman" pitchFamily="18" charset="0"/>
                <a:cs typeface="Times New Roman" pitchFamily="18" charset="0"/>
              </a:rPr>
              <a:t>.</a:t>
            </a:r>
            <a:endParaRPr lang="en-US" sz="3200" i="1" u="sng">
              <a:solidFill>
                <a:srgbClr val="000000"/>
              </a:solidFill>
              <a:latin typeface="Times New Roman" pitchFamily="18" charset="0"/>
              <a:cs typeface="Times New Roman" pitchFamily="18" charset="0"/>
            </a:endParaRPr>
          </a:p>
        </p:txBody>
      </p:sp>
      <p:sp>
        <p:nvSpPr>
          <p:cNvPr id="14" name="文本框 16">
            <a:extLst>
              <a:ext uri="{FF2B5EF4-FFF2-40B4-BE49-F238E27FC236}">
                <a16:creationId xmlns:a16="http://schemas.microsoft.com/office/drawing/2014/main" id="{8BA2D919-507C-4CE3-B49C-D5B419050DFE}"/>
              </a:ext>
            </a:extLst>
          </p:cNvPr>
          <p:cNvSpPr txBox="1"/>
          <p:nvPr/>
        </p:nvSpPr>
        <p:spPr>
          <a:xfrm>
            <a:off x="3621558" y="196884"/>
            <a:ext cx="6078444" cy="1446548"/>
          </a:xfrm>
          <a:prstGeom prst="rect">
            <a:avLst/>
          </a:prstGeom>
          <a:noFill/>
        </p:spPr>
        <p:txBody>
          <a:bodyPr wrap="square" lIns="91438" tIns="45719" rIns="91438" bIns="45719" rtlCol="0">
            <a:spAutoFit/>
          </a:bodyPr>
          <a:lstStyle/>
          <a:p>
            <a:pPr algn="ctr"/>
            <a:r>
              <a:rPr lang="en-US" altLang="zh-CN" sz="4400" b="1" smtClean="0">
                <a:solidFill>
                  <a:prstClr val="black">
                    <a:lumMod val="95000"/>
                    <a:lumOff val="5000"/>
                  </a:prstClr>
                </a:solidFill>
                <a:cs typeface="+mn-ea"/>
                <a:sym typeface="+mn-lt"/>
              </a:rPr>
              <a:t>1. Những yêu cầu của bài luyện nói</a:t>
            </a:r>
          </a:p>
        </p:txBody>
      </p:sp>
    </p:spTree>
    <p:extLst>
      <p:ext uri="{BB962C8B-B14F-4D97-AF65-F5344CB8AC3E}">
        <p14:creationId xmlns:p14="http://schemas.microsoft.com/office/powerpoint/2010/main" val="395436743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60031" y="3043364"/>
            <a:ext cx="6078444" cy="769439"/>
          </a:xfrm>
          <a:prstGeom prst="rect">
            <a:avLst/>
          </a:prstGeom>
          <a:noFill/>
        </p:spPr>
        <p:txBody>
          <a:bodyPr wrap="square" lIns="91438" tIns="45719" rIns="91438" bIns="45719" rtlCol="0">
            <a:spAutoFit/>
          </a:bodyPr>
          <a:lstStyle/>
          <a:p>
            <a:pPr algn="ctr"/>
            <a:r>
              <a:rPr lang="en-US" altLang="zh-CN" sz="4400" b="1" smtClean="0">
                <a:solidFill>
                  <a:prstClr val="black">
                    <a:lumMod val="95000"/>
                    <a:lumOff val="5000"/>
                  </a:prstClr>
                </a:solidFill>
                <a:cs typeface="+mn-ea"/>
                <a:sym typeface="+mn-lt"/>
              </a:rPr>
              <a:t>2. Đề bài luyện nói</a:t>
            </a: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78922" y="416872"/>
            <a:ext cx="5259753" cy="4073040"/>
          </a:xfrm>
          <a:prstGeom prst="rect">
            <a:avLst/>
          </a:prstGeom>
        </p:spPr>
      </p:pic>
      <p:sp>
        <p:nvSpPr>
          <p:cNvPr id="2" name="Rectangle 1"/>
          <p:cNvSpPr/>
          <p:nvPr/>
        </p:nvSpPr>
        <p:spPr>
          <a:xfrm>
            <a:off x="3293664" y="3895678"/>
            <a:ext cx="6096000" cy="1938992"/>
          </a:xfrm>
          <a:prstGeom prst="rect">
            <a:avLst/>
          </a:prstGeom>
          <a:solidFill>
            <a:schemeClr val="bg1"/>
          </a:solidFill>
        </p:spPr>
        <p:txBody>
          <a:bodyPr>
            <a:spAutoFit/>
          </a:bodyPr>
          <a:lstStyle/>
          <a:p>
            <a:r>
              <a:rPr lang="en-US" sz="4000" i="1">
                <a:solidFill>
                  <a:srgbClr val="FF0000"/>
                </a:solidFill>
                <a:latin typeface="Times New Roman" pitchFamily="18" charset="0"/>
                <a:cs typeface="Times New Roman" pitchFamily="18" charset="0"/>
              </a:rPr>
              <a:t>Bếp lửa sưởi ấm một đời. Bàn về bài thơ “ Bếp lửa” của Bằng Việt.</a:t>
            </a:r>
          </a:p>
        </p:txBody>
      </p:sp>
    </p:spTree>
    <p:extLst>
      <p:ext uri="{BB962C8B-B14F-4D97-AF65-F5344CB8AC3E}">
        <p14:creationId xmlns:p14="http://schemas.microsoft.com/office/powerpoint/2010/main" val="26785448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68140" y="14481"/>
            <a:ext cx="1295400" cy="1387929"/>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4945085" y="3391545"/>
            <a:ext cx="5151953" cy="2123659"/>
          </a:xfrm>
          <a:prstGeom prst="rect">
            <a:avLst/>
          </a:prstGeom>
          <a:noFill/>
        </p:spPr>
        <p:txBody>
          <a:bodyPr vert="horz" wrap="square" lIns="91438" tIns="45719" rIns="91438" bIns="45719" rtlCol="0">
            <a:spAutoFit/>
          </a:bodyPr>
          <a:lstStyle/>
          <a:p>
            <a:pPr algn="ctr"/>
            <a:r>
              <a:rPr lang="en-US" altLang="zh-CN" sz="4400">
                <a:solidFill>
                  <a:prstClr val="black"/>
                </a:solidFill>
                <a:cs typeface="+mn-ea"/>
                <a:sym typeface="+mn-lt"/>
              </a:rPr>
              <a:t>Tìm hiểu bài nghị luận về một đoạn thơ, bài thơ</a:t>
            </a:r>
            <a:endParaRPr lang="zh-CN" altLang="en-US" sz="4400" dirty="0">
              <a:solidFill>
                <a:prstClr val="black"/>
              </a:solidFill>
              <a:cs typeface="+mn-ea"/>
              <a:sym typeface="+mn-lt"/>
            </a:endParaRPr>
          </a:p>
        </p:txBody>
      </p:sp>
      <p:pic>
        <p:nvPicPr>
          <p:cNvPr id="5" name="图片 4">
            <a:extLst>
              <a:ext uri="{FF2B5EF4-FFF2-40B4-BE49-F238E27FC236}">
                <a16:creationId xmlns:a16="http://schemas.microsoft.com/office/drawing/2014/main" id="{B537E26C-A659-40A7-AC48-34E5A10305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36077" y="1840227"/>
            <a:ext cx="1360503" cy="1360503"/>
          </a:xfrm>
          <a:prstGeom prst="rect">
            <a:avLst/>
          </a:prstGeom>
        </p:spPr>
      </p:pic>
      <p:sp>
        <p:nvSpPr>
          <p:cNvPr id="16" name="文本框 15">
            <a:extLst>
              <a:ext uri="{FF2B5EF4-FFF2-40B4-BE49-F238E27FC236}">
                <a16:creationId xmlns:a16="http://schemas.microsoft.com/office/drawing/2014/main" id="{FC03E3A7-0023-49D0-B5E2-550BED71A2C8}"/>
              </a:ext>
            </a:extLst>
          </p:cNvPr>
          <p:cNvSpPr txBox="1"/>
          <p:nvPr/>
        </p:nvSpPr>
        <p:spPr>
          <a:xfrm>
            <a:off x="5976214" y="1976705"/>
            <a:ext cx="3280225" cy="1092607"/>
          </a:xfrm>
          <a:prstGeom prst="rect">
            <a:avLst/>
          </a:prstGeom>
          <a:noFill/>
        </p:spPr>
        <p:txBody>
          <a:bodyPr vert="horz" wrap="square" lIns="91438" tIns="45719" rIns="91438" bIns="45719" rtlCol="0">
            <a:spAutoFit/>
          </a:bodyPr>
          <a:lstStyle/>
          <a:p>
            <a:pPr algn="dist"/>
            <a:r>
              <a:rPr lang="en-US" altLang="zh-CN" sz="6500" dirty="0">
                <a:solidFill>
                  <a:srgbClr val="264D6E"/>
                </a:solidFill>
                <a:cs typeface="+mn-ea"/>
                <a:sym typeface="+mn-lt"/>
              </a:rPr>
              <a:t>I</a:t>
            </a:r>
            <a:endParaRPr lang="zh-CN" altLang="en-US" sz="6500" dirty="0">
              <a:solidFill>
                <a:srgbClr val="264D6E"/>
              </a:solidFill>
              <a:cs typeface="+mn-ea"/>
              <a:sym typeface="+mn-lt"/>
            </a:endParaRPr>
          </a:p>
        </p:txBody>
      </p:sp>
      <p:grpSp>
        <p:nvGrpSpPr>
          <p:cNvPr id="21" name="组合 20">
            <a:extLst>
              <a:ext uri="{FF2B5EF4-FFF2-40B4-BE49-F238E27FC236}">
                <a16:creationId xmlns:a16="http://schemas.microsoft.com/office/drawing/2014/main" id="{C7B283D7-D3DF-48A6-B6CA-AFC06B24D9EB}"/>
              </a:ext>
            </a:extLst>
          </p:cNvPr>
          <p:cNvGrpSpPr/>
          <p:nvPr/>
        </p:nvGrpSpPr>
        <p:grpSpPr>
          <a:xfrm>
            <a:off x="11766249" y="5225145"/>
            <a:ext cx="470948" cy="1497091"/>
            <a:chOff x="5029200" y="4252444"/>
            <a:chExt cx="470948" cy="1127262"/>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939779"/>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1042421">
            <a:off x="10308553" y="538090"/>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42421">
            <a:off x="11492471" y="1053458"/>
            <a:ext cx="617479" cy="440985"/>
          </a:xfrm>
          <a:prstGeom prst="rect">
            <a:avLst/>
          </a:prstGeom>
        </p:spPr>
      </p:pic>
      <p:pic>
        <p:nvPicPr>
          <p:cNvPr id="33" name="图片 32">
            <a:extLst>
              <a:ext uri="{FF2B5EF4-FFF2-40B4-BE49-F238E27FC236}">
                <a16:creationId xmlns:a16="http://schemas.microsoft.com/office/drawing/2014/main" id="{DA3175EE-1983-4EA5-AA48-CFE407B3891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8"/>
          <a:stretch/>
        </p:blipFill>
        <p:spPr>
          <a:xfrm flipH="1">
            <a:off x="5135" y="-42683"/>
            <a:ext cx="5250792" cy="4768832"/>
          </a:xfrm>
          <a:prstGeom prst="rect">
            <a:avLst/>
          </a:prstGeom>
        </p:spPr>
      </p:pic>
    </p:spTree>
    <p:extLst>
      <p:ext uri="{BB962C8B-B14F-4D97-AF65-F5344CB8AC3E}">
        <p14:creationId xmlns:p14="http://schemas.microsoft.com/office/powerpoint/2010/main" val="735123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 presetClass="entr" presetSubtype="0" fill="hold" nodeType="withEffect">
                                  <p:stCondLst>
                                    <p:cond delay="75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childTnLst>
                                </p:cTn>
                              </p:par>
                              <p:par>
                                <p:cTn id="15" presetID="49" presetClass="path" presetSubtype="0" fill="hold" nodeType="withEffect">
                                  <p:stCondLst>
                                    <p:cond delay="750"/>
                                  </p:stCondLst>
                                  <p:childTnLst>
                                    <p:animMotion origin="layout" path="M 0 0 L 0.25 0.25 E" pathEditMode="relative" ptsTypes="">
                                      <p:cBhvr>
                                        <p:cTn id="16" dur="1500" spd="-100000" fill="hold"/>
                                        <p:tgtEl>
                                          <p:spTgt spid="18"/>
                                        </p:tgtEl>
                                        <p:attrNameLst>
                                          <p:attrName>ppt_x</p:attrName>
                                          <p:attrName>ppt_y</p:attrName>
                                        </p:attrNameLst>
                                      </p:cBhvr>
                                    </p:animMotion>
                                  </p:childTnLst>
                                </p:cTn>
                              </p:par>
                              <p:par>
                                <p:cTn id="17" presetID="49" presetClass="path" presetSubtype="0" fill="hold" nodeType="withEffect">
                                  <p:stCondLst>
                                    <p:cond delay="750"/>
                                  </p:stCondLst>
                                  <p:childTnLst>
                                    <p:animMotion origin="layout" path="M 0 0 L 0.25 0.25 E" pathEditMode="relative" ptsTypes="">
                                      <p:cBhvr>
                                        <p:cTn id="18" dur="1500" spd="-100000" fill="hold"/>
                                        <p:tgtEl>
                                          <p:spTgt spid="3"/>
                                        </p:tgtEl>
                                        <p:attrNameLst>
                                          <p:attrName>ppt_x</p:attrName>
                                          <p:attrName>ppt_y</p:attrName>
                                        </p:attrNameLst>
                                      </p:cBhvr>
                                    </p:animMotion>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par>
                                <p:cTn id="25" presetID="41" presetClass="entr" presetSubtype="0" fill="hold" grpId="0" nodeType="withEffect">
                                  <p:stCondLst>
                                    <p:cond delay="50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6"/>
                                        </p:tgtEl>
                                        <p:attrNameLst>
                                          <p:attrName>ppt_y</p:attrName>
                                        </p:attrNameLst>
                                      </p:cBhvr>
                                      <p:tavLst>
                                        <p:tav tm="0">
                                          <p:val>
                                            <p:strVal val="#ppt_y"/>
                                          </p:val>
                                        </p:tav>
                                        <p:tav tm="100000">
                                          <p:val>
                                            <p:strVal val="#ppt_y"/>
                                          </p:val>
                                        </p:tav>
                                      </p:tavLst>
                                    </p:anim>
                                    <p:anim calcmode="lin" valueType="num">
                                      <p:cBhvr>
                                        <p:cTn id="29" dur="10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6"/>
                                        </p:tgtEl>
                                      </p:cBhvr>
                                    </p:animEffect>
                                  </p:childTnLst>
                                </p:cTn>
                              </p:par>
                            </p:childTnLst>
                          </p:cTn>
                        </p:par>
                        <p:par>
                          <p:cTn id="32" fill="hold">
                            <p:stCondLst>
                              <p:cond delay="3750"/>
                            </p:stCondLst>
                            <p:childTnLst>
                              <p:par>
                                <p:cTn id="33" presetID="50" presetClass="entr" presetSubtype="0" decel="10000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3"/>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2476" y="4929069"/>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1599" y="549012"/>
            <a:ext cx="4478089" cy="6332896"/>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2521" y="1119481"/>
            <a:ext cx="6811726" cy="4946919"/>
          </a:xfrm>
          <a:prstGeom prst="rect">
            <a:avLst/>
          </a:prstGeom>
        </p:spPr>
      </p:pic>
      <p:sp>
        <p:nvSpPr>
          <p:cNvPr id="16" name="Rectangle 15"/>
          <p:cNvSpPr/>
          <p:nvPr/>
        </p:nvSpPr>
        <p:spPr>
          <a:xfrm>
            <a:off x="559563" y="581980"/>
            <a:ext cx="5468199" cy="1323439"/>
          </a:xfrm>
          <a:prstGeom prst="rect">
            <a:avLst/>
          </a:prstGeom>
          <a:solidFill>
            <a:schemeClr val="bg1"/>
          </a:solidFill>
        </p:spPr>
        <p:txBody>
          <a:bodyPr wrap="square">
            <a:spAutoFit/>
          </a:bodyPr>
          <a:lstStyle/>
          <a:p>
            <a:r>
              <a:rPr lang="en-US" sz="4000" i="1" smtClean="0">
                <a:solidFill>
                  <a:srgbClr val="FF0000"/>
                </a:solidFill>
                <a:latin typeface="Times New Roman" pitchFamily="18" charset="0"/>
                <a:cs typeface="Times New Roman" pitchFamily="18" charset="0"/>
              </a:rPr>
              <a:t>Đọc thuộc bài thơ “BẾP LỬA” - Bằng Việt</a:t>
            </a:r>
            <a:endParaRPr lang="en-US" sz="40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5556385"/>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i="1">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247651" y="698320"/>
            <a:ext cx="1915905"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smtClean="0">
                <a:solidFill>
                  <a:srgbClr val="FF0000"/>
                </a:solidFill>
                <a:latin typeface="Times New Roman" pitchFamily="18" charset="0"/>
                <a:cs typeface="Times New Roman" pitchFamily="18" charset="0"/>
              </a:rPr>
              <a:t>MỞ BÀI</a:t>
            </a:r>
            <a:endParaRPr lang="en-US" sz="3600" b="1">
              <a:solidFill>
                <a:srgbClr val="FF0000"/>
              </a:solidFill>
              <a:latin typeface="Times New Roman" pitchFamily="18" charset="0"/>
              <a:cs typeface="Times New Roman" pitchFamily="18" charset="0"/>
            </a:endParaRPr>
          </a:p>
        </p:txBody>
      </p:sp>
      <p:sp>
        <p:nvSpPr>
          <p:cNvPr id="2" name="Rectangle 1"/>
          <p:cNvSpPr/>
          <p:nvPr/>
        </p:nvSpPr>
        <p:spPr>
          <a:xfrm>
            <a:off x="614144" y="2068935"/>
            <a:ext cx="10986450" cy="2062103"/>
          </a:xfrm>
          <a:prstGeom prst="rect">
            <a:avLst/>
          </a:prstGeom>
        </p:spPr>
        <p:txBody>
          <a:bodyPr wrap="square">
            <a:spAutoFit/>
          </a:bodyPr>
          <a:lstStyle/>
          <a:p>
            <a:pPr algn="just"/>
            <a:r>
              <a:rPr lang="en-US" sz="3200" i="1" smtClean="0">
                <a:latin typeface="Times New Roman" pitchFamily="18" charset="0"/>
                <a:cs typeface="Times New Roman" pitchFamily="18" charset="0"/>
              </a:rPr>
              <a:t>- </a:t>
            </a:r>
            <a:r>
              <a:rPr lang="en-US" sz="3200" i="1">
                <a:latin typeface="Times New Roman" pitchFamily="18" charset="0"/>
                <a:cs typeface="Times New Roman" pitchFamily="18" charset="0"/>
              </a:rPr>
              <a:t>Giới thiệu hoàn cảnh ra đời của bài thơ </a:t>
            </a:r>
            <a:r>
              <a:rPr lang="en-US" sz="3200" i="1" smtClean="0">
                <a:latin typeface="Times New Roman" pitchFamily="18" charset="0"/>
                <a:cs typeface="Times New Roman" pitchFamily="18" charset="0"/>
              </a:rPr>
              <a:t>“Bếp lửa” </a:t>
            </a:r>
            <a:r>
              <a:rPr lang="en-US" sz="3200" i="1">
                <a:latin typeface="Times New Roman" pitchFamily="18" charset="0"/>
                <a:cs typeface="Times New Roman" pitchFamily="18" charset="0"/>
              </a:rPr>
              <a:t>(Bằng Việt).</a:t>
            </a:r>
          </a:p>
          <a:p>
            <a:pPr algn="just"/>
            <a:r>
              <a:rPr lang="en-US" sz="3200" i="1" smtClean="0">
                <a:latin typeface="Times New Roman" pitchFamily="18" charset="0"/>
                <a:cs typeface="Times New Roman" pitchFamily="18" charset="0"/>
              </a:rPr>
              <a:t>- </a:t>
            </a:r>
            <a:r>
              <a:rPr lang="en-US" sz="3200" i="1">
                <a:latin typeface="Times New Roman" pitchFamily="18" charset="0"/>
                <a:cs typeface="Times New Roman" pitchFamily="18" charset="0"/>
              </a:rPr>
              <a:t>Những tình cảm, cảm xúc chân thành của người cháu và hình ảnh người bà giàu tình thương, giàu đức hi sinh trong bài thơ </a:t>
            </a:r>
            <a:r>
              <a:rPr lang="en-US" sz="3200" i="1" smtClean="0">
                <a:latin typeface="Times New Roman" pitchFamily="18" charset="0"/>
                <a:cs typeface="Times New Roman" pitchFamily="18" charset="0"/>
              </a:rPr>
              <a:t>“Bếp lửa”.</a:t>
            </a:r>
            <a:endParaRPr lang="en-US" sz="3200" i="1">
              <a:latin typeface="Times New Roman" pitchFamily="18" charset="0"/>
              <a:cs typeface="Times New Roman" pitchFamily="18" charset="0"/>
            </a:endParaRPr>
          </a:p>
        </p:txBody>
      </p:sp>
    </p:spTree>
    <p:extLst>
      <p:ext uri="{BB962C8B-B14F-4D97-AF65-F5344CB8AC3E}">
        <p14:creationId xmlns:p14="http://schemas.microsoft.com/office/powerpoint/2010/main" val="3723623814"/>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7915" y="4925431"/>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9106" y="-669511"/>
            <a:ext cx="4478089" cy="6332896"/>
          </a:xfrm>
          <a:prstGeom prst="rect">
            <a:avLst/>
          </a:prstGeom>
        </p:spPr>
      </p:pic>
      <p:sp>
        <p:nvSpPr>
          <p:cNvPr id="2" name="TextBox 1"/>
          <p:cNvSpPr txBox="1"/>
          <p:nvPr/>
        </p:nvSpPr>
        <p:spPr>
          <a:xfrm>
            <a:off x="2852363" y="136477"/>
            <a:ext cx="4658071" cy="769441"/>
          </a:xfrm>
          <a:prstGeom prst="rect">
            <a:avLst/>
          </a:prstGeom>
          <a:noFill/>
        </p:spPr>
        <p:txBody>
          <a:bodyPr wrap="none" lIns="91438" tIns="45719" rIns="91438" bIns="45719" rtlCol="0">
            <a:spAutoFit/>
          </a:bodyPr>
          <a:lstStyle/>
          <a:p>
            <a:r>
              <a:rPr lang="en-US" sz="4400" b="1" i="1" u="sng">
                <a:solidFill>
                  <a:prstClr val="black"/>
                </a:solidFill>
                <a:latin typeface="Times New Roman" pitchFamily="18" charset="0"/>
                <a:cs typeface="Times New Roman" pitchFamily="18" charset="0"/>
              </a:rPr>
              <a:t>PHIẾU HỌC TẬP</a:t>
            </a:r>
          </a:p>
        </p:txBody>
      </p:sp>
      <p:sp>
        <p:nvSpPr>
          <p:cNvPr id="5" name="TextBox 4"/>
          <p:cNvSpPr txBox="1"/>
          <p:nvPr/>
        </p:nvSpPr>
        <p:spPr>
          <a:xfrm>
            <a:off x="245661" y="1023579"/>
            <a:ext cx="8488907" cy="5324533"/>
          </a:xfrm>
          <a:prstGeom prst="rect">
            <a:avLst/>
          </a:prstGeom>
          <a:solidFill>
            <a:schemeClr val="bg1"/>
          </a:solidFill>
        </p:spPr>
        <p:txBody>
          <a:bodyPr wrap="square" lIns="91438" tIns="45719" rIns="91438" bIns="45719" rtlCol="0">
            <a:spAutoFit/>
          </a:bodyPr>
          <a:lstStyle/>
          <a:p>
            <a:r>
              <a:rPr lang="en-US" sz="3200" b="1" i="1" smtClean="0">
                <a:solidFill>
                  <a:srgbClr val="FF0000"/>
                </a:solidFill>
                <a:latin typeface="Times New Roman" pitchFamily="18" charset="0"/>
                <a:cs typeface="Times New Roman" pitchFamily="18" charset="0"/>
              </a:rPr>
              <a:t>Phân tích nội dung</a:t>
            </a:r>
            <a:endParaRPr lang="en-US" sz="3200" b="1" i="1">
              <a:solidFill>
                <a:srgbClr val="FF0000"/>
              </a:solidFill>
              <a:latin typeface="Times New Roman" pitchFamily="18" charset="0"/>
              <a:cs typeface="Times New Roman" pitchFamily="18" charset="0"/>
            </a:endParaRPr>
          </a:p>
          <a:p>
            <a:r>
              <a:rPr lang="en-US" sz="2800" i="1" smtClean="0">
                <a:solidFill>
                  <a:prstClr val="black"/>
                </a:solidFill>
                <a:latin typeface="Times New Roman" pitchFamily="18" charset="0"/>
                <a:cs typeface="Times New Roman" pitchFamily="18" charset="0"/>
              </a:rPr>
              <a:t>- Khổ 1................................................................................</a:t>
            </a:r>
            <a:endParaRPr lang="en-US" sz="2800" i="1">
              <a:solidFill>
                <a:prstClr val="black"/>
              </a:solidFill>
              <a:latin typeface="Times New Roman" pitchFamily="18" charset="0"/>
              <a:cs typeface="Times New Roman" pitchFamily="18" charset="0"/>
            </a:endParaRPr>
          </a:p>
          <a:p>
            <a:r>
              <a:rPr lang="en-US" sz="2800" i="1">
                <a:solidFill>
                  <a:prstClr val="black"/>
                </a:solidFill>
                <a:latin typeface="Times New Roman" pitchFamily="18" charset="0"/>
                <a:cs typeface="Times New Roman" pitchFamily="18" charset="0"/>
              </a:rPr>
              <a:t>............................................................................................</a:t>
            </a:r>
          </a:p>
          <a:p>
            <a:r>
              <a:rPr lang="en-US" sz="2800" i="1" smtClean="0">
                <a:solidFill>
                  <a:prstClr val="black"/>
                </a:solidFill>
                <a:latin typeface="Times New Roman" pitchFamily="18" charset="0"/>
                <a:cs typeface="Times New Roman" pitchFamily="18" charset="0"/>
              </a:rPr>
              <a:t>- Khổ 2,3,4,5.......................................................................</a:t>
            </a:r>
            <a:endParaRPr lang="en-US" sz="2800" i="1">
              <a:solidFill>
                <a:prstClr val="black"/>
              </a:solidFill>
              <a:latin typeface="Times New Roman" pitchFamily="18" charset="0"/>
              <a:cs typeface="Times New Roman" pitchFamily="18" charset="0"/>
            </a:endParaRPr>
          </a:p>
          <a:p>
            <a:r>
              <a:rPr lang="en-US" sz="2800" i="1">
                <a:solidFill>
                  <a:prstClr val="black"/>
                </a:solidFill>
                <a:latin typeface="Times New Roman" pitchFamily="18" charset="0"/>
                <a:cs typeface="Times New Roman" pitchFamily="18" charset="0"/>
              </a:rPr>
              <a:t>............................................................................................</a:t>
            </a:r>
          </a:p>
          <a:p>
            <a:r>
              <a:rPr lang="en-US" sz="2800" i="1" smtClean="0">
                <a:solidFill>
                  <a:prstClr val="black"/>
                </a:solidFill>
                <a:latin typeface="Times New Roman" pitchFamily="18" charset="0"/>
                <a:cs typeface="Times New Roman" pitchFamily="18" charset="0"/>
              </a:rPr>
              <a:t>- Khổ 6................................................................................</a:t>
            </a:r>
            <a:endParaRPr lang="en-US" sz="2800" i="1">
              <a:solidFill>
                <a:prstClr val="black"/>
              </a:solidFill>
              <a:latin typeface="Times New Roman" pitchFamily="18" charset="0"/>
              <a:cs typeface="Times New Roman" pitchFamily="18" charset="0"/>
            </a:endParaRPr>
          </a:p>
          <a:p>
            <a:r>
              <a:rPr lang="en-US" sz="2800" i="1" smtClean="0">
                <a:solidFill>
                  <a:prstClr val="black"/>
                </a:solidFill>
                <a:latin typeface="Times New Roman" pitchFamily="18" charset="0"/>
                <a:cs typeface="Times New Roman" pitchFamily="18" charset="0"/>
              </a:rPr>
              <a:t>............................................................................................</a:t>
            </a:r>
            <a:endParaRPr lang="en-US" sz="2800" i="1">
              <a:solidFill>
                <a:prstClr val="black"/>
              </a:solidFill>
              <a:latin typeface="Times New Roman" pitchFamily="18" charset="0"/>
              <a:cs typeface="Times New Roman" pitchFamily="18" charset="0"/>
            </a:endParaRPr>
          </a:p>
          <a:p>
            <a:r>
              <a:rPr lang="en-US" sz="2800" i="1" smtClean="0">
                <a:solidFill>
                  <a:prstClr val="black"/>
                </a:solidFill>
                <a:latin typeface="Times New Roman" pitchFamily="18" charset="0"/>
                <a:cs typeface="Times New Roman" pitchFamily="18" charset="0"/>
              </a:rPr>
              <a:t>- Khổ 7................................................................................</a:t>
            </a:r>
          </a:p>
          <a:p>
            <a:r>
              <a:rPr lang="en-US" sz="2800" smtClean="0">
                <a:solidFill>
                  <a:prstClr val="black"/>
                </a:solidFill>
                <a:latin typeface="Times New Roman" pitchFamily="18" charset="0"/>
                <a:cs typeface="Times New Roman" pitchFamily="18" charset="0"/>
              </a:rPr>
              <a:t>............................................................................................</a:t>
            </a:r>
          </a:p>
          <a:p>
            <a:r>
              <a:rPr lang="en-US" sz="2800" b="1" i="1" smtClean="0">
                <a:solidFill>
                  <a:srgbClr val="FF0000"/>
                </a:solidFill>
                <a:latin typeface="Times New Roman" pitchFamily="18" charset="0"/>
                <a:cs typeface="Times New Roman" pitchFamily="18" charset="0"/>
              </a:rPr>
              <a:t>Phân tích nghệ thuật </a:t>
            </a:r>
            <a:r>
              <a:rPr lang="en-US" sz="2800" i="1" smtClean="0">
                <a:solidFill>
                  <a:prstClr val="black"/>
                </a:solidFill>
                <a:latin typeface="Times New Roman" pitchFamily="18" charset="0"/>
                <a:cs typeface="Times New Roman" pitchFamily="18" charset="0"/>
              </a:rPr>
              <a:t>............................................................................................</a:t>
            </a:r>
          </a:p>
          <a:p>
            <a:r>
              <a:rPr lang="en-US" sz="2800" i="1" smtClean="0">
                <a:solidFill>
                  <a:prstClr val="black"/>
                </a:solidFill>
                <a:latin typeface="Times New Roman" pitchFamily="18" charset="0"/>
                <a:cs typeface="Times New Roman" pitchFamily="18" charset="0"/>
              </a:rPr>
              <a:t>............................................................................................</a:t>
            </a:r>
            <a:endParaRPr lang="en-US" sz="2800" i="1">
              <a:solidFill>
                <a:prstClr val="black"/>
              </a:solidFill>
              <a:latin typeface="Times New Roman" pitchFamily="18" charset="0"/>
              <a:cs typeface="Times New Roman" pitchFamily="18" charset="0"/>
            </a:endParaRPr>
          </a:p>
        </p:txBody>
      </p:sp>
      <p:sp>
        <p:nvSpPr>
          <p:cNvPr id="10" name="TextBox 9"/>
          <p:cNvSpPr txBox="1"/>
          <p:nvPr/>
        </p:nvSpPr>
        <p:spPr>
          <a:xfrm>
            <a:off x="225265" y="152410"/>
            <a:ext cx="2454514"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smtClean="0">
                <a:solidFill>
                  <a:srgbClr val="FF0000"/>
                </a:solidFill>
                <a:latin typeface="Times New Roman" pitchFamily="18" charset="0"/>
                <a:cs typeface="Times New Roman" pitchFamily="18" charset="0"/>
              </a:rPr>
              <a:t>THÂN BÀI</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6274270"/>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7915" y="4925431"/>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9106" y="-669511"/>
            <a:ext cx="4478089" cy="6332896"/>
          </a:xfrm>
          <a:prstGeom prst="rect">
            <a:avLst/>
          </a:prstGeom>
        </p:spPr>
      </p:pic>
      <p:sp>
        <p:nvSpPr>
          <p:cNvPr id="10" name="TextBox 9"/>
          <p:cNvSpPr txBox="1"/>
          <p:nvPr/>
        </p:nvSpPr>
        <p:spPr>
          <a:xfrm>
            <a:off x="225265" y="152410"/>
            <a:ext cx="2454514"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smtClean="0">
                <a:solidFill>
                  <a:srgbClr val="FF0000"/>
                </a:solidFill>
                <a:latin typeface="Times New Roman" pitchFamily="18" charset="0"/>
                <a:cs typeface="Times New Roman" pitchFamily="18" charset="0"/>
              </a:rPr>
              <a:t>THÂN BÀI</a:t>
            </a:r>
            <a:endParaRPr lang="en-US" sz="3600" b="1">
              <a:solidFill>
                <a:srgbClr val="FF0000"/>
              </a:solidFill>
              <a:latin typeface="Times New Roman" pitchFamily="18" charset="0"/>
              <a:cs typeface="Times New Roman" pitchFamily="18" charset="0"/>
            </a:endParaRPr>
          </a:p>
        </p:txBody>
      </p:sp>
      <p:sp>
        <p:nvSpPr>
          <p:cNvPr id="7" name="Rectangle 6"/>
          <p:cNvSpPr/>
          <p:nvPr/>
        </p:nvSpPr>
        <p:spPr>
          <a:xfrm>
            <a:off x="225266" y="971558"/>
            <a:ext cx="8645780" cy="5509200"/>
          </a:xfrm>
          <a:prstGeom prst="rect">
            <a:avLst/>
          </a:prstGeom>
          <a:solidFill>
            <a:schemeClr val="bg1"/>
          </a:solidFill>
        </p:spPr>
        <p:txBody>
          <a:bodyPr wrap="square">
            <a:spAutoFit/>
          </a:bodyPr>
          <a:lstStyle/>
          <a:p>
            <a:r>
              <a:rPr lang="en-US" sz="3200" b="1" i="1" smtClean="0">
                <a:solidFill>
                  <a:srgbClr val="FF0000"/>
                </a:solidFill>
                <a:latin typeface="Times New Roman" pitchFamily="18" charset="0"/>
                <a:cs typeface="Times New Roman" pitchFamily="18" charset="0"/>
              </a:rPr>
              <a:t> </a:t>
            </a:r>
            <a:r>
              <a:rPr lang="en-US" sz="3200" b="1" i="1" u="sng">
                <a:solidFill>
                  <a:srgbClr val="FF0000"/>
                </a:solidFill>
                <a:latin typeface="Times New Roman" pitchFamily="18" charset="0"/>
                <a:cs typeface="Times New Roman" pitchFamily="18" charset="0"/>
              </a:rPr>
              <a:t>Phân tích nội dung</a:t>
            </a:r>
            <a:r>
              <a:rPr lang="en-US" sz="3200" b="1" i="1">
                <a:solidFill>
                  <a:srgbClr val="FF0000"/>
                </a:solidFill>
                <a:latin typeface="Times New Roman" pitchFamily="18" charset="0"/>
                <a:cs typeface="Times New Roman" pitchFamily="18" charset="0"/>
              </a:rPr>
              <a:t>:</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1</a:t>
            </a:r>
            <a:r>
              <a:rPr lang="en-US" sz="3200" i="1">
                <a:latin typeface="Times New Roman" pitchFamily="18" charset="0"/>
                <a:cs typeface="Times New Roman" pitchFamily="18" charset="0"/>
              </a:rPr>
              <a:t>: Hình ảnh bếp lửa khơi nguồn cho dòng cảm xúc về bà.</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2,3,4,5</a:t>
            </a:r>
            <a:r>
              <a:rPr lang="en-US" sz="3200" i="1">
                <a:latin typeface="Times New Roman" pitchFamily="18" charset="0"/>
                <a:cs typeface="Times New Roman" pitchFamily="18" charset="0"/>
              </a:rPr>
              <a:t>: Hồi tưởng những kỉ niệm tuổi thơ sống bên bà và hình ảnh bà gắn liền với hình ảnh bếp lửa.</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6</a:t>
            </a:r>
            <a:r>
              <a:rPr lang="en-US" sz="3200" i="1">
                <a:latin typeface="Times New Roman" pitchFamily="18" charset="0"/>
                <a:cs typeface="Times New Roman" pitchFamily="18" charset="0"/>
              </a:rPr>
              <a:t>: Suy ngẫm về bà và cuộc đời bà.</a:t>
            </a:r>
          </a:p>
          <a:p>
            <a:r>
              <a:rPr lang="en-US" sz="3200" i="1">
                <a:latin typeface="Times New Roman" pitchFamily="18" charset="0"/>
                <a:cs typeface="Times New Roman" pitchFamily="18" charset="0"/>
              </a:rPr>
              <a:t> - </a:t>
            </a:r>
            <a:r>
              <a:rPr lang="en-US" sz="3200" b="1" i="1">
                <a:latin typeface="Times New Roman" pitchFamily="18" charset="0"/>
                <a:cs typeface="Times New Roman" pitchFamily="18" charset="0"/>
              </a:rPr>
              <a:t>Khổ 7</a:t>
            </a:r>
            <a:r>
              <a:rPr lang="en-US" sz="3200" i="1">
                <a:latin typeface="Times New Roman" pitchFamily="18" charset="0"/>
                <a:cs typeface="Times New Roman" pitchFamily="18" charset="0"/>
              </a:rPr>
              <a:t>: Cháu đi xa nhưng không nguôi nhớ về bà.</a:t>
            </a:r>
          </a:p>
          <a:p>
            <a:r>
              <a:rPr lang="en-US" sz="3200" b="1" i="1" smtClean="0">
                <a:solidFill>
                  <a:srgbClr val="FF0000"/>
                </a:solidFill>
                <a:latin typeface="Times New Roman" pitchFamily="18" charset="0"/>
                <a:cs typeface="Times New Roman" pitchFamily="18" charset="0"/>
              </a:rPr>
              <a:t> </a:t>
            </a:r>
            <a:r>
              <a:rPr lang="en-US" sz="3200" b="1" i="1" u="sng">
                <a:solidFill>
                  <a:srgbClr val="FF0000"/>
                </a:solidFill>
                <a:latin typeface="Times New Roman" pitchFamily="18" charset="0"/>
                <a:cs typeface="Times New Roman" pitchFamily="18" charset="0"/>
              </a:rPr>
              <a:t>Phân tích nghệ thuật</a:t>
            </a:r>
            <a:r>
              <a:rPr lang="en-US" sz="3200" b="1" i="1">
                <a:solidFill>
                  <a:srgbClr val="FF0000"/>
                </a:solidFill>
                <a:latin typeface="Times New Roman" pitchFamily="18" charset="0"/>
                <a:cs typeface="Times New Roman" pitchFamily="18" charset="0"/>
              </a:rPr>
              <a:t>:</a:t>
            </a:r>
          </a:p>
          <a:p>
            <a:r>
              <a:rPr lang="en-US" sz="3200" i="1">
                <a:latin typeface="Times New Roman" pitchFamily="18" charset="0"/>
                <a:cs typeface="Times New Roman" pitchFamily="18" charset="0"/>
              </a:rPr>
              <a:t>      Diễn tả cảm xúc thông qua hồi tưởng, miêu tả, tự sự, bình luận</a:t>
            </a:r>
            <a:r>
              <a:rPr lang="en-US" sz="3200" i="1" smtClean="0">
                <a:latin typeface="Times New Roman" pitchFamily="18" charset="0"/>
                <a:cs typeface="Times New Roman" pitchFamily="18" charset="0"/>
              </a:rPr>
              <a:t>.</a:t>
            </a:r>
            <a:endParaRPr lang="en-US" sz="3200" i="1">
              <a:latin typeface="Times New Roman" pitchFamily="18" charset="0"/>
              <a:cs typeface="Times New Roman" pitchFamily="18" charset="0"/>
            </a:endParaRPr>
          </a:p>
        </p:txBody>
      </p:sp>
    </p:spTree>
    <p:extLst>
      <p:ext uri="{BB962C8B-B14F-4D97-AF65-F5344CB8AC3E}">
        <p14:creationId xmlns:p14="http://schemas.microsoft.com/office/powerpoint/2010/main" val="180638173"/>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18666"/>
            <a:ext cx="12189432" cy="6855751"/>
          </a:xfrm>
          <a:prstGeom prst="rect">
            <a:avLst/>
          </a:prstGeom>
        </p:spPr>
      </p:pic>
      <p:sp>
        <p:nvSpPr>
          <p:cNvPr id="7" name="矩形 6">
            <a:extLst>
              <a:ext uri="{FF2B5EF4-FFF2-40B4-BE49-F238E27FC236}">
                <a16:creationId xmlns:a16="http://schemas.microsoft.com/office/drawing/2014/main" id="{93561EE3-7C5C-4719-BB73-41F5647F3618}"/>
              </a:ext>
            </a:extLst>
          </p:cNvPr>
          <p:cNvSpPr/>
          <p:nvPr/>
        </p:nvSpPr>
        <p:spPr>
          <a:xfrm>
            <a:off x="2568" y="1717533"/>
            <a:ext cx="12189432" cy="28484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i="1">
              <a:solidFill>
                <a:prstClr val="white"/>
              </a:solidFill>
              <a:cs typeface="+mn-ea"/>
              <a:sym typeface="+mn-lt"/>
            </a:endParaRPr>
          </a:p>
        </p:txBody>
      </p:sp>
      <p:pic>
        <p:nvPicPr>
          <p:cNvPr id="6" name="图片 5">
            <a:extLst>
              <a:ext uri="{FF2B5EF4-FFF2-40B4-BE49-F238E27FC236}">
                <a16:creationId xmlns:a16="http://schemas.microsoft.com/office/drawing/2014/main" id="{1720E291-3F89-480F-A11F-7F189A6E0A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3032" y="4566029"/>
            <a:ext cx="4385011" cy="2978875"/>
          </a:xfrm>
          <a:prstGeom prst="rect">
            <a:avLst/>
          </a:prstGeom>
        </p:spPr>
      </p:pic>
      <p:pic>
        <p:nvPicPr>
          <p:cNvPr id="14" name="图片 13">
            <a:extLst>
              <a:ext uri="{FF2B5EF4-FFF2-40B4-BE49-F238E27FC236}">
                <a16:creationId xmlns:a16="http://schemas.microsoft.com/office/drawing/2014/main" id="{37980878-C760-4AA5-A194-59E7667DA0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91058" y="267877"/>
            <a:ext cx="1659599" cy="1378683"/>
          </a:xfrm>
          <a:prstGeom prst="rect">
            <a:avLst/>
          </a:prstGeom>
        </p:spPr>
      </p:pic>
      <p:sp>
        <p:nvSpPr>
          <p:cNvPr id="11" name="TextBox 10"/>
          <p:cNvSpPr txBox="1"/>
          <p:nvPr/>
        </p:nvSpPr>
        <p:spPr>
          <a:xfrm>
            <a:off x="5220355" y="698320"/>
            <a:ext cx="2087106" cy="646329"/>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smtClean="0">
                <a:solidFill>
                  <a:srgbClr val="FF0000"/>
                </a:solidFill>
                <a:latin typeface="Times New Roman" pitchFamily="18" charset="0"/>
                <a:cs typeface="Times New Roman" pitchFamily="18" charset="0"/>
              </a:rPr>
              <a:t>KẾT BÀI</a:t>
            </a:r>
            <a:endParaRPr lang="en-US" sz="3600" b="1">
              <a:solidFill>
                <a:srgbClr val="FF0000"/>
              </a:solidFill>
              <a:latin typeface="Times New Roman" pitchFamily="18" charset="0"/>
              <a:cs typeface="Times New Roman" pitchFamily="18" charset="0"/>
            </a:endParaRPr>
          </a:p>
        </p:txBody>
      </p:sp>
      <p:sp>
        <p:nvSpPr>
          <p:cNvPr id="3" name="Rectangle 2"/>
          <p:cNvSpPr/>
          <p:nvPr/>
        </p:nvSpPr>
        <p:spPr>
          <a:xfrm>
            <a:off x="3215908" y="1957905"/>
            <a:ext cx="6096000" cy="1754326"/>
          </a:xfrm>
          <a:prstGeom prst="rect">
            <a:avLst/>
          </a:prstGeom>
        </p:spPr>
        <p:txBody>
          <a:bodyPr>
            <a:spAutoFit/>
          </a:bodyPr>
          <a:lstStyle/>
          <a:p>
            <a:endParaRPr lang="en-US" sz="3600" i="1">
              <a:latin typeface="Times New Roman" pitchFamily="18" charset="0"/>
              <a:cs typeface="Times New Roman" pitchFamily="18" charset="0"/>
            </a:endParaRPr>
          </a:p>
          <a:p>
            <a:r>
              <a:rPr lang="en-US" sz="3600" i="1">
                <a:latin typeface="Times New Roman" pitchFamily="18" charset="0"/>
                <a:cs typeface="Times New Roman" pitchFamily="18" charset="0"/>
              </a:rPr>
              <a:t>  - Tình cảm bà cháu sâu đậm.</a:t>
            </a:r>
          </a:p>
          <a:p>
            <a:r>
              <a:rPr lang="en-US" sz="3600" i="1">
                <a:latin typeface="Times New Roman" pitchFamily="18" charset="0"/>
                <a:cs typeface="Times New Roman" pitchFamily="18" charset="0"/>
              </a:rPr>
              <a:t>  - Liên hệ bản thân.</a:t>
            </a:r>
          </a:p>
        </p:txBody>
      </p:sp>
    </p:spTree>
    <p:extLst>
      <p:ext uri="{BB962C8B-B14F-4D97-AF65-F5344CB8AC3E}">
        <p14:creationId xmlns:p14="http://schemas.microsoft.com/office/powerpoint/2010/main" val="1190810755"/>
      </p:ext>
    </p:extLst>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0" presetClass="path" presetSubtype="0" fill="hold" nodeType="withEffect">
                                  <p:stCondLst>
                                    <p:cond delay="0"/>
                                  </p:stCondLst>
                                  <p:childTnLst>
                                    <p:animMotion origin="layout" path="M -0.36445 0.51713 L -0.36445 0.51736 C -0.36054 0.52176 -0.35664 0.52662 -0.35247 0.53148 C -0.34739 0.5368 -0.34726 0.53449 -0.34297 0.54074 C -0.34153 0.54282 -0.34049 0.54583 -0.3388 0.54792 C -0.33776 0.5493 -0.33619 0.5493 -0.33489 0.55 C -0.33294 0.55162 -0.33112 0.55301 -0.32955 0.55509 C -0.32174 0.56412 -0.33463 0.55741 -0.31862 0.56458 C -0.30156 0.57199 -0.32825 0.56065 -0.30521 0.56898 C -0.30156 0.5706 -0.29791 0.57245 -0.2944 0.57361 L -0.28906 0.57662 L -0.11744 0.57361 C -0.10846 0.57361 -0.09935 0.57292 -0.09049 0.57153 C -0.08893 0.57106 -0.08776 0.56944 -0.08646 0.56898 C -0.0819 0.56805 -0.07734 0.56736 -0.07291 0.5669 L -0.06471 0.56227 C -0.06341 0.56157 -0.06211 0.56042 -0.0608 0.55972 C -0.05677 0.55833 -0.0513 0.55741 -0.04726 0.55509 C -0.03776 0.54954 -0.04323 0.55162 -0.03515 0.54537 C -0.03372 0.54467 -0.03229 0.54421 -0.03099 0.54305 C -0.02916 0.54143 -0.02747 0.53935 -0.02565 0.53842 C -0.02382 0.53727 -0.022 0.5368 -0.02031 0.53611 C -0.01875 0.53518 -0.01744 0.53449 -0.01614 0.53356 C -0.01445 0.53148 -0.0125 0.52893 -0.0108 0.52616 C -0.00989 0.525 -0.00898 0.52315 -0.00807 0.52176 C -0.00677 0.51991 -0.00534 0.51875 -0.0039 0.51713 C -0.00221 0.51481 -0.00065 0.51204 0.00144 0.50972 C 0.00261 0.50856 0.00404 0.50833 0.00534 0.50717 C 0.00977 0.5 0.01081 0.4993 0.01354 0.49074 C 0.01459 0.48796 0.01511 0.48449 0.01615 0.48148 C 0.01993 0.4713 0.01836 0.48241 0.02175 0.46967 C 0.02279 0.46505 0.02344 0.45995 0.02435 0.45532 C 0.02474 0.45301 0.02526 0.45069 0.02565 0.44815 C 0.02604 0.44491 0.02657 0.44167 0.02709 0.43866 C 0.02787 0.43403 0.02891 0.42893 0.02969 0.4243 L 0.03099 0.41736 C 0.03164 0.41505 0.03216 0.41273 0.03256 0.40995 C 0.03295 0.40717 0.03334 0.4037 0.03386 0.40092 C 0.03464 0.39583 0.03555 0.39097 0.03646 0.38634 L 0.03789 0.3794 C 0.03815 0.37569 0.03985 0.35301 0.0405 0.34861 C 0.04115 0.34375 0.04245 0.33912 0.04323 0.33449 C 0.04375 0.33217 0.04427 0.32963 0.04453 0.32731 C 0.04623 0.31551 0.04532 0.32083 0.0474 0.31065 C 0.04779 0.30532 0.04922 0.28588 0.05 0.27963 C 0.05026 0.27731 0.05091 0.275 0.05131 0.27268 C 0.0517 0.26736 0.05209 0.26157 0.05274 0.25602 C 0.053 0.2537 0.05378 0.25139 0.05404 0.24884 C 0.05469 0.24421 0.05495 0.23958 0.05534 0.23472 C 0.05573 0.23079 0.05638 0.22685 0.05664 0.22292 C 0.05729 0.21736 0.05756 0.2118 0.05821 0.20625 C 0.05847 0.20301 0.05912 0.19977 0.05951 0.19676 C 0.06068 0.18634 0.06068 0.18079 0.06224 0.17083 C 0.0625 0.16805 0.06315 0.16574 0.06354 0.16342 C 0.06914 0.08426 0.06732 0.12569 0.06485 -0.00949 C 0.06472 -0.0169 0.06276 -0.04097 0.06081 -0.04769 L 0.05821 -0.05695 C 0.05756 -0.0632 0.05677 -0.07037 0.05534 -0.07593 C 0.05052 -0.09514 0.05065 -0.09352 0.04453 -0.10926 L 0.04193 -0.11644 C 0.04102 -0.11875 0.04076 -0.12269 0.0392 -0.12338 L 0.03516 -0.1257 C 0.02032 -0.125 0.00534 -0.125 -0.0095 -0.12338 C -0.0108 -0.12338 -0.01224 -0.12245 -0.01341 -0.12107 C -0.0151 -0.11921 -0.01614 -0.11644 -0.01744 -0.11412 L -0.02031 -0.09977 C -0.0207 -0.09745 -0.02135 -0.09514 -0.02161 -0.09259 C -0.02317 -0.07847 -0.02213 -0.08472 -0.02422 -0.07361 C -0.02382 -0.05787 -0.02552 -0.04144 -0.02291 -0.02616 C -0.022 -0.02083 -0.01744 -0.01991 -0.01484 -0.0169 C -0.01484 -0.01667 -0.00677 -0.00718 -0.00677 -0.00695 C -0.00078 -0.00208 -0.00273 -0.00509 -3.125E-6 -0.00023 L -3.125E-6 1.11111E-6 " pathEditMode="relative" rAng="0" ptsTypes="AAAAAAAAAAAAAAAAAAAAAAAAAAAAAAAAAAAAAAAAAAAAAAAAAAAAAAAAAAAAAAAAAAAAAAAAA">
                                      <p:cBhvr>
                                        <p:cTn id="19" dur="1500" fill="hold"/>
                                        <p:tgtEl>
                                          <p:spTgt spid="14"/>
                                        </p:tgtEl>
                                        <p:attrNameLst>
                                          <p:attrName>ppt_x</p:attrName>
                                          <p:attrName>ppt_y</p:attrName>
                                        </p:attrNameLst>
                                      </p:cBhvr>
                                      <p:rCtr x="21576" y="-29167"/>
                                    </p:animMotion>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6" name="Oval 15"/>
          <p:cNvSpPr/>
          <p:nvPr/>
        </p:nvSpPr>
        <p:spPr>
          <a:xfrm>
            <a:off x="7572136" y="1122813"/>
            <a:ext cx="4456091" cy="4237149"/>
          </a:xfrm>
          <a:prstGeom prst="ellipse">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pic>
        <p:nvPicPr>
          <p:cNvPr id="3" name="图片 2">
            <a:extLst>
              <a:ext uri="{FF2B5EF4-FFF2-40B4-BE49-F238E27FC236}">
                <a16:creationId xmlns:a16="http://schemas.microsoft.com/office/drawing/2014/main" id="{6578D572-9207-4421-A82F-2FE665D0D0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502080"/>
            <a:ext cx="12512843" cy="3600813"/>
          </a:xfrm>
          <a:prstGeom prst="rect">
            <a:avLst/>
          </a:prstGeom>
          <a:effectLst>
            <a:softEdge rad="3429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062" y="308541"/>
            <a:ext cx="6941308" cy="5437166"/>
          </a:xfrm>
          <a:prstGeom prst="rect">
            <a:avLst/>
          </a:prstGeom>
        </p:spPr>
      </p:pic>
      <p:sp>
        <p:nvSpPr>
          <p:cNvPr id="5" name="TextBox 4"/>
          <p:cNvSpPr txBox="1"/>
          <p:nvPr/>
        </p:nvSpPr>
        <p:spPr>
          <a:xfrm>
            <a:off x="7957733" y="2178375"/>
            <a:ext cx="3684895" cy="2616101"/>
          </a:xfrm>
          <a:prstGeom prst="rect">
            <a:avLst/>
          </a:prstGeom>
          <a:noFill/>
        </p:spPr>
        <p:txBody>
          <a:bodyPr wrap="square" rtlCol="0">
            <a:spAutoFit/>
          </a:bodyPr>
          <a:lstStyle/>
          <a:p>
            <a:pPr algn="ctr"/>
            <a:r>
              <a:rPr lang="en-US" sz="4800" smtClean="0">
                <a:solidFill>
                  <a:srgbClr val="FF0000"/>
                </a:solidFill>
                <a:latin typeface="Times New Roman" pitchFamily="18" charset="0"/>
                <a:cs typeface="Times New Roman" pitchFamily="18" charset="0"/>
              </a:rPr>
              <a:t>CÙNG THỂ HIỆN TÀI NĂNG</a:t>
            </a:r>
          </a:p>
          <a:p>
            <a:pPr algn="ctr"/>
            <a:r>
              <a:rPr lang="en-US" sz="2000" smtClean="0">
                <a:latin typeface="Times New Roman" pitchFamily="18" charset="0"/>
                <a:cs typeface="Times New Roman" pitchFamily="18" charset="0"/>
              </a:rPr>
              <a:t>(Luyện nói bài viết trước lớp)</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5773790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6" name="图片 5">
            <a:extLst>
              <a:ext uri="{FF2B5EF4-FFF2-40B4-BE49-F238E27FC236}">
                <a16:creationId xmlns:a16="http://schemas.microsoft.com/office/drawing/2014/main" id="{7A891FBE-3F3E-4C7A-B014-025252211C0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201" y="789908"/>
            <a:ext cx="1295400" cy="1387929"/>
          </a:xfrm>
          <a:prstGeom prst="rect">
            <a:avLst/>
          </a:prstGeom>
        </p:spPr>
      </p:pic>
      <p:pic>
        <p:nvPicPr>
          <p:cNvPr id="8" name="图片 7">
            <a:extLst>
              <a:ext uri="{FF2B5EF4-FFF2-40B4-BE49-F238E27FC236}">
                <a16:creationId xmlns:a16="http://schemas.microsoft.com/office/drawing/2014/main" id="{3DA4B1BB-4A47-4FEF-B7F4-9DF59D19E5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8"/>
          <a:stretch/>
        </p:blipFill>
        <p:spPr>
          <a:xfrm>
            <a:off x="6449901" y="2"/>
            <a:ext cx="5756527" cy="5012975"/>
          </a:xfrm>
          <a:prstGeom prst="rect">
            <a:avLst/>
          </a:prstGeom>
        </p:spPr>
      </p:pic>
      <p:pic>
        <p:nvPicPr>
          <p:cNvPr id="10" name="图片 9">
            <a:extLst>
              <a:ext uri="{FF2B5EF4-FFF2-40B4-BE49-F238E27FC236}">
                <a16:creationId xmlns:a16="http://schemas.microsoft.com/office/drawing/2014/main" id="{476A4E9E-5F0C-48D5-A808-ED64783BC1C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a:stretch/>
        </p:blipFill>
        <p:spPr>
          <a:xfrm flipH="1">
            <a:off x="0" y="5588000"/>
            <a:ext cx="12189432" cy="1269597"/>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812" t="50000" r="76146" b="27960"/>
          <a:stretch/>
        </p:blipFill>
        <p:spPr>
          <a:xfrm>
            <a:off x="433011" y="3755368"/>
            <a:ext cx="2565400" cy="1511301"/>
          </a:xfrm>
          <a:prstGeom prst="rect">
            <a:avLst/>
          </a:prstGeom>
        </p:spPr>
      </p:pic>
      <p:sp>
        <p:nvSpPr>
          <p:cNvPr id="13" name="文本框 12">
            <a:extLst>
              <a:ext uri="{FF2B5EF4-FFF2-40B4-BE49-F238E27FC236}">
                <a16:creationId xmlns:a16="http://schemas.microsoft.com/office/drawing/2014/main" id="{B98A11B2-3F05-4E11-BEDF-C2437AFBBAA5}"/>
              </a:ext>
            </a:extLst>
          </p:cNvPr>
          <p:cNvSpPr txBox="1"/>
          <p:nvPr/>
        </p:nvSpPr>
        <p:spPr>
          <a:xfrm>
            <a:off x="3622946" y="1291164"/>
            <a:ext cx="1477323" cy="2785376"/>
          </a:xfrm>
          <a:prstGeom prst="rect">
            <a:avLst/>
          </a:prstGeom>
          <a:noFill/>
        </p:spPr>
        <p:txBody>
          <a:bodyPr vert="eaVert" wrap="none" lIns="91438" tIns="45719" rIns="91438" bIns="45719" rtlCol="0">
            <a:spAutoFit/>
          </a:bodyPr>
          <a:lstStyle/>
          <a:p>
            <a:r>
              <a:rPr lang="zh-CN" altLang="en-US" sz="8400" dirty="0">
                <a:latin typeface="安景臣毛笔行书" panose="02010601030101010101" pitchFamily="2" charset="-122"/>
                <a:ea typeface="安景臣毛笔行书" panose="02010601030101010101" pitchFamily="2" charset="-122"/>
                <a:cs typeface="+mn-ea"/>
                <a:sym typeface="+mn-lt"/>
              </a:rPr>
              <a:t>Thank</a:t>
            </a:r>
          </a:p>
        </p:txBody>
      </p:sp>
      <p:pic>
        <p:nvPicPr>
          <p:cNvPr id="3" name="图片 2">
            <a:extLst>
              <a:ext uri="{FF2B5EF4-FFF2-40B4-BE49-F238E27FC236}">
                <a16:creationId xmlns:a16="http://schemas.microsoft.com/office/drawing/2014/main" id="{9CFB68AE-B307-48BC-A723-3E5DC67FFC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042421">
            <a:off x="1000613" y="1313517"/>
            <a:ext cx="1477329" cy="1055065"/>
          </a:xfrm>
          <a:prstGeom prst="rect">
            <a:avLst/>
          </a:prstGeom>
        </p:spPr>
      </p:pic>
      <p:pic>
        <p:nvPicPr>
          <p:cNvPr id="18" name="图片 17">
            <a:extLst>
              <a:ext uri="{FF2B5EF4-FFF2-40B4-BE49-F238E27FC236}">
                <a16:creationId xmlns:a16="http://schemas.microsoft.com/office/drawing/2014/main" id="{CA1127B2-0D2F-4C8E-8E6E-A8110E40493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1042421">
            <a:off x="2184533" y="1828885"/>
            <a:ext cx="617479" cy="440985"/>
          </a:xfrm>
          <a:prstGeom prst="rect">
            <a:avLst/>
          </a:prstGeom>
        </p:spPr>
      </p:pic>
      <p:grpSp>
        <p:nvGrpSpPr>
          <p:cNvPr id="23" name="组合 22">
            <a:extLst>
              <a:ext uri="{FF2B5EF4-FFF2-40B4-BE49-F238E27FC236}">
                <a16:creationId xmlns:a16="http://schemas.microsoft.com/office/drawing/2014/main" id="{94578A22-9EA2-467E-947B-9FEE115682D4}"/>
              </a:ext>
            </a:extLst>
          </p:cNvPr>
          <p:cNvGrpSpPr/>
          <p:nvPr/>
        </p:nvGrpSpPr>
        <p:grpSpPr>
          <a:xfrm>
            <a:off x="5461470" y="4469821"/>
            <a:ext cx="470948" cy="1492652"/>
            <a:chOff x="5029200" y="4252444"/>
            <a:chExt cx="470948" cy="1127262"/>
          </a:xfrm>
        </p:grpSpPr>
        <p:pic>
          <p:nvPicPr>
            <p:cNvPr id="25" name="图片 24">
              <a:extLst>
                <a:ext uri="{FF2B5EF4-FFF2-40B4-BE49-F238E27FC236}">
                  <a16:creationId xmlns:a16="http://schemas.microsoft.com/office/drawing/2014/main" id="{6E385F92-109D-47F2-B581-52A34BBF6AF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6" name="文本框 25">
              <a:extLst>
                <a:ext uri="{FF2B5EF4-FFF2-40B4-BE49-F238E27FC236}">
                  <a16:creationId xmlns:a16="http://schemas.microsoft.com/office/drawing/2014/main" id="{BF7D8724-206F-4434-93B3-7ACA6BF81C2F}"/>
                </a:ext>
              </a:extLst>
            </p:cNvPr>
            <p:cNvSpPr txBox="1"/>
            <p:nvPr/>
          </p:nvSpPr>
          <p:spPr>
            <a:xfrm>
              <a:off x="5049231" y="4400276"/>
              <a:ext cx="415498" cy="942574"/>
            </a:xfrm>
            <a:prstGeom prst="rect">
              <a:avLst/>
            </a:prstGeom>
            <a:noFill/>
          </p:spPr>
          <p:txBody>
            <a:bodyPr vert="eaVert" wrap="none" rtlCol="0">
              <a:spAutoFit/>
            </a:bodyPr>
            <a:lstStyle/>
            <a:p>
              <a:r>
                <a:rPr lang="en-US" altLang="zh-CN" sz="1500" dirty="0">
                  <a:solidFill>
                    <a:srgbClr val="E5E3E4"/>
                  </a:solidFill>
                  <a:cs typeface="+mn-ea"/>
                  <a:sym typeface="+mn-lt"/>
                </a:rPr>
                <a:t>Jpppt.com。</a:t>
              </a:r>
              <a:endParaRPr lang="zh-CN" altLang="en-US" sz="1500" dirty="0">
                <a:solidFill>
                  <a:srgbClr val="E5E3E4"/>
                </a:solidFill>
                <a:cs typeface="+mn-ea"/>
                <a:sym typeface="+mn-lt"/>
              </a:endParaRPr>
            </a:p>
          </p:txBody>
        </p:sp>
      </p:grpSp>
      <p:sp>
        <p:nvSpPr>
          <p:cNvPr id="14" name="TextBox 3">
            <a:hlinkClick r:id="rId11"/>
            <a:extLst>
              <a:ext uri="{FF2B5EF4-FFF2-40B4-BE49-F238E27FC236}">
                <a16:creationId xmlns:a16="http://schemas.microsoft.com/office/drawing/2014/main" id="{E1E67AC8-34B6-476B-8029-BD2E5E381588}"/>
              </a:ext>
            </a:extLst>
          </p:cNvPr>
          <p:cNvSpPr txBox="1"/>
          <p:nvPr/>
        </p:nvSpPr>
        <p:spPr>
          <a:xfrm>
            <a:off x="7019820" y="6611780"/>
            <a:ext cx="5169613" cy="261608"/>
          </a:xfrm>
          <a:prstGeom prst="rect">
            <a:avLst/>
          </a:prstGeom>
          <a:noFill/>
        </p:spPr>
        <p:txBody>
          <a:bodyPr wrap="square" lIns="91438" tIns="45719" rIns="91438" bIns="45719" rtlCol="0">
            <a:spAutoFit/>
          </a:bodyPr>
          <a:lstStyle/>
          <a:p>
            <a:pPr algn="r"/>
            <a:r>
              <a:rPr lang="en-US" altLang="zh-CN" sz="1100" dirty="0">
                <a:solidFill>
                  <a:schemeClr val="bg1"/>
                </a:solidFill>
                <a:cs typeface="Arial" pitchFamily="34" charset="0"/>
                <a:hlinkClick r:id="rId11">
                  <a:extLst>
                    <a:ext uri="{A12FA001-AC4F-418D-AE19-62706E023703}">
                      <ahyp:hlinkClr xmlns="" xmlns:ahyp="http://schemas.microsoft.com/office/drawing/2018/hyperlinkcolor" val="tx"/>
                    </a:ext>
                  </a:extLst>
                </a:hlinkClick>
              </a:rPr>
              <a:t>https://www.freeppt7.com</a:t>
            </a:r>
            <a:endParaRPr lang="ko-KR" altLang="en-US" sz="1100" dirty="0">
              <a:solidFill>
                <a:schemeClr val="bg1"/>
              </a:solidFill>
              <a:cs typeface="Arial" pitchFamily="34" charset="0"/>
            </a:endParaRPr>
          </a:p>
        </p:txBody>
      </p:sp>
    </p:spTree>
    <p:extLst>
      <p:ext uri="{BB962C8B-B14F-4D97-AF65-F5344CB8AC3E}">
        <p14:creationId xmlns:p14="http://schemas.microsoft.com/office/powerpoint/2010/main" val="1114533810"/>
      </p:ext>
    </p:extLst>
  </p:cSld>
  <p:clrMapOvr>
    <a:masterClrMapping/>
  </p:clrMapOvr>
  <mc:AlternateContent xmlns:mc="http://schemas.openxmlformats.org/markup-compatibility/2006" xmlns:p14="http://schemas.microsoft.com/office/powerpoint/2010/main">
    <mc:Choice Requires="p14">
      <p:transition spd="slow" p14:dur="800" advTm="10000">
        <p:circle/>
      </p:transition>
    </mc:Choice>
    <mc:Fallback xmlns:a14="http://schemas.microsoft.com/office/drawing/2010/main" xmlns:a16="http://schemas.microsoft.com/office/drawing/2014/main" xmlns="">
      <p:transition spd="slow" advTm="10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8"/>
                                        </p:tgtEl>
                                        <p:attrNameLst>
                                          <p:attrName>ppt_x</p:attrName>
                                          <p:attrName>ppt_y</p:attrName>
                                        </p:attrNameLst>
                                      </p:cBhvr>
                                    </p:animMotion>
                                  </p:childTnLst>
                                </p:cTn>
                              </p:par>
                              <p:par>
                                <p:cTn id="9" presetID="22" presetClass="entr" presetSubtype="4" fill="hold" nodeType="with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par>
                                <p:cTn id="12" presetID="42" presetClass="entr" presetSubtype="0" fill="hold" nodeType="with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1000"/>
                                  </p:stCondLst>
                                  <p:childTnLst>
                                    <p:animEffect transition="out" filter="fade">
                                      <p:cBhvr>
                                        <p:cTn id="18" dur="750" tmFilter="0, 0; .2, .5; .8, .5; 1, 0"/>
                                        <p:tgtEl>
                                          <p:spTgt spid="6"/>
                                        </p:tgtEl>
                                      </p:cBhvr>
                                    </p:animEffect>
                                    <p:animScale>
                                      <p:cBhvr>
                                        <p:cTn id="19" dur="375" autoRev="1" fill="hold"/>
                                        <p:tgtEl>
                                          <p:spTgt spid="6"/>
                                        </p:tgtEl>
                                      </p:cBhvr>
                                      <p:by x="105000" y="105000"/>
                                    </p:animScale>
                                  </p:childTnLst>
                                </p:cTn>
                              </p:par>
                              <p:par>
                                <p:cTn id="20" presetID="1" presetClass="entr" presetSubtype="0" fill="hold" nodeType="withEffect">
                                  <p:stCondLst>
                                    <p:cond delay="150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18"/>
                                        </p:tgtEl>
                                        <p:attrNameLst>
                                          <p:attrName>style.visibility</p:attrName>
                                        </p:attrNameLst>
                                      </p:cBhvr>
                                      <p:to>
                                        <p:strVal val="visible"/>
                                      </p:to>
                                    </p:set>
                                  </p:childTnLst>
                                </p:cTn>
                              </p:par>
                              <p:par>
                                <p:cTn id="24" presetID="0" presetClass="path" presetSubtype="0" fill="hold" nodeType="withEffect">
                                  <p:stCondLst>
                                    <p:cond delay="1500"/>
                                  </p:stCondLst>
                                  <p:childTnLst>
                                    <p:animMotion origin="layout" path="M 0.78502 0.58796 L 0.78502 0.58796 C 0.78411 0.58009 0.78333 0.57222 0.78229 0.56435 C 0.78203 0.56203 0.78138 0.55972 0.78099 0.5574 C 0.78047 0.55393 0.77943 0.5449 0.77838 0.54097 C 0.77773 0.53842 0.77656 0.53634 0.77578 0.53402 C 0.77526 0.53171 0.775 0.52916 0.77448 0.52708 C 0.77239 0.5199 0.76979 0.51643 0.76653 0.51065 C 0.76614 0.50833 0.76614 0.50532 0.76523 0.5037 C 0.76302 0.49953 0.75989 0.49745 0.75729 0.49421 C 0.75221 0.48819 0.75482 0.49051 0.74948 0.48727 C 0.73971 0.47569 0.74466 0.47893 0.73489 0.47546 C 0.73359 0.47407 0.73242 0.47199 0.73099 0.47083 C 0.72513 0.46643 0.72695 0.47083 0.72174 0.4662 C 0.71276 0.4581 0.72357 0.46412 0.71263 0.45926 C 0.71081 0.45764 0.70924 0.45555 0.70729 0.4544 C 0.70521 0.45324 0.70299 0.45301 0.70078 0.45208 C 0.69844 0.45115 0.69388 0.4493 0.69153 0.44745 C 0.68971 0.44606 0.68802 0.44421 0.68633 0.44282 C 0.68203 0.43958 0.68073 0.44027 0.67578 0.43819 C 0.67435 0.4375 0.67318 0.43634 0.67174 0.43588 C 0.67005 0.43495 0.66823 0.43426 0.66653 0.43333 C 0.66523 0.43287 0.66393 0.43148 0.66263 0.43102 C 0.6595 0.43009 0.65638 0.42963 0.65338 0.4287 C 0.65156 0.42824 0.64987 0.42639 0.64818 0.42639 C 0.61002 0.425 0.57174 0.42477 0.53359 0.42407 C 0.52005 0.42338 0.50638 0.42477 0.49284 0.42176 C 0.49153 0.42152 0.49206 0.4169 0.49153 0.41481 C 0.49023 0.40949 0.48555 0.39352 0.48359 0.39143 C 0.48099 0.38819 0.47799 0.38588 0.47578 0.38194 C 0.47448 0.37963 0.47318 0.37708 0.47174 0.375 C 0.47057 0.37315 0.46914 0.37199 0.46784 0.37037 C 0.46601 0.36805 0.46432 0.36551 0.46263 0.36319 C 0.46002 0.35995 0.45729 0.35694 0.45469 0.35393 C 0.45338 0.35231 0.45221 0.35 0.45078 0.3493 C 0.43476 0.33981 0.45091 0.34838 0.43489 0.34213 C 0.43359 0.34166 0.43242 0.34027 0.43099 0.33981 C 0.42799 0.33865 0.42487 0.33819 0.42174 0.3375 C 0.41302 0.33217 0.42239 0.33727 0.40599 0.33287 C 0.40416 0.3324 0.4026 0.33078 0.40078 0.33055 C 0.38385 0.32708 0.38607 0.33009 0.37305 0.32592 C 0.37135 0.32523 0.36966 0.32407 0.36784 0.32338 C 0.35338 0.31944 0.36015 0.32315 0.34948 0.31875 C 0.34596 0.31736 0.34245 0.31527 0.33893 0.31412 L 0.31914 0.30717 C 0.31693 0.30625 0.31471 0.30578 0.31263 0.30486 C 0.30469 0.30115 0.30911 0.30301 0.29948 0.3 C 0.29805 0.2993 0.29687 0.29838 0.29544 0.29768 C 0.29284 0.29676 0.2901 0.29676 0.28763 0.29537 C 0.28568 0.29444 0.28411 0.29213 0.28229 0.29074 C 0.28099 0.28981 0.27956 0.28958 0.27838 0.28842 C 0.27695 0.28703 0.27591 0.28495 0.27448 0.28379 C 0.27187 0.28171 0.26914 0.28055 0.26653 0.27893 L 0.25859 0.2743 C 0.25729 0.27361 0.25586 0.27338 0.25469 0.27199 C 0.24922 0.26551 0.25221 0.26805 0.24544 0.26504 C 0.23646 0.25416 0.24062 0.2574 0.23359 0.25324 C 0.2319 0.25092 0.23008 0.24884 0.22838 0.24629 C 0.22747 0.2449 0.22682 0.24282 0.22578 0.24166 C 0.22461 0.24027 0.22305 0.24027 0.22174 0.23935 C 0.22005 0.23796 0.21823 0.23634 0.21653 0.23449 C 0.2151 0.2331 0.21393 0.23125 0.21263 0.22986 C 0.21094 0.22824 0.20898 0.22685 0.20729 0.22523 C 0.20599 0.22384 0.20482 0.22176 0.20338 0.2206 C 0.20208 0.21944 0.20078 0.21898 0.19948 0.21828 C 0.19805 0.21666 0.19687 0.21458 0.19544 0.21342 C 0.19375 0.21227 0.19193 0.21203 0.19023 0.21111 C 0.18893 0.21041 0.1875 0.20972 0.18633 0.20879 C 0.1845 0.2074 0.18281 0.20532 0.18099 0.20416 C 0.1793 0.20301 0.1776 0.20185 0.17578 0.20185 C 0.15247 0.20046 0.1293 0.20023 0.10599 0.19953 C 0.10469 0.19861 0.10338 0.19768 0.10208 0.19722 C 0.09635 0.19467 0.09349 0.19444 0.08763 0.19236 C 0.08581 0.1919 0.08411 0.19074 0.08229 0.19004 C 0.07969 0.18912 0.07708 0.18865 0.07448 0.18773 C 0.07305 0.18703 0.07174 0.18611 0.07044 0.18541 C 0.05885 0.17963 0.0707 0.18634 0.06133 0.18078 C 0.05989 0.17847 0.05872 0.17592 0.05729 0.17384 C 0.05612 0.17199 0.05443 0.17106 0.05338 0.16898 C 0.0513 0.16481 0.04987 0.15972 0.04805 0.15509 L 0.04544 0.14791 C 0.04479 0.14328 0.04401 0.13634 0.04284 0.13171 C 0.04206 0.12847 0.04114 0.12546 0.04023 0.12222 C 0.03971 0.11828 0.03945 0.11435 0.03893 0.11065 C 0.03854 0.1081 0.03789 0.10602 0.03763 0.10347 C 0.03698 0.09815 0.03698 0.09259 0.03633 0.08727 C 0.03515 0.07916 0.03333 0.07106 0.03099 0.06389 C 0.03021 0.06134 0.0293 0.05902 0.02838 0.05671 C 0.02239 0.02477 0.0289 0.0574 0.02305 0.03333 C 0.02252 0.03102 0.02213 0.0287 0.02174 0.02639 C 0.02135 0.02315 0.02122 0.0199 0.02044 0.0169 C 0.01979 0.01435 0.01888 0.01203 0.01784 0.00995 L 0.01133 -0.00162 L 0.01133 -0.00162 " pathEditMode="relative" ptsTypes="AAAAAAAAAAAAAAAAAAAAAAAAAAAAAAAAAAAAAAAAAAAAAAAAAAAAAAAAAAAAAAAAAAAAAAAAAAAAAAAAAAAAAAAAAAAAAA">
                                      <p:cBhvr>
                                        <p:cTn id="25" dur="1500" fill="hold"/>
                                        <p:tgtEl>
                                          <p:spTgt spid="3"/>
                                        </p:tgtEl>
                                        <p:attrNameLst>
                                          <p:attrName>ppt_x</p:attrName>
                                          <p:attrName>ppt_y</p:attrName>
                                        </p:attrNameLst>
                                      </p:cBhvr>
                                    </p:animMotion>
                                  </p:childTnLst>
                                </p:cTn>
                              </p:par>
                              <p:par>
                                <p:cTn id="26" presetID="0" presetClass="path" presetSubtype="0" fill="hold" nodeType="withEffect">
                                  <p:stCondLst>
                                    <p:cond delay="1500"/>
                                  </p:stCondLst>
                                  <p:childTnLst>
                                    <p:animMotion origin="layout" path="M 0.67187 0.51736 L 0.67187 0.51736 C 0.67044 0.51042 0.6694 0.50324 0.66784 0.49653 C 0.66718 0.49306 0.66588 0.49028 0.66523 0.48704 C 0.66458 0.48403 0.66471 0.48056 0.66393 0.47778 C 0.6625 0.47269 0.66041 0.46829 0.65859 0.46366 C 0.65677 0.4588 0.65416 0.45139 0.65208 0.44722 C 0.64961 0.44236 0.64622 0.43866 0.64414 0.43334 C 0.64218 0.42801 0.64153 0.42547 0.63893 0.42153 C 0.63372 0.41412 0.63567 0.41991 0.63099 0.40996 C 0.62995 0.40764 0.62942 0.40486 0.62838 0.40278 C 0.62591 0.39792 0.62317 0.39352 0.62044 0.38889 C 0.61914 0.38635 0.61836 0.38264 0.61653 0.38172 L 0.61133 0.3794 C 0.60169 0.36806 0.6138 0.38195 0.60208 0.37014 C 0.60065 0.36875 0.59961 0.36644 0.59817 0.36528 C 0.59648 0.36412 0.59453 0.36412 0.59284 0.36297 C 0.59101 0.36181 0.58945 0.35972 0.58763 0.35834 C 0.58633 0.35741 0.58489 0.35718 0.58359 0.35602 C 0.58229 0.35486 0.58125 0.35232 0.57968 0.35139 C 0.5763 0.34908 0.57265 0.34861 0.56914 0.34676 C 0.56784 0.34584 0.56653 0.34491 0.56523 0.34422 C 0.56015 0.34213 0.55468 0.34097 0.54948 0.33959 C 0.54127 0.33496 0.54961 0.33935 0.53633 0.33496 C 0.5345 0.33449 0.53281 0.3331 0.53099 0.33264 C 0.52669 0.33148 0.52226 0.33125 0.51784 0.33033 C 0.50807 0.32801 0.51458 0.32847 0.50599 0.3257 C 0.49804 0.32292 0.49049 0.32222 0.48229 0.32084 C 0.47825 0.29167 0.48346 0.32801 0.47968 0.30463 C 0.47916 0.30139 0.47903 0.29815 0.47838 0.29514 C 0.47773 0.2919 0.47656 0.28912 0.47578 0.28588 C 0.47526 0.28357 0.47526 0.28079 0.47448 0.27871 C 0.47343 0.27616 0.47187 0.27408 0.47044 0.27176 C 0.46797 0.25834 0.47096 0.27084 0.46523 0.25764 C 0.46328 0.25324 0.46263 0.24676 0.46002 0.24375 C 0.45859 0.24213 0.45729 0.24074 0.45599 0.23912 C 0.45429 0.23681 0.4526 0.23403 0.45078 0.23195 C 0.44961 0.23079 0.44817 0.23056 0.44687 0.22963 C 0.44596 0.22732 0.44531 0.22454 0.44414 0.22269 C 0.44166 0.21806 0.43945 0.2176 0.43633 0.21574 L 0.42838 0.20625 C 0.42708 0.20463 0.42591 0.20255 0.42448 0.20162 C 0.42317 0.20093 0.42174 0.20047 0.42044 0.19931 C 0.40468 0.18519 0.42617 0.20301 0.41393 0.18982 C 0.41276 0.18866 0.4112 0.18866 0.41002 0.1875 C 0.40859 0.18635 0.40742 0.18403 0.40599 0.18287 C 0.40429 0.18172 0.40247 0.18148 0.40078 0.18056 C 0.39948 0.17986 0.39817 0.17894 0.39687 0.17824 C 0.39336 0.17639 0.38971 0.17547 0.38633 0.17361 C 0.37721 0.16806 0.38841 0.17454 0.37578 0.16875 C 0.37435 0.16829 0.37317 0.16713 0.37187 0.16644 C 0.36562 0.16366 0.36276 0.16389 0.35599 0.16181 C 0.35377 0.16111 0.35156 0.16042 0.34948 0.15949 C 0.34765 0.1588 0.34596 0.15718 0.34414 0.15718 C 0.32708 0.15579 0.31002 0.15556 0.29284 0.15486 C 0.28229 0.14861 0.29205 0.15371 0.26914 0.15023 C 0.26562 0.14954 0.26211 0.14838 0.25859 0.14769 C 0.25299 0.14676 0.24726 0.1463 0.24153 0.14537 C 0.24023 0.14468 0.2388 0.14422 0.23763 0.14306 C 0.2362 0.1419 0.23515 0.13959 0.23359 0.13843 C 0.22851 0.13449 0.22578 0.13773 0.22044 0.13148 C 0.20833 0.1169 0.2233 0.13542 0.21393 0.12199 C 0.21263 0.12037 0.21133 0.11898 0.21002 0.11736 C 0.20677 0.1088 0.20403 0.10232 0.20208 0.09167 C 0.20169 0.08935 0.20156 0.08658 0.20078 0.08449 C 0.19974 0.08195 0.19817 0.07986 0.19687 0.07755 C 0.1931 0.05764 0.1983 0.08195 0.19284 0.06597 C 0.19218 0.06366 0.19218 0.06111 0.19153 0.0588 C 0.18997 0.05394 0.18802 0.04954 0.18633 0.04491 L 0.18359 0.03773 C 0.18281 0.03542 0.18229 0.03241 0.18099 0.03079 L 0.17317 0.02153 L 0.16914 0.01667 C 0.16784 0.01528 0.1664 0.01412 0.16523 0.01204 C 0.16432 0.01042 0.1638 0.0081 0.16263 0.00741 C 0.15924 0.0051 0.15208 0.00278 0.15208 0.00278 C 0.15078 0.00116 0.14961 -0.00092 0.14817 -0.00208 C 0.14401 -0.00532 0.13932 -0.00694 0.13502 -0.00903 C 0.13112 -0.0125 0.12734 -0.0162 0.12317 -0.01828 C 0.12096 -0.01944 0.11875 -0.0199 0.11653 -0.0206 C 0.11484 -0.02129 0.11302 -0.02222 0.11133 -0.02291 L 0.02187 -0.0206 C 0.01601 -0.02037 0.01146 -0.0169 0.00599 -0.01365 C 0.00468 -0.01296 0.00325 -0.01273 0.00208 -0.01134 C -0.00222 -0.00625 -0.00026 -0.00671 -0.00313 -0.00671 L -0.00313 -0.00671 " pathEditMode="relative" ptsTypes="AAAAAAAAAAAAAAAAAAAAAAAAAAAAAAAAAAAAAAAAAAAAAAAAAAAAAAAAAAAAAAAAAAAAAAAAAAAAAAAAAAAAAA">
                                      <p:cBhvr>
                                        <p:cTn id="27" dur="1500" fill="hold"/>
                                        <p:tgtEl>
                                          <p:spTgt spid="18"/>
                                        </p:tgtEl>
                                        <p:attrNameLst>
                                          <p:attrName>ppt_x</p:attrName>
                                          <p:attrName>ppt_y</p:attrName>
                                        </p:attrNameLst>
                                      </p:cBhvr>
                                    </p:animMotion>
                                  </p:childTnLst>
                                </p:cTn>
                              </p:par>
                              <p:par>
                                <p:cTn id="28" presetID="22" presetClass="entr" presetSubtype="4" fill="hold" nodeType="withEffect">
                                  <p:stCondLst>
                                    <p:cond delay="175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1000"/>
                                        <p:tgtEl>
                                          <p:spTgt spid="12"/>
                                        </p:tgtEl>
                                      </p:cBhvr>
                                    </p:animEffect>
                                  </p:childTnLst>
                                </p:cTn>
                              </p:par>
                              <p:par>
                                <p:cTn id="31" presetID="47"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sp>
        <p:nvSpPr>
          <p:cNvPr id="13" name="矩形: 剪去对角 12">
            <a:extLst>
              <a:ext uri="{FF2B5EF4-FFF2-40B4-BE49-F238E27FC236}">
                <a16:creationId xmlns:a16="http://schemas.microsoft.com/office/drawing/2014/main" id="{4C494906-7406-49B7-B73A-E00002866123}"/>
              </a:ext>
            </a:extLst>
          </p:cNvPr>
          <p:cNvSpPr/>
          <p:nvPr/>
        </p:nvSpPr>
        <p:spPr>
          <a:xfrm>
            <a:off x="341041" y="179430"/>
            <a:ext cx="2763153" cy="589095"/>
          </a:xfrm>
          <a:prstGeom prst="snip2DiagRect">
            <a:avLst/>
          </a:prstGeom>
          <a:noFill/>
          <a:ln w="28575">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sp>
        <p:nvSpPr>
          <p:cNvPr id="15" name="矩形: 剪去对角 14">
            <a:extLst>
              <a:ext uri="{FF2B5EF4-FFF2-40B4-BE49-F238E27FC236}">
                <a16:creationId xmlns:a16="http://schemas.microsoft.com/office/drawing/2014/main" id="{02E9BA00-F808-4474-83E4-008BB0043371}"/>
              </a:ext>
            </a:extLst>
          </p:cNvPr>
          <p:cNvSpPr/>
          <p:nvPr/>
        </p:nvSpPr>
        <p:spPr>
          <a:xfrm>
            <a:off x="396878" y="122326"/>
            <a:ext cx="2763153" cy="589095"/>
          </a:xfrm>
          <a:prstGeom prst="snip2DiagRect">
            <a:avLst/>
          </a:prstGeom>
          <a:noFill/>
          <a:ln w="19050">
            <a:solidFill>
              <a:srgbClr val="264D6E"/>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cs typeface="+mn-ea"/>
              <a:sym typeface="+mn-lt"/>
            </a:endParaRPr>
          </a:p>
        </p:txBody>
      </p:sp>
      <p:pic>
        <p:nvPicPr>
          <p:cNvPr id="3" name="图片 2">
            <a:extLst>
              <a:ext uri="{FF2B5EF4-FFF2-40B4-BE49-F238E27FC236}">
                <a16:creationId xmlns:a16="http://schemas.microsoft.com/office/drawing/2014/main" id="{4653B7C6-B889-4691-BBB1-3862BE7D22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27232" y="1683329"/>
            <a:ext cx="2362200" cy="4659380"/>
          </a:xfrm>
          <a:prstGeom prst="rect">
            <a:avLst/>
          </a:prstGeom>
        </p:spPr>
      </p:pic>
      <p:pic>
        <p:nvPicPr>
          <p:cNvPr id="16" name="图片 15">
            <a:extLst>
              <a:ext uri="{FF2B5EF4-FFF2-40B4-BE49-F238E27FC236}">
                <a16:creationId xmlns:a16="http://schemas.microsoft.com/office/drawing/2014/main" id="{168C54E3-DA9C-4DCF-BDD9-9A63910FC1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438" b="-1"/>
          <a:stretch/>
        </p:blipFill>
        <p:spPr>
          <a:xfrm>
            <a:off x="0" y="1683329"/>
            <a:ext cx="2301909" cy="4543199"/>
          </a:xfrm>
          <a:prstGeom prst="rect">
            <a:avLst/>
          </a:prstGeom>
        </p:spPr>
      </p:pic>
      <p:sp>
        <p:nvSpPr>
          <p:cNvPr id="17" name="文本框 16">
            <a:extLst>
              <a:ext uri="{FF2B5EF4-FFF2-40B4-BE49-F238E27FC236}">
                <a16:creationId xmlns:a16="http://schemas.microsoft.com/office/drawing/2014/main" id="{8BA2D919-507C-4CE3-B49C-D5B419050DFE}"/>
              </a:ext>
            </a:extLst>
          </p:cNvPr>
          <p:cNvSpPr txBox="1"/>
          <p:nvPr/>
        </p:nvSpPr>
        <p:spPr>
          <a:xfrm>
            <a:off x="3104194" y="2176982"/>
            <a:ext cx="6078444" cy="2800767"/>
          </a:xfrm>
          <a:prstGeom prst="rect">
            <a:avLst/>
          </a:prstGeom>
          <a:noFill/>
        </p:spPr>
        <p:txBody>
          <a:bodyPr wrap="square" lIns="91438" tIns="45719" rIns="91438" bIns="45719" rtlCol="0">
            <a:spAutoFit/>
          </a:bodyPr>
          <a:lstStyle/>
          <a:p>
            <a:pPr algn="ctr"/>
            <a:r>
              <a:rPr lang="en-US" altLang="zh-CN" sz="4400" b="1">
                <a:solidFill>
                  <a:prstClr val="black">
                    <a:lumMod val="95000"/>
                    <a:lumOff val="5000"/>
                  </a:prstClr>
                </a:solidFill>
                <a:cs typeface="+mn-ea"/>
                <a:sym typeface="+mn-lt"/>
              </a:rPr>
              <a:t>1. Đọc văn bản: </a:t>
            </a:r>
          </a:p>
          <a:p>
            <a:pPr algn="ctr"/>
            <a:r>
              <a:rPr lang="en-US" altLang="zh-CN" sz="4400" b="1">
                <a:solidFill>
                  <a:prstClr val="black">
                    <a:lumMod val="95000"/>
                    <a:lumOff val="5000"/>
                  </a:prstClr>
                </a:solidFill>
                <a:cs typeface="+mn-ea"/>
                <a:sym typeface="+mn-lt"/>
              </a:rPr>
              <a:t>“</a:t>
            </a:r>
            <a:r>
              <a:rPr lang="en-US" altLang="zh-CN" sz="4400" b="1">
                <a:solidFill>
                  <a:srgbClr val="FF0000"/>
                </a:solidFill>
                <a:cs typeface="+mn-ea"/>
                <a:sym typeface="+mn-lt"/>
              </a:rPr>
              <a:t>KHÁT VỌNG HÒA NHẬP, DÂNG HIẾN CHO ĐỜI”</a:t>
            </a:r>
            <a:endParaRPr lang="zh-CN" altLang="en-US" sz="4400" b="1" dirty="0">
              <a:solidFill>
                <a:srgbClr val="FF0000"/>
              </a:solidFill>
              <a:cs typeface="+mn-ea"/>
              <a:sym typeface="+mn-lt"/>
            </a:endParaRPr>
          </a:p>
        </p:txBody>
      </p:sp>
      <p:pic>
        <p:nvPicPr>
          <p:cNvPr id="6" name="图片 5">
            <a:extLst>
              <a:ext uri="{FF2B5EF4-FFF2-40B4-BE49-F238E27FC236}">
                <a16:creationId xmlns:a16="http://schemas.microsoft.com/office/drawing/2014/main" id="{AB27DBA5-318A-4B25-95E5-F93D88B073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58723" y="473975"/>
            <a:ext cx="5259753" cy="4073040"/>
          </a:xfrm>
          <a:prstGeom prst="rect">
            <a:avLst/>
          </a:prstGeom>
        </p:spPr>
      </p:pic>
    </p:spTree>
    <p:extLst>
      <p:ext uri="{BB962C8B-B14F-4D97-AF65-F5344CB8AC3E}">
        <p14:creationId xmlns:p14="http://schemas.microsoft.com/office/powerpoint/2010/main" val="79707603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63" presetClass="path" presetSubtype="0" fill="hold" nodeType="withEffect">
                                  <p:stCondLst>
                                    <p:cond delay="0"/>
                                  </p:stCondLst>
                                  <p:childTnLst>
                                    <p:animMotion origin="layout" path="M -4.58333E-6 -3.7037E-6 L -0.2845 -0.00833 " pathEditMode="relative" rAng="0" ptsTypes="AA">
                                      <p:cBhvr>
                                        <p:cTn id="11" dur="1500" spd="-100000" fill="hold"/>
                                        <p:tgtEl>
                                          <p:spTgt spid="3"/>
                                        </p:tgtEl>
                                        <p:attrNameLst>
                                          <p:attrName>ppt_x</p:attrName>
                                          <p:attrName>ppt_y</p:attrName>
                                        </p:attrNameLst>
                                      </p:cBhvr>
                                      <p:rCtr x="-14232" y="-417"/>
                                    </p:animMotion>
                                  </p:childTnLst>
                                </p:cTn>
                              </p:par>
                              <p:par>
                                <p:cTn id="12" presetID="63" presetClass="path" presetSubtype="0" fill="hold" nodeType="withEffect">
                                  <p:stCondLst>
                                    <p:cond delay="0"/>
                                  </p:stCondLst>
                                  <p:childTnLst>
                                    <p:animMotion origin="layout" path="M -1.04167E-6 -3.7037E-7 L 0.25 -3.7037E-7 " pathEditMode="relative" rAng="0" ptsTypes="AA">
                                      <p:cBhvr>
                                        <p:cTn id="13" dur="1500" spd="-100000" fill="hold"/>
                                        <p:tgtEl>
                                          <p:spTgt spid="16"/>
                                        </p:tgtEl>
                                        <p:attrNameLst>
                                          <p:attrName>ppt_x</p:attrName>
                                          <p:attrName>ppt_y</p:attrName>
                                        </p:attrNameLst>
                                      </p:cBhvr>
                                      <p:rCtr x="12500" y="0"/>
                                    </p:animMotion>
                                  </p:childTnLst>
                                </p:cTn>
                              </p:par>
                              <p:par>
                                <p:cTn id="14" presetID="22" presetClass="entr" presetSubtype="8"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par>
                          <p:cTn id="17" fill="hold">
                            <p:stCondLst>
                              <p:cond delay="2000"/>
                            </p:stCondLst>
                            <p:childTnLst>
                              <p:par>
                                <p:cTn id="18" presetID="50" presetClass="entr" presetSubtype="0" decel="10000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3"/>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37" name="组合 36">
            <a:extLst>
              <a:ext uri="{FF2B5EF4-FFF2-40B4-BE49-F238E27FC236}">
                <a16:creationId xmlns:a16="http://schemas.microsoft.com/office/drawing/2014/main" id="{B2DFD297-F479-4426-BD20-611DA3819EF1}"/>
              </a:ext>
            </a:extLst>
          </p:cNvPr>
          <p:cNvGrpSpPr/>
          <p:nvPr/>
        </p:nvGrpSpPr>
        <p:grpSpPr>
          <a:xfrm>
            <a:off x="1556702" y="2846447"/>
            <a:ext cx="869511" cy="683327"/>
            <a:chOff x="985937" y="3068542"/>
            <a:chExt cx="869511" cy="683326"/>
          </a:xfrm>
        </p:grpSpPr>
        <p:sp>
          <p:nvSpPr>
            <p:cNvPr id="38" name="椭圆 37">
              <a:extLst>
                <a:ext uri="{FF2B5EF4-FFF2-40B4-BE49-F238E27FC236}">
                  <a16:creationId xmlns:a16="http://schemas.microsoft.com/office/drawing/2014/main" id="{3CBB6BF0-8DF6-474E-90D7-925CB7A0C2C9}"/>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椭圆 38">
              <a:extLst>
                <a:ext uri="{FF2B5EF4-FFF2-40B4-BE49-F238E27FC236}">
                  <a16:creationId xmlns:a16="http://schemas.microsoft.com/office/drawing/2014/main" id="{870DE9E9-B709-4703-AE2A-0CC0F431B341}"/>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文本框 39">
              <a:extLst>
                <a:ext uri="{FF2B5EF4-FFF2-40B4-BE49-F238E27FC236}">
                  <a16:creationId xmlns:a16="http://schemas.microsoft.com/office/drawing/2014/main" id="{77C75A9B-3ADB-471C-8950-1447CF885DE4}"/>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1</a:t>
              </a:r>
              <a:endParaRPr lang="zh-CN" altLang="en-US" sz="2800" dirty="0">
                <a:solidFill>
                  <a:prstClr val="black">
                    <a:lumMod val="75000"/>
                    <a:lumOff val="25000"/>
                  </a:prstClr>
                </a:solidFill>
                <a:cs typeface="+mn-ea"/>
                <a:sym typeface="+mn-lt"/>
              </a:endParaRPr>
            </a:p>
          </p:txBody>
        </p:sp>
      </p:grpSp>
      <p:grpSp>
        <p:nvGrpSpPr>
          <p:cNvPr id="41" name="组合 40">
            <a:extLst>
              <a:ext uri="{FF2B5EF4-FFF2-40B4-BE49-F238E27FC236}">
                <a16:creationId xmlns:a16="http://schemas.microsoft.com/office/drawing/2014/main" id="{05BDF361-8835-40B8-BB93-F431A4B02C45}"/>
              </a:ext>
            </a:extLst>
          </p:cNvPr>
          <p:cNvGrpSpPr/>
          <p:nvPr/>
        </p:nvGrpSpPr>
        <p:grpSpPr>
          <a:xfrm>
            <a:off x="4207641" y="2832569"/>
            <a:ext cx="869511" cy="683327"/>
            <a:chOff x="985937" y="3068542"/>
            <a:chExt cx="869511" cy="683326"/>
          </a:xfrm>
        </p:grpSpPr>
        <p:sp>
          <p:nvSpPr>
            <p:cNvPr id="42" name="椭圆 41">
              <a:extLst>
                <a:ext uri="{FF2B5EF4-FFF2-40B4-BE49-F238E27FC236}">
                  <a16:creationId xmlns:a16="http://schemas.microsoft.com/office/drawing/2014/main" id="{E36E3B36-6ED2-4FE5-8B02-74F769E08136}"/>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椭圆 42">
              <a:extLst>
                <a:ext uri="{FF2B5EF4-FFF2-40B4-BE49-F238E27FC236}">
                  <a16:creationId xmlns:a16="http://schemas.microsoft.com/office/drawing/2014/main" id="{F1E3510A-3FB6-424B-A0C7-E999ADB25B70}"/>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文本框 43">
              <a:extLst>
                <a:ext uri="{FF2B5EF4-FFF2-40B4-BE49-F238E27FC236}">
                  <a16:creationId xmlns:a16="http://schemas.microsoft.com/office/drawing/2014/main" id="{19E15885-C8C6-4ED3-B6B9-095969ED7CE1}"/>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2</a:t>
              </a:r>
              <a:endParaRPr lang="zh-CN" altLang="en-US" sz="2800" dirty="0">
                <a:solidFill>
                  <a:prstClr val="black">
                    <a:lumMod val="75000"/>
                    <a:lumOff val="25000"/>
                  </a:prstClr>
                </a:solidFill>
                <a:cs typeface="+mn-ea"/>
                <a:sym typeface="+mn-lt"/>
              </a:endParaRPr>
            </a:p>
          </p:txBody>
        </p:sp>
      </p:grpSp>
      <p:grpSp>
        <p:nvGrpSpPr>
          <p:cNvPr id="45" name="组合 44">
            <a:extLst>
              <a:ext uri="{FF2B5EF4-FFF2-40B4-BE49-F238E27FC236}">
                <a16:creationId xmlns:a16="http://schemas.microsoft.com/office/drawing/2014/main" id="{16260C71-8FC8-48DB-A633-97D65D63A131}"/>
              </a:ext>
            </a:extLst>
          </p:cNvPr>
          <p:cNvGrpSpPr/>
          <p:nvPr/>
        </p:nvGrpSpPr>
        <p:grpSpPr>
          <a:xfrm>
            <a:off x="6831246" y="2818690"/>
            <a:ext cx="869511" cy="683327"/>
            <a:chOff x="985937" y="3068542"/>
            <a:chExt cx="869511" cy="683326"/>
          </a:xfrm>
        </p:grpSpPr>
        <p:sp>
          <p:nvSpPr>
            <p:cNvPr id="46" name="椭圆 45">
              <a:extLst>
                <a:ext uri="{FF2B5EF4-FFF2-40B4-BE49-F238E27FC236}">
                  <a16:creationId xmlns:a16="http://schemas.microsoft.com/office/drawing/2014/main" id="{DECDD410-5BAE-490D-8798-FEF7F7AC264C}"/>
                </a:ext>
              </a:extLst>
            </p:cNvPr>
            <p:cNvSpPr/>
            <p:nvPr/>
          </p:nvSpPr>
          <p:spPr>
            <a:xfrm>
              <a:off x="985937" y="3068542"/>
              <a:ext cx="698483" cy="683326"/>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a:extLst>
                <a:ext uri="{FF2B5EF4-FFF2-40B4-BE49-F238E27FC236}">
                  <a16:creationId xmlns:a16="http://schemas.microsoft.com/office/drawing/2014/main" id="{226C95FF-9BED-42E3-9C77-28B27D9E7B2A}"/>
                </a:ext>
              </a:extLst>
            </p:cNvPr>
            <p:cNvSpPr/>
            <p:nvPr/>
          </p:nvSpPr>
          <p:spPr>
            <a:xfrm>
              <a:off x="1027220" y="3136052"/>
              <a:ext cx="576000" cy="540000"/>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文本框 47">
              <a:extLst>
                <a:ext uri="{FF2B5EF4-FFF2-40B4-BE49-F238E27FC236}">
                  <a16:creationId xmlns:a16="http://schemas.microsoft.com/office/drawing/2014/main" id="{3109470D-8A07-43D9-A05B-169F51906042}"/>
                </a:ext>
              </a:extLst>
            </p:cNvPr>
            <p:cNvSpPr txBox="1"/>
            <p:nvPr/>
          </p:nvSpPr>
          <p:spPr>
            <a:xfrm>
              <a:off x="1057077" y="3134717"/>
              <a:ext cx="798371" cy="523219"/>
            </a:xfrm>
            <a:prstGeom prst="rect">
              <a:avLst/>
            </a:prstGeom>
            <a:noFill/>
          </p:spPr>
          <p:txBody>
            <a:bodyPr wrap="square" rtlCol="0">
              <a:spAutoFit/>
            </a:bodyPr>
            <a:lstStyle/>
            <a:p>
              <a:r>
                <a:rPr lang="en-US" altLang="zh-CN" sz="2800" dirty="0">
                  <a:solidFill>
                    <a:prstClr val="black">
                      <a:lumMod val="75000"/>
                      <a:lumOff val="25000"/>
                    </a:prstClr>
                  </a:solidFill>
                  <a:cs typeface="+mn-ea"/>
                  <a:sym typeface="+mn-lt"/>
                </a:rPr>
                <a:t>3</a:t>
              </a:r>
              <a:endParaRPr lang="zh-CN" altLang="en-US" sz="2800" dirty="0">
                <a:solidFill>
                  <a:prstClr val="black">
                    <a:lumMod val="75000"/>
                    <a:lumOff val="25000"/>
                  </a:prstClr>
                </a:solidFill>
                <a:cs typeface="+mn-ea"/>
                <a:sym typeface="+mn-lt"/>
              </a:endParaRPr>
            </a:p>
          </p:txBody>
        </p:sp>
      </p:grpSp>
      <p:grpSp>
        <p:nvGrpSpPr>
          <p:cNvPr id="60" name="组合 59">
            <a:extLst>
              <a:ext uri="{FF2B5EF4-FFF2-40B4-BE49-F238E27FC236}">
                <a16:creationId xmlns:a16="http://schemas.microsoft.com/office/drawing/2014/main" id="{BD4AFEDE-C6C5-432D-9614-F414A9F78B7A}"/>
              </a:ext>
            </a:extLst>
          </p:cNvPr>
          <p:cNvGrpSpPr/>
          <p:nvPr/>
        </p:nvGrpSpPr>
        <p:grpSpPr>
          <a:xfrm>
            <a:off x="0" y="3156199"/>
            <a:ext cx="6778123" cy="43800"/>
            <a:chOff x="0" y="3156199"/>
            <a:chExt cx="6778122" cy="43800"/>
          </a:xfrm>
        </p:grpSpPr>
        <p:cxnSp>
          <p:nvCxnSpPr>
            <p:cNvPr id="17" name="直接连接符 16">
              <a:extLst>
                <a:ext uri="{FF2B5EF4-FFF2-40B4-BE49-F238E27FC236}">
                  <a16:creationId xmlns:a16="http://schemas.microsoft.com/office/drawing/2014/main" id="{ED40D2DD-1EDC-4CDF-AEC2-27640170590F}"/>
                </a:ext>
              </a:extLst>
            </p:cNvPr>
            <p:cNvCxnSpPr>
              <a:cxnSpLocks/>
            </p:cNvCxnSpPr>
            <p:nvPr/>
          </p:nvCxnSpPr>
          <p:spPr>
            <a:xfrm>
              <a:off x="0" y="3156199"/>
              <a:ext cx="1516783" cy="1387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DF12526C-F1CE-4D3F-B7BB-43B9DE8D89E8}"/>
                </a:ext>
              </a:extLst>
            </p:cNvPr>
            <p:cNvCxnSpPr>
              <a:cxnSpLocks/>
            </p:cNvCxnSpPr>
            <p:nvPr/>
          </p:nvCxnSpPr>
          <p:spPr>
            <a:xfrm>
              <a:off x="2302938" y="3199999"/>
              <a:ext cx="1864784"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995B37E7-8907-412C-931A-F706988D967B}"/>
                </a:ext>
              </a:extLst>
            </p:cNvPr>
            <p:cNvCxnSpPr>
              <a:cxnSpLocks/>
            </p:cNvCxnSpPr>
            <p:nvPr/>
          </p:nvCxnSpPr>
          <p:spPr>
            <a:xfrm>
              <a:off x="4906122" y="3199999"/>
              <a:ext cx="187200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58" name="图片 57">
            <a:extLst>
              <a:ext uri="{FF2B5EF4-FFF2-40B4-BE49-F238E27FC236}">
                <a16:creationId xmlns:a16="http://schemas.microsoft.com/office/drawing/2014/main" id="{E7B05CD2-C018-4283-908D-04CDA169FD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6941" y="24957"/>
            <a:ext cx="6858000" cy="6858000"/>
          </a:xfrm>
          <a:prstGeom prst="rect">
            <a:avLst/>
          </a:prstGeom>
        </p:spPr>
      </p:pic>
      <p:sp>
        <p:nvSpPr>
          <p:cNvPr id="29" name="文本框 12">
            <a:extLst>
              <a:ext uri="{FF2B5EF4-FFF2-40B4-BE49-F238E27FC236}">
                <a16:creationId xmlns:a16="http://schemas.microsoft.com/office/drawing/2014/main" id="{B98A11B2-3F05-4E11-BEDF-C2437AFBBAA5}"/>
              </a:ext>
            </a:extLst>
          </p:cNvPr>
          <p:cNvSpPr txBox="1"/>
          <p:nvPr/>
        </p:nvSpPr>
        <p:spPr>
          <a:xfrm>
            <a:off x="191066" y="189557"/>
            <a:ext cx="7888405" cy="1569660"/>
          </a:xfrm>
          <a:prstGeom prst="rect">
            <a:avLst/>
          </a:prstGeom>
          <a:noFill/>
          <a:ln w="28575">
            <a:solidFill>
              <a:schemeClr val="accent4">
                <a:lumMod val="75000"/>
              </a:schemeClr>
            </a:solidFill>
          </a:ln>
        </p:spPr>
        <p:txBody>
          <a:bodyPr vert="horz" wrap="square" lIns="91438" tIns="45719" rIns="91438" bIns="45719" rtlCol="0">
            <a:spAutoFit/>
          </a:bodyPr>
          <a:lstStyle/>
          <a:p>
            <a:pPr algn="ctr"/>
            <a:r>
              <a:rPr lang="en-US" altLang="zh-CN" sz="3200" b="1" i="1">
                <a:solidFill>
                  <a:srgbClr val="FF0000"/>
                </a:solidFill>
                <a:latin typeface="Times New Roman" pitchFamily="18" charset="0"/>
                <a:cs typeface="Times New Roman" pitchFamily="18" charset="0"/>
                <a:sym typeface="+mn-lt"/>
              </a:rPr>
              <a:t>Vấn đề nghị luận: </a:t>
            </a:r>
            <a:r>
              <a:rPr lang="en-US" altLang="zh-CN" sz="3200" b="1" i="1">
                <a:latin typeface="Times New Roman" pitchFamily="18" charset="0"/>
                <a:cs typeface="Times New Roman" pitchFamily="18" charset="0"/>
                <a:sym typeface="+mn-lt"/>
              </a:rPr>
              <a:t>Hình ảnh mùa xuân và tình cảm thiết tha của Thanh Hải trong bài thơ “Mùa xuân nho nhỏ” </a:t>
            </a:r>
            <a:endParaRPr lang="zh-CN" altLang="en-US" sz="3200" b="1" i="1" dirty="0">
              <a:latin typeface="Times New Roman" pitchFamily="18" charset="0"/>
              <a:cs typeface="Times New Roman" pitchFamily="18" charset="0"/>
              <a:sym typeface="+mn-lt"/>
            </a:endParaRPr>
          </a:p>
        </p:txBody>
      </p:sp>
      <p:sp>
        <p:nvSpPr>
          <p:cNvPr id="30" name="TextBox 29"/>
          <p:cNvSpPr txBox="1"/>
          <p:nvPr/>
        </p:nvSpPr>
        <p:spPr>
          <a:xfrm>
            <a:off x="1501613" y="1991808"/>
            <a:ext cx="5876223" cy="646331"/>
          </a:xfrm>
          <a:prstGeom prst="rect">
            <a:avLst/>
          </a:prstGeom>
          <a:noFill/>
        </p:spPr>
        <p:txBody>
          <a:bodyPr wrap="square" lIns="91438" tIns="45719" rIns="91438" bIns="45719" rtlCol="0">
            <a:spAutoFit/>
          </a:bodyPr>
          <a:lstStyle/>
          <a:p>
            <a:pPr algn="ctr"/>
            <a:r>
              <a:rPr lang="en-US" sz="3600" b="1">
                <a:latin typeface="Times New Roman" pitchFamily="18" charset="0"/>
                <a:cs typeface="Times New Roman" pitchFamily="18" charset="0"/>
              </a:rPr>
              <a:t>Luận điểm chính</a:t>
            </a:r>
          </a:p>
        </p:txBody>
      </p:sp>
      <p:sp>
        <p:nvSpPr>
          <p:cNvPr id="2" name="TextBox 1"/>
          <p:cNvSpPr txBox="1"/>
          <p:nvPr/>
        </p:nvSpPr>
        <p:spPr>
          <a:xfrm>
            <a:off x="712989" y="3679901"/>
            <a:ext cx="2248577" cy="2677656"/>
          </a:xfrm>
          <a:prstGeom prst="rect">
            <a:avLst/>
          </a:prstGeom>
          <a:noFill/>
        </p:spPr>
        <p:txBody>
          <a:bodyPr wrap="square" lIns="91438" tIns="45719" rIns="91438" bIns="45719" rtlCol="0">
            <a:spAutoFit/>
          </a:bodyPr>
          <a:lstStyle/>
          <a:p>
            <a:pPr algn="ctr"/>
            <a:r>
              <a:rPr lang="en-US" sz="2800" i="1">
                <a:latin typeface="Times New Roman" pitchFamily="18" charset="0"/>
                <a:cs typeface="Times New Roman" pitchFamily="18" charset="0"/>
              </a:rPr>
              <a:t>Hình ảnh mùa xuân trong bài thơ của Thanh Hải mang nhiều tầng ý nghĩa</a:t>
            </a:r>
          </a:p>
        </p:txBody>
      </p:sp>
      <p:sp>
        <p:nvSpPr>
          <p:cNvPr id="31" name="TextBox 30"/>
          <p:cNvSpPr txBox="1"/>
          <p:nvPr/>
        </p:nvSpPr>
        <p:spPr>
          <a:xfrm>
            <a:off x="3342730" y="3679902"/>
            <a:ext cx="2512159" cy="3108543"/>
          </a:xfrm>
          <a:prstGeom prst="rect">
            <a:avLst/>
          </a:prstGeom>
          <a:noFill/>
        </p:spPr>
        <p:txBody>
          <a:bodyPr wrap="square" lIns="91438" tIns="45719" rIns="91438" bIns="45719" rtlCol="0">
            <a:spAutoFit/>
          </a:bodyPr>
          <a:lstStyle/>
          <a:p>
            <a:pPr algn="ctr"/>
            <a:r>
              <a:rPr lang="en-US" sz="2800" i="1">
                <a:latin typeface="Times New Roman" pitchFamily="18" charset="0"/>
                <a:cs typeface="Times New Roman" pitchFamily="18" charset="0"/>
              </a:rPr>
              <a:t>Hình ảnh mùa xuân rạo rực của thiên nhiên, đất nước trong cảm xúc thiết tha, trìu mến của nhà thơ</a:t>
            </a:r>
          </a:p>
        </p:txBody>
      </p:sp>
      <p:sp>
        <p:nvSpPr>
          <p:cNvPr id="32" name="TextBox 31"/>
          <p:cNvSpPr txBox="1"/>
          <p:nvPr/>
        </p:nvSpPr>
        <p:spPr>
          <a:xfrm>
            <a:off x="6101898" y="3682173"/>
            <a:ext cx="2512159" cy="2677656"/>
          </a:xfrm>
          <a:prstGeom prst="rect">
            <a:avLst/>
          </a:prstGeom>
          <a:noFill/>
        </p:spPr>
        <p:txBody>
          <a:bodyPr wrap="square" lIns="91438" tIns="45719" rIns="91438" bIns="45719" rtlCol="0">
            <a:spAutoFit/>
          </a:bodyPr>
          <a:lstStyle/>
          <a:p>
            <a:pPr algn="ctr"/>
            <a:r>
              <a:rPr lang="en-US" sz="2800" i="1">
                <a:latin typeface="Times New Roman" pitchFamily="18" charset="0"/>
                <a:cs typeface="Times New Roman" pitchFamily="18" charset="0"/>
              </a:rPr>
              <a:t>Hình ảnh một mùa xuân nho nhỏ thể hiện khát vọng được hòa nhập, được dâng hiến</a:t>
            </a:r>
          </a:p>
        </p:txBody>
      </p:sp>
    </p:spTree>
    <p:extLst>
      <p:ext uri="{BB962C8B-B14F-4D97-AF65-F5344CB8AC3E}">
        <p14:creationId xmlns:p14="http://schemas.microsoft.com/office/powerpoint/2010/main" val="4159216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750"/>
                                        <p:tgtEl>
                                          <p:spTgt spid="58"/>
                                        </p:tgtEl>
                                      </p:cBhvr>
                                    </p:animEffect>
                                    <p:anim calcmode="lin" valueType="num">
                                      <p:cBhvr>
                                        <p:cTn id="8" dur="750" fill="hold"/>
                                        <p:tgtEl>
                                          <p:spTgt spid="58"/>
                                        </p:tgtEl>
                                        <p:attrNameLst>
                                          <p:attrName>ppt_x</p:attrName>
                                        </p:attrNameLst>
                                      </p:cBhvr>
                                      <p:tavLst>
                                        <p:tav tm="0">
                                          <p:val>
                                            <p:strVal val="#ppt_x"/>
                                          </p:val>
                                        </p:tav>
                                        <p:tav tm="100000">
                                          <p:val>
                                            <p:strVal val="#ppt_x"/>
                                          </p:val>
                                        </p:tav>
                                      </p:tavLst>
                                    </p:anim>
                                    <p:anim calcmode="lin" valueType="num">
                                      <p:cBhvr>
                                        <p:cTn id="9" dur="75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2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par>
                                <p:cTn id="27" presetID="6" presetClass="entr" presetSubtype="16"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ircle(in)">
                                      <p:cBhvr>
                                        <p:cTn id="29" dur="2000"/>
                                        <p:tgtEl>
                                          <p:spTgt spid="41"/>
                                        </p:tgtEl>
                                      </p:cBhvr>
                                    </p:animEffect>
                                  </p:childTnLst>
                                </p:cTn>
                              </p:par>
                              <p:par>
                                <p:cTn id="30" presetID="6" presetClass="entr" presetSubtype="16"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circle(in)">
                                      <p:cBhvr>
                                        <p:cTn id="32" dur="2000"/>
                                        <p:tgtEl>
                                          <p:spTgt spid="45"/>
                                        </p:tgtEl>
                                      </p:cBhvr>
                                    </p:animEffect>
                                  </p:childTnLst>
                                </p:cTn>
                              </p:par>
                              <p:par>
                                <p:cTn id="33" presetID="6" presetClass="entr" presetSubtype="16" fill="hold"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circle(in)">
                                      <p:cBhvr>
                                        <p:cTn id="35" dur="20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barn(inVertical)">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2"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9892680" y="509975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C6AA3792-D86E-4783-8561-C454AE3C27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87915" y="4925431"/>
            <a:ext cx="4609524" cy="2603175"/>
          </a:xfrm>
          <a:prstGeom prst="rect">
            <a:avLst/>
          </a:prstGeom>
        </p:spPr>
      </p:pic>
      <p:pic>
        <p:nvPicPr>
          <p:cNvPr id="6" name="图片 5">
            <a:extLst>
              <a:ext uri="{FF2B5EF4-FFF2-40B4-BE49-F238E27FC236}">
                <a16:creationId xmlns:a16="http://schemas.microsoft.com/office/drawing/2014/main" id="{E6EBF486-9CC4-44D8-8BB8-08FC1AD3D9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9106" y="-669511"/>
            <a:ext cx="4478089" cy="6332896"/>
          </a:xfrm>
          <a:prstGeom prst="rect">
            <a:avLst/>
          </a:prstGeom>
        </p:spPr>
      </p:pic>
      <p:sp>
        <p:nvSpPr>
          <p:cNvPr id="2" name="TextBox 1"/>
          <p:cNvSpPr txBox="1"/>
          <p:nvPr/>
        </p:nvSpPr>
        <p:spPr>
          <a:xfrm>
            <a:off x="2238203" y="136477"/>
            <a:ext cx="4658071" cy="769441"/>
          </a:xfrm>
          <a:prstGeom prst="rect">
            <a:avLst/>
          </a:prstGeom>
          <a:noFill/>
        </p:spPr>
        <p:txBody>
          <a:bodyPr wrap="none" lIns="91438" tIns="45719" rIns="91438" bIns="45719" rtlCol="0">
            <a:spAutoFit/>
          </a:bodyPr>
          <a:lstStyle/>
          <a:p>
            <a:r>
              <a:rPr lang="en-US" sz="4400" b="1" i="1" u="sng">
                <a:latin typeface="Times New Roman" pitchFamily="18" charset="0"/>
                <a:cs typeface="Times New Roman" pitchFamily="18" charset="0"/>
              </a:rPr>
              <a:t>PHIẾU HỌC TẬP</a:t>
            </a:r>
          </a:p>
        </p:txBody>
      </p:sp>
      <p:sp>
        <p:nvSpPr>
          <p:cNvPr id="5" name="TextBox 4"/>
          <p:cNvSpPr txBox="1"/>
          <p:nvPr/>
        </p:nvSpPr>
        <p:spPr>
          <a:xfrm>
            <a:off x="245661" y="1023579"/>
            <a:ext cx="8488907" cy="5755423"/>
          </a:xfrm>
          <a:prstGeom prst="rect">
            <a:avLst/>
          </a:prstGeom>
          <a:solidFill>
            <a:schemeClr val="bg1"/>
          </a:solidFill>
        </p:spPr>
        <p:txBody>
          <a:bodyPr wrap="square" lIns="91438" tIns="45719" rIns="91438" bIns="45719" rtlCol="0">
            <a:spAutoFit/>
          </a:bodyPr>
          <a:lstStyle/>
          <a:p>
            <a:pPr algn="ctr"/>
            <a:r>
              <a:rPr lang="en-US" sz="3200" b="1">
                <a:solidFill>
                  <a:srgbClr val="FF0000"/>
                </a:solidFill>
                <a:latin typeface="Times New Roman" pitchFamily="18" charset="0"/>
                <a:cs typeface="Times New Roman" pitchFamily="18" charset="0"/>
              </a:rPr>
              <a:t>Làm sáng rõ các luận điểm sau:</a:t>
            </a:r>
          </a:p>
          <a:p>
            <a:r>
              <a:rPr lang="en-US" sz="2800" i="1">
                <a:latin typeface="Times New Roman" pitchFamily="18" charset="0"/>
                <a:cs typeface="Times New Roman" pitchFamily="18" charset="0"/>
              </a:rPr>
              <a:t>Hình ảnh mùa xuân trong bài thơ của Thanh Hải mang nhiều tầng ý nghĩa:.............................................................</a:t>
            </a:r>
          </a:p>
          <a:p>
            <a:r>
              <a:rPr lang="en-US" sz="2800" i="1">
                <a:latin typeface="Times New Roman" pitchFamily="18" charset="0"/>
                <a:cs typeface="Times New Roman" pitchFamily="18" charset="0"/>
              </a:rPr>
              <a:t>............................................................................................</a:t>
            </a:r>
          </a:p>
          <a:p>
            <a:r>
              <a:rPr lang="en-US" sz="2800" i="1">
                <a:latin typeface="Times New Roman" pitchFamily="18" charset="0"/>
                <a:cs typeface="Times New Roman" pitchFamily="18" charset="0"/>
              </a:rPr>
              <a:t>............................................................................................</a:t>
            </a:r>
          </a:p>
          <a:p>
            <a:r>
              <a:rPr lang="en-US" sz="2800" i="1">
                <a:latin typeface="Times New Roman" pitchFamily="18" charset="0"/>
                <a:cs typeface="Times New Roman" pitchFamily="18" charset="0"/>
              </a:rPr>
              <a:t>Hình ảnh mùa xuân rạo rực của thiên nhiên, đất nước trong cảm xúc thiết tha, trìu mến của nhà thơ....................</a:t>
            </a:r>
          </a:p>
          <a:p>
            <a:r>
              <a:rPr lang="en-US" sz="2800" i="1">
                <a:latin typeface="Times New Roman" pitchFamily="18" charset="0"/>
                <a:cs typeface="Times New Roman" pitchFamily="18" charset="0"/>
              </a:rPr>
              <a:t>............................................................................................</a:t>
            </a:r>
          </a:p>
          <a:p>
            <a:r>
              <a:rPr lang="en-US" sz="2800" i="1">
                <a:latin typeface="Times New Roman" pitchFamily="18" charset="0"/>
                <a:cs typeface="Times New Roman" pitchFamily="18" charset="0"/>
              </a:rPr>
              <a:t>............................................................................................</a:t>
            </a:r>
          </a:p>
          <a:p>
            <a:r>
              <a:rPr lang="en-US" sz="2800" i="1">
                <a:latin typeface="Times New Roman" pitchFamily="18" charset="0"/>
                <a:cs typeface="Times New Roman" pitchFamily="18" charset="0"/>
              </a:rPr>
              <a:t>Hình ảnh một mùa xuân nho nhỏ thể hiện khát vọng được hòa nhập, được dâng hiến..................................................</a:t>
            </a:r>
          </a:p>
          <a:p>
            <a:r>
              <a:rPr lang="en-US" sz="2800" i="1">
                <a:latin typeface="Times New Roman" pitchFamily="18" charset="0"/>
                <a:cs typeface="Times New Roman" pitchFamily="18" charset="0"/>
              </a:rPr>
              <a:t>............................................................................................</a:t>
            </a:r>
          </a:p>
          <a:p>
            <a:r>
              <a:rPr lang="en-US" sz="2800" i="1">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685871333"/>
      </p:ext>
    </p:extLst>
  </p:cSld>
  <p:clrMapOvr>
    <a:masterClrMapping/>
  </p:clrMapOvr>
  <mc:AlternateContent xmlns:mc="http://schemas.openxmlformats.org/markup-compatibility/2006" xmlns:p14="http://schemas.microsoft.com/office/powerpoint/2010/main">
    <mc:Choice Requires="p14">
      <p:transition spd="slow" p14:dur="1500" advTm="0">
        <p14:ripple dir="rd"/>
      </p:transition>
    </mc:Choice>
    <mc:Fallback xmlns:a14="http://schemas.microsoft.com/office/drawing/2010/main" xmlns:a16="http://schemas.microsoft.com/office/drawing/2014/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fill="hold" nodeType="withEffect">
                                  <p:stCondLst>
                                    <p:cond delay="0"/>
                                  </p:stCondLst>
                                  <p:childTnLst>
                                    <p:animMotion origin="layout" path="M 0 0 L 0.25 0 E" pathEditMode="relative" ptsTypes="">
                                      <p:cBhvr>
                                        <p:cTn id="8" dur="1250" spd="-100000" fill="hold"/>
                                        <p:tgtEl>
                                          <p:spTgt spid="6"/>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12"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21"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19"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20"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3" name="图片 2">
            <a:extLst>
              <a:ext uri="{FF2B5EF4-FFF2-40B4-BE49-F238E27FC236}">
                <a16:creationId xmlns:a16="http://schemas.microsoft.com/office/drawing/2014/main" id="{7A38FD7D-67B3-4B07-8F1E-3BEBE8CF65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342" y="43663"/>
            <a:ext cx="2486183" cy="4771276"/>
          </a:xfrm>
          <a:prstGeom prst="rect">
            <a:avLst/>
          </a:prstGeom>
        </p:spPr>
      </p:pic>
      <p:sp>
        <p:nvSpPr>
          <p:cNvPr id="14" name="文本框 12">
            <a:extLst>
              <a:ext uri="{FF2B5EF4-FFF2-40B4-BE49-F238E27FC236}">
                <a16:creationId xmlns:a16="http://schemas.microsoft.com/office/drawing/2014/main" id="{B98A11B2-3F05-4E11-BEDF-C2437AFBBAA5}"/>
              </a:ext>
            </a:extLst>
          </p:cNvPr>
          <p:cNvSpPr txBox="1"/>
          <p:nvPr/>
        </p:nvSpPr>
        <p:spPr>
          <a:xfrm>
            <a:off x="2060842" y="189557"/>
            <a:ext cx="7888405" cy="1569660"/>
          </a:xfrm>
          <a:prstGeom prst="rect">
            <a:avLst/>
          </a:prstGeom>
          <a:solidFill>
            <a:schemeClr val="bg1"/>
          </a:solidFill>
          <a:ln w="28575">
            <a:solidFill>
              <a:schemeClr val="accent5">
                <a:lumMod val="75000"/>
              </a:schemeClr>
            </a:solidFill>
          </a:ln>
        </p:spPr>
        <p:txBody>
          <a:bodyPr vert="horz" wrap="square" lIns="91438" tIns="45719" rIns="91438" bIns="45719" rtlCol="0">
            <a:spAutoFit/>
          </a:bodyPr>
          <a:lstStyle/>
          <a:p>
            <a:pPr algn="ctr"/>
            <a:r>
              <a:rPr lang="en-US" altLang="zh-CN" sz="3200" b="1" i="1">
                <a:solidFill>
                  <a:srgbClr val="FF0000"/>
                </a:solidFill>
                <a:latin typeface="Times New Roman" pitchFamily="18" charset="0"/>
                <a:cs typeface="Times New Roman" pitchFamily="18" charset="0"/>
                <a:sym typeface="+mn-lt"/>
              </a:rPr>
              <a:t>Vấn đề nghị luận: </a:t>
            </a:r>
            <a:r>
              <a:rPr lang="en-US" altLang="zh-CN" sz="3200" b="1" i="1">
                <a:latin typeface="Times New Roman" pitchFamily="18" charset="0"/>
                <a:cs typeface="Times New Roman" pitchFamily="18" charset="0"/>
                <a:sym typeface="+mn-lt"/>
              </a:rPr>
              <a:t>Hình ảnh mùa xuân và tình cảm thiết tha của Thanh Hải trong bài thơ “Mùa xuân nho nhỏ” </a:t>
            </a:r>
            <a:endParaRPr lang="zh-CN" altLang="en-US" sz="3200" b="1" i="1" dirty="0">
              <a:latin typeface="Times New Roman" pitchFamily="18" charset="0"/>
              <a:cs typeface="Times New Roman" pitchFamily="18" charset="0"/>
              <a:sym typeface="+mn-lt"/>
            </a:endParaRPr>
          </a:p>
        </p:txBody>
      </p:sp>
      <p:sp>
        <p:nvSpPr>
          <p:cNvPr id="2" name="TextBox 1"/>
          <p:cNvSpPr txBox="1"/>
          <p:nvPr/>
        </p:nvSpPr>
        <p:spPr>
          <a:xfrm>
            <a:off x="863238"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1</a:t>
            </a:r>
          </a:p>
        </p:txBody>
      </p:sp>
      <p:sp>
        <p:nvSpPr>
          <p:cNvPr id="18" name="TextBox 17"/>
          <p:cNvSpPr txBox="1"/>
          <p:nvPr/>
        </p:nvSpPr>
        <p:spPr>
          <a:xfrm>
            <a:off x="4807441"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2</a:t>
            </a:r>
          </a:p>
        </p:txBody>
      </p:sp>
      <p:sp>
        <p:nvSpPr>
          <p:cNvPr id="22" name="TextBox 21"/>
          <p:cNvSpPr txBox="1"/>
          <p:nvPr/>
        </p:nvSpPr>
        <p:spPr>
          <a:xfrm>
            <a:off x="8751643"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3</a:t>
            </a:r>
          </a:p>
        </p:txBody>
      </p:sp>
      <p:cxnSp>
        <p:nvCxnSpPr>
          <p:cNvPr id="6" name="Straight Arrow Connector 5"/>
          <p:cNvCxnSpPr>
            <a:stCxn id="14" idx="2"/>
          </p:cNvCxnSpPr>
          <p:nvPr/>
        </p:nvCxnSpPr>
        <p:spPr>
          <a:xfrm flipH="1">
            <a:off x="6005045" y="1759217"/>
            <a:ext cx="1" cy="670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4" idx="2"/>
            <a:endCxn id="22" idx="0"/>
          </p:cNvCxnSpPr>
          <p:nvPr/>
        </p:nvCxnSpPr>
        <p:spPr>
          <a:xfrm>
            <a:off x="6005044"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4" idx="2"/>
            <a:endCxn id="2" idx="0"/>
          </p:cNvCxnSpPr>
          <p:nvPr/>
        </p:nvCxnSpPr>
        <p:spPr>
          <a:xfrm flipH="1">
            <a:off x="2060841"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43582" y="3018046"/>
            <a:ext cx="3234519" cy="3831816"/>
          </a:xfrm>
          <a:prstGeom prst="rect">
            <a:avLst/>
          </a:prstGeom>
          <a:solidFill>
            <a:schemeClr val="bg1"/>
          </a:solidFill>
        </p:spPr>
        <p:txBody>
          <a:bodyPr wrap="square" lIns="91438" tIns="45719" rIns="91438" bIns="45719" rtlCol="0">
            <a:spAutoFit/>
          </a:bodyPr>
          <a:lstStyle/>
          <a:p>
            <a:r>
              <a:rPr lang="en-US" sz="2700" i="1">
                <a:latin typeface="Times New Roman" pitchFamily="18" charset="0"/>
                <a:cs typeface="Times New Roman" pitchFamily="18" charset="0"/>
              </a:rPr>
              <a:t>+ Hình ảnh mùa xuân của thiên nhiên</a:t>
            </a:r>
          </a:p>
          <a:p>
            <a:r>
              <a:rPr lang="en-US" sz="2700" i="1">
                <a:latin typeface="Times New Roman" pitchFamily="18" charset="0"/>
                <a:cs typeface="Times New Roman" pitchFamily="18" charset="0"/>
              </a:rPr>
              <a:t>+ Hình  ảnh mùa xuân của đqất nước trong lao động và chiến đấu</a:t>
            </a:r>
          </a:p>
          <a:p>
            <a:r>
              <a:rPr lang="en-US" sz="2700" i="1">
                <a:latin typeface="Times New Roman" pitchFamily="18" charset="0"/>
                <a:cs typeface="Times New Roman" pitchFamily="18" charset="0"/>
              </a:rPr>
              <a:t>+ Nguyện ước muốn làm một mùa xuân nho nhỏ</a:t>
            </a:r>
          </a:p>
        </p:txBody>
      </p:sp>
      <p:sp>
        <p:nvSpPr>
          <p:cNvPr id="24" name="TextBox 23"/>
          <p:cNvSpPr txBox="1"/>
          <p:nvPr/>
        </p:nvSpPr>
        <p:spPr>
          <a:xfrm>
            <a:off x="4258103" y="3018045"/>
            <a:ext cx="3548416" cy="3831816"/>
          </a:xfrm>
          <a:prstGeom prst="rect">
            <a:avLst/>
          </a:prstGeom>
          <a:solidFill>
            <a:schemeClr val="bg1"/>
          </a:solidFill>
        </p:spPr>
        <p:txBody>
          <a:bodyPr wrap="square" lIns="91438" tIns="45719" rIns="91438" bIns="45719" rtlCol="0">
            <a:spAutoFit/>
          </a:bodyPr>
          <a:lstStyle/>
          <a:p>
            <a:r>
              <a:rPr lang="en-US" sz="2700" i="1">
                <a:latin typeface="Times New Roman" pitchFamily="18" charset="0"/>
                <a:cs typeface="Times New Roman" pitchFamily="18" charset="0"/>
              </a:rPr>
              <a:t>+ Hình ảnh: dòng sông xanh, hoa tím biếc, lộc...</a:t>
            </a:r>
          </a:p>
          <a:p>
            <a:r>
              <a:rPr lang="en-US" sz="2700" i="1">
                <a:latin typeface="Times New Roman" pitchFamily="18" charset="0"/>
                <a:cs typeface="Times New Roman" pitchFamily="18" charset="0"/>
              </a:rPr>
              <a:t>+ Âm thanh: tiếng chim chiền chiện</a:t>
            </a:r>
          </a:p>
          <a:p>
            <a:r>
              <a:rPr lang="en-US" sz="2700" i="1">
                <a:latin typeface="Times New Roman" pitchFamily="18" charset="0"/>
                <a:cs typeface="Times New Roman" pitchFamily="18" charset="0"/>
              </a:rPr>
              <a:t>+ Ngôn từ: tha thiết, trìu mến</a:t>
            </a:r>
          </a:p>
          <a:p>
            <a:r>
              <a:rPr lang="en-US" sz="2700" i="1">
                <a:latin typeface="Times New Roman" pitchFamily="18" charset="0"/>
                <a:cs typeface="Times New Roman" pitchFamily="18" charset="0"/>
              </a:rPr>
              <a:t>+ Tu thế: “Tôi đưa tay tôi hứng”</a:t>
            </a:r>
          </a:p>
        </p:txBody>
      </p:sp>
      <p:sp>
        <p:nvSpPr>
          <p:cNvPr id="25" name="TextBox 24"/>
          <p:cNvSpPr txBox="1"/>
          <p:nvPr/>
        </p:nvSpPr>
        <p:spPr>
          <a:xfrm>
            <a:off x="8331986" y="3018045"/>
            <a:ext cx="3234519" cy="3416318"/>
          </a:xfrm>
          <a:prstGeom prst="rect">
            <a:avLst/>
          </a:prstGeom>
          <a:solidFill>
            <a:schemeClr val="bg1"/>
          </a:solidFill>
        </p:spPr>
        <p:txBody>
          <a:bodyPr wrap="square" lIns="91438" tIns="45719" rIns="91438" bIns="45719" rtlCol="0">
            <a:spAutoFit/>
          </a:bodyPr>
          <a:lstStyle/>
          <a:p>
            <a:r>
              <a:rPr lang="en-US" sz="2700" i="1">
                <a:latin typeface="Times New Roman" pitchFamily="18" charset="0"/>
                <a:cs typeface="Times New Roman" pitchFamily="18" charset="0"/>
              </a:rPr>
              <a:t>+ Câu thơ, hình ảnh thơ đặc sắc</a:t>
            </a:r>
          </a:p>
          <a:p>
            <a:r>
              <a:rPr lang="en-US" sz="2700" i="1">
                <a:latin typeface="Times New Roman" pitchFamily="18" charset="0"/>
                <a:cs typeface="Times New Roman" pitchFamily="18" charset="0"/>
              </a:rPr>
              <a:t>+ Cảm xúc, giọng điệu trữ tình</a:t>
            </a:r>
          </a:p>
          <a:p>
            <a:r>
              <a:rPr lang="en-US" sz="2700" i="1">
                <a:latin typeface="Times New Roman" pitchFamily="18" charset="0"/>
                <a:cs typeface="Times New Roman" pitchFamily="18" charset="0"/>
              </a:rPr>
              <a:t>+ Sự láy lại các hình ảnh của mùa xuân</a:t>
            </a:r>
          </a:p>
          <a:p>
            <a:endParaRPr lang="en-US" sz="2700" i="1">
              <a:latin typeface="Times New Roman" pitchFamily="18" charset="0"/>
              <a:cs typeface="Times New Roman" pitchFamily="18" charset="0"/>
            </a:endParaRPr>
          </a:p>
          <a:p>
            <a:endParaRPr lang="en-US" sz="2700" i="1">
              <a:latin typeface="Times New Roman" pitchFamily="18" charset="0"/>
              <a:cs typeface="Times New Roman" pitchFamily="18" charset="0"/>
            </a:endParaRPr>
          </a:p>
        </p:txBody>
      </p:sp>
    </p:spTree>
    <p:extLst>
      <p:ext uri="{BB962C8B-B14F-4D97-AF65-F5344CB8AC3E}">
        <p14:creationId xmlns:p14="http://schemas.microsoft.com/office/powerpoint/2010/main" val="417723266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8"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48" name="图片 11">
            <a:extLst>
              <a:ext uri="{FF2B5EF4-FFF2-40B4-BE49-F238E27FC236}">
                <a16:creationId xmlns:a16="http://schemas.microsoft.com/office/drawing/2014/main" id="{7FC7FFD7-F087-447B-91F8-9738C5BA4A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12" t="50000" r="76146" b="27960"/>
          <a:stretch/>
        </p:blipFill>
        <p:spPr>
          <a:xfrm flipH="1">
            <a:off x="9624032" y="5487916"/>
            <a:ext cx="2565400" cy="1511301"/>
          </a:xfrm>
          <a:prstGeom prst="rect">
            <a:avLst/>
          </a:prstGeom>
        </p:spPr>
      </p:pic>
      <p:grpSp>
        <p:nvGrpSpPr>
          <p:cNvPr id="49" name="组合 20">
            <a:extLst>
              <a:ext uri="{FF2B5EF4-FFF2-40B4-BE49-F238E27FC236}">
                <a16:creationId xmlns:a16="http://schemas.microsoft.com/office/drawing/2014/main" id="{C7B283D7-D3DF-48A6-B6CA-AFC06B24D9EB}"/>
              </a:ext>
            </a:extLst>
          </p:cNvPr>
          <p:cNvGrpSpPr/>
          <p:nvPr/>
        </p:nvGrpSpPr>
        <p:grpSpPr>
          <a:xfrm flipH="1">
            <a:off x="11670363" y="5487914"/>
            <a:ext cx="470948" cy="1785460"/>
            <a:chOff x="5029200" y="4252444"/>
            <a:chExt cx="470948" cy="1785459"/>
          </a:xfrm>
        </p:grpSpPr>
        <p:pic>
          <p:nvPicPr>
            <p:cNvPr id="50" name="图片 18">
              <a:extLst>
                <a:ext uri="{FF2B5EF4-FFF2-40B4-BE49-F238E27FC236}">
                  <a16:creationId xmlns:a16="http://schemas.microsoft.com/office/drawing/2014/main" id="{94FDD56B-F827-4C6E-B070-F1BAC67E75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29200" y="4252444"/>
              <a:ext cx="470948" cy="1127262"/>
            </a:xfrm>
            <a:prstGeom prst="rect">
              <a:avLst/>
            </a:prstGeom>
          </p:spPr>
        </p:pic>
        <p:sp>
          <p:nvSpPr>
            <p:cNvPr id="51" name="文本框 19">
              <a:extLst>
                <a:ext uri="{FF2B5EF4-FFF2-40B4-BE49-F238E27FC236}">
                  <a16:creationId xmlns:a16="http://schemas.microsoft.com/office/drawing/2014/main" id="{31DA453B-E1AC-4023-96BD-1E73A4177F6B}"/>
                </a:ext>
              </a:extLst>
            </p:cNvPr>
            <p:cNvSpPr txBox="1"/>
            <p:nvPr/>
          </p:nvSpPr>
          <p:spPr>
            <a:xfrm>
              <a:off x="5049231" y="4400276"/>
              <a:ext cx="415498" cy="1637627"/>
            </a:xfrm>
            <a:prstGeom prst="rect">
              <a:avLst/>
            </a:prstGeom>
            <a:noFill/>
          </p:spPr>
          <p:txBody>
            <a:bodyPr vert="eaVert" wrap="none" rtlCol="0">
              <a:spAutoFit/>
            </a:bodyPr>
            <a:lstStyle/>
            <a:p>
              <a:r>
                <a:rPr lang="zh-CN" altLang="en-US" sz="1500" dirty="0">
                  <a:solidFill>
                    <a:srgbClr val="E5E3E4"/>
                  </a:solidFill>
                  <a:cs typeface="+mn-ea"/>
                  <a:sym typeface="+mn-lt"/>
                </a:rPr>
                <a:t>Chinese heritage</a:t>
              </a:r>
            </a:p>
          </p:txBody>
        </p:sp>
      </p:grpSp>
      <p:pic>
        <p:nvPicPr>
          <p:cNvPr id="52" name="图片 2">
            <a:extLst>
              <a:ext uri="{FF2B5EF4-FFF2-40B4-BE49-F238E27FC236}">
                <a16:creationId xmlns:a16="http://schemas.microsoft.com/office/drawing/2014/main" id="{7A38FD7D-67B3-4B07-8F1E-3BEBE8CF65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5342" y="43663"/>
            <a:ext cx="2486183" cy="4771276"/>
          </a:xfrm>
          <a:prstGeom prst="rect">
            <a:avLst/>
          </a:prstGeom>
        </p:spPr>
      </p:pic>
      <p:sp>
        <p:nvSpPr>
          <p:cNvPr id="38" name="Text Box 37"/>
          <p:cNvSpPr txBox="1">
            <a:spLocks noChangeArrowheads="1"/>
          </p:cNvSpPr>
          <p:nvPr/>
        </p:nvSpPr>
        <p:spPr bwMode="auto">
          <a:xfrm>
            <a:off x="1509681" y="4959710"/>
            <a:ext cx="2619527" cy="1569660"/>
          </a:xfrm>
          <a:prstGeom prst="rect">
            <a:avLst/>
          </a:prstGeom>
          <a:solidFill>
            <a:schemeClr val="accent5">
              <a:lumMod val="40000"/>
              <a:lumOff val="60000"/>
            </a:schemeClr>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a:latin typeface="Times New Roman" pitchFamily="18" charset="0"/>
              </a:rPr>
              <a:t>Các câu thơ, hình ảnh thơ đặc sắc</a:t>
            </a:r>
          </a:p>
        </p:txBody>
      </p:sp>
      <p:sp>
        <p:nvSpPr>
          <p:cNvPr id="39" name="Text Box 38"/>
          <p:cNvSpPr txBox="1">
            <a:spLocks noChangeArrowheads="1"/>
          </p:cNvSpPr>
          <p:nvPr/>
        </p:nvSpPr>
        <p:spPr bwMode="auto">
          <a:xfrm>
            <a:off x="4746169" y="4962613"/>
            <a:ext cx="2538367" cy="1569660"/>
          </a:xfrm>
          <a:prstGeom prst="rect">
            <a:avLst/>
          </a:prstGeom>
          <a:solidFill>
            <a:schemeClr val="accent5">
              <a:lumMod val="40000"/>
              <a:lumOff val="60000"/>
            </a:schemeClr>
          </a:solidFill>
          <a:ln>
            <a:noFill/>
          </a:ln>
          <a:effectLst/>
        </p:spPr>
        <p:txBody>
          <a:bodyPr wrap="square"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a:latin typeface="Times New Roman" pitchFamily="18" charset="0"/>
              </a:rPr>
              <a:t>Giọng điệu và kết cấu bài thơ</a:t>
            </a:r>
          </a:p>
        </p:txBody>
      </p:sp>
      <p:sp>
        <p:nvSpPr>
          <p:cNvPr id="40" name="Text Box 42"/>
          <p:cNvSpPr txBox="1">
            <a:spLocks noChangeArrowheads="1"/>
          </p:cNvSpPr>
          <p:nvPr/>
        </p:nvSpPr>
        <p:spPr bwMode="auto">
          <a:xfrm>
            <a:off x="8163532" y="5006858"/>
            <a:ext cx="2743200" cy="1569660"/>
          </a:xfrm>
          <a:prstGeom prst="rect">
            <a:avLst/>
          </a:prstGeom>
          <a:solidFill>
            <a:schemeClr val="bg1"/>
          </a:solidFill>
          <a:ln>
            <a:noFill/>
          </a:ln>
          <a:effectLst/>
        </p:spPr>
        <p:txBody>
          <a:bodyPr lIns="91438" tIns="45719" rIns="91438" bIns="45719">
            <a:spAutoFit/>
          </a:bodyPr>
          <a:lstStyle>
            <a:lvl1pPr eaLnBrk="0" hangingPunct="0">
              <a:defRPr i="1" u="sng">
                <a:solidFill>
                  <a:schemeClr val="tx1"/>
                </a:solidFill>
                <a:latin typeface=".VnTime" pitchFamily="34" charset="0"/>
              </a:defRPr>
            </a:lvl1pPr>
            <a:lvl2pPr marL="742950" indent="-285750" eaLnBrk="0" hangingPunct="0">
              <a:defRPr i="1" u="sng">
                <a:solidFill>
                  <a:schemeClr val="tx1"/>
                </a:solidFill>
                <a:latin typeface=".VnTime" pitchFamily="34" charset="0"/>
              </a:defRPr>
            </a:lvl2pPr>
            <a:lvl3pPr marL="1143000" indent="-228600" eaLnBrk="0" hangingPunct="0">
              <a:defRPr i="1" u="sng">
                <a:solidFill>
                  <a:schemeClr val="tx1"/>
                </a:solidFill>
                <a:latin typeface=".VnTime" pitchFamily="34" charset="0"/>
              </a:defRPr>
            </a:lvl3pPr>
            <a:lvl4pPr marL="1600200" indent="-228600" eaLnBrk="0" hangingPunct="0">
              <a:defRPr i="1" u="sng">
                <a:solidFill>
                  <a:schemeClr val="tx1"/>
                </a:solidFill>
                <a:latin typeface=".VnTime" pitchFamily="34" charset="0"/>
              </a:defRPr>
            </a:lvl4pPr>
            <a:lvl5pPr marL="2057400" indent="-228600" eaLnBrk="0" hangingPunct="0">
              <a:defRPr i="1" u="sng">
                <a:solidFill>
                  <a:schemeClr val="tx1"/>
                </a:solidFill>
                <a:latin typeface=".VnTime" pitchFamily="34" charset="0"/>
              </a:defRPr>
            </a:lvl5pPr>
            <a:lvl6pPr marL="2514600" indent="-228600" eaLnBrk="0" fontAlgn="base" hangingPunct="0">
              <a:spcBef>
                <a:spcPct val="0"/>
              </a:spcBef>
              <a:spcAft>
                <a:spcPct val="0"/>
              </a:spcAft>
              <a:defRPr i="1" u="sng">
                <a:solidFill>
                  <a:schemeClr val="tx1"/>
                </a:solidFill>
                <a:latin typeface=".VnTime" pitchFamily="34" charset="0"/>
              </a:defRPr>
            </a:lvl6pPr>
            <a:lvl7pPr marL="2971800" indent="-228600" eaLnBrk="0" fontAlgn="base" hangingPunct="0">
              <a:spcBef>
                <a:spcPct val="0"/>
              </a:spcBef>
              <a:spcAft>
                <a:spcPct val="0"/>
              </a:spcAft>
              <a:defRPr i="1" u="sng">
                <a:solidFill>
                  <a:schemeClr val="tx1"/>
                </a:solidFill>
                <a:latin typeface=".VnTime" pitchFamily="34" charset="0"/>
              </a:defRPr>
            </a:lvl7pPr>
            <a:lvl8pPr marL="3429000" indent="-228600" eaLnBrk="0" fontAlgn="base" hangingPunct="0">
              <a:spcBef>
                <a:spcPct val="0"/>
              </a:spcBef>
              <a:spcAft>
                <a:spcPct val="0"/>
              </a:spcAft>
              <a:defRPr i="1" u="sng">
                <a:solidFill>
                  <a:schemeClr val="tx1"/>
                </a:solidFill>
                <a:latin typeface=".VnTime" pitchFamily="34" charset="0"/>
              </a:defRPr>
            </a:lvl8pPr>
            <a:lvl9pPr marL="3886200" indent="-228600" eaLnBrk="0" fontAlgn="base" hangingPunct="0">
              <a:spcBef>
                <a:spcPct val="0"/>
              </a:spcBef>
              <a:spcAft>
                <a:spcPct val="0"/>
              </a:spcAft>
              <a:defRPr i="1" u="sng">
                <a:solidFill>
                  <a:schemeClr val="tx1"/>
                </a:solidFill>
                <a:latin typeface=".VnTime" pitchFamily="34" charset="0"/>
              </a:defRPr>
            </a:lvl9pPr>
          </a:lstStyle>
          <a:p>
            <a:pPr algn="ctr" eaLnBrk="1" fontAlgn="base" hangingPunct="1">
              <a:spcBef>
                <a:spcPct val="50000"/>
              </a:spcBef>
              <a:spcAft>
                <a:spcPct val="0"/>
              </a:spcAft>
            </a:pPr>
            <a:r>
              <a:rPr lang="en-US" sz="3200" b="1" i="0" u="none">
                <a:solidFill>
                  <a:srgbClr val="FF0000"/>
                </a:solidFill>
                <a:latin typeface="Times New Roman" pitchFamily="18" charset="0"/>
              </a:rPr>
              <a:t>Nội dung, nghệ thuật của bài thơ</a:t>
            </a:r>
          </a:p>
        </p:txBody>
      </p:sp>
      <p:sp>
        <p:nvSpPr>
          <p:cNvPr id="41" name="文本框 12">
            <a:extLst>
              <a:ext uri="{FF2B5EF4-FFF2-40B4-BE49-F238E27FC236}">
                <a16:creationId xmlns:a16="http://schemas.microsoft.com/office/drawing/2014/main" id="{B98A11B2-3F05-4E11-BEDF-C2437AFBBAA5}"/>
              </a:ext>
            </a:extLst>
          </p:cNvPr>
          <p:cNvSpPr txBox="1"/>
          <p:nvPr/>
        </p:nvSpPr>
        <p:spPr>
          <a:xfrm>
            <a:off x="2060842" y="189557"/>
            <a:ext cx="7888405" cy="1569660"/>
          </a:xfrm>
          <a:prstGeom prst="rect">
            <a:avLst/>
          </a:prstGeom>
          <a:solidFill>
            <a:schemeClr val="bg1"/>
          </a:solidFill>
          <a:ln w="28575">
            <a:solidFill>
              <a:schemeClr val="accent5">
                <a:lumMod val="75000"/>
              </a:schemeClr>
            </a:solidFill>
          </a:ln>
        </p:spPr>
        <p:txBody>
          <a:bodyPr vert="horz" wrap="square" lIns="91438" tIns="45719" rIns="91438" bIns="45719" rtlCol="0">
            <a:spAutoFit/>
          </a:bodyPr>
          <a:lstStyle/>
          <a:p>
            <a:pPr algn="ctr"/>
            <a:r>
              <a:rPr lang="en-US" altLang="zh-CN" sz="3200" b="1" i="1">
                <a:solidFill>
                  <a:srgbClr val="FF0000"/>
                </a:solidFill>
                <a:latin typeface="Times New Roman" pitchFamily="18" charset="0"/>
                <a:cs typeface="Times New Roman" pitchFamily="18" charset="0"/>
                <a:sym typeface="+mn-lt"/>
              </a:rPr>
              <a:t>Vấn đề nghị luận: </a:t>
            </a:r>
            <a:r>
              <a:rPr lang="en-US" altLang="zh-CN" sz="3200" b="1" i="1">
                <a:latin typeface="Times New Roman" pitchFamily="18" charset="0"/>
                <a:cs typeface="Times New Roman" pitchFamily="18" charset="0"/>
                <a:sym typeface="+mn-lt"/>
              </a:rPr>
              <a:t>Hình ảnh mùa xuân và tình cảm thiết tha của Thanh Hải trong bài thơ “Mùa xuân nho nhỏ” </a:t>
            </a:r>
            <a:endParaRPr lang="zh-CN" altLang="en-US" sz="3200" b="1" i="1" dirty="0">
              <a:latin typeface="Times New Roman" pitchFamily="18" charset="0"/>
              <a:cs typeface="Times New Roman" pitchFamily="18" charset="0"/>
              <a:sym typeface="+mn-lt"/>
            </a:endParaRPr>
          </a:p>
        </p:txBody>
      </p:sp>
      <p:sp>
        <p:nvSpPr>
          <p:cNvPr id="42" name="TextBox 41"/>
          <p:cNvSpPr txBox="1"/>
          <p:nvPr/>
        </p:nvSpPr>
        <p:spPr>
          <a:xfrm>
            <a:off x="863238"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1</a:t>
            </a:r>
          </a:p>
        </p:txBody>
      </p:sp>
      <p:sp>
        <p:nvSpPr>
          <p:cNvPr id="43" name="TextBox 42"/>
          <p:cNvSpPr txBox="1"/>
          <p:nvPr/>
        </p:nvSpPr>
        <p:spPr>
          <a:xfrm>
            <a:off x="4807441"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2</a:t>
            </a:r>
          </a:p>
        </p:txBody>
      </p:sp>
      <p:sp>
        <p:nvSpPr>
          <p:cNvPr id="44" name="TextBox 43"/>
          <p:cNvSpPr txBox="1"/>
          <p:nvPr/>
        </p:nvSpPr>
        <p:spPr>
          <a:xfrm>
            <a:off x="8751643" y="2429302"/>
            <a:ext cx="2395207" cy="584775"/>
          </a:xfrm>
          <a:prstGeom prst="rect">
            <a:avLst/>
          </a:prstGeom>
          <a:solidFill>
            <a:schemeClr val="accent5">
              <a:lumMod val="50000"/>
            </a:schemeClr>
          </a:solidFill>
        </p:spPr>
        <p:txBody>
          <a:bodyPr wrap="none" lIns="91438" tIns="45719" rIns="91438" bIns="45719" rtlCol="0">
            <a:spAutoFit/>
          </a:bodyPr>
          <a:lstStyle/>
          <a:p>
            <a:r>
              <a:rPr lang="en-US" sz="3200" b="1">
                <a:solidFill>
                  <a:schemeClr val="bg1"/>
                </a:solidFill>
                <a:latin typeface="Times New Roman" pitchFamily="18" charset="0"/>
                <a:cs typeface="Times New Roman" pitchFamily="18" charset="0"/>
              </a:rPr>
              <a:t>Luận điểm 3</a:t>
            </a:r>
          </a:p>
        </p:txBody>
      </p:sp>
      <p:cxnSp>
        <p:nvCxnSpPr>
          <p:cNvPr id="45" name="Straight Arrow Connector 44"/>
          <p:cNvCxnSpPr>
            <a:stCxn id="41" idx="2"/>
          </p:cNvCxnSpPr>
          <p:nvPr/>
        </p:nvCxnSpPr>
        <p:spPr>
          <a:xfrm flipH="1">
            <a:off x="6005045" y="1759217"/>
            <a:ext cx="1" cy="670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2"/>
            <a:endCxn id="44" idx="0"/>
          </p:cNvCxnSpPr>
          <p:nvPr/>
        </p:nvCxnSpPr>
        <p:spPr>
          <a:xfrm>
            <a:off x="6005044"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2"/>
            <a:endCxn id="42" idx="0"/>
          </p:cNvCxnSpPr>
          <p:nvPr/>
        </p:nvCxnSpPr>
        <p:spPr>
          <a:xfrm flipH="1">
            <a:off x="2060841" y="1759216"/>
            <a:ext cx="3944203" cy="670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69023" y="3864613"/>
            <a:ext cx="1834156"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264D6E"/>
                </a:solidFill>
                <a:latin typeface="Times New Roman" pitchFamily="18" charset="0"/>
                <a:cs typeface="Times New Roman" pitchFamily="18" charset="0"/>
              </a:rPr>
              <a:t>Luận cứ</a:t>
            </a:r>
          </a:p>
        </p:txBody>
      </p:sp>
      <p:cxnSp>
        <p:nvCxnSpPr>
          <p:cNvPr id="5" name="Straight Arrow Connector 4"/>
          <p:cNvCxnSpPr>
            <a:stCxn id="53" idx="0"/>
          </p:cNvCxnSpPr>
          <p:nvPr/>
        </p:nvCxnSpPr>
        <p:spPr>
          <a:xfrm flipV="1">
            <a:off x="5986101" y="3014076"/>
            <a:ext cx="4099595"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86102" y="3014076"/>
            <a:ext cx="18943"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060840" y="3014076"/>
            <a:ext cx="3925261" cy="8505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38" idx="0"/>
          </p:cNvCxnSpPr>
          <p:nvPr/>
        </p:nvCxnSpPr>
        <p:spPr>
          <a:xfrm flipH="1">
            <a:off x="2819443" y="4510943"/>
            <a:ext cx="3166659" cy="448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3" idx="2"/>
            <a:endCxn id="39" idx="0"/>
          </p:cNvCxnSpPr>
          <p:nvPr/>
        </p:nvCxnSpPr>
        <p:spPr>
          <a:xfrm>
            <a:off x="5986101" y="4510944"/>
            <a:ext cx="29251" cy="451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Striped Right Arrow 18"/>
          <p:cNvSpPr/>
          <p:nvPr/>
        </p:nvSpPr>
        <p:spPr>
          <a:xfrm>
            <a:off x="7397086" y="5487917"/>
            <a:ext cx="670911" cy="563631"/>
          </a:xfrm>
          <a:prstGeom prst="striped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spTree>
    <p:extLst>
      <p:ext uri="{BB962C8B-B14F-4D97-AF65-F5344CB8AC3E}">
        <p14:creationId xmlns:p14="http://schemas.microsoft.com/office/powerpoint/2010/main" val="384339929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00547 0.40856 L 0.00547 0.40856 C 0.01146 0.4044 0.01549 0.40347 0.01992 0.39676 C 0.02461 0.38981 0.02552 0.38541 0.02916 0.37569 L 0.0345 0.36157 C 0.03528 0.35926 0.03659 0.3574 0.03711 0.35463 C 0.04127 0.33217 0.0345 0.36713 0.04101 0.33819 C 0.04206 0.33379 0.0431 0.32916 0.04362 0.3243 L 0.04635 0.30092 C 0.04583 0.27986 0.04609 0.25879 0.04492 0.23773 C 0.04466 0.23287 0.04323 0.22824 0.04232 0.22361 C 0.04193 0.22129 0.04206 0.21828 0.04101 0.21666 C 0.03841 0.21203 0.03307 0.20139 0.02916 0.19791 C 0.02669 0.19583 0.02396 0.1949 0.02135 0.19328 L 0.01732 0.19097 C 0.01601 0.18935 0.01484 0.18727 0.01341 0.18634 C 0.01094 0.18426 0.00208 0.18217 0.00026 0.18148 C -0.00677 0.17731 -0.00078 0.18055 -0.01029 0.17685 C -0.01211 0.17615 -0.0138 0.17523 -0.0155 0.17453 C -0.02709 0.17037 -0.01966 0.17453 -0.02735 0.1699 C -0.02865 0.16828 -0.02995 0.16643 -0.03138 0.16528 C -0.03255 0.16412 -0.03412 0.16412 -0.03529 0.16296 C -0.03802 0.16018 -0.04323 0.15347 -0.04323 0.15347 C -0.04401 0.15115 -0.04479 0.14861 -0.04584 0.14653 C -0.04662 0.14467 -0.04792 0.14375 -0.04844 0.1419 C -0.04844 0.1419 -0.05169 0.1243 -0.05235 0.12083 L -0.05365 0.11365 L -0.05495 0.10671 C -0.05456 0.09259 -0.05469 0.07847 -0.05365 0.06458 C -0.053 0.05555 -0.05196 0.05092 -0.04844 0.04583 C -0.04714 0.04421 -0.04597 0.04259 -0.04453 0.0412 C -0.04323 0.04004 -0.0418 0.03958 -0.0405 0.03889 C -0.03919 0.03727 -0.03802 0.03541 -0.03659 0.03426 C -0.02344 0.02407 -0.04115 0.04282 -0.02344 0.02731 C -0.02175 0.02569 -0.02005 0.02384 -0.01823 0.02245 C -0.01563 0.0206 -0.01029 0.01782 -0.01029 0.01782 C -0.00404 0.01041 -0.00781 0.01412 0.00156 0.00856 C 0.00586 0.00602 0.00547 0.00856 0.00547 0.00393 L 0.00547 0.00393 " pathEditMode="relative" ptsTypes="AAAAAAAAAAAAAAAAAAAAAAAAAAAAAAAAAAAAAAA">
                                      <p:cBhvr>
                                        <p:cTn id="8" dur="1750" fill="hold"/>
                                        <p:tgtEl>
                                          <p:spTgt spid="52"/>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barn(inVertical)">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anim calcmode="lin" valueType="num">
                                      <p:cBhvr>
                                        <p:cTn id="68" dur="1000" fill="hold"/>
                                        <p:tgtEl>
                                          <p:spTgt spid="44"/>
                                        </p:tgtEl>
                                        <p:attrNameLst>
                                          <p:attrName>ppt_x</p:attrName>
                                        </p:attrNameLst>
                                      </p:cBhvr>
                                      <p:tavLst>
                                        <p:tav tm="0">
                                          <p:val>
                                            <p:strVal val="#ppt_x"/>
                                          </p:val>
                                        </p:tav>
                                        <p:tav tm="100000">
                                          <p:val>
                                            <p:strVal val="#ppt_x"/>
                                          </p:val>
                                        </p:tav>
                                      </p:tavLst>
                                    </p:anim>
                                    <p:anim calcmode="lin" valueType="num">
                                      <p:cBhvr>
                                        <p:cTn id="6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barn(inVertical)">
                                      <p:cBhvr>
                                        <p:cTn id="74" dur="500"/>
                                        <p:tgtEl>
                                          <p:spTgt spid="41"/>
                                        </p:tgtEl>
                                      </p:cBhvr>
                                    </p:animEffect>
                                  </p:childTnLst>
                                </p:cTn>
                              </p:par>
                              <p:par>
                                <p:cTn id="75" presetID="16" presetClass="entr" presetSubtype="21"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arn(inVertical)">
                                      <p:cBhvr>
                                        <p:cTn id="77" dur="500"/>
                                        <p:tgtEl>
                                          <p:spTgt spid="47"/>
                                        </p:tgtEl>
                                      </p:cBhvr>
                                    </p:animEffect>
                                  </p:childTnLst>
                                </p:cTn>
                              </p:par>
                              <p:par>
                                <p:cTn id="78" presetID="16" presetClass="entr" presetSubtype="21"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arn(inVertical)">
                                      <p:cBhvr>
                                        <p:cTn id="80" dur="500"/>
                                        <p:tgtEl>
                                          <p:spTgt spid="45"/>
                                        </p:tgtEl>
                                      </p:cBhvr>
                                    </p:animEffect>
                                  </p:childTnLst>
                                </p:cTn>
                              </p:par>
                              <p:par>
                                <p:cTn id="81" presetID="16" presetClass="entr" presetSubtype="21" fill="hold"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barn(inVertical)">
                                      <p:cBhvr>
                                        <p:cTn id="8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5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6BF4D4-EC1D-4EFD-A6F9-838DAF6FA8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8" y="2624"/>
            <a:ext cx="12189432" cy="6855751"/>
          </a:xfrm>
          <a:prstGeom prst="rect">
            <a:avLst/>
          </a:prstGeom>
        </p:spPr>
      </p:pic>
      <p:pic>
        <p:nvPicPr>
          <p:cNvPr id="8" name="图片 7">
            <a:extLst>
              <a:ext uri="{FF2B5EF4-FFF2-40B4-BE49-F238E27FC236}">
                <a16:creationId xmlns:a16="http://schemas.microsoft.com/office/drawing/2014/main" id="{D9CE5494-CB23-47EB-9251-1BB90097A4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8968" y="1340903"/>
            <a:ext cx="5193632" cy="5193632"/>
          </a:xfrm>
          <a:prstGeom prst="rect">
            <a:avLst/>
          </a:prstGeom>
        </p:spPr>
      </p:pic>
      <p:pic>
        <p:nvPicPr>
          <p:cNvPr id="3" name="图片 2">
            <a:extLst>
              <a:ext uri="{FF2B5EF4-FFF2-40B4-BE49-F238E27FC236}">
                <a16:creationId xmlns:a16="http://schemas.microsoft.com/office/drawing/2014/main" id="{C62FF837-678D-4426-A6CE-B531CD25FC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522" y="2046366"/>
            <a:ext cx="4274551" cy="4274551"/>
          </a:xfrm>
          <a:prstGeom prst="rect">
            <a:avLst/>
          </a:prstGeom>
        </p:spPr>
      </p:pic>
      <p:grpSp>
        <p:nvGrpSpPr>
          <p:cNvPr id="16" name="组合 15">
            <a:extLst>
              <a:ext uri="{FF2B5EF4-FFF2-40B4-BE49-F238E27FC236}">
                <a16:creationId xmlns:a16="http://schemas.microsoft.com/office/drawing/2014/main" id="{314D9951-340D-47ED-9E61-6B0C0F3AE6C8}"/>
              </a:ext>
            </a:extLst>
          </p:cNvPr>
          <p:cNvGrpSpPr/>
          <p:nvPr/>
        </p:nvGrpSpPr>
        <p:grpSpPr>
          <a:xfrm>
            <a:off x="2819717" y="2061454"/>
            <a:ext cx="4274551" cy="4274551"/>
            <a:chOff x="2828919" y="2128966"/>
            <a:chExt cx="4274550" cy="4274550"/>
          </a:xfrm>
        </p:grpSpPr>
        <p:pic>
          <p:nvPicPr>
            <p:cNvPr id="13" name="图片 12">
              <a:extLst>
                <a:ext uri="{FF2B5EF4-FFF2-40B4-BE49-F238E27FC236}">
                  <a16:creationId xmlns:a16="http://schemas.microsoft.com/office/drawing/2014/main" id="{4D0117DB-C3B8-47CE-A2FC-A7F55E9F27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28919" y="2128966"/>
              <a:ext cx="4274550" cy="4274550"/>
            </a:xfrm>
            <a:prstGeom prst="rect">
              <a:avLst/>
            </a:prstGeom>
          </p:spPr>
        </p:pic>
        <p:sp>
          <p:nvSpPr>
            <p:cNvPr id="22" name="文本框 21">
              <a:extLst>
                <a:ext uri="{FF2B5EF4-FFF2-40B4-BE49-F238E27FC236}">
                  <a16:creationId xmlns:a16="http://schemas.microsoft.com/office/drawing/2014/main" id="{C4AF2185-7A43-49B3-99B5-DA93EE709A10}"/>
                </a:ext>
              </a:extLst>
            </p:cNvPr>
            <p:cNvSpPr txBox="1"/>
            <p:nvPr/>
          </p:nvSpPr>
          <p:spPr>
            <a:xfrm>
              <a:off x="5181669"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7" name="组合 16">
            <a:extLst>
              <a:ext uri="{FF2B5EF4-FFF2-40B4-BE49-F238E27FC236}">
                <a16:creationId xmlns:a16="http://schemas.microsoft.com/office/drawing/2014/main" id="{B98E8891-ED61-4B6A-833F-B1A2FCF47777}"/>
              </a:ext>
            </a:extLst>
          </p:cNvPr>
          <p:cNvGrpSpPr/>
          <p:nvPr/>
        </p:nvGrpSpPr>
        <p:grpSpPr>
          <a:xfrm>
            <a:off x="5646067" y="2076542"/>
            <a:ext cx="4274551" cy="4274551"/>
            <a:chOff x="5655270" y="2144054"/>
            <a:chExt cx="4274550" cy="4274550"/>
          </a:xfrm>
        </p:grpSpPr>
        <p:pic>
          <p:nvPicPr>
            <p:cNvPr id="14" name="图片 13">
              <a:extLst>
                <a:ext uri="{FF2B5EF4-FFF2-40B4-BE49-F238E27FC236}">
                  <a16:creationId xmlns:a16="http://schemas.microsoft.com/office/drawing/2014/main" id="{4E0282AC-6AE7-494F-B7DC-C3D44EE3CF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55270" y="2144054"/>
              <a:ext cx="4274550" cy="4274550"/>
            </a:xfrm>
            <a:prstGeom prst="rect">
              <a:avLst/>
            </a:prstGeom>
          </p:spPr>
        </p:pic>
        <p:sp>
          <p:nvSpPr>
            <p:cNvPr id="23" name="文本框 22">
              <a:extLst>
                <a:ext uri="{FF2B5EF4-FFF2-40B4-BE49-F238E27FC236}">
                  <a16:creationId xmlns:a16="http://schemas.microsoft.com/office/drawing/2014/main" id="{A7FCB973-311E-4969-BF9A-D0C6EA3B9CF0}"/>
                </a:ext>
              </a:extLst>
            </p:cNvPr>
            <p:cNvSpPr txBox="1"/>
            <p:nvPr/>
          </p:nvSpPr>
          <p:spPr>
            <a:xfrm>
              <a:off x="8059880" y="2729315"/>
              <a:ext cx="569387" cy="3328025"/>
            </a:xfrm>
            <a:prstGeom prst="rect">
              <a:avLst/>
            </a:prstGeom>
            <a:noFill/>
          </p:spPr>
          <p:txBody>
            <a:bodyPr vert="eaVert" wrap="square" rtlCol="0">
              <a:spAutoFit/>
            </a:bodyPr>
            <a:lstStyle/>
            <a:p>
              <a:pPr>
                <a:lnSpc>
                  <a:spcPts val="3000"/>
                </a:lnSpc>
              </a:pPr>
              <a:endParaRPr lang="zh-CN" altLang="en-US" dirty="0">
                <a:solidFill>
                  <a:prstClr val="black">
                    <a:lumMod val="95000"/>
                    <a:lumOff val="5000"/>
                  </a:prstClr>
                </a:solidFill>
                <a:cs typeface="+mn-ea"/>
                <a:sym typeface="+mn-lt"/>
              </a:endParaRPr>
            </a:p>
          </p:txBody>
        </p:sp>
      </p:grpSp>
      <p:grpSp>
        <p:nvGrpSpPr>
          <p:cNvPr id="11" name="组合 10">
            <a:extLst>
              <a:ext uri="{FF2B5EF4-FFF2-40B4-BE49-F238E27FC236}">
                <a16:creationId xmlns:a16="http://schemas.microsoft.com/office/drawing/2014/main" id="{95F884EE-1261-4622-9583-ADFC695D5D2D}"/>
              </a:ext>
            </a:extLst>
          </p:cNvPr>
          <p:cNvGrpSpPr/>
          <p:nvPr/>
        </p:nvGrpSpPr>
        <p:grpSpPr>
          <a:xfrm>
            <a:off x="1713051" y="1603756"/>
            <a:ext cx="976484" cy="999429"/>
            <a:chOff x="1722254" y="1671267"/>
            <a:chExt cx="976484" cy="999428"/>
          </a:xfrm>
        </p:grpSpPr>
        <p:pic>
          <p:nvPicPr>
            <p:cNvPr id="10" name="图片 9">
              <a:extLst>
                <a:ext uri="{FF2B5EF4-FFF2-40B4-BE49-F238E27FC236}">
                  <a16:creationId xmlns:a16="http://schemas.microsoft.com/office/drawing/2014/main" id="{C9A842FF-018D-4129-972B-63720828BC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24" name="文本框 23">
              <a:extLst>
                <a:ext uri="{FF2B5EF4-FFF2-40B4-BE49-F238E27FC236}">
                  <a16:creationId xmlns:a16="http://schemas.microsoft.com/office/drawing/2014/main" id="{FBAA8497-7EA8-4456-8E69-AA143A5C6B0E}"/>
                </a:ext>
              </a:extLst>
            </p:cNvPr>
            <p:cNvSpPr txBox="1"/>
            <p:nvPr/>
          </p:nvSpPr>
          <p:spPr>
            <a:xfrm>
              <a:off x="1864181" y="1862304"/>
              <a:ext cx="798371" cy="523220"/>
            </a:xfrm>
            <a:prstGeom prst="rect">
              <a:avLst/>
            </a:prstGeom>
            <a:noFill/>
          </p:spPr>
          <p:txBody>
            <a:bodyPr wrap="square" rtlCol="0">
              <a:spAutoFit/>
            </a:bodyPr>
            <a:lstStyle/>
            <a:p>
              <a:r>
                <a:rPr lang="en-US" altLang="zh-CN" sz="2800">
                  <a:solidFill>
                    <a:prstClr val="white"/>
                  </a:solidFill>
                  <a:cs typeface="+mn-ea"/>
                  <a:sym typeface="+mn-lt"/>
                </a:rPr>
                <a:t>MB</a:t>
              </a:r>
              <a:endParaRPr lang="zh-CN" altLang="en-US" sz="2800" dirty="0">
                <a:solidFill>
                  <a:prstClr val="white"/>
                </a:solidFill>
                <a:cs typeface="+mn-ea"/>
                <a:sym typeface="+mn-lt"/>
              </a:endParaRPr>
            </a:p>
          </p:txBody>
        </p:sp>
      </p:grpSp>
      <p:grpSp>
        <p:nvGrpSpPr>
          <p:cNvPr id="25" name="组合 24">
            <a:extLst>
              <a:ext uri="{FF2B5EF4-FFF2-40B4-BE49-F238E27FC236}">
                <a16:creationId xmlns:a16="http://schemas.microsoft.com/office/drawing/2014/main" id="{8BA2196C-7D83-4120-A39A-BCFC2A696950}"/>
              </a:ext>
            </a:extLst>
          </p:cNvPr>
          <p:cNvGrpSpPr/>
          <p:nvPr/>
        </p:nvGrpSpPr>
        <p:grpSpPr>
          <a:xfrm>
            <a:off x="4466253" y="1576827"/>
            <a:ext cx="994891" cy="999428"/>
            <a:chOff x="1722254" y="1671267"/>
            <a:chExt cx="994890" cy="999428"/>
          </a:xfrm>
        </p:grpSpPr>
        <p:pic>
          <p:nvPicPr>
            <p:cNvPr id="29" name="图片 28">
              <a:extLst>
                <a:ext uri="{FF2B5EF4-FFF2-40B4-BE49-F238E27FC236}">
                  <a16:creationId xmlns:a16="http://schemas.microsoft.com/office/drawing/2014/main" id="{C60449BE-0A58-49F7-8729-2D090C86F0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0" name="文本框 29">
              <a:extLst>
                <a:ext uri="{FF2B5EF4-FFF2-40B4-BE49-F238E27FC236}">
                  <a16:creationId xmlns:a16="http://schemas.microsoft.com/office/drawing/2014/main" id="{8D1E3B16-7D1F-4D10-9E0B-4CDE08E50C5A}"/>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TB</a:t>
              </a:r>
              <a:endParaRPr lang="zh-CN" altLang="en-US" sz="2800" dirty="0">
                <a:solidFill>
                  <a:prstClr val="white"/>
                </a:solidFill>
                <a:cs typeface="+mn-ea"/>
                <a:sym typeface="+mn-lt"/>
              </a:endParaRPr>
            </a:p>
          </p:txBody>
        </p:sp>
      </p:grpSp>
      <p:grpSp>
        <p:nvGrpSpPr>
          <p:cNvPr id="31" name="组合 30">
            <a:extLst>
              <a:ext uri="{FF2B5EF4-FFF2-40B4-BE49-F238E27FC236}">
                <a16:creationId xmlns:a16="http://schemas.microsoft.com/office/drawing/2014/main" id="{B8E19C3C-2BC3-4796-A83D-FBE3B824B5AD}"/>
              </a:ext>
            </a:extLst>
          </p:cNvPr>
          <p:cNvGrpSpPr/>
          <p:nvPr/>
        </p:nvGrpSpPr>
        <p:grpSpPr>
          <a:xfrm>
            <a:off x="7285897" y="1603755"/>
            <a:ext cx="994891" cy="999428"/>
            <a:chOff x="1722254" y="1671267"/>
            <a:chExt cx="994890" cy="999428"/>
          </a:xfrm>
        </p:grpSpPr>
        <p:pic>
          <p:nvPicPr>
            <p:cNvPr id="32" name="图片 31">
              <a:extLst>
                <a:ext uri="{FF2B5EF4-FFF2-40B4-BE49-F238E27FC236}">
                  <a16:creationId xmlns:a16="http://schemas.microsoft.com/office/drawing/2014/main" id="{0FB1E959-D39F-480B-97FD-90E1228422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2254" y="1671267"/>
              <a:ext cx="976484" cy="999428"/>
            </a:xfrm>
            <a:prstGeom prst="rect">
              <a:avLst/>
            </a:prstGeom>
          </p:spPr>
        </p:pic>
        <p:sp>
          <p:nvSpPr>
            <p:cNvPr id="33" name="文本框 32">
              <a:extLst>
                <a:ext uri="{FF2B5EF4-FFF2-40B4-BE49-F238E27FC236}">
                  <a16:creationId xmlns:a16="http://schemas.microsoft.com/office/drawing/2014/main" id="{A984134E-46A7-413B-999B-D4729E853C25}"/>
                </a:ext>
              </a:extLst>
            </p:cNvPr>
            <p:cNvSpPr txBox="1"/>
            <p:nvPr/>
          </p:nvSpPr>
          <p:spPr>
            <a:xfrm>
              <a:off x="1918773" y="1862304"/>
              <a:ext cx="798371" cy="523220"/>
            </a:xfrm>
            <a:prstGeom prst="rect">
              <a:avLst/>
            </a:prstGeom>
            <a:noFill/>
          </p:spPr>
          <p:txBody>
            <a:bodyPr wrap="square" rtlCol="0">
              <a:spAutoFit/>
            </a:bodyPr>
            <a:lstStyle/>
            <a:p>
              <a:r>
                <a:rPr lang="en-US" altLang="zh-CN" sz="2800">
                  <a:solidFill>
                    <a:prstClr val="white"/>
                  </a:solidFill>
                  <a:cs typeface="+mn-ea"/>
                  <a:sym typeface="+mn-lt"/>
                </a:rPr>
                <a:t>KB</a:t>
              </a:r>
              <a:endParaRPr lang="zh-CN" altLang="en-US" sz="2800" dirty="0">
                <a:solidFill>
                  <a:prstClr val="white"/>
                </a:solidFill>
                <a:cs typeface="+mn-ea"/>
                <a:sym typeface="+mn-lt"/>
              </a:endParaRPr>
            </a:p>
          </p:txBody>
        </p:sp>
      </p:grpSp>
      <p:sp>
        <p:nvSpPr>
          <p:cNvPr id="34" name="TextBox 33"/>
          <p:cNvSpPr txBox="1"/>
          <p:nvPr/>
        </p:nvSpPr>
        <p:spPr>
          <a:xfrm>
            <a:off x="3951084" y="207009"/>
            <a:ext cx="1967205" cy="646331"/>
          </a:xfrm>
          <a:prstGeom prst="rect">
            <a:avLst/>
          </a:prstGeom>
          <a:solidFill>
            <a:schemeClr val="bg1"/>
          </a:solidFill>
          <a:ln>
            <a:solidFill>
              <a:schemeClr val="accent5">
                <a:lumMod val="75000"/>
              </a:schemeClr>
            </a:solidFill>
          </a:ln>
        </p:spPr>
        <p:txBody>
          <a:bodyPr wrap="none" lIns="91438" tIns="45719" rIns="91438" bIns="45719" rtlCol="0">
            <a:spAutoFit/>
          </a:bodyPr>
          <a:lstStyle/>
          <a:p>
            <a:r>
              <a:rPr lang="en-US" sz="3600" b="1">
                <a:solidFill>
                  <a:srgbClr val="264D6E"/>
                </a:solidFill>
                <a:latin typeface="Times New Roman" pitchFamily="18" charset="0"/>
                <a:cs typeface="Times New Roman" pitchFamily="18" charset="0"/>
              </a:rPr>
              <a:t>BỐ CỤC</a:t>
            </a:r>
          </a:p>
        </p:txBody>
      </p:sp>
      <p:sp>
        <p:nvSpPr>
          <p:cNvPr id="5" name="Rectangle 4"/>
          <p:cNvSpPr/>
          <p:nvPr/>
        </p:nvSpPr>
        <p:spPr>
          <a:xfrm>
            <a:off x="1023583" y="2661803"/>
            <a:ext cx="2297270" cy="3624067"/>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Từ đầu đến “đáng trân trọng”            </a:t>
            </a:r>
          </a:p>
          <a:p>
            <a:pPr algn="ctr" fontAlgn="base">
              <a:spcBef>
                <a:spcPct val="50000"/>
              </a:spcBef>
              <a:spcAft>
                <a:spcPct val="0"/>
              </a:spcAft>
            </a:pPr>
            <a:r>
              <a:rPr lang="en-US" sz="2700" b="1">
                <a:solidFill>
                  <a:srgbClr val="FF0000"/>
                </a:solidFill>
                <a:latin typeface="Times New Roman" pitchFamily="18" charset="0"/>
              </a:rPr>
              <a:t>( Giới thiệu bài thơ, bước đầu đánh giá, khái quát cảm xúc)</a:t>
            </a:r>
          </a:p>
        </p:txBody>
      </p:sp>
      <p:sp>
        <p:nvSpPr>
          <p:cNvPr id="6" name="Rectangle 5"/>
          <p:cNvSpPr/>
          <p:nvPr/>
        </p:nvSpPr>
        <p:spPr>
          <a:xfrm>
            <a:off x="3789436" y="2637482"/>
            <a:ext cx="2298645" cy="3624067"/>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Tiếp... “của mùa xuân”</a:t>
            </a:r>
          </a:p>
          <a:p>
            <a:pPr algn="ctr" fontAlgn="base">
              <a:spcBef>
                <a:spcPct val="50000"/>
              </a:spcBef>
              <a:spcAft>
                <a:spcPct val="0"/>
              </a:spcAft>
            </a:pPr>
            <a:r>
              <a:rPr lang="en-US" sz="2700" b="1">
                <a:solidFill>
                  <a:srgbClr val="FF0000"/>
                </a:solidFill>
                <a:latin typeface="Times New Roman" pitchFamily="18" charset="0"/>
              </a:rPr>
              <a:t>( Triển khai các luận điểm,  sự nổi bật về nội dung, nghệ thuật của bài thơ)</a:t>
            </a:r>
          </a:p>
        </p:txBody>
      </p:sp>
      <p:sp>
        <p:nvSpPr>
          <p:cNvPr id="7" name="Rectangle 6"/>
          <p:cNvSpPr/>
          <p:nvPr/>
        </p:nvSpPr>
        <p:spPr>
          <a:xfrm>
            <a:off x="6732791" y="2614224"/>
            <a:ext cx="2033516" cy="3208569"/>
          </a:xfrm>
          <a:prstGeom prst="rect">
            <a:avLst/>
          </a:prstGeom>
        </p:spPr>
        <p:txBody>
          <a:bodyPr wrap="square" lIns="91438" tIns="45719" rIns="91438" bIns="45719">
            <a:spAutoFit/>
          </a:bodyPr>
          <a:lstStyle/>
          <a:p>
            <a:pPr algn="ctr" fontAlgn="base">
              <a:spcBef>
                <a:spcPct val="50000"/>
              </a:spcBef>
              <a:spcAft>
                <a:spcPct val="0"/>
              </a:spcAft>
            </a:pPr>
            <a:r>
              <a:rPr lang="en-US" sz="2700" b="1">
                <a:latin typeface="Times New Roman" pitchFamily="18" charset="0"/>
              </a:rPr>
              <a:t>Phần còn lại                                     </a:t>
            </a:r>
          </a:p>
          <a:p>
            <a:pPr algn="ctr" fontAlgn="base">
              <a:spcBef>
                <a:spcPct val="50000"/>
              </a:spcBef>
              <a:spcAft>
                <a:spcPct val="0"/>
              </a:spcAft>
            </a:pPr>
            <a:r>
              <a:rPr lang="en-US" sz="2700" b="1">
                <a:solidFill>
                  <a:srgbClr val="FF0000"/>
                </a:solidFill>
                <a:latin typeface="Times New Roman" pitchFamily="18" charset="0"/>
              </a:rPr>
              <a:t>( Khái quát giá trị, ý nghĩa bài thơ “Mùa xuân nho nhỏ” )</a:t>
            </a:r>
          </a:p>
        </p:txBody>
      </p:sp>
    </p:spTree>
    <p:extLst>
      <p:ext uri="{BB962C8B-B14F-4D97-AF65-F5344CB8AC3E}">
        <p14:creationId xmlns:p14="http://schemas.microsoft.com/office/powerpoint/2010/main" val="192257457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par>
                                <p:cTn id="51" presetID="16" presetClass="entr" presetSubtype="2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tjl2i5x">
      <a:majorFont>
        <a:latin typeface="微软雅黑"/>
        <a:ea typeface="新宋体"/>
        <a:cs typeface=""/>
      </a:majorFont>
      <a:minorFont>
        <a:latin typeface="微软雅黑"/>
        <a:ea typeface="新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2356</Words>
  <Application>Microsoft Office PowerPoint</Application>
  <PresentationFormat>Widescreen</PresentationFormat>
  <Paragraphs>306</Paragraphs>
  <Slides>36</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微软雅黑</vt:lpstr>
      <vt:lpstr>新宋体</vt:lpstr>
      <vt:lpstr>SimSun</vt:lpstr>
      <vt:lpstr>SimSun</vt:lpstr>
      <vt:lpstr>.VnTime</vt:lpstr>
      <vt:lpstr>Arial</vt:lpstr>
      <vt:lpstr>Calibri</vt:lpstr>
      <vt:lpstr>Tahoma</vt:lpstr>
      <vt:lpstr>Times New Roman</vt:lpstr>
      <vt:lpstr>VNI-Times</vt:lpstr>
      <vt:lpstr>安景臣毛笔行书</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Admin</cp:lastModifiedBy>
  <cp:revision>147</cp:revision>
  <dcterms:created xsi:type="dcterms:W3CDTF">2019-03-13T08:38:44Z</dcterms:created>
  <dcterms:modified xsi:type="dcterms:W3CDTF">2022-03-16T04:34:14Z</dcterms:modified>
</cp:coreProperties>
</file>