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0" r:id="rId4"/>
    <p:sldId id="344" r:id="rId5"/>
    <p:sldId id="345" r:id="rId6"/>
    <p:sldId id="336" r:id="rId7"/>
    <p:sldId id="338" r:id="rId8"/>
    <p:sldId id="346" r:id="rId9"/>
    <p:sldId id="347" r:id="rId10"/>
    <p:sldId id="340" r:id="rId11"/>
    <p:sldId id="348" r:id="rId12"/>
    <p:sldId id="349" r:id="rId13"/>
    <p:sldId id="351" r:id="rId14"/>
    <p:sldId id="337" r:id="rId15"/>
    <p:sldId id="352" r:id="rId16"/>
    <p:sldId id="353" r:id="rId17"/>
    <p:sldId id="354" r:id="rId18"/>
    <p:sldId id="355" r:id="rId19"/>
    <p:sldId id="356" r:id="rId20"/>
    <p:sldId id="357" r:id="rId21"/>
    <p:sldId id="341" r:id="rId22"/>
    <p:sldId id="358" r:id="rId23"/>
    <p:sldId id="359" r:id="rId24"/>
    <p:sldId id="364" r:id="rId25"/>
    <p:sldId id="3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24" y="66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2ED9A-D898-4D1D-9164-A826D4337C5F}" type="datetimeFigureOut">
              <a:rPr lang="en-US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CFFB6-1856-48E8-B5F8-43A203471B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549269" y="2776257"/>
            <a:ext cx="10000473" cy="971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028700" algn="l"/>
              </a:tabLst>
            </a:pPr>
            <a:r>
              <a:rPr lang="en-US" sz="54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 ĐỔI VỀ MỘT VẤN ĐỀ</a:t>
            </a:r>
            <a:endParaRPr lang="en-US" sz="54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933334" y="1585379"/>
            <a:ext cx="61830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028700" algn="l"/>
              </a:tabLs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/>
          <p:cNvSpPr txBox="1"/>
          <p:nvPr/>
        </p:nvSpPr>
        <p:spPr>
          <a:xfrm>
            <a:off x="768999" y="72013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Chuẩn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bị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230740" y="4817416"/>
            <a:ext cx="1721439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366927" y="1765773"/>
            <a:ext cx="1866170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2233097" y="645082"/>
            <a:ext cx="6856552" cy="587041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2847301" y="1355494"/>
            <a:ext cx="3648502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kết nối Mũi tên Thẳng 21"/>
          <p:cNvCxnSpPr>
            <a:stCxn id="14" idx="3"/>
            <a:endCxn id="21" idx="1"/>
          </p:cNvCxnSpPr>
          <p:nvPr/>
        </p:nvCxnSpPr>
        <p:spPr>
          <a:xfrm flipV="1">
            <a:off x="2233097" y="1632173"/>
            <a:ext cx="614204" cy="629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Hộp Văn bản 26"/>
          <p:cNvSpPr txBox="1"/>
          <p:nvPr/>
        </p:nvSpPr>
        <p:spPr>
          <a:xfrm>
            <a:off x="2847301" y="1996285"/>
            <a:ext cx="4306544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Đường kết nối Mũi tên Thẳng 27"/>
          <p:cNvCxnSpPr>
            <a:stCxn id="14" idx="3"/>
            <a:endCxn id="27" idx="1"/>
          </p:cNvCxnSpPr>
          <p:nvPr/>
        </p:nvCxnSpPr>
        <p:spPr>
          <a:xfrm>
            <a:off x="2233097" y="2261582"/>
            <a:ext cx="6142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Hộp Văn bản 28"/>
          <p:cNvSpPr txBox="1"/>
          <p:nvPr/>
        </p:nvSpPr>
        <p:spPr>
          <a:xfrm>
            <a:off x="2883074" y="2605631"/>
            <a:ext cx="6425852" cy="10143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Đường kết nối Mũi tên Thẳng 29"/>
          <p:cNvCxnSpPr>
            <a:stCxn id="14" idx="3"/>
            <a:endCxn id="29" idx="1"/>
          </p:cNvCxnSpPr>
          <p:nvPr/>
        </p:nvCxnSpPr>
        <p:spPr>
          <a:xfrm>
            <a:off x="2233097" y="2261582"/>
            <a:ext cx="649977" cy="8512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Hộp Văn bản 22"/>
          <p:cNvSpPr txBox="1"/>
          <p:nvPr/>
        </p:nvSpPr>
        <p:spPr>
          <a:xfrm>
            <a:off x="2355088" y="3711523"/>
            <a:ext cx="9597513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Đường kết nối Mũi tên Thẳng 23"/>
          <p:cNvCxnSpPr>
            <a:stCxn id="13" idx="3"/>
            <a:endCxn id="23" idx="1"/>
          </p:cNvCxnSpPr>
          <p:nvPr/>
        </p:nvCxnSpPr>
        <p:spPr>
          <a:xfrm flipV="1">
            <a:off x="1952179" y="4207332"/>
            <a:ext cx="402909" cy="11058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Hộp Văn bản 24"/>
          <p:cNvSpPr txBox="1"/>
          <p:nvPr/>
        </p:nvSpPr>
        <p:spPr>
          <a:xfrm>
            <a:off x="2355088" y="4812634"/>
            <a:ext cx="9334512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Đường kết nối Mũi tên Thẳng 25"/>
          <p:cNvCxnSpPr>
            <a:stCxn id="13" idx="3"/>
            <a:endCxn id="25" idx="1"/>
          </p:cNvCxnSpPr>
          <p:nvPr/>
        </p:nvCxnSpPr>
        <p:spPr>
          <a:xfrm flipV="1">
            <a:off x="1952179" y="5308443"/>
            <a:ext cx="402909" cy="4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Hộp Văn bản 30"/>
          <p:cNvSpPr txBox="1"/>
          <p:nvPr/>
        </p:nvSpPr>
        <p:spPr>
          <a:xfrm>
            <a:off x="2355088" y="6069549"/>
            <a:ext cx="8234940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Đường kết nối Mũi tên Thẳng 31"/>
          <p:cNvCxnSpPr>
            <a:stCxn id="13" idx="3"/>
            <a:endCxn id="31" idx="1"/>
          </p:cNvCxnSpPr>
          <p:nvPr/>
        </p:nvCxnSpPr>
        <p:spPr>
          <a:xfrm>
            <a:off x="1952179" y="5313225"/>
            <a:ext cx="402909" cy="10330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  <p:bldP spid="27" grpId="0" animBg="1"/>
      <p:bldP spid="29" grpId="0" animBg="1"/>
      <p:bldP spid="23" grpId="0" animBg="1"/>
      <p:bldP spid="25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/>
          <p:cNvSpPr txBox="1"/>
          <p:nvPr/>
        </p:nvSpPr>
        <p:spPr>
          <a:xfrm>
            <a:off x="3329624" y="1393191"/>
            <a:ext cx="6954407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em ấn tượng và yêu thích trong bài </a:t>
            </a:r>
            <a:r>
              <a:rPr lang="vi-VN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3329624" y="2999501"/>
            <a:ext cx="7559201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yêu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91" y="72899"/>
            <a:ext cx="2320348" cy="2320348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313734" y="2170475"/>
            <a:ext cx="2310581" cy="656421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Đường kết nối Mũi tên Thẳng 6"/>
          <p:cNvCxnSpPr>
            <a:stCxn id="11" idx="3"/>
            <a:endCxn id="20" idx="1"/>
          </p:cNvCxnSpPr>
          <p:nvPr/>
        </p:nvCxnSpPr>
        <p:spPr>
          <a:xfrm flipV="1">
            <a:off x="2624315" y="1669870"/>
            <a:ext cx="705309" cy="828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kết nối Mũi tên Thẳng 13"/>
          <p:cNvCxnSpPr>
            <a:stCxn id="11" idx="3"/>
            <a:endCxn id="23" idx="1"/>
          </p:cNvCxnSpPr>
          <p:nvPr/>
        </p:nvCxnSpPr>
        <p:spPr>
          <a:xfrm>
            <a:off x="2624315" y="2498686"/>
            <a:ext cx="705309" cy="766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Hộp Văn bản 17"/>
          <p:cNvSpPr txBox="1"/>
          <p:nvPr/>
        </p:nvSpPr>
        <p:spPr>
          <a:xfrm>
            <a:off x="3329624" y="3925834"/>
            <a:ext cx="8352302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Nêu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3329624" y="4852138"/>
            <a:ext cx="8408851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313735" y="5019736"/>
            <a:ext cx="2310581" cy="656421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kết nối Mũi tên Thẳng 21"/>
          <p:cNvCxnSpPr>
            <a:stCxn id="21" idx="3"/>
            <a:endCxn id="18" idx="1"/>
          </p:cNvCxnSpPr>
          <p:nvPr/>
        </p:nvCxnSpPr>
        <p:spPr>
          <a:xfrm flipV="1">
            <a:off x="2624316" y="4191131"/>
            <a:ext cx="705308" cy="1156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kết nối Mũi tên Thẳng 23"/>
          <p:cNvCxnSpPr>
            <a:stCxn id="21" idx="3"/>
            <a:endCxn id="19" idx="1"/>
          </p:cNvCxnSpPr>
          <p:nvPr/>
        </p:nvCxnSpPr>
        <p:spPr>
          <a:xfrm>
            <a:off x="2624316" y="5347947"/>
            <a:ext cx="7053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Hộp Văn bản 24"/>
          <p:cNvSpPr txBox="1"/>
          <p:nvPr/>
        </p:nvSpPr>
        <p:spPr>
          <a:xfrm>
            <a:off x="3329624" y="6202734"/>
            <a:ext cx="6225489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thúc: Khẳng định ý kiến của bản </a:t>
            </a:r>
            <a:r>
              <a:rPr lang="vi-VN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Đường kết nối Mũi tên Thẳng 25"/>
          <p:cNvCxnSpPr>
            <a:stCxn id="21" idx="3"/>
            <a:endCxn id="25" idx="1"/>
          </p:cNvCxnSpPr>
          <p:nvPr/>
        </p:nvCxnSpPr>
        <p:spPr>
          <a:xfrm>
            <a:off x="2624316" y="5347947"/>
            <a:ext cx="705308" cy="11314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Hộp Văn bản 16"/>
          <p:cNvSpPr txBox="1"/>
          <p:nvPr/>
        </p:nvSpPr>
        <p:spPr>
          <a:xfrm>
            <a:off x="713868" y="785664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lập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dàn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</a:t>
            </a:r>
            <a:endParaRPr lang="en-US" sz="32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3329623" y="2233389"/>
            <a:ext cx="6954407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 em thích hoặc ấn tượng với điều </a:t>
            </a:r>
            <a:r>
              <a:rPr lang="vi-VN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Đường kết nối Mũi tên Thẳng 29"/>
          <p:cNvCxnSpPr>
            <a:stCxn id="11" idx="3"/>
            <a:endCxn id="29" idx="1"/>
          </p:cNvCxnSpPr>
          <p:nvPr/>
        </p:nvCxnSpPr>
        <p:spPr>
          <a:xfrm>
            <a:off x="2624315" y="2498686"/>
            <a:ext cx="705308" cy="11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Hộp Văn bản 72"/>
          <p:cNvSpPr txBox="1"/>
          <p:nvPr/>
        </p:nvSpPr>
        <p:spPr>
          <a:xfrm>
            <a:off x="713868" y="57543"/>
            <a:ext cx="3777342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1" grpId="0" animBg="1"/>
      <p:bldP spid="18" grpId="0" animBg="1"/>
      <p:bldP spid="19" grpId="0" animBg="1"/>
      <p:bldP spid="21" grpId="0" animBg="1"/>
      <p:bldP spid="25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3226987" y="1667136"/>
            <a:ext cx="4909307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nghe ở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713868" y="785664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endParaRPr lang="en-US" sz="32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713868" y="57543"/>
            <a:ext cx="3777342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82292" y="2516985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C66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kiểm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chữa</a:t>
            </a:r>
            <a:endParaRPr lang="en-US" sz="32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72" y="2516985"/>
            <a:ext cx="4415328" cy="4415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129" y="4221013"/>
            <a:ext cx="4473769" cy="2495966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620487" y="504894"/>
            <a:ext cx="4169227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891076" y="2042146"/>
            <a:ext cx="10473610" cy="18158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theo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1: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yêu cầu học sinh nói và nghe trong nhóm học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2: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các nhóm sẽ thống nhất ý kiến và cử đại diện trình bày trước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/>
          <p:cNvGraphicFramePr>
            <a:graphicFrameLocks noGrp="1"/>
          </p:cNvGraphicFramePr>
          <p:nvPr/>
        </p:nvGraphicFramePr>
        <p:xfrm>
          <a:off x="360783" y="820265"/>
          <a:ext cx="11831217" cy="54770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947168"/>
                <a:gridCol w="4884049"/>
              </a:tblGrid>
              <a:tr h="4856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9447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Hộp Văn bản 6"/>
          <p:cNvSpPr txBox="1"/>
          <p:nvPr/>
        </p:nvSpPr>
        <p:spPr>
          <a:xfrm>
            <a:off x="2578359" y="235490"/>
            <a:ext cx="748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KHI TRÌNH BÀY BÀI NÓI</a:t>
            </a:r>
            <a:endParaRPr lang="en-US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/>
          <p:cNvGraphicFramePr>
            <a:graphicFrameLocks noGrp="1"/>
          </p:cNvGraphicFramePr>
          <p:nvPr/>
        </p:nvGraphicFramePr>
        <p:xfrm>
          <a:off x="370114" y="1503379"/>
          <a:ext cx="11222317" cy="19256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941"/>
                <a:gridCol w="410210"/>
                <a:gridCol w="457753"/>
                <a:gridCol w="711490"/>
                <a:gridCol w="9273923"/>
              </a:tblGrid>
              <a:tr h="48059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81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Tài năng: Cảm nhận về bài “ Mẹ” của Chu Lai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1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Sáng tạo: Giới thiều vài nét về phong trào Thơ Mới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1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Nghệ thuật: Nhà thơ Vũ Đình Liên và bài “ Ông đồ”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/>
          <p:cNvGraphicFramePr>
            <a:graphicFrameLocks noGrp="1"/>
          </p:cNvGraphicFramePr>
          <p:nvPr/>
        </p:nvGraphicFramePr>
        <p:xfrm>
          <a:off x="231321" y="462095"/>
          <a:ext cx="11729358" cy="6361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447"/>
                <a:gridCol w="483468"/>
                <a:gridCol w="493979"/>
                <a:gridCol w="491237"/>
                <a:gridCol w="9798227"/>
              </a:tblGrid>
              <a:tr h="28981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thân (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nhưng không đọc lại văn bản đã chuẩn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nghe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thông tin.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trôi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linh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quanét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374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Tương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nghe thông qua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98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nghe.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69699" y="153214"/>
            <a:ext cx="4359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/>
          <p:cNvGraphicFramePr>
            <a:graphicFrameLocks noGrp="1"/>
          </p:cNvGraphicFramePr>
          <p:nvPr/>
        </p:nvGraphicFramePr>
        <p:xfrm>
          <a:off x="456878" y="1030089"/>
          <a:ext cx="11557644" cy="54479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6082"/>
                <a:gridCol w="2997034"/>
                <a:gridCol w="2527160"/>
                <a:gridCol w="3137368"/>
              </a:tblGrid>
              <a:tr h="8672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7648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phân tích được nội dung, nghệ thuật của bài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sơ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chưa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623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Nôi dung sơ sài, chưa có đủ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nội dung, nghệ thuật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để người nghe c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ảm nhận được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b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sâu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thơ.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69699" y="153214"/>
            <a:ext cx="4359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/>
          <p:cNvGraphicFramePr>
            <a:graphicFrameLocks noGrp="1"/>
          </p:cNvGraphicFramePr>
          <p:nvPr/>
        </p:nvGraphicFramePr>
        <p:xfrm>
          <a:off x="152078" y="1144389"/>
          <a:ext cx="11964044" cy="5494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3963"/>
                <a:gridCol w="3356539"/>
                <a:gridCol w="3003906"/>
                <a:gridCol w="2729636"/>
              </a:tblGrid>
              <a:tr h="794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6174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523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thiếu tự tin, mắt chưa nhìn vào người nghe, nét mặt chưa biểu cảm hoặc biểu cảm không phù hợp.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b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69699" y="153214"/>
            <a:ext cx="4359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/>
          <p:cNvGraphicFramePr>
            <a:graphicFrameLocks noGrp="1"/>
          </p:cNvGraphicFramePr>
          <p:nvPr/>
        </p:nvGraphicFramePr>
        <p:xfrm>
          <a:off x="481957" y="1284089"/>
          <a:ext cx="11558285" cy="4617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9945"/>
                <a:gridCol w="2577155"/>
                <a:gridCol w="2918608"/>
                <a:gridCol w="3292577"/>
              </a:tblGrid>
              <a:tr h="897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8890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15021"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   ................/10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/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242" y="172341"/>
            <a:ext cx="3583162" cy="707886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/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18" name="Hộp Văn bản 17"/>
          <p:cNvSpPr txBox="1"/>
          <p:nvPr/>
        </p:nvSpPr>
        <p:spPr>
          <a:xfrm>
            <a:off x="6096000" y="1712068"/>
            <a:ext cx="4772158" cy="1045464"/>
          </a:xfrm>
          <a:prstGeom prst="wedgeEllipseCallout">
            <a:avLst>
              <a:gd name="adj1" fmla="val 7965"/>
              <a:gd name="adj2" fmla="val 94136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42" y="2532421"/>
            <a:ext cx="4762500" cy="476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778328" y="254523"/>
            <a:ext cx="4238172" cy="646331"/>
          </a:xfrm>
          <a:prstGeom prst="rect">
            <a:avLst/>
          </a:prstGeom>
          <a:gradFill>
            <a:gsLst>
              <a:gs pos="0">
                <a:srgbClr val="CC9900"/>
              </a:gs>
              <a:gs pos="57000">
                <a:srgbClr val="CC6600">
                  <a:alpha val="51765"/>
                </a:srgbClr>
              </a:gs>
            </a:gsLst>
            <a:lin ang="18900000" scaled="1"/>
          </a:gra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Chỉnh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607329" y="2372811"/>
            <a:ext cx="69877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theo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endParaRPr lang="en-US" sz="2800" dirty="0"/>
          </a:p>
        </p:txBody>
      </p:sp>
      <p:pic>
        <p:nvPicPr>
          <p:cNvPr id="15" name="Hình ảnh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64" y="1229240"/>
            <a:ext cx="4762500" cy="5922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/>
          <p:cNvGraphicFramePr>
            <a:graphicFrameLocks noGrp="1"/>
          </p:cNvGraphicFramePr>
          <p:nvPr/>
        </p:nvGraphicFramePr>
        <p:xfrm>
          <a:off x="837406" y="1219326"/>
          <a:ext cx="10230397" cy="46266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34384"/>
                <a:gridCol w="4396013"/>
              </a:tblGrid>
              <a:tr h="5810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227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27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10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42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2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65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70956" y="266412"/>
            <a:ext cx="7126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PHIẾU CHỈNH SỬA NỘI DUNG NÓI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/>
          <p:cNvGraphicFramePr>
            <a:graphicFrameLocks noGrp="1"/>
          </p:cNvGraphicFramePr>
          <p:nvPr/>
        </p:nvGraphicFramePr>
        <p:xfrm>
          <a:off x="1259363" y="1540667"/>
          <a:ext cx="10271577" cy="31959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02906"/>
                <a:gridCol w="3668671"/>
              </a:tblGrid>
              <a:tr h="3287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6688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87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87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87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94731" y="423575"/>
            <a:ext cx="7678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 CHỈNH SỬA NỘI DUNG  NGHE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ộn: Ngang 10"/>
          <p:cNvSpPr/>
          <p:nvPr/>
        </p:nvSpPr>
        <p:spPr>
          <a:xfrm>
            <a:off x="2488448" y="1832033"/>
            <a:ext cx="9007854" cy="3667067"/>
          </a:xfrm>
          <a:prstGeom prst="horizontalScroll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6482" y="1926689"/>
            <a:ext cx="1556750" cy="1750261"/>
          </a:xfrm>
          <a:prstGeom prst="rect">
            <a:avLst/>
          </a:prstGeom>
        </p:spPr>
      </p:pic>
      <p:sp>
        <p:nvSpPr>
          <p:cNvPr id="15" name="Hình tự do: Hình 14"/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59041" y="226637"/>
            <a:ext cx="3466669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/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17" name="Hộp Văn bản 16"/>
          <p:cNvSpPr txBox="1"/>
          <p:nvPr/>
        </p:nvSpPr>
        <p:spPr>
          <a:xfrm>
            <a:off x="3233540" y="2527209"/>
            <a:ext cx="7816511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/>
          <p:cNvGraphicFramePr>
            <a:graphicFrameLocks noGrp="1"/>
          </p:cNvGraphicFramePr>
          <p:nvPr/>
        </p:nvGraphicFramePr>
        <p:xfrm>
          <a:off x="300355" y="1091381"/>
          <a:ext cx="11667490" cy="50188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024245"/>
                <a:gridCol w="5643245"/>
              </a:tblGrid>
              <a:tr h="940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5075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29185" y="0"/>
            <a:ext cx="9331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Ngọc Sơn làm thơ gửi tặng huấn luyện viên Park Hang Seo Ký Ức Vui Vẻ FULL HD_4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2510"/>
            <a:ext cx="12192000" cy="6855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/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242" y="172341"/>
            <a:ext cx="3583162" cy="707886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/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18" name="Hộp Văn bản 17"/>
          <p:cNvSpPr txBox="1"/>
          <p:nvPr/>
        </p:nvSpPr>
        <p:spPr>
          <a:xfrm>
            <a:off x="4434347" y="1173478"/>
            <a:ext cx="7030065" cy="3420130"/>
          </a:xfrm>
          <a:prstGeom prst="cloudCallout">
            <a:avLst>
              <a:gd name="adj1" fmla="val -30204"/>
              <a:gd name="adj2" fmla="val 8064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23" y="4695825"/>
            <a:ext cx="1960389" cy="210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/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/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2711166" y="2604057"/>
            <a:ext cx="6769667" cy="2553474"/>
          </a:xfrm>
          <a:prstGeom prst="wedgeEllipseCallout">
            <a:avLst>
              <a:gd name="adj1" fmla="val 59640"/>
              <a:gd name="adj2" fmla="val -21407"/>
            </a:avLst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3770671" y="1296109"/>
            <a:ext cx="6125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0080" y="2506655"/>
            <a:ext cx="2787288" cy="3956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708977" y="305110"/>
            <a:ext cx="3469733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0" name="Hộp Văn bản 19"/>
          <p:cNvSpPr txBox="1"/>
          <p:nvPr/>
        </p:nvSpPr>
        <p:spPr>
          <a:xfrm>
            <a:off x="4178710" y="1099256"/>
            <a:ext cx="4762500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4178710" y="2101781"/>
            <a:ext cx="3265778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25" y="3781450"/>
            <a:ext cx="3309393" cy="3309393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1091380" y="1253967"/>
            <a:ext cx="2310581" cy="1268914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Đường kết nối Mũi tên Thẳng 6"/>
          <p:cNvCxnSpPr>
            <a:stCxn id="11" idx="3"/>
            <a:endCxn id="20" idx="1"/>
          </p:cNvCxnSpPr>
          <p:nvPr/>
        </p:nvCxnSpPr>
        <p:spPr>
          <a:xfrm flipV="1">
            <a:off x="3401961" y="1375935"/>
            <a:ext cx="776749" cy="5124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kết nối Mũi tên Thẳng 13"/>
          <p:cNvCxnSpPr>
            <a:stCxn id="11" idx="3"/>
            <a:endCxn id="23" idx="1"/>
          </p:cNvCxnSpPr>
          <p:nvPr/>
        </p:nvCxnSpPr>
        <p:spPr>
          <a:xfrm>
            <a:off x="3401961" y="1888424"/>
            <a:ext cx="776749" cy="490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Hộp Văn bản 17"/>
          <p:cNvSpPr txBox="1"/>
          <p:nvPr/>
        </p:nvSpPr>
        <p:spPr>
          <a:xfrm>
            <a:off x="4178710" y="2997282"/>
            <a:ext cx="4762500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vấn đề cần trao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4178710" y="4158080"/>
            <a:ext cx="5685138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định nội dung ý kiến cần trao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1091380" y="3803668"/>
            <a:ext cx="2310581" cy="1239418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khi trao </a:t>
            </a:r>
            <a:r>
              <a:rPr 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kết nối Mũi tên Thẳng 21"/>
          <p:cNvCxnSpPr>
            <a:stCxn id="21" idx="3"/>
            <a:endCxn id="18" idx="1"/>
          </p:cNvCxnSpPr>
          <p:nvPr/>
        </p:nvCxnSpPr>
        <p:spPr>
          <a:xfrm flipV="1">
            <a:off x="3401961" y="3273961"/>
            <a:ext cx="776749" cy="11494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kết nối Mũi tên Thẳng 23"/>
          <p:cNvCxnSpPr>
            <a:stCxn id="21" idx="3"/>
            <a:endCxn id="19" idx="1"/>
          </p:cNvCxnSpPr>
          <p:nvPr/>
        </p:nvCxnSpPr>
        <p:spPr>
          <a:xfrm>
            <a:off x="3401961" y="4423377"/>
            <a:ext cx="776749" cy="11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Hộp Văn bản 24"/>
          <p:cNvSpPr txBox="1"/>
          <p:nvPr/>
        </p:nvSpPr>
        <p:spPr>
          <a:xfrm>
            <a:off x="4178710" y="5190577"/>
            <a:ext cx="5059715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 quan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thân, tôn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Đường kết nối Mũi tên Thẳng 25"/>
          <p:cNvCxnSpPr>
            <a:stCxn id="21" idx="3"/>
            <a:endCxn id="25" idx="1"/>
          </p:cNvCxnSpPr>
          <p:nvPr/>
        </p:nvCxnSpPr>
        <p:spPr>
          <a:xfrm>
            <a:off x="3401961" y="4423377"/>
            <a:ext cx="776749" cy="12630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1" grpId="0" animBg="1"/>
      <p:bldP spid="18" grpId="0" animBg="1"/>
      <p:bldP spid="19" grpId="0" animBg="1"/>
      <p:bldP spid="21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ộn: Ngang 10"/>
          <p:cNvSpPr/>
          <p:nvPr/>
        </p:nvSpPr>
        <p:spPr>
          <a:xfrm>
            <a:off x="3184146" y="1576873"/>
            <a:ext cx="7676688" cy="2817845"/>
          </a:xfrm>
          <a:prstGeom prst="horizontalScroll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3125" y="1512445"/>
            <a:ext cx="1556750" cy="1750261"/>
          </a:xfrm>
          <a:prstGeom prst="rect">
            <a:avLst/>
          </a:prstGeom>
        </p:spPr>
      </p:pic>
      <p:sp>
        <p:nvSpPr>
          <p:cNvPr id="15" name="Hình tự do: Hình 14"/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59041" y="226637"/>
            <a:ext cx="3466669" cy="707886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/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17" name="Hộp Văn bản 16"/>
          <p:cNvSpPr txBox="1"/>
          <p:nvPr/>
        </p:nvSpPr>
        <p:spPr>
          <a:xfrm>
            <a:off x="3958513" y="2178368"/>
            <a:ext cx="6538426" cy="167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 bài: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Trao đổi với các bạn trong tổ nhóm học tập lí do em yêu thích bài “Tiếng gà trưa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(Xuân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Quỳnh)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/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79202" y="185579"/>
            <a:ext cx="4010878" cy="707886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/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2947140" y="2604057"/>
            <a:ext cx="6769667" cy="3987550"/>
          </a:xfrm>
          <a:prstGeom prst="wedgeEllipseCallout">
            <a:avLst>
              <a:gd name="adj1" fmla="val 59640"/>
              <a:gd name="adj2" fmla="val -21407"/>
            </a:avLst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buAutoNum type="arabicParenR"/>
              <a:tabLst>
                <a:tab pos="1386840" algn="l"/>
              </a:tabLst>
            </a:pPr>
            <a:r>
              <a:rPr lang="en-US" sz="28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đổi</a:t>
            </a: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800" i="1" dirty="0" smtClean="0">
              <a:solidFill>
                <a:srgbClr val="0D0D0D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514350" indent="-514350" algn="just">
              <a:lnSpc>
                <a:spcPct val="107000"/>
              </a:lnSpc>
              <a:buAutoNum type="arabicParenR"/>
              <a:tabLst>
                <a:tab pos="1386840" algn="l"/>
              </a:tabLst>
            </a:pP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chuẩn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bị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ý,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lập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dàn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3770671" y="1296109"/>
            <a:ext cx="3199296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0080" y="2506655"/>
            <a:ext cx="2787288" cy="3956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620487" y="504894"/>
            <a:ext cx="3777342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620487" y="1393763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Chuẩn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bị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857482" y="2520421"/>
            <a:ext cx="9025820" cy="1239418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“Tiếng gà trưa</a:t>
            </a:r>
            <a:r>
              <a:rPr lang="vi-VN" sz="32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(Xuân 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Quỳnh)</a:t>
            </a:r>
            <a:endParaRPr lang="en-US" sz="3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Hình ảnh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93" y="2813941"/>
            <a:ext cx="4415328" cy="4415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6538</Words>
  <Application>WPS Presentation</Application>
  <PresentationFormat>Widescreen</PresentationFormat>
  <Paragraphs>372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MS Mincho</vt:lpstr>
      <vt:lpstr>Calibri</vt:lpstr>
      <vt:lpstr>Microsoft YaHei</vt:lpstr>
      <vt:lpstr>Arial Unicode MS</vt:lpstr>
      <vt:lpstr>Calibri Light</vt:lpstr>
      <vt:lpstr>Chủ đề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TAComputer</cp:lastModifiedBy>
  <cp:revision>10</cp:revision>
  <dcterms:created xsi:type="dcterms:W3CDTF">2022-06-29T02:46:00Z</dcterms:created>
  <dcterms:modified xsi:type="dcterms:W3CDTF">2022-10-17T14:31:01Z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C2489B5C1AE54B52AE8830C0D693E9EB</vt:lpwstr>
  </property>
  <property fmtid="{D5CDD505-2E9C-101B-9397-08002B2CF9AE}" pid="3" name="KSOProductBuildVer">
    <vt:lpwstr>1033-11.2.0.11341</vt:lpwstr>
  </property>
</Properties>
</file>