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355" r:id="rId2"/>
    <p:sldId id="356" r:id="rId3"/>
    <p:sldId id="256" r:id="rId4"/>
    <p:sldId id="357" r:id="rId5"/>
    <p:sldId id="331" r:id="rId6"/>
    <p:sldId id="332" r:id="rId7"/>
    <p:sldId id="359" r:id="rId8"/>
    <p:sldId id="340" r:id="rId9"/>
    <p:sldId id="342" r:id="rId10"/>
    <p:sldId id="313" r:id="rId11"/>
    <p:sldId id="354" r:id="rId12"/>
    <p:sldId id="314" r:id="rId13"/>
    <p:sldId id="361" r:id="rId14"/>
    <p:sldId id="362" r:id="rId15"/>
    <p:sldId id="364" r:id="rId16"/>
    <p:sldId id="365" r:id="rId17"/>
    <p:sldId id="351" r:id="rId18"/>
    <p:sldId id="353" r:id="rId19"/>
    <p:sldId id="3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CBEAF0"/>
    <a:srgbClr val="0FB7BD"/>
    <a:srgbClr val="F7941E"/>
    <a:srgbClr val="E6B845"/>
    <a:srgbClr val="00A9A5"/>
    <a:srgbClr val="FBB040"/>
    <a:srgbClr val="FFDAAB"/>
    <a:srgbClr val="48C0B6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4" autoAdjust="0"/>
    <p:restoredTop sz="93064"/>
  </p:normalViewPr>
  <p:slideViewPr>
    <p:cSldViewPr snapToGrid="0" showGuides="1">
      <p:cViewPr varScale="1">
        <p:scale>
          <a:sx n="105" d="100"/>
          <a:sy n="105" d="100"/>
        </p:scale>
        <p:origin x="76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26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1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45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9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3" y="1649323"/>
            <a:ext cx="9698713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6749" y="6319996"/>
            <a:ext cx="2890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6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9166" y="73112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passage with </a:t>
            </a:r>
            <a:r>
              <a:rPr lang="en-GB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at, on </a:t>
            </a:r>
            <a:r>
              <a:rPr lang="en-GB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GB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in. </a:t>
            </a:r>
            <a:r>
              <a:rPr lang="en-GB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Then discuss in groups which prepositions express </a:t>
            </a:r>
            <a:r>
              <a:rPr lang="en-GB" sz="2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time</a:t>
            </a:r>
            <a:r>
              <a:rPr lang="en-GB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and which ones express </a:t>
            </a:r>
            <a:r>
              <a:rPr lang="en-GB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place</a:t>
            </a:r>
            <a:r>
              <a:rPr lang="en-GB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6560" y="83376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345" y="7311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186" y="1446289"/>
            <a:ext cx="112060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Tom’s mother is at home, but she is not (1) ___ the kitchen. She usually waters the vegetables in the garden (2) ___ the morning.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Tom’s father is (3) ___ work, but he isn’t in his office at the moment. It is lunch break and he is (4) ___ a travel agent’s, looking at holiday brochures.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Tom is usually at school this time, but he has a bad cold today. He has nothing to do but lying (5) ___ the sofa and looking at the posters (6) ___ the wall.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B58572-D525-C441-9C1B-1A62604744F7}"/>
              </a:ext>
            </a:extLst>
          </p:cNvPr>
          <p:cNvSpPr/>
          <p:nvPr/>
        </p:nvSpPr>
        <p:spPr>
          <a:xfrm>
            <a:off x="6286892" y="1712981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BB051B-7E19-AE44-A782-D5EA24085B0E}"/>
              </a:ext>
            </a:extLst>
          </p:cNvPr>
          <p:cNvSpPr/>
          <p:nvPr/>
        </p:nvSpPr>
        <p:spPr>
          <a:xfrm>
            <a:off x="3933696" y="2423095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4FE262-E7D4-B446-9BDB-267589B1EFE0}"/>
              </a:ext>
            </a:extLst>
          </p:cNvPr>
          <p:cNvSpPr/>
          <p:nvPr/>
        </p:nvSpPr>
        <p:spPr>
          <a:xfrm>
            <a:off x="2661331" y="3173803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2FBFD3-C695-D140-B80F-828AE110DC78}"/>
              </a:ext>
            </a:extLst>
          </p:cNvPr>
          <p:cNvSpPr/>
          <p:nvPr/>
        </p:nvSpPr>
        <p:spPr>
          <a:xfrm>
            <a:off x="1439013" y="3889253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D2EC80-0E64-BF4B-ABBA-A6847BE37674}"/>
              </a:ext>
            </a:extLst>
          </p:cNvPr>
          <p:cNvSpPr/>
          <p:nvPr/>
        </p:nvSpPr>
        <p:spPr>
          <a:xfrm>
            <a:off x="1408718" y="5377917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B00B40-1290-1744-9709-F47A57E485E3}"/>
              </a:ext>
            </a:extLst>
          </p:cNvPr>
          <p:cNvSpPr/>
          <p:nvPr/>
        </p:nvSpPr>
        <p:spPr>
          <a:xfrm>
            <a:off x="6660212" y="5367283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067" y="130056"/>
            <a:ext cx="424344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FURTHER PRACTICE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B58572-D525-C441-9C1B-1A62604744F7}"/>
              </a:ext>
            </a:extLst>
          </p:cNvPr>
          <p:cNvSpPr/>
          <p:nvPr/>
        </p:nvSpPr>
        <p:spPr>
          <a:xfrm>
            <a:off x="6286892" y="1717906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BB051B-7E19-AE44-A782-D5EA24085B0E}"/>
              </a:ext>
            </a:extLst>
          </p:cNvPr>
          <p:cNvSpPr/>
          <p:nvPr/>
        </p:nvSpPr>
        <p:spPr>
          <a:xfrm>
            <a:off x="3933696" y="2423095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4FE262-E7D4-B446-9BDB-267589B1EFE0}"/>
              </a:ext>
            </a:extLst>
          </p:cNvPr>
          <p:cNvSpPr/>
          <p:nvPr/>
        </p:nvSpPr>
        <p:spPr>
          <a:xfrm>
            <a:off x="2660330" y="3170706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2FBFD3-C695-D140-B80F-828AE110DC78}"/>
              </a:ext>
            </a:extLst>
          </p:cNvPr>
          <p:cNvSpPr/>
          <p:nvPr/>
        </p:nvSpPr>
        <p:spPr>
          <a:xfrm>
            <a:off x="1433624" y="3884691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D2EC80-0E64-BF4B-ABBA-A6847BE37674}"/>
              </a:ext>
            </a:extLst>
          </p:cNvPr>
          <p:cNvSpPr/>
          <p:nvPr/>
        </p:nvSpPr>
        <p:spPr>
          <a:xfrm>
            <a:off x="1411704" y="5369930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B00B40-1290-1744-9709-F47A57E485E3}"/>
              </a:ext>
            </a:extLst>
          </p:cNvPr>
          <p:cNvSpPr/>
          <p:nvPr/>
        </p:nvSpPr>
        <p:spPr>
          <a:xfrm>
            <a:off x="6660211" y="5367282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8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6057" y="179755"/>
            <a:ext cx="10393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Discuss in groups which prepositions express </a:t>
            </a:r>
            <a:r>
              <a:rPr lang="en-GB" sz="2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time</a:t>
            </a:r>
            <a:r>
              <a:rPr lang="en-GB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and which ones express </a:t>
            </a:r>
            <a:r>
              <a:rPr lang="en-GB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place</a:t>
            </a:r>
            <a:r>
              <a:rPr lang="en-GB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098076"/>
              </p:ext>
            </p:extLst>
          </p:nvPr>
        </p:nvGraphicFramePr>
        <p:xfrm>
          <a:off x="566057" y="1477311"/>
          <a:ext cx="10064205" cy="3204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2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r>
                        <a:rPr lang="en-GB" sz="2400" dirty="0"/>
                        <a:t>Prepositions</a:t>
                      </a:r>
                      <a:r>
                        <a:rPr lang="en-GB" sz="2400" baseline="0" dirty="0"/>
                        <a:t> e</a:t>
                      </a:r>
                      <a:r>
                        <a:rPr lang="en-GB" sz="2400" dirty="0"/>
                        <a:t>xpress </a:t>
                      </a:r>
                      <a:r>
                        <a:rPr lang="en-GB" sz="2400" dirty="0">
                          <a:solidFill>
                            <a:srgbClr val="C00000"/>
                          </a:solidFill>
                        </a:rPr>
                        <a:t>time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Prepositions</a:t>
                      </a:r>
                      <a:r>
                        <a:rPr lang="en-GB" sz="2400" baseline="0" dirty="0"/>
                        <a:t> e</a:t>
                      </a:r>
                      <a:r>
                        <a:rPr lang="en-GB" sz="2400" dirty="0"/>
                        <a:t>xpress </a:t>
                      </a:r>
                      <a:r>
                        <a:rPr lang="en-GB" sz="2400" dirty="0">
                          <a:solidFill>
                            <a:srgbClr val="0070C0"/>
                          </a:solidFill>
                        </a:rPr>
                        <a:t>place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- </a:t>
                      </a:r>
                      <a:r>
                        <a:rPr lang="vi-VN" sz="2400" dirty="0"/>
                        <a:t>be </a:t>
                      </a:r>
                      <a:r>
                        <a:rPr lang="vi-VN" sz="2400" dirty="0">
                          <a:solidFill>
                            <a:srgbClr val="C00000"/>
                          </a:solidFill>
                        </a:rPr>
                        <a:t>at</a:t>
                      </a:r>
                      <a:r>
                        <a:rPr lang="vi-VN" sz="2400" dirty="0"/>
                        <a:t> work: đang làm việc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- </a:t>
                      </a:r>
                      <a:r>
                        <a:rPr lang="vi-VN" sz="2400" dirty="0"/>
                        <a:t>in the kitchen: </a:t>
                      </a:r>
                      <a:r>
                        <a:rPr lang="vi-VN" sz="2400" i="1" dirty="0"/>
                        <a:t>trong bếp</a:t>
                      </a:r>
                      <a:endParaRPr lang="vi-VN" sz="2400" dirty="0"/>
                    </a:p>
                    <a:p>
                      <a:r>
                        <a:rPr lang="en-GB" sz="2400" dirty="0"/>
                        <a:t>- </a:t>
                      </a:r>
                      <a:r>
                        <a:rPr lang="vi-VN" sz="2400" dirty="0"/>
                        <a:t>in the morning:</a:t>
                      </a:r>
                      <a:r>
                        <a:rPr lang="vi-VN" sz="2400" i="1" dirty="0"/>
                        <a:t> vào buổi sáng</a:t>
                      </a:r>
                      <a:endParaRPr lang="vi-VN" sz="2400" dirty="0"/>
                    </a:p>
                    <a:p>
                      <a:r>
                        <a:rPr lang="en-GB" sz="2400" dirty="0"/>
                        <a:t>- </a:t>
                      </a:r>
                      <a:r>
                        <a:rPr lang="vi-VN" sz="2400" dirty="0"/>
                        <a:t>at a travel agent's</a:t>
                      </a:r>
                      <a:r>
                        <a:rPr lang="en-GB" sz="2400" baseline="0" dirty="0"/>
                        <a:t> </a:t>
                      </a:r>
                      <a:r>
                        <a:rPr lang="vi-VN" sz="2400" dirty="0"/>
                        <a:t>: </a:t>
                      </a:r>
                      <a:r>
                        <a:rPr lang="vi-VN" sz="2400" i="1" dirty="0"/>
                        <a:t>ở đại lý du lịch</a:t>
                      </a:r>
                      <a:endParaRPr lang="vi-VN" sz="2400" dirty="0"/>
                    </a:p>
                    <a:p>
                      <a:r>
                        <a:rPr lang="en-GB" sz="2400" b="1" dirty="0"/>
                        <a:t>-</a:t>
                      </a:r>
                      <a:r>
                        <a:rPr lang="en-GB" sz="2400" b="1" baseline="0" dirty="0"/>
                        <a:t> </a:t>
                      </a:r>
                      <a:r>
                        <a:rPr lang="vi-VN" sz="2400" dirty="0"/>
                        <a:t> on the sofa: </a:t>
                      </a:r>
                      <a:r>
                        <a:rPr lang="vi-VN" sz="2400" i="1" dirty="0"/>
                        <a:t>trên ghế sô pha</a:t>
                      </a:r>
                      <a:endParaRPr lang="vi-VN" sz="2400" dirty="0"/>
                    </a:p>
                    <a:p>
                      <a:r>
                        <a:rPr lang="en-GB" sz="2400" b="1" dirty="0"/>
                        <a:t>-</a:t>
                      </a:r>
                      <a:r>
                        <a:rPr lang="en-GB" sz="2400" b="1" baseline="0" dirty="0"/>
                        <a:t> </a:t>
                      </a:r>
                      <a:r>
                        <a:rPr lang="vi-VN" sz="2400" dirty="0"/>
                        <a:t>on the wall: </a:t>
                      </a:r>
                      <a:r>
                        <a:rPr lang="vi-VN" sz="2400" i="1" dirty="0"/>
                        <a:t>trên tường</a:t>
                      </a:r>
                      <a:br>
                        <a:rPr lang="vi-VN" sz="2400" dirty="0"/>
                      </a:b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47109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1326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519" y="899915"/>
            <a:ext cx="7023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Grammar: </a:t>
            </a:r>
          </a:p>
          <a:p>
            <a:pPr marL="1828800" lvl="3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</a:rPr>
              <a:t>Prepositions of time</a:t>
            </a:r>
          </a:p>
          <a:p>
            <a:pPr marL="1828800" lvl="3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</a:rPr>
              <a:t>Prepositions of place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87067" y="208434"/>
            <a:ext cx="553491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u="sng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PREPOSITIONS OF TIME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A2F97AB-4983-DE42-9E30-BD7DD2678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764048"/>
              </p:ext>
            </p:extLst>
          </p:nvPr>
        </p:nvGraphicFramePr>
        <p:xfrm>
          <a:off x="339634" y="1108858"/>
          <a:ext cx="11116492" cy="2245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948">
                  <a:extLst>
                    <a:ext uri="{9D8B030D-6E8A-4147-A177-3AD203B41FA5}">
                      <a16:colId xmlns:a16="http://schemas.microsoft.com/office/drawing/2014/main" val="1398073744"/>
                    </a:ext>
                  </a:extLst>
                </a:gridCol>
                <a:gridCol w="5041047">
                  <a:extLst>
                    <a:ext uri="{9D8B030D-6E8A-4147-A177-3AD203B41FA5}">
                      <a16:colId xmlns:a16="http://schemas.microsoft.com/office/drawing/2014/main" val="368518978"/>
                    </a:ext>
                  </a:extLst>
                </a:gridCol>
                <a:gridCol w="3705497">
                  <a:extLst>
                    <a:ext uri="{9D8B030D-6E8A-4147-A177-3AD203B41FA5}">
                      <a16:colId xmlns:a16="http://schemas.microsoft.com/office/drawing/2014/main" val="3525258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237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at six o’clock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at noon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at break time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in the morning / afternoon / evening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in December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in 2020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on Monday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on January 18</a:t>
                      </a:r>
                      <a:r>
                        <a:rPr lang="en-US" sz="2400" baseline="30000" dirty="0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on Christmas Day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139787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70ECFB-C0C5-9147-BCE2-052DD45F9631}"/>
              </a:ext>
            </a:extLst>
          </p:cNvPr>
          <p:cNvCxnSpPr/>
          <p:nvPr/>
        </p:nvCxnSpPr>
        <p:spPr>
          <a:xfrm>
            <a:off x="1376978" y="3516581"/>
            <a:ext cx="0" cy="7688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02A2878-9A06-EB4D-AF9A-CABABBDC1F0B}"/>
              </a:ext>
            </a:extLst>
          </p:cNvPr>
          <p:cNvSpPr txBox="1"/>
          <p:nvPr/>
        </p:nvSpPr>
        <p:spPr>
          <a:xfrm>
            <a:off x="192262" y="4285385"/>
            <a:ext cx="2134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point of time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1381E1-8F5D-2A4E-B673-E317AD972B32}"/>
              </a:ext>
            </a:extLst>
          </p:cNvPr>
          <p:cNvCxnSpPr>
            <a:cxnSpLocks/>
          </p:cNvCxnSpPr>
          <p:nvPr/>
        </p:nvCxnSpPr>
        <p:spPr>
          <a:xfrm>
            <a:off x="5193121" y="3451266"/>
            <a:ext cx="0" cy="12411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2BAFA08-07F2-BE4E-94E7-0799BB492574}"/>
              </a:ext>
            </a:extLst>
          </p:cNvPr>
          <p:cNvSpPr txBox="1"/>
          <p:nvPr/>
        </p:nvSpPr>
        <p:spPr>
          <a:xfrm>
            <a:off x="3201229" y="4581916"/>
            <a:ext cx="3983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 period of time</a:t>
            </a:r>
          </a:p>
          <a:p>
            <a:pPr algn="ctr"/>
            <a:r>
              <a:rPr lang="en-US" sz="2400" dirty="0"/>
              <a:t>(longer / shorter than a day)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F85FFBC-CC73-524C-AB59-77261886C6A3}"/>
              </a:ext>
            </a:extLst>
          </p:cNvPr>
          <p:cNvCxnSpPr>
            <a:cxnSpLocks/>
          </p:cNvCxnSpPr>
          <p:nvPr/>
        </p:nvCxnSpPr>
        <p:spPr>
          <a:xfrm>
            <a:off x="9420105" y="3529644"/>
            <a:ext cx="0" cy="21045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66D1B41-1A33-4C4B-A087-42DFC8D23676}"/>
              </a:ext>
            </a:extLst>
          </p:cNvPr>
          <p:cNvSpPr txBox="1"/>
          <p:nvPr/>
        </p:nvSpPr>
        <p:spPr>
          <a:xfrm>
            <a:off x="7597697" y="5531478"/>
            <a:ext cx="310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day or a part of day</a:t>
            </a:r>
          </a:p>
        </p:txBody>
      </p:sp>
    </p:spTree>
    <p:extLst>
      <p:ext uri="{BB962C8B-B14F-4D97-AF65-F5344CB8AC3E}">
        <p14:creationId xmlns:p14="http://schemas.microsoft.com/office/powerpoint/2010/main" val="123355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A2F97AB-4983-DE42-9E30-BD7DD2678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854631"/>
              </p:ext>
            </p:extLst>
          </p:nvPr>
        </p:nvGraphicFramePr>
        <p:xfrm>
          <a:off x="352697" y="795351"/>
          <a:ext cx="10816048" cy="2235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823">
                  <a:extLst>
                    <a:ext uri="{9D8B030D-6E8A-4147-A177-3AD203B41FA5}">
                      <a16:colId xmlns:a16="http://schemas.microsoft.com/office/drawing/2014/main" val="1398073744"/>
                    </a:ext>
                  </a:extLst>
                </a:gridCol>
                <a:gridCol w="3836220">
                  <a:extLst>
                    <a:ext uri="{9D8B030D-6E8A-4147-A177-3AD203B41FA5}">
                      <a16:colId xmlns:a16="http://schemas.microsoft.com/office/drawing/2014/main" val="368518978"/>
                    </a:ext>
                  </a:extLst>
                </a:gridCol>
                <a:gridCol w="4631005">
                  <a:extLst>
                    <a:ext uri="{9D8B030D-6E8A-4147-A177-3AD203B41FA5}">
                      <a16:colId xmlns:a16="http://schemas.microsoft.com/office/drawing/2014/main" val="3525258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in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237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/>
                        <a:t>at home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/>
                        <a:t>at school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/>
                        <a:t>at work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/>
                        <a:t>in the classroom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/>
                        <a:t>in the school garden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/>
                        <a:t>in the playground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/>
                        <a:t>on the board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/>
                        <a:t>on the wall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/>
                        <a:t>on the second floor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139787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70ECFB-C0C5-9147-BCE2-052DD45F9631}"/>
              </a:ext>
            </a:extLst>
          </p:cNvPr>
          <p:cNvCxnSpPr/>
          <p:nvPr/>
        </p:nvCxnSpPr>
        <p:spPr>
          <a:xfrm>
            <a:off x="1434608" y="3166557"/>
            <a:ext cx="0" cy="7688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02A2878-9A06-EB4D-AF9A-CABABBDC1F0B}"/>
              </a:ext>
            </a:extLst>
          </p:cNvPr>
          <p:cNvSpPr txBox="1"/>
          <p:nvPr/>
        </p:nvSpPr>
        <p:spPr>
          <a:xfrm>
            <a:off x="300310" y="3919271"/>
            <a:ext cx="2136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certain point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1381E1-8F5D-2A4E-B673-E317AD972B32}"/>
              </a:ext>
            </a:extLst>
          </p:cNvPr>
          <p:cNvCxnSpPr>
            <a:cxnSpLocks/>
          </p:cNvCxnSpPr>
          <p:nvPr/>
        </p:nvCxnSpPr>
        <p:spPr>
          <a:xfrm>
            <a:off x="4539983" y="3166557"/>
            <a:ext cx="0" cy="12411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2BAFA08-07F2-BE4E-94E7-0799BB492574}"/>
              </a:ext>
            </a:extLst>
          </p:cNvPr>
          <p:cNvSpPr txBox="1"/>
          <p:nvPr/>
        </p:nvSpPr>
        <p:spPr>
          <a:xfrm>
            <a:off x="3318732" y="4369951"/>
            <a:ext cx="2751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Inside </a:t>
            </a:r>
            <a:r>
              <a:rPr lang="en-US" sz="2400" dirty="0" err="1"/>
              <a:t>sth</a:t>
            </a:r>
            <a:r>
              <a:rPr lang="en-US" sz="2400" dirty="0"/>
              <a:t> / a place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F85FFBC-CC73-524C-AB59-77261886C6A3}"/>
              </a:ext>
            </a:extLst>
          </p:cNvPr>
          <p:cNvCxnSpPr>
            <a:cxnSpLocks/>
          </p:cNvCxnSpPr>
          <p:nvPr/>
        </p:nvCxnSpPr>
        <p:spPr>
          <a:xfrm>
            <a:off x="8445711" y="3151236"/>
            <a:ext cx="0" cy="21045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66D1B41-1A33-4C4B-A087-42DFC8D23676}"/>
              </a:ext>
            </a:extLst>
          </p:cNvPr>
          <p:cNvSpPr txBox="1"/>
          <p:nvPr/>
        </p:nvSpPr>
        <p:spPr>
          <a:xfrm>
            <a:off x="6982671" y="5157841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 the surface of </a:t>
            </a:r>
            <a:r>
              <a:rPr lang="en-US" sz="2400" dirty="0" err="1"/>
              <a:t>sth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08869" y="0"/>
            <a:ext cx="553491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800" b="1" u="sng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PREPOSITIONS OF PLACE</a:t>
            </a:r>
          </a:p>
        </p:txBody>
      </p:sp>
    </p:spTree>
    <p:extLst>
      <p:ext uri="{BB962C8B-B14F-4D97-AF65-F5344CB8AC3E}">
        <p14:creationId xmlns:p14="http://schemas.microsoft.com/office/powerpoint/2010/main" val="94739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-138112"/>
            <a:ext cx="12700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9634" y="2556601"/>
            <a:ext cx="11215471" cy="141576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Make sentences using the prepositions of time and place</a:t>
            </a:r>
            <a:endParaRPr lang="en-GB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032000" y="381004"/>
            <a:ext cx="7924800" cy="954087"/>
          </a:xfrm>
          <a:prstGeom prst="rect">
            <a:avLst/>
          </a:prstGeom>
          <a:noFill/>
        </p:spPr>
        <p:txBody>
          <a:bodyPr lIns="121900" tIns="60950" rIns="121900" bIns="60950">
            <a:spAutoFit/>
          </a:bodyPr>
          <a:lstStyle/>
          <a:p>
            <a:pPr algn="ctr" defTabSz="1219170">
              <a:defRPr/>
            </a:pPr>
            <a:r>
              <a:rPr lang="en-US" sz="54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90" y="4067032"/>
            <a:ext cx="3847641" cy="261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952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lIns="121917" tIns="60958" rIns="121917" bIns="60958"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8" y="1265790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535" y="60055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61" y="94996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73561" y="5015151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0125" y="453867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0" y="258742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34625" y="499783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4093" y="4586526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3900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218288"/>
              </p:ext>
            </p:extLst>
          </p:nvPr>
        </p:nvGraphicFramePr>
        <p:xfrm>
          <a:off x="393517" y="143692"/>
          <a:ext cx="11154049" cy="518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4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424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Prepositions of time</a:t>
                      </a:r>
                      <a:endParaRPr lang="en-US" sz="2000" u="sng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at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(at 5 o’clock, at 4:30 p.m.)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(at noon, at night, at weekend)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kỳ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nghỉ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lễ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(at Christmas, at Easter)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cụm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(at the same time)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(in April)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(in spring, in winter)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(in 2022)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(in the morning / afternoon / evening)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(in 3 days, in 5 minutes, in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freetime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(on Tuesday, on her birthday)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+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(on the 1st of January) hoặc tháng + ngày (on Feb 2nd)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morning/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afterrnoon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evening (on Sunday morning)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lễ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day (on Christmas day)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971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007628"/>
              </p:ext>
            </p:extLst>
          </p:nvPr>
        </p:nvGraphicFramePr>
        <p:xfrm>
          <a:off x="338543" y="169767"/>
          <a:ext cx="10542814" cy="6531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42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151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* Prepositions of place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at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at home, at the station/airport/door/office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at the top/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bottome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of, at the beginning/end of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 at work, school, university, college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 at 55 Tran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street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en-GB" sz="20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in the room/ building/restaurant/park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in the sea/in the world/in the sky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in a book/newspaper/photo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trấn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in France, in Ha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in Viet Nam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tiện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taxi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hơi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in a car/taxi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cụm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chốn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in the south/east/west/north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47" marR="5364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08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9119" y="405438"/>
            <a:ext cx="9348651" cy="5115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on</a:t>
            </a:r>
          </a:p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on the ground, on the 1st/2nd floor,</a:t>
            </a:r>
          </a:p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on the platform/railway</a:t>
            </a:r>
          </a:p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 on the table/ carpet/wall/ceiling/board/screen/map/page</a:t>
            </a:r>
          </a:p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 on the street, on Wall street</a:t>
            </a:r>
          </a:p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car &amp;taxi): on a bus/ train/plane/ship/bike/motorbike/horse</a:t>
            </a:r>
          </a:p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 on the left/right, on the front/back of …</a:t>
            </a:r>
          </a:p>
          <a:p>
            <a:pPr lvl="0">
              <a:lnSpc>
                <a:spcPct val="150000"/>
              </a:lnSpc>
            </a:pPr>
            <a:b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8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793" y="117913"/>
            <a:ext cx="2928244" cy="646319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>
              <a:defRPr/>
            </a:pP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* Warm up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: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2928245" y="117913"/>
            <a:ext cx="4844155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</a:rPr>
              <a:t>Game: </a:t>
            </a:r>
            <a:r>
              <a:rPr lang="en-US" sz="3600" b="1" dirty="0" err="1">
                <a:solidFill>
                  <a:srgbClr val="7030A0"/>
                </a:solidFill>
              </a:rPr>
              <a:t>Pelmanism</a:t>
            </a:r>
            <a:endParaRPr lang="en-US" sz="3600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0873" y="1379193"/>
            <a:ext cx="2230247" cy="1495349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200" b="1" u="sng" dirty="0">
                <a:solidFill>
                  <a:srgbClr val="FFFF00"/>
                </a:solidFill>
              </a:rPr>
              <a:t>In</a:t>
            </a:r>
            <a:r>
              <a:rPr lang="en-US" sz="3200" b="1" dirty="0">
                <a:solidFill>
                  <a:srgbClr val="FFFF00"/>
                </a:solidFill>
              </a:rPr>
              <a:t> the morning 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25458" y="1393941"/>
            <a:ext cx="2230247" cy="1495349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200" b="1" u="sng" dirty="0">
                <a:solidFill>
                  <a:srgbClr val="FFFF00"/>
                </a:solidFill>
              </a:rPr>
              <a:t>On</a:t>
            </a:r>
            <a:r>
              <a:rPr lang="en-US" sz="3200" b="1" dirty="0">
                <a:solidFill>
                  <a:srgbClr val="FFFF00"/>
                </a:solidFill>
              </a:rPr>
              <a:t> Monday 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738219" y="1408689"/>
            <a:ext cx="2230247" cy="1495349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200" b="1" u="sng" dirty="0">
                <a:solidFill>
                  <a:srgbClr val="FFFF00"/>
                </a:solidFill>
              </a:rPr>
              <a:t>At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</a:rPr>
              <a:t>5 o’clock 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95732" y="1408689"/>
            <a:ext cx="2230246" cy="1495349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200" b="1" u="sng" dirty="0">
                <a:solidFill>
                  <a:srgbClr val="FFFF00"/>
                </a:solidFill>
              </a:rPr>
              <a:t>At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</a:rPr>
              <a:t>home 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0000" y="3537134"/>
            <a:ext cx="2231943" cy="1495349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200" b="1" dirty="0"/>
              <a:t>Ở </a:t>
            </a:r>
            <a:r>
              <a:rPr lang="en-US" sz="3200" b="1" dirty="0" err="1"/>
              <a:t>nhà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426704" y="3551882"/>
            <a:ext cx="2230246" cy="1495349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/>
            <a:r>
              <a:rPr lang="en-US" sz="3200" b="1" dirty="0"/>
              <a:t> Ở </a:t>
            </a:r>
            <a:r>
              <a:rPr lang="en-US" sz="3200" b="1" dirty="0" err="1"/>
              <a:t>trên</a:t>
            </a:r>
            <a:endParaRPr lang="en-US" sz="3200" b="1" dirty="0"/>
          </a:p>
          <a:p>
            <a:pPr algn="ctr"/>
            <a:r>
              <a:rPr lang="en-US" sz="3200" b="1" dirty="0"/>
              <a:t> </a:t>
            </a:r>
            <a:r>
              <a:rPr lang="en-US" sz="3200" b="1" dirty="0" err="1"/>
              <a:t>cái</a:t>
            </a:r>
            <a:r>
              <a:rPr lang="en-US" sz="3200" b="1" dirty="0"/>
              <a:t> </a:t>
            </a:r>
            <a:r>
              <a:rPr lang="en-US" sz="3200" b="1" dirty="0" err="1"/>
              <a:t>bàn</a:t>
            </a:r>
            <a:r>
              <a:rPr lang="en-US" sz="3200" b="1" dirty="0"/>
              <a:t> 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763473" y="3566630"/>
            <a:ext cx="2231943" cy="1495349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lúc</a:t>
            </a:r>
            <a:r>
              <a:rPr lang="en-US" sz="3200" b="1" dirty="0"/>
              <a:t> </a:t>
            </a:r>
          </a:p>
          <a:p>
            <a:pPr algn="ctr">
              <a:defRPr/>
            </a:pPr>
            <a:r>
              <a:rPr lang="en-US" sz="3200" b="1" dirty="0"/>
              <a:t>5 h </a:t>
            </a:r>
            <a:r>
              <a:rPr lang="en-US" sz="3200" b="1" dirty="0" err="1"/>
              <a:t>đúng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047114" y="3566630"/>
            <a:ext cx="2231943" cy="1495349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buổi</a:t>
            </a:r>
            <a:r>
              <a:rPr lang="en-US" sz="3200" b="1" dirty="0"/>
              <a:t> </a:t>
            </a:r>
            <a:r>
              <a:rPr lang="en-US" sz="3200" b="1" dirty="0" err="1"/>
              <a:t>sáng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286419" y="1427222"/>
            <a:ext cx="2334452" cy="1495349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200" b="1" u="sng" dirty="0">
                <a:solidFill>
                  <a:srgbClr val="FFFF00"/>
                </a:solidFill>
              </a:rPr>
              <a:t>On</a:t>
            </a:r>
            <a:r>
              <a:rPr lang="en-US" sz="3200" b="1" dirty="0">
                <a:solidFill>
                  <a:srgbClr val="FFFF00"/>
                </a:solidFill>
              </a:rPr>
              <a:t> the table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341385" y="3577608"/>
            <a:ext cx="2332677" cy="1495349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thứ</a:t>
            </a:r>
            <a:r>
              <a:rPr lang="en-US" sz="3200" b="1" dirty="0"/>
              <a:t> 2</a:t>
            </a:r>
          </a:p>
          <a:p>
            <a:pPr algn="ctr">
              <a:defRPr/>
            </a:pP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30277" y="1405770"/>
            <a:ext cx="2230962" cy="1495561"/>
          </a:xfrm>
          <a:prstGeom prst="roundRect">
            <a:avLst/>
          </a:prstGeom>
          <a:solidFill>
            <a:srgbClr val="0070C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425307" y="1420518"/>
            <a:ext cx="2230962" cy="1495561"/>
          </a:xfrm>
          <a:prstGeom prst="roundRect">
            <a:avLst/>
          </a:prstGeom>
          <a:solidFill>
            <a:srgbClr val="0070C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711158" y="1420518"/>
            <a:ext cx="2230962" cy="1495561"/>
          </a:xfrm>
          <a:prstGeom prst="roundRect">
            <a:avLst/>
          </a:prstGeom>
          <a:solidFill>
            <a:srgbClr val="0070C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3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995434" y="1435266"/>
            <a:ext cx="2230962" cy="1495561"/>
          </a:xfrm>
          <a:prstGeom prst="roundRect">
            <a:avLst/>
          </a:prstGeom>
          <a:solidFill>
            <a:srgbClr val="0070C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4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56999" y="3516100"/>
            <a:ext cx="2230962" cy="1495561"/>
          </a:xfrm>
          <a:prstGeom prst="roundRect">
            <a:avLst/>
          </a:prstGeom>
          <a:solidFill>
            <a:srgbClr val="0070C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6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462281" y="3552296"/>
            <a:ext cx="2230962" cy="1495561"/>
          </a:xfrm>
          <a:prstGeom prst="roundRect">
            <a:avLst/>
          </a:prstGeom>
          <a:solidFill>
            <a:srgbClr val="0070C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7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760773" y="3541637"/>
            <a:ext cx="2230962" cy="1495561"/>
          </a:xfrm>
          <a:prstGeom prst="roundRect">
            <a:avLst/>
          </a:prstGeom>
          <a:solidFill>
            <a:srgbClr val="0070C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8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044478" y="3564532"/>
            <a:ext cx="2230962" cy="1495561"/>
          </a:xfrm>
          <a:prstGeom prst="roundRect">
            <a:avLst/>
          </a:prstGeom>
          <a:solidFill>
            <a:srgbClr val="0070C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9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287688" y="1444296"/>
            <a:ext cx="2333426" cy="1495561"/>
          </a:xfrm>
          <a:prstGeom prst="roundRect">
            <a:avLst/>
          </a:prstGeom>
          <a:solidFill>
            <a:srgbClr val="0070C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351484" y="3581606"/>
            <a:ext cx="2333426" cy="1495561"/>
          </a:xfrm>
          <a:prstGeom prst="roundRect">
            <a:avLst/>
          </a:prstGeom>
          <a:solidFill>
            <a:srgbClr val="0070C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3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7678" y="2841246"/>
            <a:ext cx="7023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* Grammar:</a:t>
            </a:r>
          </a:p>
          <a:p>
            <a:pPr marL="2286000" lvl="4" indent="-4572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0FB7BD"/>
                </a:solidFill>
              </a:rPr>
              <a:t>Prepositions of time</a:t>
            </a:r>
          </a:p>
          <a:p>
            <a:pPr marL="2286000" lvl="4" indent="-4572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0FB7BD"/>
                </a:solidFill>
              </a:rPr>
              <a:t>Prepositions of place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8641" y="237708"/>
            <a:ext cx="141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753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A VISIT TO A SCHOOL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939367"/>
              </p:ext>
            </p:extLst>
          </p:nvPr>
        </p:nvGraphicFramePr>
        <p:xfrm>
          <a:off x="156755" y="1049086"/>
          <a:ext cx="11639006" cy="4572000"/>
        </p:xfrm>
        <a:graphic>
          <a:graphicData uri="http://schemas.openxmlformats.org/drawingml/2006/table">
            <a:tbl>
              <a:tblPr firstRow="1" firstCol="1" bandRow="1"/>
              <a:tblGrid>
                <a:gridCol w="1749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3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2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3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37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at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on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2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Prepositions of time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 A point of time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at six o’clock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at noon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at break time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 A period of time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(longer / shorter than a day)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in the morning / afternoon / evening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in December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in 2020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 A day or a part of day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on Monday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on January 18th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on Christmas Day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5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Prepositions of place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 A certain point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at home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at school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at work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 Inside </a:t>
                      </a:r>
                      <a:r>
                        <a:rPr lang="en-US" sz="25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sth</a:t>
                      </a:r>
                      <a:r>
                        <a:rPr lang="en-US" sz="25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/ a place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in the classroom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in the school garden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in the playground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 On the surface of </a:t>
                      </a:r>
                      <a:r>
                        <a:rPr lang="en-US" sz="25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sth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on the board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on the wall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on the second floor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066" y="90867"/>
            <a:ext cx="80168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PREPOSITIONS OF TIME AND PLACE</a:t>
            </a:r>
          </a:p>
        </p:txBody>
      </p:sp>
    </p:spTree>
    <p:extLst>
      <p:ext uri="{BB962C8B-B14F-4D97-AF65-F5344CB8AC3E}">
        <p14:creationId xmlns:p14="http://schemas.microsoft.com/office/powerpoint/2010/main" val="3943603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90038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7977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348" y="1703283"/>
            <a:ext cx="11127970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England, schools usually starts ___ 9 a.m. and finish ___ 4 p.m.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built our school a long time ago, maybe ___ 1990.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are going to visit Thang Long Lower Secondary School ___ January.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school year usually begins ___ September 5</a:t>
            </a:r>
            <a:r>
              <a:rPr lang="en-GB" sz="2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every year.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children like playing badminton and football ___ their break time.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A389E-50EF-0F45-8E21-D6807F098F92}"/>
              </a:ext>
            </a:extLst>
          </p:cNvPr>
          <p:cNvSpPr txBox="1"/>
          <p:nvPr/>
        </p:nvSpPr>
        <p:spPr>
          <a:xfrm>
            <a:off x="996737" y="930034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sentences, using suitable prepositions of time.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3AA9C-ED76-CE4E-9C15-94B138BA789E}"/>
              </a:ext>
            </a:extLst>
          </p:cNvPr>
          <p:cNvSpPr/>
          <p:nvPr/>
        </p:nvSpPr>
        <p:spPr>
          <a:xfrm>
            <a:off x="5637220" y="1798318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0D6159-1170-5448-ABB9-9DE2AACFE08A}"/>
              </a:ext>
            </a:extLst>
          </p:cNvPr>
          <p:cNvSpPr/>
          <p:nvPr/>
        </p:nvSpPr>
        <p:spPr>
          <a:xfrm>
            <a:off x="8522062" y="1798317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6AB19A-5668-9540-B90B-D0D6F45960F7}"/>
              </a:ext>
            </a:extLst>
          </p:cNvPr>
          <p:cNvSpPr/>
          <p:nvPr/>
        </p:nvSpPr>
        <p:spPr>
          <a:xfrm>
            <a:off x="7134326" y="2325098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0E98BA-8559-B94F-B2FE-53A9327FD6B5}"/>
              </a:ext>
            </a:extLst>
          </p:cNvPr>
          <p:cNvSpPr/>
          <p:nvPr/>
        </p:nvSpPr>
        <p:spPr>
          <a:xfrm>
            <a:off x="8980842" y="2916888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1ACAFB-F1CB-E44B-9D4F-FAD1CCF9F248}"/>
              </a:ext>
            </a:extLst>
          </p:cNvPr>
          <p:cNvSpPr/>
          <p:nvPr/>
        </p:nvSpPr>
        <p:spPr>
          <a:xfrm>
            <a:off x="5226940" y="3454732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DFE483-2C35-8249-85EC-8E4E4D0FCE0B}"/>
              </a:ext>
            </a:extLst>
          </p:cNvPr>
          <p:cNvSpPr/>
          <p:nvPr/>
        </p:nvSpPr>
        <p:spPr>
          <a:xfrm>
            <a:off x="7539703" y="3981513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3374" y="64737"/>
            <a:ext cx="553491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u="sng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PREPOSITIONS OF TIME</a:t>
            </a:r>
          </a:p>
        </p:txBody>
      </p:sp>
    </p:spTree>
    <p:extLst>
      <p:ext uri="{BB962C8B-B14F-4D97-AF65-F5344CB8AC3E}">
        <p14:creationId xmlns:p14="http://schemas.microsoft.com/office/powerpoint/2010/main" val="28366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21899" y="25900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684" y="1563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321899" y="864250"/>
            <a:ext cx="82603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1. </a:t>
            </a:r>
            <a:r>
              <a:rPr lang="en-US" sz="2800" dirty="0"/>
              <a:t>When does your school year start?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2. </a:t>
            </a:r>
            <a:r>
              <a:rPr lang="en-US" sz="2800" dirty="0">
                <a:solidFill>
                  <a:srgbClr val="242021"/>
                </a:solidFill>
              </a:rPr>
              <a:t>When do you have English lessons?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3. </a:t>
            </a:r>
            <a:r>
              <a:rPr lang="en-US" sz="2800" dirty="0">
                <a:solidFill>
                  <a:srgbClr val="242021"/>
                </a:solidFill>
              </a:rPr>
              <a:t>When do you usually celebrate Teachers’ Day?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4. </a:t>
            </a:r>
            <a:r>
              <a:rPr lang="en-US" sz="2800" dirty="0">
                <a:solidFill>
                  <a:srgbClr val="242021"/>
                </a:solidFill>
              </a:rPr>
              <a:t>When are you going to finish the school year?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4845E-280A-2943-853A-7FDD4421E32E}"/>
              </a:ext>
            </a:extLst>
          </p:cNvPr>
          <p:cNvSpPr txBox="1"/>
          <p:nvPr/>
        </p:nvSpPr>
        <p:spPr>
          <a:xfrm>
            <a:off x="827501" y="280905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questions about your school.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645" y="829029"/>
            <a:ext cx="3340738" cy="259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1899" y="25900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684" y="1563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899" y="864250"/>
            <a:ext cx="82603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600" dirty="0"/>
              <a:t>When does your school year start?</a:t>
            </a:r>
          </a:p>
          <a:p>
            <a:pPr>
              <a:lnSpc>
                <a:spcPct val="150000"/>
              </a:lnSpc>
            </a:pP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26548"/>
                </a:solidFill>
              </a:rPr>
              <a:t>2. </a:t>
            </a:r>
            <a:r>
              <a:rPr lang="en-US" sz="2600" dirty="0">
                <a:solidFill>
                  <a:srgbClr val="242021"/>
                </a:solidFill>
              </a:rPr>
              <a:t>When do you have English lessons?</a:t>
            </a:r>
          </a:p>
          <a:p>
            <a:pPr>
              <a:lnSpc>
                <a:spcPct val="150000"/>
              </a:lnSpc>
            </a:pPr>
            <a:endParaRPr lang="en-US" sz="2600" dirty="0">
              <a:solidFill>
                <a:srgbClr val="24202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26548"/>
                </a:solidFill>
              </a:rPr>
              <a:t>3. </a:t>
            </a:r>
            <a:r>
              <a:rPr lang="en-US" sz="2600" dirty="0">
                <a:solidFill>
                  <a:srgbClr val="242021"/>
                </a:solidFill>
              </a:rPr>
              <a:t>When do you usually celebrate Teachers’ Day?</a:t>
            </a:r>
          </a:p>
          <a:p>
            <a:pPr>
              <a:lnSpc>
                <a:spcPct val="150000"/>
              </a:lnSpc>
            </a:pPr>
            <a:endParaRPr lang="en-US" sz="2600" dirty="0">
              <a:solidFill>
                <a:srgbClr val="24202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26548"/>
                </a:solidFill>
              </a:rPr>
              <a:t>4. </a:t>
            </a:r>
            <a:r>
              <a:rPr lang="en-US" sz="2600" dirty="0">
                <a:solidFill>
                  <a:srgbClr val="242021"/>
                </a:solidFill>
              </a:rPr>
              <a:t>When are you going to finish the school year?</a:t>
            </a:r>
          </a:p>
          <a:p>
            <a:pPr>
              <a:lnSpc>
                <a:spcPct val="150000"/>
              </a:lnSpc>
            </a:pPr>
            <a:endParaRPr lang="en-US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F4845E-280A-2943-853A-7FDD4421E32E}"/>
              </a:ext>
            </a:extLst>
          </p:cNvPr>
          <p:cNvSpPr txBox="1"/>
          <p:nvPr/>
        </p:nvSpPr>
        <p:spPr>
          <a:xfrm>
            <a:off x="827501" y="280905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questions about your school.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977" y="864250"/>
            <a:ext cx="334409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36060" y="1559224"/>
            <a:ext cx="55507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/>
                <a:ea typeface="Calibri"/>
                <a:sym typeface="Wingdings" pitchFamily="2" charset="2"/>
              </a:rPr>
              <a:t> </a:t>
            </a:r>
            <a:r>
              <a:rPr lang="en-US" sz="2600" b="1" i="1" dirty="0">
                <a:solidFill>
                  <a:srgbClr val="FF0000"/>
                </a:solidFill>
                <a:latin typeface="Times New Roman"/>
                <a:ea typeface="Calibri"/>
              </a:rPr>
              <a:t>My school year starts in September. </a:t>
            </a:r>
            <a:endParaRPr lang="en-US" sz="2600" b="1" i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2758" y="2762180"/>
            <a:ext cx="69445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/>
                <a:ea typeface="Calibri"/>
                <a:sym typeface="Wingdings" pitchFamily="2" charset="2"/>
              </a:rPr>
              <a:t> </a:t>
            </a:r>
            <a:r>
              <a:rPr lang="en-US" sz="2600" b="1" i="1" dirty="0">
                <a:solidFill>
                  <a:srgbClr val="FF0000"/>
                </a:solidFill>
                <a:latin typeface="Times New Roman"/>
                <a:ea typeface="Calibri"/>
              </a:rPr>
              <a:t>I have English lessons on Monday and Friday</a:t>
            </a:r>
            <a:endParaRPr lang="en-US" sz="2600" b="1" i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7443" y="4001977"/>
            <a:ext cx="77955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/>
                <a:ea typeface="Calibri"/>
                <a:sym typeface="Wingdings" pitchFamily="2" charset="2"/>
              </a:rPr>
              <a:t> </a:t>
            </a:r>
            <a:r>
              <a:rPr lang="en-US" sz="2600" b="1" i="1" dirty="0">
                <a:solidFill>
                  <a:srgbClr val="FF0000"/>
                </a:solidFill>
                <a:latin typeface="Times New Roman"/>
                <a:ea typeface="Calibri"/>
              </a:rPr>
              <a:t>I usually celebrate Teacher's Day on November 20th</a:t>
            </a:r>
            <a:endParaRPr lang="en-US" sz="2600" b="1" i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1645" y="5086192"/>
            <a:ext cx="66901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am going to finish the school year in May. </a:t>
            </a:r>
          </a:p>
        </p:txBody>
      </p:sp>
    </p:spTree>
    <p:extLst>
      <p:ext uri="{BB962C8B-B14F-4D97-AF65-F5344CB8AC3E}">
        <p14:creationId xmlns:p14="http://schemas.microsoft.com/office/powerpoint/2010/main" val="127714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18776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851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4792" y="1887975"/>
            <a:ext cx="111279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 classroom is ___ the third floor of that building.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I’m at school, my parents are ___ work.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Look! The students are playing football ___ the classroom.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 little sister usually has lunch ___ school.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most beautiful posters are ___ the wall ___ the staffroom.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3AA9C-ED76-CE4E-9C15-94B138BA789E}"/>
              </a:ext>
            </a:extLst>
          </p:cNvPr>
          <p:cNvSpPr/>
          <p:nvPr/>
        </p:nvSpPr>
        <p:spPr>
          <a:xfrm>
            <a:off x="3347435" y="2158646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6AB19A-5668-9540-B90B-D0D6F45960F7}"/>
              </a:ext>
            </a:extLst>
          </p:cNvPr>
          <p:cNvSpPr/>
          <p:nvPr/>
        </p:nvSpPr>
        <p:spPr>
          <a:xfrm>
            <a:off x="5934344" y="2863394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0E98BA-8559-B94F-B2FE-53A9327FD6B5}"/>
              </a:ext>
            </a:extLst>
          </p:cNvPr>
          <p:cNvSpPr/>
          <p:nvPr/>
        </p:nvSpPr>
        <p:spPr>
          <a:xfrm>
            <a:off x="6407519" y="3583835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1ACAFB-F1CB-E44B-9D4F-FAD1CCF9F248}"/>
              </a:ext>
            </a:extLst>
          </p:cNvPr>
          <p:cNvSpPr/>
          <p:nvPr/>
        </p:nvSpPr>
        <p:spPr>
          <a:xfrm>
            <a:off x="5407830" y="4321823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DFE483-2C35-8249-85EC-8E4E4D0FCE0B}"/>
              </a:ext>
            </a:extLst>
          </p:cNvPr>
          <p:cNvSpPr/>
          <p:nvPr/>
        </p:nvSpPr>
        <p:spPr>
          <a:xfrm>
            <a:off x="5211007" y="5072591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14EFBE-05C4-4C40-BC51-064F07B0ED75}"/>
              </a:ext>
            </a:extLst>
          </p:cNvPr>
          <p:cNvSpPr txBox="1"/>
          <p:nvPr/>
        </p:nvSpPr>
        <p:spPr>
          <a:xfrm>
            <a:off x="996737" y="1217420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at, in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on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36A399-C04C-1A42-BDE3-03AEEA1B9041}"/>
              </a:ext>
            </a:extLst>
          </p:cNvPr>
          <p:cNvSpPr/>
          <p:nvPr/>
        </p:nvSpPr>
        <p:spPr>
          <a:xfrm>
            <a:off x="6988873" y="5072590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5807" y="260686"/>
            <a:ext cx="54114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PREPOSITIONS OF PLACE</a:t>
            </a:r>
          </a:p>
        </p:txBody>
      </p:sp>
    </p:spTree>
    <p:extLst>
      <p:ext uri="{BB962C8B-B14F-4D97-AF65-F5344CB8AC3E}">
        <p14:creationId xmlns:p14="http://schemas.microsoft.com/office/powerpoint/2010/main" val="6902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8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6451" y="306504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Look at the pictures and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27713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744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01C98E-8D5D-1841-BF8F-7F333BBBE2EE}"/>
              </a:ext>
            </a:extLst>
          </p:cNvPr>
          <p:cNvSpPr/>
          <p:nvPr/>
        </p:nvSpPr>
        <p:spPr>
          <a:xfrm>
            <a:off x="2553415" y="702333"/>
            <a:ext cx="11127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Where does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Mrs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Hien teach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maths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F534D8-10EE-C143-800D-0842B92D39A7}"/>
              </a:ext>
            </a:extLst>
          </p:cNvPr>
          <p:cNvSpPr/>
          <p:nvPr/>
        </p:nvSpPr>
        <p:spPr>
          <a:xfrm>
            <a:off x="2588457" y="2067257"/>
            <a:ext cx="11127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Where do the students water the flowers?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C50D1F-A4F7-0D45-8FA4-C2E68A212354}"/>
              </a:ext>
            </a:extLst>
          </p:cNvPr>
          <p:cNvSpPr/>
          <p:nvPr/>
        </p:nvSpPr>
        <p:spPr>
          <a:xfrm>
            <a:off x="2588457" y="3172464"/>
            <a:ext cx="11127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Where is the boy writing?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7891BA-850C-7F45-B3D6-FD25F4DA83C7}"/>
              </a:ext>
            </a:extLst>
          </p:cNvPr>
          <p:cNvSpPr/>
          <p:nvPr/>
        </p:nvSpPr>
        <p:spPr>
          <a:xfrm>
            <a:off x="2632788" y="4523946"/>
            <a:ext cx="11127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accent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Where do they sing English songs on Teachers’ Day?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E87B3D-AE22-CA46-920B-88C10C0672C8}"/>
              </a:ext>
            </a:extLst>
          </p:cNvPr>
          <p:cNvSpPr/>
          <p:nvPr/>
        </p:nvSpPr>
        <p:spPr>
          <a:xfrm>
            <a:off x="2880067" y="1165112"/>
            <a:ext cx="1112797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At school.</a:t>
            </a:r>
            <a:endParaRPr lang="en-US" sz="2400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A0520-1804-6841-B79A-F25789FE6FF5}"/>
              </a:ext>
            </a:extLst>
          </p:cNvPr>
          <p:cNvSpPr/>
          <p:nvPr/>
        </p:nvSpPr>
        <p:spPr>
          <a:xfrm>
            <a:off x="2937453" y="2526133"/>
            <a:ext cx="1112797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 the school garden.</a:t>
            </a:r>
            <a:endParaRPr lang="en-US" sz="2400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0773F-6569-9947-9113-447C39EA8EE3}"/>
              </a:ext>
            </a:extLst>
          </p:cNvPr>
          <p:cNvSpPr/>
          <p:nvPr/>
        </p:nvSpPr>
        <p:spPr>
          <a:xfrm>
            <a:off x="2915109" y="3637478"/>
            <a:ext cx="1112797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On the board.</a:t>
            </a:r>
            <a:endParaRPr lang="en-US" sz="2400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EC10B6-10E5-FA47-8F60-0381262CECB0}"/>
              </a:ext>
            </a:extLst>
          </p:cNvPr>
          <p:cNvSpPr/>
          <p:nvPr/>
        </p:nvSpPr>
        <p:spPr>
          <a:xfrm>
            <a:off x="2915109" y="4987496"/>
            <a:ext cx="1112797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On the stage.</a:t>
            </a:r>
            <a:endParaRPr lang="en-US" sz="2400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5" y="894116"/>
            <a:ext cx="1916645" cy="12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28" y="2151113"/>
            <a:ext cx="1904371" cy="125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28" y="3389549"/>
            <a:ext cx="1916645" cy="125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28" y="4640019"/>
            <a:ext cx="1936648" cy="126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6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3071</TotalTime>
  <Words>1457</Words>
  <Application>Microsoft Macintosh PowerPoint</Application>
  <PresentationFormat>Widescreen</PresentationFormat>
  <Paragraphs>252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.VnArabia</vt:lpstr>
      <vt:lpstr>Arial</vt:lpstr>
      <vt:lpstr>Calibri</vt:lpstr>
      <vt:lpstr>Century Schoolbook</vt:lpstr>
      <vt:lpstr>Myriad Pro</vt:lpstr>
      <vt:lpstr>Times New Roman</vt:lpstr>
      <vt:lpstr>VNI-Ariston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moonprincess142@gmail.com</cp:lastModifiedBy>
  <cp:revision>181</cp:revision>
  <dcterms:created xsi:type="dcterms:W3CDTF">2020-12-09T02:04:09Z</dcterms:created>
  <dcterms:modified xsi:type="dcterms:W3CDTF">2023-07-20T17:09:25Z</dcterms:modified>
</cp:coreProperties>
</file>