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361" r:id="rId2"/>
    <p:sldId id="347" r:id="rId3"/>
    <p:sldId id="279" r:id="rId4"/>
    <p:sldId id="362" r:id="rId5"/>
    <p:sldId id="281" r:id="rId6"/>
    <p:sldId id="341" r:id="rId7"/>
    <p:sldId id="363" r:id="rId8"/>
    <p:sldId id="366" r:id="rId9"/>
    <p:sldId id="364" r:id="rId10"/>
    <p:sldId id="365" r:id="rId11"/>
    <p:sldId id="367" r:id="rId12"/>
    <p:sldId id="342" r:id="rId13"/>
    <p:sldId id="368" r:id="rId14"/>
    <p:sldId id="344" r:id="rId15"/>
    <p:sldId id="345" r:id="rId16"/>
    <p:sldId id="358" r:id="rId17"/>
    <p:sldId id="314" r:id="rId18"/>
    <p:sldId id="360" r:id="rId19"/>
    <p:sldId id="3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E"/>
    <a:srgbClr val="00B2A5"/>
    <a:srgbClr val="00A9A5"/>
    <a:srgbClr val="008A80"/>
    <a:srgbClr val="FFDAAB"/>
    <a:srgbClr val="CBEAF0"/>
    <a:srgbClr val="48C0B6"/>
    <a:srgbClr val="FBB040"/>
    <a:srgbClr val="FF9801"/>
    <a:srgbClr val="0FB7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5" autoAdjust="0"/>
    <p:restoredTop sz="93058"/>
  </p:normalViewPr>
  <p:slideViewPr>
    <p:cSldViewPr snapToGrid="0" showGuides="1">
      <p:cViewPr varScale="1">
        <p:scale>
          <a:sx n="102" d="100"/>
          <a:sy n="102" d="100"/>
        </p:scale>
        <p:origin x="824" y="192"/>
      </p:cViewPr>
      <p:guideLst>
        <p:guide orient="horz" pos="2160"/>
        <p:guide pos="384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7/21/23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1799100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974109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41904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495435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495435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0406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86976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21351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7/21/23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12.png"/><Relationship Id="rId4" Type="http://schemas.microsoft.com/office/2007/relationships/media" Target="../media/media3.mp3"/><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12.png"/><Relationship Id="rId4" Type="http://schemas.microsoft.com/office/2007/relationships/media" Target="../media/media3.mp3"/><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var/folders/82/4m730xqn4bj1m5zt4_nx948m0000gn/T/com.microsoft.Word/WebArchiveCopyPasteTempFiles/689-86474-school_zone-primary-front-bundle_rm_1.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NULL" TargetMode="Externa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2.xml"/><Relationship Id="rId4" Type="http://schemas.microsoft.com/office/2007/relationships/media" Target="../media/media3.mp3"/><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NULL" TargetMode="Externa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2.xml"/><Relationship Id="rId4" Type="http://schemas.microsoft.com/office/2007/relationships/media" Target="../media/media3.mp3"/><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720312" y="382684"/>
            <a:ext cx="8508569" cy="120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p>
            <a:r>
              <a:rPr lang="en-GB" sz="7200" b="1" dirty="0">
                <a:solidFill>
                  <a:srgbClr val="002060"/>
                </a:solidFill>
                <a:latin typeface="VNI-Ariston" pitchFamily="2" charset="0"/>
              </a:rPr>
              <a:t>Hello every one !!!</a:t>
            </a:r>
            <a:endParaRPr lang="en-US" sz="7200" b="1" dirty="0">
              <a:solidFill>
                <a:srgbClr val="002060"/>
              </a:solidFill>
              <a:latin typeface="VNI-Ariston" pitchFamily="2" charset="0"/>
            </a:endParaRPr>
          </a:p>
        </p:txBody>
      </p:sp>
    </p:spTree>
    <p:extLst>
      <p:ext uri="{BB962C8B-B14F-4D97-AF65-F5344CB8AC3E}">
        <p14:creationId xmlns:p14="http://schemas.microsoft.com/office/powerpoint/2010/main" val="126110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15498"/>
            <a:ext cx="12077922" cy="6793915"/>
          </a:xfrm>
          <a:prstGeom prst="rect">
            <a:avLst/>
          </a:prstGeom>
          <a:noFill/>
          <a:ln>
            <a:noFill/>
          </a:ln>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คำบรรยายภาพ: สี่เหลี่ยมมุมมน 3">
            <a:extLst>
              <a:ext uri="{FF2B5EF4-FFF2-40B4-BE49-F238E27FC236}">
                <a16:creationId xmlns:a16="http://schemas.microsoft.com/office/drawing/2014/main" id="{21501217-C02E-4EB5-A550-B5A8FC278C5B}"/>
              </a:ext>
            </a:extLst>
          </p:cNvPr>
          <p:cNvSpPr/>
          <p:nvPr/>
        </p:nvSpPr>
        <p:spPr>
          <a:xfrm>
            <a:off x="1925270" y="455008"/>
            <a:ext cx="8873951" cy="1125865"/>
          </a:xfrm>
          <a:prstGeom prst="wedgeRoundRectCallout">
            <a:avLst>
              <a:gd name="adj1" fmla="val -49896"/>
              <a:gd name="adj2" fmla="val 751"/>
              <a:gd name="adj3" fmla="val 16667"/>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6" name="วงรี 5">
            <a:extLst>
              <a:ext uri="{FF2B5EF4-FFF2-40B4-BE49-F238E27FC236}">
                <a16:creationId xmlns:a16="http://schemas.microsoft.com/office/drawing/2014/main" id="{B3C0FBCF-690C-4AD1-B426-EA44C48A395A}"/>
              </a:ext>
            </a:extLst>
          </p:cNvPr>
          <p:cNvSpPr/>
          <p:nvPr/>
        </p:nvSpPr>
        <p:spPr>
          <a:xfrm>
            <a:off x="2071541" y="4641698"/>
            <a:ext cx="5122543" cy="1226297"/>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6">
              <a:lumMod val="60000"/>
              <a:lumOff val="40000"/>
            </a:schemeClr>
          </a:solidFill>
          <a:ln>
            <a:solidFill>
              <a:srgbClr val="FEE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7" name="วงรี 5">
            <a:extLst>
              <a:ext uri="{FF2B5EF4-FFF2-40B4-BE49-F238E27FC236}">
                <a16:creationId xmlns:a16="http://schemas.microsoft.com/office/drawing/2014/main" id="{ABBC749F-9E48-4250-9AA2-DC3E1C8E7555}"/>
              </a:ext>
            </a:extLst>
          </p:cNvPr>
          <p:cNvSpPr/>
          <p:nvPr/>
        </p:nvSpPr>
        <p:spPr>
          <a:xfrm>
            <a:off x="2071541" y="3298712"/>
            <a:ext cx="5122543" cy="1226297"/>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rgbClr val="9CE7FE"/>
          </a:solidFill>
          <a:ln>
            <a:solidFill>
              <a:srgbClr val="9CE7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8" name="วงรี 5">
            <a:extLst>
              <a:ext uri="{FF2B5EF4-FFF2-40B4-BE49-F238E27FC236}">
                <a16:creationId xmlns:a16="http://schemas.microsoft.com/office/drawing/2014/main" id="{2A5ECF2F-A4D3-4920-B733-C5208692906D}"/>
              </a:ext>
            </a:extLst>
          </p:cNvPr>
          <p:cNvSpPr/>
          <p:nvPr/>
        </p:nvSpPr>
        <p:spPr>
          <a:xfrm>
            <a:off x="1989189" y="1949002"/>
            <a:ext cx="5122543" cy="1226297"/>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2">
              <a:lumMod val="20000"/>
              <a:lumOff val="80000"/>
            </a:schemeClr>
          </a:solidFill>
          <a:ln>
            <a:solidFill>
              <a:srgbClr val="BCFF9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9" name="a">
            <a:extLst>
              <a:ext uri="{FF2B5EF4-FFF2-40B4-BE49-F238E27FC236}">
                <a16:creationId xmlns:a16="http://schemas.microsoft.com/office/drawing/2014/main" id="{F803C83A-E4B8-40AF-9030-E62B71477C05}"/>
              </a:ext>
            </a:extLst>
          </p:cNvPr>
          <p:cNvSpPr txBox="1"/>
          <p:nvPr/>
        </p:nvSpPr>
        <p:spPr>
          <a:xfrm>
            <a:off x="2401205" y="4898775"/>
            <a:ext cx="4135120" cy="630942"/>
          </a:xfrm>
          <a:prstGeom prst="rect">
            <a:avLst/>
          </a:prstGeom>
          <a:noFill/>
        </p:spPr>
        <p:txBody>
          <a:bodyPr wrap="square" rtlCol="0">
            <a:spAutoFit/>
          </a:bodyPr>
          <a:lstStyle/>
          <a:p>
            <a:pPr lvl="0">
              <a:defRPr/>
            </a:pPr>
            <a:r>
              <a:rPr kumimoji="0" lang="en-US" sz="35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c.</a:t>
            </a:r>
            <a:r>
              <a:rPr lang="en-US" sz="3500" b="1" dirty="0">
                <a:solidFill>
                  <a:srgbClr val="FF0000"/>
                </a:solidFill>
              </a:rPr>
              <a:t> </a:t>
            </a:r>
            <a:r>
              <a:rPr lang="en-US" sz="3500" dirty="0">
                <a:solidFill>
                  <a:srgbClr val="242021"/>
                </a:solidFill>
              </a:rPr>
              <a:t>Sunday afternoons</a:t>
            </a:r>
            <a:r>
              <a:rPr kumimoji="0" lang="en-US" sz="3500" b="0" i="0" u="none" strike="noStrike" kern="1200" cap="none" spc="0" normalizeH="0" baseline="0" noProof="0" dirty="0">
                <a:ln>
                  <a:noFill/>
                </a:ln>
                <a:solidFill>
                  <a:prstClr val="black"/>
                </a:solidFill>
                <a:effectLst/>
                <a:uLnTx/>
                <a:uFillTx/>
                <a:latin typeface="Aharoni" panose="02010803020104030203" pitchFamily="2" charset="-79"/>
                <a:cs typeface="Aharoni" panose="02010803020104030203" pitchFamily="2" charset="-79"/>
              </a:rPr>
              <a:t>  </a:t>
            </a:r>
            <a:endParaRPr kumimoji="0" lang="th-TH" sz="3500" b="0"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sp>
        <p:nvSpPr>
          <p:cNvPr id="10" name="b">
            <a:extLst>
              <a:ext uri="{FF2B5EF4-FFF2-40B4-BE49-F238E27FC236}">
                <a16:creationId xmlns:a16="http://schemas.microsoft.com/office/drawing/2014/main" id="{B6CB0B9D-2E77-4D08-9E59-5ADCFF4EFA55}"/>
              </a:ext>
            </a:extLst>
          </p:cNvPr>
          <p:cNvSpPr txBox="1"/>
          <p:nvPr/>
        </p:nvSpPr>
        <p:spPr>
          <a:xfrm>
            <a:off x="2370209" y="3539945"/>
            <a:ext cx="4135120" cy="630942"/>
          </a:xfrm>
          <a:prstGeom prst="rect">
            <a:avLst/>
          </a:prstGeom>
          <a:noFill/>
        </p:spPr>
        <p:txBody>
          <a:bodyPr wrap="square" rtlCol="0">
            <a:spAutoFit/>
          </a:bodyPr>
          <a:lstStyle/>
          <a:p>
            <a:pPr lvl="0">
              <a:defRPr/>
            </a:pPr>
            <a:r>
              <a:rPr kumimoji="0" lang="en-US" sz="35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b.</a:t>
            </a:r>
            <a:r>
              <a:rPr lang="en-US" sz="3500" dirty="0">
                <a:solidFill>
                  <a:srgbClr val="242021"/>
                </a:solidFill>
              </a:rPr>
              <a:t> Saturday mornings</a:t>
            </a:r>
            <a:r>
              <a:rPr kumimoji="0" lang="en-US" sz="35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  </a:t>
            </a:r>
            <a:endParaRPr kumimoji="0" lang="th-TH" sz="3500" b="1"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sp>
        <p:nvSpPr>
          <p:cNvPr id="11" name="c">
            <a:extLst>
              <a:ext uri="{FF2B5EF4-FFF2-40B4-BE49-F238E27FC236}">
                <a16:creationId xmlns:a16="http://schemas.microsoft.com/office/drawing/2014/main" id="{C5BF58E0-BA96-4C8E-BD6F-31343ABF4934}"/>
              </a:ext>
            </a:extLst>
          </p:cNvPr>
          <p:cNvSpPr txBox="1"/>
          <p:nvPr/>
        </p:nvSpPr>
        <p:spPr>
          <a:xfrm>
            <a:off x="2255291" y="2216256"/>
            <a:ext cx="4657444" cy="646331"/>
          </a:xfrm>
          <a:prstGeom prst="rect">
            <a:avLst/>
          </a:prstGeom>
          <a:noFill/>
        </p:spPr>
        <p:txBody>
          <a:bodyPr wrap="square" rtlCol="0">
            <a:spAutoFit/>
          </a:bodyPr>
          <a:lstStyle/>
          <a:p>
            <a:pPr lvl="0">
              <a:defRPr/>
            </a:pPr>
            <a:r>
              <a:rPr kumimoji="0" lang="en-US" sz="35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a. </a:t>
            </a:r>
            <a:r>
              <a:rPr lang="en-US" sz="3500" dirty="0">
                <a:solidFill>
                  <a:srgbClr val="242021"/>
                </a:solidFill>
              </a:rPr>
              <a:t>Saturday afternoons</a:t>
            </a:r>
            <a:r>
              <a:rPr kumimoji="0" lang="en-US" sz="3500" b="0" i="0" u="none" strike="noStrike" kern="1200" cap="none" spc="0" normalizeH="0" noProof="0" dirty="0">
                <a:ln>
                  <a:noFill/>
                </a:ln>
                <a:solidFill>
                  <a:prstClr val="black"/>
                </a:solidFill>
                <a:effectLst/>
                <a:uLnTx/>
                <a:uFillTx/>
                <a:latin typeface="Aharoni" panose="02010803020104030203" pitchFamily="2" charset="-79"/>
                <a:cs typeface="Aharoni" panose="02010803020104030203" pitchFamily="2" charset="-79"/>
              </a:rPr>
              <a:t>  </a:t>
            </a:r>
            <a:endParaRPr kumimoji="0" lang="th-TH" sz="3500" b="0"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grpSp>
        <p:nvGrpSpPr>
          <p:cNvPr id="12" name="กลุ่ม 12">
            <a:extLst>
              <a:ext uri="{FF2B5EF4-FFF2-40B4-BE49-F238E27FC236}">
                <a16:creationId xmlns:a16="http://schemas.microsoft.com/office/drawing/2014/main" id="{67654437-D6ED-4895-AD04-A2F764A3F5E5}"/>
              </a:ext>
            </a:extLst>
          </p:cNvPr>
          <p:cNvGrpSpPr/>
          <p:nvPr/>
        </p:nvGrpSpPr>
        <p:grpSpPr>
          <a:xfrm>
            <a:off x="321751" y="332005"/>
            <a:ext cx="1521279" cy="1331216"/>
            <a:chOff x="3628809" y="1877210"/>
            <a:chExt cx="2998906" cy="2644351"/>
          </a:xfrm>
        </p:grpSpPr>
        <p:sp>
          <p:nvSpPr>
            <p:cNvPr id="13" name="วงรี 13">
              <a:extLst>
                <a:ext uri="{FF2B5EF4-FFF2-40B4-BE49-F238E27FC236}">
                  <a16:creationId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4" name="วงรี 14">
              <a:extLst>
                <a:ext uri="{FF2B5EF4-FFF2-40B4-BE49-F238E27FC236}">
                  <a16:creationId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5" name="สี่เหลี่ยมผืนผ้า 15">
              <a:extLst>
                <a:ext uri="{FF2B5EF4-FFF2-40B4-BE49-F238E27FC236}">
                  <a16:creationId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6" name="สี่เหลี่ยมผืนผ้า 16">
              <a:extLst>
                <a:ext uri="{FF2B5EF4-FFF2-40B4-BE49-F238E27FC236}">
                  <a16:creationId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7" name="สี่เหลี่ยมผืนผ้า 17">
              <a:extLst>
                <a:ext uri="{FF2B5EF4-FFF2-40B4-BE49-F238E27FC236}">
                  <a16:creationId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8" name="สี่เหลี่ยมผืนผ้า 18">
              <a:extLst>
                <a:ext uri="{FF2B5EF4-FFF2-40B4-BE49-F238E27FC236}">
                  <a16:creationId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9" name="สี่เหลี่ยมผืนผ้า 19">
              <a:extLst>
                <a:ext uri="{FF2B5EF4-FFF2-40B4-BE49-F238E27FC236}">
                  <a16:creationId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0" name="ลูกศร: รูปห้าเหลี่ยม 20">
              <a:extLst>
                <a:ext uri="{FF2B5EF4-FFF2-40B4-BE49-F238E27FC236}">
                  <a16:creationId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21" name="กลุ่ม 21">
            <a:extLst>
              <a:ext uri="{FF2B5EF4-FFF2-40B4-BE49-F238E27FC236}">
                <a16:creationId xmlns:a16="http://schemas.microsoft.com/office/drawing/2014/main" id="{FE1A25AC-E1B1-4A97-A3CC-612FC7188357}"/>
              </a:ext>
            </a:extLst>
          </p:cNvPr>
          <p:cNvGrpSpPr/>
          <p:nvPr/>
        </p:nvGrpSpPr>
        <p:grpSpPr>
          <a:xfrm>
            <a:off x="361646" y="354219"/>
            <a:ext cx="1282009" cy="1282009"/>
            <a:chOff x="3842018" y="1909696"/>
            <a:chExt cx="2527233" cy="2527233"/>
          </a:xfrm>
        </p:grpSpPr>
        <p:sp>
          <p:nvSpPr>
            <p:cNvPr id="22" name="วงรี 22">
              <a:extLst>
                <a:ext uri="{FF2B5EF4-FFF2-40B4-BE49-F238E27FC236}">
                  <a16:creationId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3" name="ลูกศร: รูปห้าเหลี่ยม 23">
              <a:extLst>
                <a:ext uri="{FF2B5EF4-FFF2-40B4-BE49-F238E27FC236}">
                  <a16:creationId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24" name="วงรี 24">
            <a:extLst>
              <a:ext uri="{FF2B5EF4-FFF2-40B4-BE49-F238E27FC236}">
                <a16:creationId xmlns:a16="http://schemas.microsoft.com/office/drawing/2014/main" id="{12356E96-4AA6-4089-B0E1-57D8069AAB2A}"/>
              </a:ext>
            </a:extLst>
          </p:cNvPr>
          <p:cNvSpPr/>
          <p:nvPr/>
        </p:nvSpPr>
        <p:spPr>
          <a:xfrm>
            <a:off x="911565" y="332006"/>
            <a:ext cx="189593" cy="189593"/>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pic>
        <p:nvPicPr>
          <p:cNvPr id="25" name="รูปภาพ 25">
            <a:extLst>
              <a:ext uri="{FF2B5EF4-FFF2-40B4-BE49-F238E27FC236}">
                <a16:creationId xmlns:a16="http://schemas.microsoft.com/office/drawing/2014/main" id="{90A2BC97-9BC2-46F5-B79B-5546392CBC4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0000"/>
          <a:stretch/>
        </p:blipFill>
        <p:spPr>
          <a:xfrm>
            <a:off x="6641384" y="2165978"/>
            <a:ext cx="883659" cy="936147"/>
          </a:xfrm>
          <a:prstGeom prst="rect">
            <a:avLst/>
          </a:prstGeom>
        </p:spPr>
      </p:pic>
      <p:pic>
        <p:nvPicPr>
          <p:cNvPr id="26" name="รูปภาพ 26">
            <a:extLst>
              <a:ext uri="{FF2B5EF4-FFF2-40B4-BE49-F238E27FC236}">
                <a16:creationId xmlns:a16="http://schemas.microsoft.com/office/drawing/2014/main" id="{9FFA381D-282B-484C-B913-82FF62A59C0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285" r="510"/>
          <a:stretch/>
        </p:blipFill>
        <p:spPr>
          <a:xfrm>
            <a:off x="6588257" y="3560000"/>
            <a:ext cx="851941" cy="936147"/>
          </a:xfrm>
          <a:prstGeom prst="rect">
            <a:avLst/>
          </a:prstGeom>
        </p:spPr>
      </p:pic>
      <p:pic>
        <p:nvPicPr>
          <p:cNvPr id="27" name="paw">
            <a:hlinkClick r:id="" action="ppaction://media"/>
            <a:extLst>
              <a:ext uri="{FF2B5EF4-FFF2-40B4-BE49-F238E27FC236}">
                <a16:creationId xmlns:a16="http://schemas.microsoft.com/office/drawing/2014/main" id="{2169A93F-C4DB-4B1A-9A2B-5D1CCD74E0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077923" y="14009"/>
            <a:ext cx="406400" cy="406400"/>
          </a:xfrm>
          <a:prstGeom prst="rect">
            <a:avLst/>
          </a:prstGeom>
        </p:spPr>
      </p:pic>
      <p:pic>
        <p:nvPicPr>
          <p:cNvPr id="28" name="HISCALE">
            <a:hlinkClick r:id="" action="ppaction://media"/>
            <a:extLst>
              <a:ext uri="{FF2B5EF4-FFF2-40B4-BE49-F238E27FC236}">
                <a16:creationId xmlns:a16="http://schemas.microsoft.com/office/drawing/2014/main" id="{0534463A-6DB1-416C-9F0F-DA49F5A2748F}"/>
              </a:ext>
            </a:extLst>
          </p:cNvPr>
          <p:cNvPicPr>
            <a:picLocks noChangeAspect="1"/>
          </p:cNvPicPr>
          <p:nvPr>
            <a:audioFile r:link="rId3"/>
            <p:extLst>
              <p:ext uri="{DAA4B4D4-6D71-4841-9C94-3DE7FCFB9230}">
                <p14:media xmlns:p14="http://schemas.microsoft.com/office/powerpoint/2010/main" r:embed="rId4">
                  <p14:trim end="2788.1875"/>
                </p14:media>
              </p:ext>
            </p:extLst>
          </p:nvPr>
        </p:nvPicPr>
        <p:blipFill>
          <a:blip r:embed="rId10"/>
          <a:stretch>
            <a:fillRect/>
          </a:stretch>
        </p:blipFill>
        <p:spPr>
          <a:xfrm>
            <a:off x="12077923" y="455008"/>
            <a:ext cx="406400" cy="406400"/>
          </a:xfrm>
          <a:prstGeom prst="rect">
            <a:avLst/>
          </a:prstGeom>
        </p:spPr>
      </p:pic>
      <p:pic>
        <p:nvPicPr>
          <p:cNvPr id="29" name="รูปภาพ 29">
            <a:extLst>
              <a:ext uri="{FF2B5EF4-FFF2-40B4-BE49-F238E27FC236}">
                <a16:creationId xmlns:a16="http://schemas.microsoft.com/office/drawing/2014/main" id="{91F4D01A-8F25-4CFF-9BE0-3771053189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285" r="510"/>
          <a:stretch/>
        </p:blipFill>
        <p:spPr>
          <a:xfrm>
            <a:off x="6627174" y="4883841"/>
            <a:ext cx="851941" cy="936147"/>
          </a:xfrm>
          <a:prstGeom prst="rect">
            <a:avLst/>
          </a:prstGeom>
        </p:spPr>
      </p:pic>
      <p:sp>
        <p:nvSpPr>
          <p:cNvPr id="30" name="Rectangle 29"/>
          <p:cNvSpPr/>
          <p:nvPr/>
        </p:nvSpPr>
        <p:spPr>
          <a:xfrm>
            <a:off x="2256489" y="658209"/>
            <a:ext cx="8225168" cy="584775"/>
          </a:xfrm>
          <a:prstGeom prst="rect">
            <a:avLst/>
          </a:prstGeom>
        </p:spPr>
        <p:txBody>
          <a:bodyPr wrap="square">
            <a:spAutoFit/>
          </a:bodyPr>
          <a:lstStyle/>
          <a:p>
            <a:r>
              <a:rPr lang="en-US" sz="3200" b="1" dirty="0">
                <a:solidFill>
                  <a:srgbClr val="0033CC"/>
                </a:solidFill>
              </a:rPr>
              <a:t>3.</a:t>
            </a:r>
            <a:r>
              <a:rPr lang="en-US" sz="3200" dirty="0">
                <a:solidFill>
                  <a:srgbClr val="242021"/>
                </a:solidFill>
              </a:rPr>
              <a:t> The </a:t>
            </a:r>
            <a:r>
              <a:rPr lang="en-US" sz="3200" i="1" dirty="0">
                <a:solidFill>
                  <a:srgbClr val="242021"/>
                </a:solidFill>
              </a:rPr>
              <a:t>Go Green Club </a:t>
            </a:r>
            <a:r>
              <a:rPr lang="en-US" sz="3200" dirty="0">
                <a:solidFill>
                  <a:srgbClr val="242021"/>
                </a:solidFill>
              </a:rPr>
              <a:t>cleans streets on _____.  </a:t>
            </a:r>
            <a:endParaRPr lang="en-US" sz="3200" b="1" dirty="0">
              <a:solidFill>
                <a:srgbClr val="0033CC"/>
              </a:solidFill>
            </a:endParaRPr>
          </a:p>
        </p:txBody>
      </p:sp>
    </p:spTree>
    <p:extLst>
      <p:ext uri="{BB962C8B-B14F-4D97-AF65-F5344CB8AC3E}">
        <p14:creationId xmlns:p14="http://schemas.microsoft.com/office/powerpoint/2010/main" val="363069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7"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4" fill="hold"/>
                                        <p:tgtEl>
                                          <p:spTgt spid="27"/>
                                        </p:tgtEl>
                                      </p:cBhvr>
                                    </p:cmd>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27"/>
                                        </p:tgtEl>
                                      </p:cBhvr>
                                    </p:cmd>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12" fill="hold"/>
                                        <p:tgtEl>
                                          <p:spTgt spid="28"/>
                                        </p:tgtEl>
                                      </p:cBhvr>
                                    </p:cmd>
                                  </p:childTnLst>
                                </p:cTn>
                              </p:par>
                              <p:par>
                                <p:cTn id="26" presetID="1"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audio>
              <p:cMediaNode vol="80000">
                <p:cTn id="28" fill="hold" display="0">
                  <p:stCondLst>
                    <p:cond delay="indefinite"/>
                  </p:stCondLst>
                  <p:endCondLst>
                    <p:cond evt="onStopAudio" delay="0">
                      <p:tgtEl>
                        <p:sldTgt/>
                      </p:tgtEl>
                    </p:cond>
                  </p:endCondLst>
                </p:cTn>
                <p:tgtEl>
                  <p:spTgt spid="27"/>
                </p:tgtEl>
              </p:cMediaNode>
            </p:audio>
            <p:audio>
              <p:cMediaNode vol="80000">
                <p:cTn id="29" fill="hold" display="0">
                  <p:stCondLst>
                    <p:cond delay="indefinite"/>
                  </p:stCondLst>
                  <p:endCondLst>
                    <p:cond evt="onStopAudio" delay="0">
                      <p:tgtEl>
                        <p:sldTgt/>
                      </p:tgtEl>
                    </p:cond>
                  </p:endCondLst>
                </p:cTn>
                <p:tgtEl>
                  <p:spTgt spid="2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15498"/>
            <a:ext cx="12077922" cy="6793915"/>
          </a:xfrm>
          <a:prstGeom prst="rect">
            <a:avLst/>
          </a:prstGeom>
          <a:noFill/>
          <a:ln>
            <a:noFill/>
          </a:ln>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คำบรรยายภาพ: สี่เหลี่ยมมุมมน 3">
            <a:extLst>
              <a:ext uri="{FF2B5EF4-FFF2-40B4-BE49-F238E27FC236}">
                <a16:creationId xmlns:a16="http://schemas.microsoft.com/office/drawing/2014/main" id="{21501217-C02E-4EB5-A550-B5A8FC278C5B}"/>
              </a:ext>
            </a:extLst>
          </p:cNvPr>
          <p:cNvSpPr/>
          <p:nvPr/>
        </p:nvSpPr>
        <p:spPr>
          <a:xfrm>
            <a:off x="1925270" y="455008"/>
            <a:ext cx="8873951" cy="1125865"/>
          </a:xfrm>
          <a:prstGeom prst="wedgeRoundRectCallout">
            <a:avLst>
              <a:gd name="adj1" fmla="val -49896"/>
              <a:gd name="adj2" fmla="val 751"/>
              <a:gd name="adj3" fmla="val 16667"/>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6" name="วงรี 5">
            <a:extLst>
              <a:ext uri="{FF2B5EF4-FFF2-40B4-BE49-F238E27FC236}">
                <a16:creationId xmlns:a16="http://schemas.microsoft.com/office/drawing/2014/main" id="{B3C0FBCF-690C-4AD1-B426-EA44C48A395A}"/>
              </a:ext>
            </a:extLst>
          </p:cNvPr>
          <p:cNvSpPr/>
          <p:nvPr/>
        </p:nvSpPr>
        <p:spPr>
          <a:xfrm>
            <a:off x="2071541" y="4641698"/>
            <a:ext cx="5122543" cy="1226297"/>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6">
              <a:lumMod val="60000"/>
              <a:lumOff val="40000"/>
            </a:schemeClr>
          </a:solidFill>
          <a:ln>
            <a:solidFill>
              <a:srgbClr val="FEE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7" name="วงรี 5">
            <a:extLst>
              <a:ext uri="{FF2B5EF4-FFF2-40B4-BE49-F238E27FC236}">
                <a16:creationId xmlns:a16="http://schemas.microsoft.com/office/drawing/2014/main" id="{ABBC749F-9E48-4250-9AA2-DC3E1C8E7555}"/>
              </a:ext>
            </a:extLst>
          </p:cNvPr>
          <p:cNvSpPr/>
          <p:nvPr/>
        </p:nvSpPr>
        <p:spPr>
          <a:xfrm>
            <a:off x="2071541" y="3298712"/>
            <a:ext cx="5122543" cy="1226297"/>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rgbClr val="9CE7FE"/>
          </a:solidFill>
          <a:ln>
            <a:solidFill>
              <a:srgbClr val="9CE7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8" name="วงรี 5">
            <a:extLst>
              <a:ext uri="{FF2B5EF4-FFF2-40B4-BE49-F238E27FC236}">
                <a16:creationId xmlns:a16="http://schemas.microsoft.com/office/drawing/2014/main" id="{2A5ECF2F-A4D3-4920-B733-C5208692906D}"/>
              </a:ext>
            </a:extLst>
          </p:cNvPr>
          <p:cNvSpPr/>
          <p:nvPr/>
        </p:nvSpPr>
        <p:spPr>
          <a:xfrm>
            <a:off x="1989189" y="1949002"/>
            <a:ext cx="5122543" cy="1226297"/>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2">
              <a:lumMod val="20000"/>
              <a:lumOff val="80000"/>
            </a:schemeClr>
          </a:solidFill>
          <a:ln>
            <a:solidFill>
              <a:srgbClr val="BCFF9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9" name="a">
            <a:extLst>
              <a:ext uri="{FF2B5EF4-FFF2-40B4-BE49-F238E27FC236}">
                <a16:creationId xmlns:a16="http://schemas.microsoft.com/office/drawing/2014/main" id="{F803C83A-E4B8-40AF-9030-E62B71477C05}"/>
              </a:ext>
            </a:extLst>
          </p:cNvPr>
          <p:cNvSpPr txBox="1"/>
          <p:nvPr/>
        </p:nvSpPr>
        <p:spPr>
          <a:xfrm>
            <a:off x="2401205" y="4898775"/>
            <a:ext cx="4135120" cy="646331"/>
          </a:xfrm>
          <a:prstGeom prst="rect">
            <a:avLst/>
          </a:prstGeom>
          <a:noFill/>
        </p:spPr>
        <p:txBody>
          <a:bodyPr wrap="square" rtlCol="0">
            <a:spAutoFit/>
          </a:bodyPr>
          <a:lstStyle/>
          <a:p>
            <a:pPr>
              <a:defRPr/>
            </a:pPr>
            <a:r>
              <a:rPr kumimoji="0" lang="en-US" sz="35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c.</a:t>
            </a:r>
            <a:r>
              <a:rPr lang="en-US" sz="3600" dirty="0">
                <a:solidFill>
                  <a:srgbClr val="242021"/>
                </a:solidFill>
              </a:rPr>
              <a:t> trees</a:t>
            </a:r>
            <a:r>
              <a:rPr lang="en-US" sz="3500" b="1" dirty="0">
                <a:solidFill>
                  <a:srgbClr val="FF0000"/>
                </a:solidFill>
              </a:rPr>
              <a:t> </a:t>
            </a:r>
            <a:r>
              <a:rPr kumimoji="0" lang="en-US" sz="3500" b="0" i="0" u="none" strike="noStrike" kern="1200" cap="none" spc="0" normalizeH="0" baseline="0" noProof="0" dirty="0">
                <a:ln>
                  <a:noFill/>
                </a:ln>
                <a:solidFill>
                  <a:prstClr val="black"/>
                </a:solidFill>
                <a:effectLst/>
                <a:uLnTx/>
                <a:uFillTx/>
                <a:latin typeface="Aharoni" panose="02010803020104030203" pitchFamily="2" charset="-79"/>
                <a:cs typeface="Aharoni" panose="02010803020104030203" pitchFamily="2" charset="-79"/>
              </a:rPr>
              <a:t>  </a:t>
            </a:r>
            <a:endParaRPr kumimoji="0" lang="th-TH" sz="3500" b="0"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sp>
        <p:nvSpPr>
          <p:cNvPr id="10" name="b">
            <a:extLst>
              <a:ext uri="{FF2B5EF4-FFF2-40B4-BE49-F238E27FC236}">
                <a16:creationId xmlns:a16="http://schemas.microsoft.com/office/drawing/2014/main" id="{B6CB0B9D-2E77-4D08-9E59-5ADCFF4EFA55}"/>
              </a:ext>
            </a:extLst>
          </p:cNvPr>
          <p:cNvSpPr txBox="1"/>
          <p:nvPr/>
        </p:nvSpPr>
        <p:spPr>
          <a:xfrm>
            <a:off x="2370209" y="3539945"/>
            <a:ext cx="4135120" cy="646331"/>
          </a:xfrm>
          <a:prstGeom prst="rect">
            <a:avLst/>
          </a:prstGeom>
          <a:noFill/>
        </p:spPr>
        <p:txBody>
          <a:bodyPr wrap="square" rtlCol="0">
            <a:spAutoFit/>
          </a:bodyPr>
          <a:lstStyle/>
          <a:p>
            <a:pPr lvl="0">
              <a:defRPr/>
            </a:pPr>
            <a:r>
              <a:rPr kumimoji="0" lang="en-US" sz="35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b.</a:t>
            </a:r>
            <a:r>
              <a:rPr lang="en-US" sz="3600" dirty="0">
                <a:solidFill>
                  <a:srgbClr val="00A9A5"/>
                </a:solidFill>
              </a:rPr>
              <a:t>  </a:t>
            </a:r>
            <a:r>
              <a:rPr lang="en-US" sz="3600" dirty="0">
                <a:solidFill>
                  <a:srgbClr val="242021"/>
                </a:solidFill>
              </a:rPr>
              <a:t>flowers</a:t>
            </a:r>
            <a:r>
              <a:rPr lang="en-US" sz="3500" dirty="0">
                <a:solidFill>
                  <a:srgbClr val="242021"/>
                </a:solidFill>
              </a:rPr>
              <a:t> </a:t>
            </a:r>
            <a:r>
              <a:rPr kumimoji="0" lang="en-US" sz="35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  </a:t>
            </a:r>
            <a:endParaRPr kumimoji="0" lang="th-TH" sz="3500" b="1"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sp>
        <p:nvSpPr>
          <p:cNvPr id="11" name="c">
            <a:extLst>
              <a:ext uri="{FF2B5EF4-FFF2-40B4-BE49-F238E27FC236}">
                <a16:creationId xmlns:a16="http://schemas.microsoft.com/office/drawing/2014/main" id="{C5BF58E0-BA96-4C8E-BD6F-31343ABF4934}"/>
              </a:ext>
            </a:extLst>
          </p:cNvPr>
          <p:cNvSpPr txBox="1"/>
          <p:nvPr/>
        </p:nvSpPr>
        <p:spPr>
          <a:xfrm>
            <a:off x="2255291" y="2216256"/>
            <a:ext cx="4657444" cy="646331"/>
          </a:xfrm>
          <a:prstGeom prst="rect">
            <a:avLst/>
          </a:prstGeom>
          <a:noFill/>
        </p:spPr>
        <p:txBody>
          <a:bodyPr wrap="square" rtlCol="0">
            <a:spAutoFit/>
          </a:bodyPr>
          <a:lstStyle/>
          <a:p>
            <a:pPr lvl="0">
              <a:defRPr/>
            </a:pPr>
            <a:r>
              <a:rPr kumimoji="0" lang="en-US" sz="35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a. </a:t>
            </a:r>
            <a:r>
              <a:rPr lang="en-US" sz="3600" dirty="0">
                <a:solidFill>
                  <a:srgbClr val="242021"/>
                </a:solidFill>
              </a:rPr>
              <a:t>vegetables</a:t>
            </a:r>
            <a:r>
              <a:rPr kumimoji="0" lang="en-US" sz="3500" b="0" i="0" u="none" strike="noStrike" kern="1200" cap="none" spc="0" normalizeH="0" noProof="0" dirty="0">
                <a:ln>
                  <a:noFill/>
                </a:ln>
                <a:solidFill>
                  <a:prstClr val="black"/>
                </a:solidFill>
                <a:effectLst/>
                <a:uLnTx/>
                <a:uFillTx/>
                <a:latin typeface="Aharoni" panose="02010803020104030203" pitchFamily="2" charset="-79"/>
                <a:cs typeface="Aharoni" panose="02010803020104030203" pitchFamily="2" charset="-79"/>
              </a:rPr>
              <a:t>  </a:t>
            </a:r>
            <a:endParaRPr kumimoji="0" lang="th-TH" sz="3500" b="0"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grpSp>
        <p:nvGrpSpPr>
          <p:cNvPr id="12" name="กลุ่ม 12">
            <a:extLst>
              <a:ext uri="{FF2B5EF4-FFF2-40B4-BE49-F238E27FC236}">
                <a16:creationId xmlns:a16="http://schemas.microsoft.com/office/drawing/2014/main" id="{67654437-D6ED-4895-AD04-A2F764A3F5E5}"/>
              </a:ext>
            </a:extLst>
          </p:cNvPr>
          <p:cNvGrpSpPr/>
          <p:nvPr/>
        </p:nvGrpSpPr>
        <p:grpSpPr>
          <a:xfrm>
            <a:off x="321751" y="332005"/>
            <a:ext cx="1521279" cy="1331216"/>
            <a:chOff x="3628809" y="1877210"/>
            <a:chExt cx="2998906" cy="2644351"/>
          </a:xfrm>
        </p:grpSpPr>
        <p:sp>
          <p:nvSpPr>
            <p:cNvPr id="13" name="วงรี 13">
              <a:extLst>
                <a:ext uri="{FF2B5EF4-FFF2-40B4-BE49-F238E27FC236}">
                  <a16:creationId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4" name="วงรี 14">
              <a:extLst>
                <a:ext uri="{FF2B5EF4-FFF2-40B4-BE49-F238E27FC236}">
                  <a16:creationId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5" name="สี่เหลี่ยมผืนผ้า 15">
              <a:extLst>
                <a:ext uri="{FF2B5EF4-FFF2-40B4-BE49-F238E27FC236}">
                  <a16:creationId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6" name="สี่เหลี่ยมผืนผ้า 16">
              <a:extLst>
                <a:ext uri="{FF2B5EF4-FFF2-40B4-BE49-F238E27FC236}">
                  <a16:creationId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7" name="สี่เหลี่ยมผืนผ้า 17">
              <a:extLst>
                <a:ext uri="{FF2B5EF4-FFF2-40B4-BE49-F238E27FC236}">
                  <a16:creationId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8" name="สี่เหลี่ยมผืนผ้า 18">
              <a:extLst>
                <a:ext uri="{FF2B5EF4-FFF2-40B4-BE49-F238E27FC236}">
                  <a16:creationId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9" name="สี่เหลี่ยมผืนผ้า 19">
              <a:extLst>
                <a:ext uri="{FF2B5EF4-FFF2-40B4-BE49-F238E27FC236}">
                  <a16:creationId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0" name="ลูกศร: รูปห้าเหลี่ยม 20">
              <a:extLst>
                <a:ext uri="{FF2B5EF4-FFF2-40B4-BE49-F238E27FC236}">
                  <a16:creationId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21" name="กลุ่ม 21">
            <a:extLst>
              <a:ext uri="{FF2B5EF4-FFF2-40B4-BE49-F238E27FC236}">
                <a16:creationId xmlns:a16="http://schemas.microsoft.com/office/drawing/2014/main" id="{FE1A25AC-E1B1-4A97-A3CC-612FC7188357}"/>
              </a:ext>
            </a:extLst>
          </p:cNvPr>
          <p:cNvGrpSpPr/>
          <p:nvPr/>
        </p:nvGrpSpPr>
        <p:grpSpPr>
          <a:xfrm>
            <a:off x="361646" y="354219"/>
            <a:ext cx="1282009" cy="1282009"/>
            <a:chOff x="3842018" y="1909696"/>
            <a:chExt cx="2527233" cy="2527233"/>
          </a:xfrm>
        </p:grpSpPr>
        <p:sp>
          <p:nvSpPr>
            <p:cNvPr id="22" name="วงรี 22">
              <a:extLst>
                <a:ext uri="{FF2B5EF4-FFF2-40B4-BE49-F238E27FC236}">
                  <a16:creationId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3" name="ลูกศร: รูปห้าเหลี่ยม 23">
              <a:extLst>
                <a:ext uri="{FF2B5EF4-FFF2-40B4-BE49-F238E27FC236}">
                  <a16:creationId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24" name="วงรี 24">
            <a:extLst>
              <a:ext uri="{FF2B5EF4-FFF2-40B4-BE49-F238E27FC236}">
                <a16:creationId xmlns:a16="http://schemas.microsoft.com/office/drawing/2014/main" id="{12356E96-4AA6-4089-B0E1-57D8069AAB2A}"/>
              </a:ext>
            </a:extLst>
          </p:cNvPr>
          <p:cNvSpPr/>
          <p:nvPr/>
        </p:nvSpPr>
        <p:spPr>
          <a:xfrm>
            <a:off x="911565" y="332006"/>
            <a:ext cx="189593" cy="189593"/>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pic>
        <p:nvPicPr>
          <p:cNvPr id="25" name="รูปภาพ 25">
            <a:extLst>
              <a:ext uri="{FF2B5EF4-FFF2-40B4-BE49-F238E27FC236}">
                <a16:creationId xmlns:a16="http://schemas.microsoft.com/office/drawing/2014/main" id="{90A2BC97-9BC2-46F5-B79B-5546392CBC4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0000"/>
          <a:stretch/>
        </p:blipFill>
        <p:spPr>
          <a:xfrm>
            <a:off x="6641384" y="2165978"/>
            <a:ext cx="883659" cy="936147"/>
          </a:xfrm>
          <a:prstGeom prst="rect">
            <a:avLst/>
          </a:prstGeom>
        </p:spPr>
      </p:pic>
      <p:pic>
        <p:nvPicPr>
          <p:cNvPr id="26" name="รูปภาพ 26">
            <a:extLst>
              <a:ext uri="{FF2B5EF4-FFF2-40B4-BE49-F238E27FC236}">
                <a16:creationId xmlns:a16="http://schemas.microsoft.com/office/drawing/2014/main" id="{9FFA381D-282B-484C-B913-82FF62A59C0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285" r="510"/>
          <a:stretch/>
        </p:blipFill>
        <p:spPr>
          <a:xfrm>
            <a:off x="6588257" y="3560000"/>
            <a:ext cx="851941" cy="936147"/>
          </a:xfrm>
          <a:prstGeom prst="rect">
            <a:avLst/>
          </a:prstGeom>
        </p:spPr>
      </p:pic>
      <p:pic>
        <p:nvPicPr>
          <p:cNvPr id="27" name="paw">
            <a:hlinkClick r:id="" action="ppaction://media"/>
            <a:extLst>
              <a:ext uri="{FF2B5EF4-FFF2-40B4-BE49-F238E27FC236}">
                <a16:creationId xmlns:a16="http://schemas.microsoft.com/office/drawing/2014/main" id="{2169A93F-C4DB-4B1A-9A2B-5D1CCD74E0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077923" y="14009"/>
            <a:ext cx="406400" cy="406400"/>
          </a:xfrm>
          <a:prstGeom prst="rect">
            <a:avLst/>
          </a:prstGeom>
        </p:spPr>
      </p:pic>
      <p:pic>
        <p:nvPicPr>
          <p:cNvPr id="28" name="HISCALE">
            <a:hlinkClick r:id="" action="ppaction://media"/>
            <a:extLst>
              <a:ext uri="{FF2B5EF4-FFF2-40B4-BE49-F238E27FC236}">
                <a16:creationId xmlns:a16="http://schemas.microsoft.com/office/drawing/2014/main" id="{0534463A-6DB1-416C-9F0F-DA49F5A2748F}"/>
              </a:ext>
            </a:extLst>
          </p:cNvPr>
          <p:cNvPicPr>
            <a:picLocks noChangeAspect="1"/>
          </p:cNvPicPr>
          <p:nvPr>
            <a:audioFile r:link="rId3"/>
            <p:extLst>
              <p:ext uri="{DAA4B4D4-6D71-4841-9C94-3DE7FCFB9230}">
                <p14:media xmlns:p14="http://schemas.microsoft.com/office/powerpoint/2010/main" r:embed="rId4">
                  <p14:trim end="2788.1875"/>
                </p14:media>
              </p:ext>
            </p:extLst>
          </p:nvPr>
        </p:nvPicPr>
        <p:blipFill>
          <a:blip r:embed="rId10"/>
          <a:stretch>
            <a:fillRect/>
          </a:stretch>
        </p:blipFill>
        <p:spPr>
          <a:xfrm>
            <a:off x="12077923" y="455008"/>
            <a:ext cx="406400" cy="406400"/>
          </a:xfrm>
          <a:prstGeom prst="rect">
            <a:avLst/>
          </a:prstGeom>
        </p:spPr>
      </p:pic>
      <p:pic>
        <p:nvPicPr>
          <p:cNvPr id="29" name="รูปภาพ 29">
            <a:extLst>
              <a:ext uri="{FF2B5EF4-FFF2-40B4-BE49-F238E27FC236}">
                <a16:creationId xmlns:a16="http://schemas.microsoft.com/office/drawing/2014/main" id="{91F4D01A-8F25-4CFF-9BE0-3771053189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285" r="510"/>
          <a:stretch/>
        </p:blipFill>
        <p:spPr>
          <a:xfrm>
            <a:off x="6627174" y="4883841"/>
            <a:ext cx="851941" cy="936147"/>
          </a:xfrm>
          <a:prstGeom prst="rect">
            <a:avLst/>
          </a:prstGeom>
        </p:spPr>
      </p:pic>
      <p:sp>
        <p:nvSpPr>
          <p:cNvPr id="30" name="Rectangle 29"/>
          <p:cNvSpPr/>
          <p:nvPr/>
        </p:nvSpPr>
        <p:spPr>
          <a:xfrm>
            <a:off x="2256489" y="658209"/>
            <a:ext cx="8225168" cy="584775"/>
          </a:xfrm>
          <a:prstGeom prst="rect">
            <a:avLst/>
          </a:prstGeom>
        </p:spPr>
        <p:txBody>
          <a:bodyPr wrap="square">
            <a:spAutoFit/>
          </a:bodyPr>
          <a:lstStyle/>
          <a:p>
            <a:r>
              <a:rPr lang="en-US" sz="3200" b="1" dirty="0">
                <a:solidFill>
                  <a:srgbClr val="0033CC"/>
                </a:solidFill>
              </a:rPr>
              <a:t>4.</a:t>
            </a:r>
            <a:r>
              <a:rPr lang="en-US" sz="3200" dirty="0">
                <a:solidFill>
                  <a:srgbClr val="242021"/>
                </a:solidFill>
              </a:rPr>
              <a:t> They grow _____ in the school garden.</a:t>
            </a:r>
            <a:endParaRPr lang="en-US" sz="3200" b="1" dirty="0">
              <a:solidFill>
                <a:srgbClr val="0033CC"/>
              </a:solidFill>
            </a:endParaRPr>
          </a:p>
        </p:txBody>
      </p:sp>
    </p:spTree>
    <p:extLst>
      <p:ext uri="{BB962C8B-B14F-4D97-AF65-F5344CB8AC3E}">
        <p14:creationId xmlns:p14="http://schemas.microsoft.com/office/powerpoint/2010/main" val="12228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7"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4" fill="hold"/>
                                        <p:tgtEl>
                                          <p:spTgt spid="27"/>
                                        </p:tgtEl>
                                      </p:cBhvr>
                                    </p:cmd>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27"/>
                                        </p:tgtEl>
                                      </p:cBhvr>
                                    </p:cmd>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12" fill="hold"/>
                                        <p:tgtEl>
                                          <p:spTgt spid="28"/>
                                        </p:tgtEl>
                                      </p:cBhvr>
                                    </p:cmd>
                                  </p:childTnLst>
                                </p:cTn>
                              </p:par>
                              <p:par>
                                <p:cTn id="26" presetID="1"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audio>
              <p:cMediaNode vol="80000">
                <p:cTn id="28" fill="hold" display="0">
                  <p:stCondLst>
                    <p:cond delay="indefinite"/>
                  </p:stCondLst>
                  <p:endCondLst>
                    <p:cond evt="onStopAudio" delay="0">
                      <p:tgtEl>
                        <p:sldTgt/>
                      </p:tgtEl>
                    </p:cond>
                  </p:endCondLst>
                </p:cTn>
                <p:tgtEl>
                  <p:spTgt spid="27"/>
                </p:tgtEl>
              </p:cMediaNode>
            </p:audio>
            <p:audio>
              <p:cMediaNode vol="80000">
                <p:cTn id="29" fill="hold" display="0">
                  <p:stCondLst>
                    <p:cond delay="indefinite"/>
                  </p:stCondLst>
                  <p:endCondLst>
                    <p:cond evt="onStopAudio" delay="0">
                      <p:tgtEl>
                        <p:sldTgt/>
                      </p:tgtEl>
                    </p:cond>
                  </p:endCondLst>
                </p:cTn>
                <p:tgtEl>
                  <p:spTgt spid="2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738369" y="328217"/>
            <a:ext cx="9964774" cy="492443"/>
          </a:xfrm>
          <a:prstGeom prst="rect">
            <a:avLst/>
          </a:prstGeom>
          <a:noFill/>
          <a:effectLst/>
        </p:spPr>
        <p:txBody>
          <a:bodyPr wrap="square" rtlCol="0">
            <a:spAutoFit/>
          </a:bodyPr>
          <a:lstStyle/>
          <a:p>
            <a:r>
              <a:rPr lang="en-US" sz="2600" b="1" dirty="0"/>
              <a:t>Listening to the interview again and answer the questions</a:t>
            </a:r>
            <a:r>
              <a:rPr lang="vi-VN" sz="2600" b="1" dirty="0"/>
              <a:t>.</a:t>
            </a:r>
            <a:r>
              <a:rPr lang="en-US" sz="2600" dirty="0"/>
              <a:t> </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235763" y="31805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288548" y="21541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a:extLst>
              <a:ext uri="{FF2B5EF4-FFF2-40B4-BE49-F238E27FC236}">
                <a16:creationId xmlns:a16="http://schemas.microsoft.com/office/drawing/2014/main" id="{42EBA88D-4927-4FD8-A7D4-F575D1A5B905}"/>
              </a:ext>
            </a:extLst>
          </p:cNvPr>
          <p:cNvSpPr txBox="1"/>
          <p:nvPr/>
        </p:nvSpPr>
        <p:spPr>
          <a:xfrm>
            <a:off x="505452" y="1149696"/>
            <a:ext cx="10678487" cy="2643159"/>
          </a:xfrm>
          <a:prstGeom prst="rect">
            <a:avLst/>
          </a:prstGeom>
          <a:noFill/>
        </p:spPr>
        <p:txBody>
          <a:bodyPr wrap="square">
            <a:spAutoFit/>
          </a:bodyPr>
          <a:lstStyle/>
          <a:p>
            <a:pPr>
              <a:lnSpc>
                <a:spcPct val="120000"/>
              </a:lnSpc>
            </a:pPr>
            <a:r>
              <a:rPr lang="en-US" sz="2800" b="1" i="0" dirty="0">
                <a:solidFill>
                  <a:srgbClr val="F26548"/>
                </a:solidFill>
                <a:effectLst/>
              </a:rPr>
              <a:t>1. </a:t>
            </a:r>
            <a:r>
              <a:rPr lang="en-US" sz="2800" b="0" i="0" dirty="0">
                <a:solidFill>
                  <a:srgbClr val="242021"/>
                </a:solidFill>
                <a:effectLst/>
              </a:rPr>
              <a:t>What do Trang’s club members encourage their classmates to do?</a:t>
            </a:r>
            <a:br>
              <a:rPr lang="en-US" sz="2800" b="0" i="0" dirty="0">
                <a:solidFill>
                  <a:srgbClr val="242021"/>
                </a:solidFill>
                <a:effectLst/>
              </a:rPr>
            </a:br>
            <a:r>
              <a:rPr lang="en-US" sz="2800" b="0" i="0" dirty="0">
                <a:solidFill>
                  <a:srgbClr val="242021"/>
                </a:solidFill>
                <a:effectLst/>
              </a:rPr>
              <a:t>	</a:t>
            </a:r>
            <a:br>
              <a:rPr lang="en-US" sz="2800" b="0" i="0" dirty="0">
                <a:solidFill>
                  <a:srgbClr val="242021"/>
                </a:solidFill>
                <a:effectLst/>
              </a:rPr>
            </a:br>
            <a:r>
              <a:rPr lang="en-US" sz="2800" b="1" i="0" dirty="0">
                <a:solidFill>
                  <a:srgbClr val="F26548"/>
                </a:solidFill>
                <a:effectLst/>
              </a:rPr>
              <a:t>2. </a:t>
            </a:r>
            <a:r>
              <a:rPr lang="en-US" sz="2800" b="0" i="0" dirty="0">
                <a:solidFill>
                  <a:srgbClr val="242021"/>
                </a:solidFill>
                <a:effectLst/>
              </a:rPr>
              <a:t>What does the reporter think about their activities?</a:t>
            </a:r>
            <a:br>
              <a:rPr lang="en-US" sz="2800" b="0" i="0" dirty="0">
                <a:solidFill>
                  <a:srgbClr val="242021"/>
                </a:solidFill>
                <a:effectLst/>
              </a:rPr>
            </a:br>
            <a:r>
              <a:rPr lang="en-US" sz="2800" b="0" i="0" dirty="0">
                <a:solidFill>
                  <a:srgbClr val="242021"/>
                </a:solidFill>
                <a:effectLst/>
              </a:rPr>
              <a:t>	</a:t>
            </a:r>
            <a:br>
              <a:rPr lang="en-US" sz="2800" b="0" i="0" dirty="0">
                <a:solidFill>
                  <a:srgbClr val="242021"/>
                </a:solidFill>
                <a:effectLst/>
              </a:rPr>
            </a:br>
            <a:r>
              <a:rPr lang="en-US" sz="2800" b="1" i="0" dirty="0">
                <a:solidFill>
                  <a:srgbClr val="F26548"/>
                </a:solidFill>
                <a:effectLst/>
              </a:rPr>
              <a:t>3. </a:t>
            </a:r>
            <a:r>
              <a:rPr lang="en-US" sz="2800" b="0" i="0" dirty="0">
                <a:solidFill>
                  <a:srgbClr val="242021"/>
                </a:solidFill>
                <a:effectLst/>
              </a:rPr>
              <a:t>When and where do Nam’s club members grow vegetables?</a:t>
            </a:r>
          </a:p>
        </p:txBody>
      </p:sp>
      <p:sp>
        <p:nvSpPr>
          <p:cNvPr id="14" name="Rectangle 13">
            <a:extLst>
              <a:ext uri="{FF2B5EF4-FFF2-40B4-BE49-F238E27FC236}">
                <a16:creationId xmlns:a16="http://schemas.microsoft.com/office/drawing/2014/main" id="{BB789CA1-4D10-2043-A775-95D7F647B256}"/>
              </a:ext>
            </a:extLst>
          </p:cNvPr>
          <p:cNvSpPr/>
          <p:nvPr/>
        </p:nvSpPr>
        <p:spPr>
          <a:xfrm>
            <a:off x="891709" y="1743665"/>
            <a:ext cx="9658093" cy="523220"/>
          </a:xfrm>
          <a:prstGeom prst="rect">
            <a:avLst/>
          </a:prstGeom>
        </p:spPr>
        <p:txBody>
          <a:bodyPr wrap="none">
            <a:spAutoFit/>
          </a:bodyPr>
          <a:lstStyle/>
          <a:p>
            <a:pPr lvl="0" fontAlgn="base">
              <a:spcAft>
                <a:spcPts val="0"/>
              </a:spcAft>
            </a:pPr>
            <a:r>
              <a:rPr lang="en-GB" sz="2800" i="1" dirty="0">
                <a:solidFill>
                  <a:srgbClr val="C00000"/>
                </a:solidFill>
                <a:effectLst>
                  <a:glow rad="88900">
                    <a:schemeClr val="bg1"/>
                  </a:glow>
                </a:effectLst>
                <a:latin typeface="Calibri" panose="020F0502020204030204" pitchFamily="34" charset="0"/>
                <a:cs typeface="Calibri" panose="020F0502020204030204" pitchFamily="34" charset="0"/>
              </a:rPr>
              <a:t>They encourage their classmates to recycle glass, cans and paper.</a:t>
            </a:r>
            <a:endParaRPr lang="en-US" sz="2800" i="1" dirty="0">
              <a:solidFill>
                <a:srgbClr val="C00000"/>
              </a:solidFill>
              <a:effectLst>
                <a:glow rad="88900">
                  <a:schemeClr val="bg1"/>
                </a:glow>
              </a:effectLst>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6E83742-85E1-D246-B93B-E3F3F1F8B520}"/>
              </a:ext>
            </a:extLst>
          </p:cNvPr>
          <p:cNvSpPr/>
          <p:nvPr/>
        </p:nvSpPr>
        <p:spPr>
          <a:xfrm>
            <a:off x="891709" y="2760681"/>
            <a:ext cx="8784777" cy="523220"/>
          </a:xfrm>
          <a:prstGeom prst="rect">
            <a:avLst/>
          </a:prstGeom>
        </p:spPr>
        <p:txBody>
          <a:bodyPr wrap="none">
            <a:spAutoFit/>
          </a:bodyPr>
          <a:lstStyle/>
          <a:p>
            <a:pPr lvl="0" fontAlgn="base">
              <a:spcAft>
                <a:spcPts val="0"/>
              </a:spcAft>
            </a:pPr>
            <a:r>
              <a:rPr lang="en-GB" sz="2800" i="1" dirty="0">
                <a:solidFill>
                  <a:srgbClr val="C00000"/>
                </a:solidFill>
                <a:effectLst>
                  <a:glow rad="88900">
                    <a:schemeClr val="bg1"/>
                  </a:glow>
                </a:effectLst>
                <a:latin typeface="Calibri" panose="020F0502020204030204" pitchFamily="34" charset="0"/>
                <a:cs typeface="Calibri" panose="020F0502020204030204" pitchFamily="34" charset="0"/>
              </a:rPr>
              <a:t>The reporter thinks their activities protect the environment.</a:t>
            </a:r>
            <a:endParaRPr lang="en-US" sz="2800" i="1" dirty="0">
              <a:solidFill>
                <a:srgbClr val="C00000"/>
              </a:solidFill>
              <a:effectLst>
                <a:glow rad="88900">
                  <a:schemeClr val="bg1"/>
                </a:glow>
              </a:effectLst>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2E567748-9AED-164E-8A33-0B0F825B9B24}"/>
              </a:ext>
            </a:extLst>
          </p:cNvPr>
          <p:cNvSpPr/>
          <p:nvPr/>
        </p:nvSpPr>
        <p:spPr>
          <a:xfrm>
            <a:off x="891709" y="3783664"/>
            <a:ext cx="8253863" cy="523220"/>
          </a:xfrm>
          <a:prstGeom prst="rect">
            <a:avLst/>
          </a:prstGeom>
        </p:spPr>
        <p:txBody>
          <a:bodyPr wrap="none">
            <a:spAutoFit/>
          </a:bodyPr>
          <a:lstStyle/>
          <a:p>
            <a:pPr lvl="0" fontAlgn="base">
              <a:spcAft>
                <a:spcPts val="0"/>
              </a:spcAft>
            </a:pPr>
            <a:r>
              <a:rPr lang="en-GB" sz="2800" i="1" dirty="0">
                <a:solidFill>
                  <a:srgbClr val="C00000"/>
                </a:solidFill>
                <a:effectLst>
                  <a:glow rad="88900">
                    <a:schemeClr val="bg1"/>
                  </a:glow>
                </a:effectLst>
                <a:latin typeface="Calibri" panose="020F0502020204030204" pitchFamily="34" charset="0"/>
                <a:cs typeface="Calibri" panose="020F0502020204030204" pitchFamily="34" charset="0"/>
              </a:rPr>
              <a:t>They grow vegetables in the school garden after school.</a:t>
            </a:r>
            <a:endParaRPr lang="en-US" sz="2800" i="1" dirty="0">
              <a:solidFill>
                <a:srgbClr val="C00000"/>
              </a:solidFill>
              <a:effectLst>
                <a:glow rad="88900">
                  <a:schemeClr val="bg1"/>
                </a:glow>
              </a:effectLst>
              <a:latin typeface="Calibri" panose="020F0502020204030204" pitchFamily="34" charset="0"/>
              <a:cs typeface="Calibri" panose="020F0502020204030204" pitchFamily="34" charset="0"/>
            </a:endParaRPr>
          </a:p>
        </p:txBody>
      </p:sp>
      <p:pic>
        <p:nvPicPr>
          <p:cNvPr id="2" name="0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4546" y="313700"/>
            <a:ext cx="609600" cy="609600"/>
          </a:xfrm>
          <a:prstGeom prst="rect">
            <a:avLst/>
          </a:prstGeom>
        </p:spPr>
      </p:pic>
    </p:spTree>
    <p:extLst>
      <p:ext uri="{BB962C8B-B14F-4D97-AF65-F5344CB8AC3E}">
        <p14:creationId xmlns:p14="http://schemas.microsoft.com/office/powerpoint/2010/main" val="260726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4" grpId="0"/>
      <p:bldP spid="16"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9234" y="144675"/>
            <a:ext cx="2264007"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b="1" dirty="0">
                <a:solidFill>
                  <a:schemeClr val="bg1"/>
                </a:solidFill>
              </a:rPr>
              <a:t>Tape transcript</a:t>
            </a:r>
          </a:p>
        </p:txBody>
      </p:sp>
      <p:sp>
        <p:nvSpPr>
          <p:cNvPr id="5" name="Rectangle 4"/>
          <p:cNvSpPr/>
          <p:nvPr/>
        </p:nvSpPr>
        <p:spPr>
          <a:xfrm>
            <a:off x="565059" y="983475"/>
            <a:ext cx="11198153" cy="4832092"/>
          </a:xfrm>
          <a:prstGeom prst="rect">
            <a:avLst/>
          </a:prstGeom>
        </p:spPr>
        <p:txBody>
          <a:bodyPr wrap="square">
            <a:spAutoFit/>
          </a:bodyPr>
          <a:lstStyle/>
          <a:p>
            <a:r>
              <a:rPr lang="en-GB" sz="2200" b="1" dirty="0">
                <a:solidFill>
                  <a:srgbClr val="FF0000"/>
                </a:solidFill>
                <a:latin typeface=".VnArial Narrow" pitchFamily="34" charset="0"/>
              </a:rPr>
              <a:t>Reporter:</a:t>
            </a:r>
            <a:r>
              <a:rPr lang="en-GB" sz="2200" dirty="0">
                <a:latin typeface=".VnArial Narrow" pitchFamily="34" charset="0"/>
              </a:rPr>
              <a:t> Hello, </a:t>
            </a:r>
            <a:r>
              <a:rPr lang="en-GB" sz="2200" dirty="0" err="1">
                <a:latin typeface=".VnArial Narrow" pitchFamily="34" charset="0"/>
              </a:rPr>
              <a:t>Trang</a:t>
            </a:r>
            <a:r>
              <a:rPr lang="en-GB" sz="2200" dirty="0">
                <a:latin typeface=".VnArial Narrow" pitchFamily="34" charset="0"/>
              </a:rPr>
              <a:t> and </a:t>
            </a:r>
            <a:r>
              <a:rPr lang="en-GB" sz="2200" dirty="0" err="1">
                <a:latin typeface=".VnArial Narrow" pitchFamily="34" charset="0"/>
              </a:rPr>
              <a:t>Phong</a:t>
            </a:r>
            <a:r>
              <a:rPr lang="en-GB" sz="2200" dirty="0">
                <a:latin typeface=".VnArial Narrow" pitchFamily="34" charset="0"/>
              </a:rPr>
              <a:t>. Can you tell me something about your school outdoor activities?</a:t>
            </a:r>
          </a:p>
          <a:p>
            <a:r>
              <a:rPr lang="en-GB" sz="2200" b="1" dirty="0" err="1">
                <a:latin typeface=".VnArial Narrow" pitchFamily="34" charset="0"/>
              </a:rPr>
              <a:t>Trang</a:t>
            </a:r>
            <a:r>
              <a:rPr lang="en-GB" sz="2200" dirty="0">
                <a:latin typeface=".VnArial Narrow" pitchFamily="34" charset="0"/>
              </a:rPr>
              <a:t>: Well. School is great. We are busy with our subjects, but we really enjoy the opportunities we have for outdoor activities.</a:t>
            </a:r>
          </a:p>
          <a:p>
            <a:r>
              <a:rPr lang="en-GB" sz="2200" b="1" dirty="0">
                <a:solidFill>
                  <a:srgbClr val="FF0000"/>
                </a:solidFill>
                <a:latin typeface=".VnArial Narrow" pitchFamily="34" charset="0"/>
              </a:rPr>
              <a:t>Reporter:</a:t>
            </a:r>
            <a:r>
              <a:rPr lang="en-GB" sz="2200" dirty="0">
                <a:latin typeface=".VnArial Narrow" pitchFamily="34" charset="0"/>
              </a:rPr>
              <a:t> Great. What types of outdoor activities do you take part in?</a:t>
            </a:r>
          </a:p>
          <a:p>
            <a:r>
              <a:rPr lang="en-GB" sz="2200" b="1" dirty="0" err="1">
                <a:latin typeface=".VnArial Narrow" pitchFamily="34" charset="0"/>
              </a:rPr>
              <a:t>Trang</a:t>
            </a:r>
            <a:r>
              <a:rPr lang="en-GB" sz="2200" dirty="0">
                <a:latin typeface=".VnArial Narrow" pitchFamily="34" charset="0"/>
              </a:rPr>
              <a:t>: I'm a member of a club called Go Green Club. And we do lots of activities.</a:t>
            </a:r>
          </a:p>
          <a:p>
            <a:r>
              <a:rPr lang="en-GB" sz="2200" b="1" dirty="0">
                <a:solidFill>
                  <a:srgbClr val="FF0000"/>
                </a:solidFill>
                <a:latin typeface=".VnArial Narrow" pitchFamily="34" charset="0"/>
              </a:rPr>
              <a:t>Reporter:</a:t>
            </a:r>
            <a:r>
              <a:rPr lang="en-GB" sz="2200" dirty="0">
                <a:latin typeface=".VnArial Narrow" pitchFamily="34" charset="0"/>
              </a:rPr>
              <a:t> What activities, for example?</a:t>
            </a:r>
          </a:p>
          <a:p>
            <a:r>
              <a:rPr lang="en-GB" sz="2200" b="1" dirty="0" err="1">
                <a:latin typeface=".VnArial Narrow" pitchFamily="34" charset="0"/>
              </a:rPr>
              <a:t>Trang</a:t>
            </a:r>
            <a:r>
              <a:rPr lang="en-GB" sz="2200" b="1" dirty="0">
                <a:latin typeface=".VnArial Narrow" pitchFamily="34" charset="0"/>
              </a:rPr>
              <a:t>:</a:t>
            </a:r>
            <a:r>
              <a:rPr lang="en-GB" sz="2200" dirty="0">
                <a:latin typeface=".VnArial Narrow" pitchFamily="34" charset="0"/>
              </a:rPr>
              <a:t> Well, our members clean streets on Saturday afternoons. We also encourage our classmates to recycle glass, cans, and paper.</a:t>
            </a:r>
          </a:p>
          <a:p>
            <a:r>
              <a:rPr lang="en-GB" sz="2200" b="1" dirty="0">
                <a:solidFill>
                  <a:srgbClr val="FF0000"/>
                </a:solidFill>
                <a:latin typeface=".VnArial Narrow" pitchFamily="34" charset="0"/>
              </a:rPr>
              <a:t>Reporter:</a:t>
            </a:r>
            <a:r>
              <a:rPr lang="en-GB" sz="2200" dirty="0">
                <a:latin typeface=".VnArial Narrow" pitchFamily="34" charset="0"/>
              </a:rPr>
              <a:t> Wonderful! I'm sure your activities help us protect our environment. What about you, </a:t>
            </a:r>
            <a:r>
              <a:rPr lang="en-GB" sz="2200" dirty="0" err="1">
                <a:latin typeface=".VnArial Narrow" pitchFamily="34" charset="0"/>
              </a:rPr>
              <a:t>Phong</a:t>
            </a:r>
            <a:r>
              <a:rPr lang="en-GB" sz="2200" dirty="0">
                <a:latin typeface=".VnArial Narrow" pitchFamily="34" charset="0"/>
              </a:rPr>
              <a:t>? What outdoor activities do you do?</a:t>
            </a:r>
          </a:p>
          <a:p>
            <a:r>
              <a:rPr lang="en-GB" sz="2200" b="1" dirty="0" err="1">
                <a:latin typeface=".VnArial Narrow" pitchFamily="34" charset="0"/>
              </a:rPr>
              <a:t>Phong</a:t>
            </a:r>
            <a:r>
              <a:rPr lang="en-GB" sz="2200" dirty="0">
                <a:latin typeface=".VnArial Narrow" pitchFamily="34" charset="0"/>
              </a:rPr>
              <a:t>: Well. I'm a member of the Green Garden Club. We grow vegetables in the school garden after school. Our school canteen uses the vegetables for our lunches.</a:t>
            </a:r>
          </a:p>
          <a:p>
            <a:r>
              <a:rPr lang="en-GB" sz="2200" b="1" dirty="0">
                <a:solidFill>
                  <a:srgbClr val="FF0000"/>
                </a:solidFill>
                <a:latin typeface=".VnArial Narrow" pitchFamily="34" charset="0"/>
              </a:rPr>
              <a:t>Reporter:</a:t>
            </a:r>
            <a:r>
              <a:rPr lang="en-GB" sz="2200" dirty="0">
                <a:latin typeface=".VnArial Narrow" pitchFamily="34" charset="0"/>
              </a:rPr>
              <a:t> Sounds interesting. And ...</a:t>
            </a:r>
          </a:p>
          <a:p>
            <a:endParaRPr lang="en-GB" sz="2200" dirty="0">
              <a:latin typeface=".VnArial Narrow" pitchFamily="34" charset="0"/>
            </a:endParaRPr>
          </a:p>
        </p:txBody>
      </p:sp>
    </p:spTree>
    <p:extLst>
      <p:ext uri="{BB962C8B-B14F-4D97-AF65-F5344CB8AC3E}">
        <p14:creationId xmlns:p14="http://schemas.microsoft.com/office/powerpoint/2010/main" val="2862450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5" name="TextBox 14"/>
          <p:cNvSpPr txBox="1"/>
          <p:nvPr/>
        </p:nvSpPr>
        <p:spPr>
          <a:xfrm>
            <a:off x="487067" y="208434"/>
            <a:ext cx="2497433"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II. WRITING</a:t>
            </a:r>
          </a:p>
        </p:txBody>
      </p:sp>
      <p:sp>
        <p:nvSpPr>
          <p:cNvPr id="8" name="TextBox 7">
            <a:extLst>
              <a:ext uri="{FF2B5EF4-FFF2-40B4-BE49-F238E27FC236}">
                <a16:creationId xmlns:a16="http://schemas.microsoft.com/office/drawing/2014/main" id="{58837C03-15B0-4F4A-8CD7-DE20B1C80534}"/>
              </a:ext>
            </a:extLst>
          </p:cNvPr>
          <p:cNvSpPr txBox="1"/>
          <p:nvPr/>
        </p:nvSpPr>
        <p:spPr>
          <a:xfrm>
            <a:off x="936887" y="1126754"/>
            <a:ext cx="10844742" cy="461665"/>
          </a:xfrm>
          <a:prstGeom prst="rect">
            <a:avLst/>
          </a:prstGeom>
          <a:noFill/>
          <a:effectLst/>
        </p:spPr>
        <p:txBody>
          <a:bodyPr wrap="square" rtlCol="0">
            <a:spAutoFit/>
          </a:bodyPr>
          <a:lstStyle/>
          <a:p>
            <a:r>
              <a:rPr lang="en-US" sz="2400" b="1" dirty="0">
                <a:latin typeface="Calibri" panose="020F0502020204030204" pitchFamily="34" charset="0"/>
                <a:cs typeface="Calibri" panose="020F0502020204030204" pitchFamily="34" charset="0"/>
              </a:rPr>
              <a:t>Work in pairs</a:t>
            </a:r>
            <a:r>
              <a:rPr lang="vi-VN" sz="2400" b="1" dirty="0">
                <a:latin typeface="Calibri" panose="020F0502020204030204" pitchFamily="34" charset="0"/>
                <a:cs typeface="Calibri" panose="020F0502020204030204" pitchFamily="34" charset="0"/>
              </a:rPr>
              <a:t>. Ask and answer questions about your school’s outdoor activities.</a:t>
            </a:r>
            <a:endParaRPr lang="en-US" sz="2400" dirty="0">
              <a:latin typeface="Calibri" panose="020F0502020204030204" pitchFamily="34" charset="0"/>
              <a:cs typeface="Calibri" panose="020F050202020403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23567" y="111121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476352" y="100857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a:extLst>
              <a:ext uri="{FF2B5EF4-FFF2-40B4-BE49-F238E27FC236}">
                <a16:creationId xmlns:a16="http://schemas.microsoft.com/office/drawing/2014/main" id="{54D52F7E-964B-2B49-BC52-DC878FF82187}"/>
              </a:ext>
            </a:extLst>
          </p:cNvPr>
          <p:cNvSpPr txBox="1"/>
          <p:nvPr/>
        </p:nvSpPr>
        <p:spPr>
          <a:xfrm>
            <a:off x="1020013" y="1744706"/>
            <a:ext cx="10678487" cy="3257174"/>
          </a:xfrm>
          <a:prstGeom prst="rect">
            <a:avLst/>
          </a:prstGeom>
          <a:noFill/>
        </p:spPr>
        <p:txBody>
          <a:bodyPr wrap="square">
            <a:spAutoFit/>
          </a:bodyPr>
          <a:lstStyle/>
          <a:p>
            <a:pPr>
              <a:lnSpc>
                <a:spcPct val="150000"/>
              </a:lnSpc>
            </a:pPr>
            <a:r>
              <a:rPr lang="en-US" sz="2800" b="1" i="0" dirty="0">
                <a:solidFill>
                  <a:srgbClr val="F26548"/>
                </a:solidFill>
                <a:effectLst/>
              </a:rPr>
              <a:t>1. </a:t>
            </a:r>
            <a:r>
              <a:rPr lang="en-US" sz="2800" b="0" i="0" dirty="0">
                <a:solidFill>
                  <a:srgbClr val="242021"/>
                </a:solidFill>
                <a:effectLst/>
              </a:rPr>
              <a:t>What outdoor activities do you take part in at school?</a:t>
            </a:r>
            <a:br>
              <a:rPr lang="en-US" sz="2800" b="0" i="0" dirty="0">
                <a:solidFill>
                  <a:srgbClr val="242021"/>
                </a:solidFill>
                <a:effectLst/>
              </a:rPr>
            </a:br>
            <a:r>
              <a:rPr lang="en-US" sz="2800" b="0" i="0" dirty="0">
                <a:solidFill>
                  <a:srgbClr val="242021"/>
                </a:solidFill>
                <a:effectLst/>
              </a:rPr>
              <a:t>	</a:t>
            </a:r>
            <a:br>
              <a:rPr lang="en-US" sz="2800" b="0" i="0" dirty="0">
                <a:solidFill>
                  <a:srgbClr val="242021"/>
                </a:solidFill>
                <a:effectLst/>
              </a:rPr>
            </a:br>
            <a:r>
              <a:rPr lang="en-US" sz="2800" b="1" i="0" dirty="0">
                <a:solidFill>
                  <a:srgbClr val="F26548"/>
                </a:solidFill>
                <a:effectLst/>
              </a:rPr>
              <a:t>2. </a:t>
            </a:r>
            <a:r>
              <a:rPr lang="en-US" sz="2800" b="0" i="0" dirty="0">
                <a:solidFill>
                  <a:srgbClr val="242021"/>
                </a:solidFill>
                <a:effectLst/>
              </a:rPr>
              <a:t>Which outdoor activity do you like the best?</a:t>
            </a:r>
          </a:p>
          <a:p>
            <a:pPr>
              <a:lnSpc>
                <a:spcPct val="150000"/>
              </a:lnSpc>
            </a:pPr>
            <a:r>
              <a:rPr lang="en-US" sz="2800" b="0" i="0" dirty="0">
                <a:solidFill>
                  <a:srgbClr val="242021"/>
                </a:solidFill>
                <a:effectLst/>
              </a:rPr>
              <a:t>	</a:t>
            </a:r>
            <a:br>
              <a:rPr lang="en-US" sz="2800" b="0" i="0" dirty="0">
                <a:solidFill>
                  <a:srgbClr val="242021"/>
                </a:solidFill>
                <a:effectLst/>
              </a:rPr>
            </a:br>
            <a:r>
              <a:rPr lang="en-US" sz="2800" b="1" i="0" dirty="0">
                <a:solidFill>
                  <a:srgbClr val="F26548"/>
                </a:solidFill>
                <a:effectLst/>
              </a:rPr>
              <a:t>3. </a:t>
            </a:r>
            <a:r>
              <a:rPr lang="en-US" sz="2800" b="0" i="0" dirty="0">
                <a:solidFill>
                  <a:srgbClr val="242021"/>
                </a:solidFill>
                <a:effectLst/>
              </a:rPr>
              <a:t>Why do you like doing it?</a:t>
            </a:r>
          </a:p>
        </p:txBody>
      </p:sp>
      <p:sp>
        <p:nvSpPr>
          <p:cNvPr id="2" name="Rectangle 1"/>
          <p:cNvSpPr/>
          <p:nvPr/>
        </p:nvSpPr>
        <p:spPr>
          <a:xfrm>
            <a:off x="1117600" y="2349500"/>
            <a:ext cx="8714000" cy="1200329"/>
          </a:xfrm>
          <a:prstGeom prst="rect">
            <a:avLst/>
          </a:prstGeom>
        </p:spPr>
        <p:txBody>
          <a:bodyPr wrap="square">
            <a:spAutoFit/>
          </a:bodyPr>
          <a:lstStyle/>
          <a:p>
            <a:r>
              <a:rPr lang="en-GB" sz="2400" b="1" i="1" dirty="0">
                <a:solidFill>
                  <a:srgbClr val="FF0000"/>
                </a:solidFill>
                <a:sym typeface="Wingdings" pitchFamily="2" charset="2"/>
              </a:rPr>
              <a:t> </a:t>
            </a:r>
            <a:r>
              <a:rPr lang="en-GB" sz="2400" b="1" i="1" dirty="0">
                <a:solidFill>
                  <a:srgbClr val="FF0000"/>
                </a:solidFill>
              </a:rPr>
              <a:t>I take part in many outdoor activities in my school like planting trees, picking up rubbish, recycling old paper, donating old books.</a:t>
            </a:r>
          </a:p>
          <a:p>
            <a:endParaRPr lang="en-GB" sz="2400" b="1" i="1" dirty="0">
              <a:solidFill>
                <a:srgbClr val="FF0000"/>
              </a:solidFill>
            </a:endParaRPr>
          </a:p>
        </p:txBody>
      </p:sp>
      <p:sp>
        <p:nvSpPr>
          <p:cNvPr id="3" name="Rectangle 2"/>
          <p:cNvSpPr/>
          <p:nvPr/>
        </p:nvSpPr>
        <p:spPr>
          <a:xfrm>
            <a:off x="1244600" y="3853934"/>
            <a:ext cx="6467027" cy="461665"/>
          </a:xfrm>
          <a:prstGeom prst="rect">
            <a:avLst/>
          </a:prstGeom>
        </p:spPr>
        <p:txBody>
          <a:bodyPr wrap="none">
            <a:spAutoFit/>
          </a:bodyPr>
          <a:lstStyle/>
          <a:p>
            <a:r>
              <a:rPr lang="en-GB" sz="2400" b="1" i="1" dirty="0">
                <a:solidFill>
                  <a:srgbClr val="FF0000"/>
                </a:solidFill>
                <a:sym typeface="Wingdings" pitchFamily="2" charset="2"/>
              </a:rPr>
              <a:t> </a:t>
            </a:r>
            <a:r>
              <a:rPr lang="en-GB" sz="2400" b="1" i="1" dirty="0">
                <a:solidFill>
                  <a:srgbClr val="FF0000"/>
                </a:solidFill>
              </a:rPr>
              <a:t>My favourite outdoor activity is planting trees.</a:t>
            </a:r>
            <a:endParaRPr lang="en-US" sz="2400" b="1" i="1" dirty="0">
              <a:solidFill>
                <a:srgbClr val="FF0000"/>
              </a:solidFill>
            </a:endParaRPr>
          </a:p>
        </p:txBody>
      </p:sp>
      <p:sp>
        <p:nvSpPr>
          <p:cNvPr id="4" name="Rectangle 3"/>
          <p:cNvSpPr/>
          <p:nvPr/>
        </p:nvSpPr>
        <p:spPr>
          <a:xfrm>
            <a:off x="1282700" y="5014436"/>
            <a:ext cx="9385300" cy="830997"/>
          </a:xfrm>
          <a:prstGeom prst="rect">
            <a:avLst/>
          </a:prstGeom>
        </p:spPr>
        <p:txBody>
          <a:bodyPr wrap="square">
            <a:spAutoFit/>
          </a:bodyPr>
          <a:lstStyle/>
          <a:p>
            <a:r>
              <a:rPr lang="en-GB" sz="2400" b="1" i="1" dirty="0">
                <a:solidFill>
                  <a:srgbClr val="FF0000"/>
                </a:solidFill>
                <a:sym typeface="Wingdings" pitchFamily="2" charset="2"/>
              </a:rPr>
              <a:t> </a:t>
            </a:r>
            <a:r>
              <a:rPr lang="en-GB" sz="2400" b="1" i="1" dirty="0">
                <a:solidFill>
                  <a:srgbClr val="FF0000"/>
                </a:solidFill>
              </a:rPr>
              <a:t>Because it is good for the environment and makes me feel happy.</a:t>
            </a:r>
          </a:p>
          <a:p>
            <a:endParaRPr lang="en-GB" sz="2400" b="1" i="1" dirty="0">
              <a:solidFill>
                <a:srgbClr val="FF0000"/>
              </a:solidFill>
            </a:endParaRPr>
          </a:p>
        </p:txBody>
      </p:sp>
    </p:spTree>
    <p:extLst>
      <p:ext uri="{BB962C8B-B14F-4D97-AF65-F5344CB8AC3E}">
        <p14:creationId xmlns:p14="http://schemas.microsoft.com/office/powerpoint/2010/main" val="340953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924186" y="190601"/>
            <a:ext cx="10237128" cy="830997"/>
          </a:xfrm>
          <a:prstGeom prst="rect">
            <a:avLst/>
          </a:prstGeom>
          <a:noFill/>
          <a:effectLst/>
        </p:spPr>
        <p:txBody>
          <a:bodyPr wrap="square" rtlCol="0">
            <a:spAutoFit/>
          </a:bodyPr>
          <a:lstStyle/>
          <a:p>
            <a:r>
              <a:rPr lang="en-US" sz="2400" b="1" dirty="0">
                <a:cs typeface="Arial" panose="020B0604020202020204" pitchFamily="34" charset="0"/>
              </a:rPr>
              <a:t>Write a paragraph of about 70 words about an outdoor activity at your school. You can use the information in Task 4.  </a:t>
            </a:r>
            <a:endParaRPr lang="en-US" sz="2400" b="1" dirty="0">
              <a:effectLst>
                <a:glow rad="88900">
                  <a:schemeClr val="bg1"/>
                </a:glow>
              </a:effectLst>
              <a:cs typeface="Arial" panose="020B060402020202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21581" y="35479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474366" y="25215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6" name="Picture 5">
            <a:extLst>
              <a:ext uri="{FF2B5EF4-FFF2-40B4-BE49-F238E27FC236}">
                <a16:creationId xmlns:a16="http://schemas.microsoft.com/office/drawing/2014/main" id="{DB86B0DA-A293-4B5A-AC50-01EAC78BCD65}"/>
              </a:ext>
            </a:extLst>
          </p:cNvPr>
          <p:cNvPicPr>
            <a:picLocks noChangeAspect="1"/>
          </p:cNvPicPr>
          <p:nvPr/>
        </p:nvPicPr>
        <p:blipFill>
          <a:blip r:embed="rId3"/>
          <a:stretch>
            <a:fillRect/>
          </a:stretch>
        </p:blipFill>
        <p:spPr>
          <a:xfrm>
            <a:off x="182266" y="962574"/>
            <a:ext cx="11911765" cy="5335313"/>
          </a:xfrm>
          <a:prstGeom prst="rect">
            <a:avLst/>
          </a:prstGeom>
        </p:spPr>
      </p:pic>
      <p:sp>
        <p:nvSpPr>
          <p:cNvPr id="2" name="Rectangle 1"/>
          <p:cNvSpPr/>
          <p:nvPr/>
        </p:nvSpPr>
        <p:spPr>
          <a:xfrm>
            <a:off x="1242614" y="1754260"/>
            <a:ext cx="9525000" cy="4524315"/>
          </a:xfrm>
          <a:prstGeom prst="rect">
            <a:avLst/>
          </a:prstGeom>
        </p:spPr>
        <p:txBody>
          <a:bodyPr wrap="square">
            <a:spAutoFit/>
          </a:bodyPr>
          <a:lstStyle/>
          <a:p>
            <a:pPr>
              <a:lnSpc>
                <a:spcPct val="150000"/>
              </a:lnSpc>
            </a:pPr>
            <a:r>
              <a:rPr lang="en-GB" sz="2400" dirty="0"/>
              <a:t>My school is located in the </a:t>
            </a:r>
            <a:r>
              <a:rPr lang="en-GB" sz="2400" dirty="0" err="1"/>
              <a:t>center</a:t>
            </a:r>
            <a:r>
              <a:rPr lang="en-GB" sz="2400" dirty="0"/>
              <a:t> of my city. On the side of the school, there is a big garden. In my school, I take part in many outdoor activities in my school like planting trees, picking up rubbish, recycling old paper. I take part in many outdoor activities in my school like planting trees, picking up rubbish, ……. We also have other activities in the school such as football, basketball and many more. Planting trees is my favourite outdoor activity. It makes me a more responsible and creative . It also protects our environment.</a:t>
            </a:r>
          </a:p>
        </p:txBody>
      </p:sp>
    </p:spTree>
    <p:extLst>
      <p:ext uri="{BB962C8B-B14F-4D97-AF65-F5344CB8AC3E}">
        <p14:creationId xmlns:p14="http://schemas.microsoft.com/office/powerpoint/2010/main" val="3971969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Carousel Brainstorm - YouTube">
            <a:extLst>
              <a:ext uri="{FF2B5EF4-FFF2-40B4-BE49-F238E27FC236}">
                <a16:creationId xmlns:a16="http://schemas.microsoft.com/office/drawing/2014/main" id="{445B34F2-5590-41B3-8C98-DCCC80A93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630"/>
          <a:stretch/>
        </p:blipFill>
        <p:spPr bwMode="auto">
          <a:xfrm>
            <a:off x="203722" y="1150852"/>
            <a:ext cx="3402495" cy="42720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rousel Brainstorm - YouTube">
            <a:extLst>
              <a:ext uri="{FF2B5EF4-FFF2-40B4-BE49-F238E27FC236}">
                <a16:creationId xmlns:a16="http://schemas.microsoft.com/office/drawing/2014/main" id="{8364B115-70DC-4F41-AECB-0EC89EE429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996"/>
          <a:stretch/>
        </p:blipFill>
        <p:spPr bwMode="auto">
          <a:xfrm>
            <a:off x="8765263" y="992101"/>
            <a:ext cx="3232223" cy="45895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64A2296-3D88-4607-B5FA-2F9640DF5E3A}"/>
              </a:ext>
            </a:extLst>
          </p:cNvPr>
          <p:cNvSpPr txBox="1"/>
          <p:nvPr/>
        </p:nvSpPr>
        <p:spPr>
          <a:xfrm>
            <a:off x="3606218" y="188267"/>
            <a:ext cx="3472432" cy="646331"/>
          </a:xfrm>
          <a:prstGeom prst="rect">
            <a:avLst/>
          </a:prstGeom>
          <a:noFill/>
        </p:spPr>
        <p:txBody>
          <a:bodyPr wrap="square">
            <a:spAutoFit/>
          </a:bodyPr>
          <a:lstStyle/>
          <a:p>
            <a:pPr marL="0" marR="0">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CLASS GALLERY </a:t>
            </a:r>
            <a:endParaRPr lang="en-US" sz="40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8C6541A1-D28A-4781-933A-644B289541B7}"/>
              </a:ext>
            </a:extLst>
          </p:cNvPr>
          <p:cNvSpPr txBox="1"/>
          <p:nvPr/>
        </p:nvSpPr>
        <p:spPr>
          <a:xfrm>
            <a:off x="3426737" y="1512325"/>
            <a:ext cx="5338526" cy="2031325"/>
          </a:xfrm>
          <a:prstGeom prst="rect">
            <a:avLst/>
          </a:prstGeom>
          <a:noFill/>
        </p:spPr>
        <p:txBody>
          <a:bodyPr wrap="square" rtlCol="0">
            <a:spAutoFit/>
          </a:bodyPr>
          <a:lstStyle/>
          <a:p>
            <a:pPr algn="ctr">
              <a:lnSpc>
                <a:spcPct val="150000"/>
              </a:lnSpc>
            </a:pPr>
            <a:r>
              <a:rPr lang="en-US" sz="2800" b="1" dirty="0"/>
              <a:t>Students can:</a:t>
            </a:r>
          </a:p>
          <a:p>
            <a:pPr marL="457200" indent="-457200" algn="ctr">
              <a:lnSpc>
                <a:spcPct val="150000"/>
              </a:lnSpc>
              <a:buFont typeface="Wingdings" panose="05000000000000000000" pitchFamily="2" charset="2"/>
              <a:buChar char="ü"/>
            </a:pPr>
            <a:r>
              <a:rPr lang="en-US" sz="2800" dirty="0"/>
              <a:t>go and see others’ work</a:t>
            </a:r>
          </a:p>
          <a:p>
            <a:pPr marL="457200" indent="-457200" algn="ctr">
              <a:lnSpc>
                <a:spcPct val="150000"/>
              </a:lnSpc>
              <a:buFont typeface="Wingdings" panose="05000000000000000000" pitchFamily="2" charset="2"/>
              <a:buChar char="ü"/>
            </a:pPr>
            <a:r>
              <a:rPr lang="en-US" sz="2800" dirty="0"/>
              <a:t>give comments to one another</a:t>
            </a:r>
          </a:p>
        </p:txBody>
      </p:sp>
      <p:sp>
        <p:nvSpPr>
          <p:cNvPr id="9" name="TextBox 8"/>
          <p:cNvSpPr txBox="1"/>
          <p:nvPr/>
        </p:nvSpPr>
        <p:spPr>
          <a:xfrm>
            <a:off x="383204" y="188268"/>
            <a:ext cx="30435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Production</a:t>
            </a:r>
          </a:p>
        </p:txBody>
      </p:sp>
    </p:spTree>
    <p:extLst>
      <p:ext uri="{BB962C8B-B14F-4D97-AF65-F5344CB8AC3E}">
        <p14:creationId xmlns:p14="http://schemas.microsoft.com/office/powerpoint/2010/main" val="2090097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6" y="207665"/>
            <a:ext cx="43262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CONSOLIDATION</a:t>
            </a:r>
          </a:p>
        </p:txBody>
      </p:sp>
      <p:sp>
        <p:nvSpPr>
          <p:cNvPr id="9" name="TextBox 8">
            <a:extLst>
              <a:ext uri="{FF2B5EF4-FFF2-40B4-BE49-F238E27FC236}">
                <a16:creationId xmlns:a16="http://schemas.microsoft.com/office/drawing/2014/main" id="{B2625C90-98A3-4878-9F0E-449447B45580}"/>
              </a:ext>
            </a:extLst>
          </p:cNvPr>
          <p:cNvSpPr txBox="1"/>
          <p:nvPr/>
        </p:nvSpPr>
        <p:spPr>
          <a:xfrm>
            <a:off x="4230129" y="1848057"/>
            <a:ext cx="7595430" cy="2862322"/>
          </a:xfrm>
          <a:prstGeom prst="rect">
            <a:avLst/>
          </a:prstGeom>
          <a:noFill/>
        </p:spPr>
        <p:txBody>
          <a:bodyPr wrap="square">
            <a:spAutoFit/>
          </a:bodyPr>
          <a:lstStyle/>
          <a:p>
            <a:pPr marR="0">
              <a:lnSpc>
                <a:spcPct val="150000"/>
              </a:lnSpc>
              <a:spcBef>
                <a:spcPts val="0"/>
              </a:spcBef>
              <a:spcAft>
                <a:spcPts val="0"/>
              </a:spcAft>
            </a:pPr>
            <a:r>
              <a:rPr lang="en-US" sz="2400" dirty="0">
                <a:latin typeface="Calibri (Body)"/>
              </a:rPr>
              <a:t>In this lesson, we have learnt to:</a:t>
            </a:r>
          </a:p>
          <a:p>
            <a:pPr marL="457200" marR="0" indent="-457200">
              <a:lnSpc>
                <a:spcPct val="150000"/>
              </a:lnSpc>
              <a:spcBef>
                <a:spcPts val="0"/>
              </a:spcBef>
              <a:spcAft>
                <a:spcPts val="0"/>
              </a:spcAft>
              <a:buFont typeface="Wingdings" pitchFamily="2" charset="2"/>
              <a:buChar char="ü"/>
            </a:pPr>
            <a:r>
              <a:rPr lang="en-US" sz="2400" dirty="0">
                <a:latin typeface="Calibri (Body)"/>
              </a:rPr>
              <a:t>l</a:t>
            </a:r>
            <a:r>
              <a:rPr lang="vi-VN" sz="2400" dirty="0">
                <a:latin typeface="Calibri (Body)"/>
              </a:rPr>
              <a:t>isten for general and special information about school activities</a:t>
            </a:r>
            <a:endParaRPr lang="en-US" sz="2400" dirty="0">
              <a:latin typeface="Calibri (Body)"/>
            </a:endParaRPr>
          </a:p>
          <a:p>
            <a:pPr marL="457200" marR="0" indent="-457200">
              <a:lnSpc>
                <a:spcPct val="150000"/>
              </a:lnSpc>
              <a:spcBef>
                <a:spcPts val="0"/>
              </a:spcBef>
              <a:spcAft>
                <a:spcPts val="0"/>
              </a:spcAft>
              <a:buFont typeface="Wingdings" pitchFamily="2" charset="2"/>
              <a:buChar char="ü"/>
            </a:pPr>
            <a:r>
              <a:rPr lang="en-US" sz="2400" dirty="0">
                <a:latin typeface="Calibri (Body)"/>
              </a:rPr>
              <a:t>w</a:t>
            </a:r>
            <a:r>
              <a:rPr lang="vi-VN" sz="2400" dirty="0">
                <a:latin typeface="Calibri (Body)"/>
              </a:rPr>
              <a:t>rite a short paragraph about outdoor activities at one’s school</a:t>
            </a:r>
            <a:endParaRPr lang="en-US" sz="2400" dirty="0">
              <a:latin typeface="Calibri (Body)"/>
            </a:endParaRPr>
          </a:p>
        </p:txBody>
      </p:sp>
      <p:pic>
        <p:nvPicPr>
          <p:cNvPr id="10" name="Graphic 9" descr="Presentation with checklist with solid fill">
            <a:extLst>
              <a:ext uri="{FF2B5EF4-FFF2-40B4-BE49-F238E27FC236}">
                <a16:creationId xmlns:a16="http://schemas.microsoft.com/office/drawing/2014/main" id="{18334AD6-2727-4992-AC96-4CBD0907FB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4065" y="1235579"/>
            <a:ext cx="3315990" cy="3315990"/>
          </a:xfrm>
          <a:prstGeom prst="rect">
            <a:avLst/>
          </a:prstGeom>
        </p:spPr>
      </p:pic>
    </p:spTree>
    <p:extLst>
      <p:ext uri="{BB962C8B-B14F-4D97-AF65-F5344CB8AC3E}">
        <p14:creationId xmlns:p14="http://schemas.microsoft.com/office/powerpoint/2010/main" val="2275727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146" name="Picture 2" descr="Kết quả hình ảnh cho nền powerpoint don g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83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rot="21424557">
            <a:off x="497279" y="2569471"/>
            <a:ext cx="10954385" cy="3505200"/>
          </a:xfrm>
          <a:prstGeom prst="rect">
            <a:avLst/>
          </a:prstGeom>
        </p:spPr>
        <p:txBody>
          <a:bodyPr vert="horz" lIns="91427" tIns="45714" rIns="91427" bIns="45714" rtlCol="0">
            <a:noAutofit/>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685800" indent="-685800">
              <a:lnSpc>
                <a:spcPct val="100000"/>
              </a:lnSpc>
              <a:spcBef>
                <a:spcPts val="0"/>
              </a:spcBef>
              <a:spcAft>
                <a:spcPts val="1800"/>
              </a:spcAft>
              <a:buFontTx/>
              <a:buChar char="-"/>
            </a:pPr>
            <a:r>
              <a:rPr lang="en-GB" sz="3600" dirty="0">
                <a:solidFill>
                  <a:schemeClr val="tx1"/>
                </a:solidFill>
                <a:latin typeface="Times New Roman" pitchFamily="18" charset="0"/>
                <a:cs typeface="Times New Roman" pitchFamily="18" charset="0"/>
              </a:rPr>
              <a:t>Do EX in the workbook.</a:t>
            </a:r>
            <a:r>
              <a:rPr lang="en-US" sz="3600" dirty="0"/>
              <a:t> </a:t>
            </a:r>
          </a:p>
          <a:p>
            <a:pPr marL="685800" indent="-685800">
              <a:lnSpc>
                <a:spcPct val="100000"/>
              </a:lnSpc>
              <a:spcBef>
                <a:spcPts val="0"/>
              </a:spcBef>
              <a:spcAft>
                <a:spcPts val="1800"/>
              </a:spcAft>
              <a:buFontTx/>
              <a:buChar char="-"/>
            </a:pPr>
            <a:r>
              <a:rPr lang="en-US" sz="3600" dirty="0">
                <a:solidFill>
                  <a:schemeClr val="tx1"/>
                </a:solidFill>
              </a:rPr>
              <a:t>Prepare for the next lesson: </a:t>
            </a:r>
            <a:r>
              <a:rPr lang="en-US" sz="3600" b="1" dirty="0">
                <a:solidFill>
                  <a:schemeClr val="tx1"/>
                </a:solidFill>
              </a:rPr>
              <a:t>Looking back &amp; Project</a:t>
            </a:r>
          </a:p>
          <a:p>
            <a:pPr>
              <a:lnSpc>
                <a:spcPct val="100000"/>
              </a:lnSpc>
              <a:spcBef>
                <a:spcPts val="0"/>
              </a:spcBef>
              <a:spcAft>
                <a:spcPts val="1800"/>
              </a:spcAft>
            </a:pPr>
            <a:endParaRPr lang="en-US" sz="3600" dirty="0">
              <a:solidFill>
                <a:schemeClr val="tx1"/>
              </a:solidFill>
              <a:latin typeface="Times New Roman" pitchFamily="18" charset="0"/>
              <a:cs typeface="Times New Roman" pitchFamily="18" charset="0"/>
            </a:endParaRPr>
          </a:p>
          <a:p>
            <a:pPr marL="914267" indent="-914267">
              <a:lnSpc>
                <a:spcPct val="100000"/>
              </a:lnSpc>
              <a:spcBef>
                <a:spcPts val="0"/>
              </a:spcBef>
              <a:spcAft>
                <a:spcPts val="1800"/>
              </a:spcAft>
              <a:buAutoNum type="arabicPeriod"/>
            </a:pPr>
            <a:endParaRPr lang="vi-VN" sz="3600" b="1" dirty="0">
              <a:solidFill>
                <a:schemeClr val="tx1"/>
              </a:solidFill>
              <a:latin typeface="Gabriola" panose="04040605051002020D02" pitchFamily="82" charset="0"/>
            </a:endParaRPr>
          </a:p>
          <a:p>
            <a:pPr>
              <a:lnSpc>
                <a:spcPct val="100000"/>
              </a:lnSpc>
              <a:spcBef>
                <a:spcPts val="0"/>
              </a:spcBef>
              <a:spcAft>
                <a:spcPts val="1800"/>
              </a:spcAft>
            </a:pPr>
            <a:endParaRPr lang="en-US" sz="3600" b="1" dirty="0">
              <a:solidFill>
                <a:schemeClr val="tx1"/>
              </a:solidFill>
              <a:latin typeface="Gabriola" panose="04040605051002020D02" pitchFamily="82" charset="0"/>
            </a:endParaRPr>
          </a:p>
        </p:txBody>
      </p:sp>
      <p:sp>
        <p:nvSpPr>
          <p:cNvPr id="4" name="TextBox 3"/>
          <p:cNvSpPr txBox="1"/>
          <p:nvPr/>
        </p:nvSpPr>
        <p:spPr>
          <a:xfrm rot="21441880">
            <a:off x="2431641" y="1338828"/>
            <a:ext cx="6727016" cy="1028711"/>
          </a:xfrm>
          <a:prstGeom prst="rect">
            <a:avLst/>
          </a:prstGeom>
          <a:noFill/>
        </p:spPr>
        <p:txBody>
          <a:bodyPr wrap="square" lIns="91427" tIns="45714" rIns="91427" bIns="45714" rtlCol="0">
            <a:prstTxWarp prst="textInflate">
              <a:avLst/>
            </a:prstTxWarp>
            <a:spAutoFit/>
          </a:bodyPr>
          <a:lstStyle/>
          <a:p>
            <a:r>
              <a:rPr lang="en-GB" sz="7200" b="1" spc="600" dirty="0">
                <a:ln>
                  <a:solidFill>
                    <a:srgbClr val="FF0000"/>
                  </a:solidFill>
                </a:ln>
                <a:solidFill>
                  <a:srgbClr val="FF0000"/>
                </a:solidFill>
                <a:effectLst>
                  <a:glow rad="63500">
                    <a:schemeClr val="accent4">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VnMysticalH" panose="020B7200000000000000" pitchFamily="34" charset="0"/>
              </a:rPr>
              <a:t>homework</a:t>
            </a:r>
            <a:endParaRPr lang="en-US" sz="7200" b="1" spc="600" dirty="0">
              <a:ln>
                <a:solidFill>
                  <a:srgbClr val="FF0000"/>
                </a:solidFill>
              </a:ln>
              <a:solidFill>
                <a:srgbClr val="FF0000"/>
              </a:solidFill>
              <a:effectLst>
                <a:glow rad="63500">
                  <a:schemeClr val="accent4">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VnMysticalH" panose="020B7200000000000000" pitchFamily="34" charset="0"/>
            </a:endParaRPr>
          </a:p>
        </p:txBody>
      </p:sp>
      <p:pic>
        <p:nvPicPr>
          <p:cNvPr id="6" name="Picture 2" descr="Kết quả hình ảnh cho dấu chấm hỏi độ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710" y="994113"/>
            <a:ext cx="1718140" cy="17181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ết quả hình ảnh cho dấu chấm hỏi độ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1791" y="1184721"/>
            <a:ext cx="1418863" cy="155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21537"/>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6150"/>
                                        </p:tgtEl>
                                        <p:attrNameLst>
                                          <p:attrName>style.visibility</p:attrName>
                                        </p:attrNameLst>
                                      </p:cBhvr>
                                      <p:to>
                                        <p:strVal val="visible"/>
                                      </p:to>
                                    </p:set>
                                    <p:animEffect transition="in" filter="wipe(down)">
                                      <p:cBhvr>
                                        <p:cTn id="28" dur="500"/>
                                        <p:tgtEl>
                                          <p:spTgt spid="615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additive="base">
                                        <p:cTn id="3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15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84777" y="1007907"/>
            <a:ext cx="4870345" cy="1754314"/>
          </a:xfrm>
          <a:prstGeom prst="rect">
            <a:avLst/>
          </a:prstGeom>
          <a:noFill/>
        </p:spPr>
        <p:txBody>
          <a:bodyPr wrap="none" lIns="91427" tIns="45714" rIns="91427" bIns="45714">
            <a:spAutoFit/>
          </a:bodyPr>
          <a:lstStyle/>
          <a:p>
            <a:pPr algn="ctr"/>
            <a:r>
              <a:rPr lang="en-US" sz="5400" b="1" dirty="0">
                <a:ln w="22225">
                  <a:solidFill>
                    <a:schemeClr val="accent2"/>
                  </a:solidFill>
                  <a:prstDash val="solid"/>
                </a:ln>
                <a:solidFill>
                  <a:schemeClr val="accent2">
                    <a:lumMod val="40000"/>
                    <a:lumOff val="60000"/>
                  </a:schemeClr>
                </a:solidFill>
              </a:rPr>
              <a:t>Thank you!</a:t>
            </a:r>
          </a:p>
          <a:p>
            <a:pPr algn="ctr"/>
            <a:r>
              <a:rPr lang="en-US" sz="5400" b="1" dirty="0">
                <a:ln w="22225">
                  <a:solidFill>
                    <a:schemeClr val="accent2"/>
                  </a:solidFill>
                  <a:prstDash val="solid"/>
                </a:ln>
                <a:solidFill>
                  <a:schemeClr val="accent2">
                    <a:lumMod val="40000"/>
                    <a:lumOff val="60000"/>
                  </a:schemeClr>
                </a:solidFill>
              </a:rPr>
              <a:t>Have a nice day!</a:t>
            </a:r>
          </a:p>
        </p:txBody>
      </p:sp>
    </p:spTree>
    <p:extLst>
      <p:ext uri="{BB962C8B-B14F-4D97-AF65-F5344CB8AC3E}">
        <p14:creationId xmlns:p14="http://schemas.microsoft.com/office/powerpoint/2010/main" val="211472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B58271-5382-224C-8E7E-C934A1BF8C7C}"/>
              </a:ext>
            </a:extLst>
          </p:cNvPr>
          <p:cNvSpPr/>
          <p:nvPr/>
        </p:nvSpPr>
        <p:spPr>
          <a:xfrm>
            <a:off x="339481" y="5525100"/>
            <a:ext cx="9044335" cy="461665"/>
          </a:xfrm>
          <a:prstGeom prst="rect">
            <a:avLst/>
          </a:prstGeom>
        </p:spPr>
        <p:txBody>
          <a:bodyPr wrap="none">
            <a:spAutoFit/>
          </a:bodyPr>
          <a:lstStyle/>
          <a:p>
            <a:pPr lvl="0" fontAlgn="base">
              <a:spcAft>
                <a:spcPts val="0"/>
              </a:spcAft>
            </a:pPr>
            <a:r>
              <a:rPr lang="en-GB" sz="2400" dirty="0">
                <a:effectLst>
                  <a:glow rad="88900">
                    <a:schemeClr val="bg1"/>
                  </a:glow>
                </a:effectLst>
                <a:latin typeface="Arial" panose="020B0604020202020204" pitchFamily="34" charset="0"/>
                <a:cs typeface="Arial" panose="020B0604020202020204" pitchFamily="34" charset="0"/>
              </a:rPr>
              <a:t>5. The school year usually begins  _ _  September 5</a:t>
            </a:r>
            <a:r>
              <a:rPr lang="en-GB" sz="2400" baseline="30000" dirty="0">
                <a:effectLst>
                  <a:glow rad="88900">
                    <a:schemeClr val="bg1"/>
                  </a:glow>
                </a:effectLst>
                <a:latin typeface="Arial" panose="020B0604020202020204" pitchFamily="34" charset="0"/>
                <a:cs typeface="Arial" panose="020B0604020202020204" pitchFamily="34" charset="0"/>
              </a:rPr>
              <a:t>th</a:t>
            </a:r>
            <a:r>
              <a:rPr lang="en-GB" sz="2400" dirty="0">
                <a:effectLst>
                  <a:glow rad="88900">
                    <a:schemeClr val="bg1"/>
                  </a:glow>
                </a:effectLst>
                <a:latin typeface="Arial" panose="020B0604020202020204" pitchFamily="34" charset="0"/>
                <a:cs typeface="Arial" panose="020B0604020202020204" pitchFamily="34" charset="0"/>
              </a:rPr>
              <a:t> every year.</a:t>
            </a:r>
            <a:endParaRPr lang="en-US" sz="2400" dirty="0">
              <a:effectLst>
                <a:glow rad="88900">
                  <a:schemeClr val="bg1"/>
                </a:glo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7B58271-5382-224C-8E7E-C934A1BF8C7C}"/>
              </a:ext>
            </a:extLst>
          </p:cNvPr>
          <p:cNvSpPr/>
          <p:nvPr/>
        </p:nvSpPr>
        <p:spPr>
          <a:xfrm>
            <a:off x="339481" y="4692532"/>
            <a:ext cx="6577442" cy="461665"/>
          </a:xfrm>
          <a:prstGeom prst="rect">
            <a:avLst/>
          </a:prstGeom>
        </p:spPr>
        <p:txBody>
          <a:bodyPr wrap="none">
            <a:spAutoFit/>
          </a:bodyPr>
          <a:lstStyle/>
          <a:p>
            <a:pPr lvl="0" fontAlgn="base">
              <a:spcAft>
                <a:spcPts val="0"/>
              </a:spcAft>
            </a:pPr>
            <a:r>
              <a:rPr lang="en-GB" sz="2400" dirty="0">
                <a:effectLst>
                  <a:glow rad="88900">
                    <a:schemeClr val="bg1"/>
                  </a:glow>
                </a:effectLst>
                <a:latin typeface="Arial" panose="020B0604020202020204" pitchFamily="34" charset="0"/>
                <a:cs typeface="Arial" panose="020B0604020202020204" pitchFamily="34" charset="0"/>
              </a:rPr>
              <a:t>4. </a:t>
            </a:r>
            <a:r>
              <a:rPr lang="en-GB" sz="2400" dirty="0" err="1">
                <a:effectLst>
                  <a:glow rad="88900">
                    <a:schemeClr val="bg1"/>
                  </a:glow>
                </a:effectLst>
                <a:latin typeface="Arial" panose="020B0604020202020204" pitchFamily="34" charset="0"/>
                <a:cs typeface="Arial" panose="020B0604020202020204" pitchFamily="34" charset="0"/>
              </a:rPr>
              <a:t>Quoc</a:t>
            </a:r>
            <a:r>
              <a:rPr lang="en-GB" sz="2400" dirty="0">
                <a:effectLst>
                  <a:glow rad="88900">
                    <a:schemeClr val="bg1"/>
                  </a:glow>
                </a:effectLst>
                <a:latin typeface="Arial" panose="020B0604020202020204" pitchFamily="34" charset="0"/>
                <a:cs typeface="Arial" panose="020B0604020202020204" pitchFamily="34" charset="0"/>
              </a:rPr>
              <a:t> Hoc – Hue was  _ _ _ _ _ _ _  in 1986.</a:t>
            </a:r>
            <a:endParaRPr lang="en-US" sz="2400" dirty="0">
              <a:effectLst>
                <a:glow rad="88900">
                  <a:schemeClr val="bg1"/>
                </a:glow>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7B58271-5382-224C-8E7E-C934A1BF8C7C}"/>
              </a:ext>
            </a:extLst>
          </p:cNvPr>
          <p:cNvSpPr/>
          <p:nvPr/>
        </p:nvSpPr>
        <p:spPr>
          <a:xfrm>
            <a:off x="339481" y="3945464"/>
            <a:ext cx="7675499" cy="461665"/>
          </a:xfrm>
          <a:prstGeom prst="rect">
            <a:avLst/>
          </a:prstGeom>
        </p:spPr>
        <p:txBody>
          <a:bodyPr wrap="none">
            <a:spAutoFit/>
          </a:bodyPr>
          <a:lstStyle/>
          <a:p>
            <a:pPr lvl="0" fontAlgn="base">
              <a:spcAft>
                <a:spcPts val="0"/>
              </a:spcAft>
            </a:pPr>
            <a:r>
              <a:rPr lang="en-GB" sz="2400" dirty="0">
                <a:effectLst>
                  <a:glow rad="88900">
                    <a:schemeClr val="bg1"/>
                  </a:glow>
                </a:effectLst>
                <a:latin typeface="Arial" panose="020B0604020202020204" pitchFamily="34" charset="0"/>
                <a:cs typeface="Arial" panose="020B0604020202020204" pitchFamily="34" charset="0"/>
              </a:rPr>
              <a:t>3. My and </a:t>
            </a:r>
            <a:r>
              <a:rPr lang="en-GB" sz="2400" dirty="0" err="1">
                <a:effectLst>
                  <a:glow rad="88900">
                    <a:schemeClr val="bg1"/>
                  </a:glow>
                </a:effectLst>
                <a:latin typeface="Arial" panose="020B0604020202020204" pitchFamily="34" charset="0"/>
                <a:cs typeface="Arial" panose="020B0604020202020204" pitchFamily="34" charset="0"/>
              </a:rPr>
              <a:t>Phong</a:t>
            </a:r>
            <a:r>
              <a:rPr lang="en-GB" sz="2400" dirty="0">
                <a:effectLst>
                  <a:glow rad="88900">
                    <a:schemeClr val="bg1"/>
                  </a:glow>
                </a:effectLst>
                <a:latin typeface="Arial" panose="020B0604020202020204" pitchFamily="34" charset="0"/>
                <a:cs typeface="Arial" panose="020B0604020202020204" pitchFamily="34" charset="0"/>
              </a:rPr>
              <a:t> are members of “Go Green  _ _ _ _ .”</a:t>
            </a:r>
            <a:endParaRPr lang="en-US" sz="2400" dirty="0">
              <a:effectLst>
                <a:glow rad="88900">
                  <a:schemeClr val="bg1"/>
                </a:glow>
              </a:effectLst>
              <a:latin typeface="Arial" panose="020B0604020202020204" pitchFamily="34" charset="0"/>
              <a:cs typeface="Arial" panose="020B0604020202020204" pitchFamily="34" charset="0"/>
            </a:endParaRPr>
          </a:p>
        </p:txBody>
      </p:sp>
      <p:sp>
        <p:nvSpPr>
          <p:cNvPr id="13" name="TextBox 12"/>
          <p:cNvSpPr txBox="1"/>
          <p:nvPr/>
        </p:nvSpPr>
        <p:spPr>
          <a:xfrm>
            <a:off x="790298" y="50800"/>
            <a:ext cx="3673977" cy="584775"/>
          </a:xfrm>
          <a:prstGeom prst="rect">
            <a:avLst/>
          </a:prstGeom>
          <a:noFill/>
          <a:effectLst/>
        </p:spPr>
        <p:txBody>
          <a:bodyPr wrap="square" rtlCol="0">
            <a:spAutoFit/>
          </a:bodyPr>
          <a:lstStyle/>
          <a:p>
            <a:r>
              <a:rPr lang="en-US" sz="3200" b="1" dirty="0">
                <a:solidFill>
                  <a:srgbClr val="0070C0"/>
                </a:solidFill>
                <a:effectLst>
                  <a:glow rad="88900">
                    <a:schemeClr val="bg1"/>
                  </a:glow>
                </a:effectLst>
                <a:latin typeface=".VnTifani Heavy" pitchFamily="34" charset="0"/>
                <a:cs typeface="Arial" panose="020B0604020202020204" pitchFamily="34" charset="0"/>
              </a:rPr>
              <a:t>* </a:t>
            </a:r>
            <a:r>
              <a:rPr lang="en-US" sz="3200" b="1" dirty="0">
                <a:solidFill>
                  <a:srgbClr val="7030A0"/>
                </a:solidFill>
                <a:effectLst>
                  <a:glow rad="88900">
                    <a:schemeClr val="bg1"/>
                  </a:glow>
                </a:effectLst>
                <a:latin typeface=".VnTifani Heavy" pitchFamily="34" charset="0"/>
                <a:cs typeface="Arial" panose="020B0604020202020204" pitchFamily="34" charset="0"/>
              </a:rPr>
              <a:t>WARM-UP</a:t>
            </a:r>
          </a:p>
        </p:txBody>
      </p:sp>
      <p:sp>
        <p:nvSpPr>
          <p:cNvPr id="2" name="Rectangle 1"/>
          <p:cNvSpPr/>
          <p:nvPr/>
        </p:nvSpPr>
        <p:spPr>
          <a:xfrm>
            <a:off x="339481" y="1264577"/>
            <a:ext cx="2287806" cy="461665"/>
          </a:xfrm>
          <a:prstGeom prst="rect">
            <a:avLst/>
          </a:prstGeom>
        </p:spPr>
        <p:txBody>
          <a:bodyPr wrap="none">
            <a:spAutoFit/>
          </a:bodyPr>
          <a:lstStyle/>
          <a:p>
            <a:pPr lvl="0" fontAlgn="base">
              <a:spcAft>
                <a:spcPts val="0"/>
              </a:spcAft>
            </a:pPr>
            <a:r>
              <a:rPr lang="en-GB" sz="2400" dirty="0">
                <a:effectLst>
                  <a:glow rad="88900">
                    <a:schemeClr val="bg1"/>
                  </a:glow>
                </a:effectLst>
                <a:latin typeface="Arial" panose="020B0604020202020204" pitchFamily="34" charset="0"/>
                <a:cs typeface="Arial" panose="020B0604020202020204" pitchFamily="34" charset="0"/>
              </a:rPr>
              <a:t>1. What is this?</a:t>
            </a:r>
            <a:endParaRPr lang="en-US" sz="2400" dirty="0">
              <a:effectLst>
                <a:glow rad="88900">
                  <a:schemeClr val="bg1"/>
                </a:glo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C072ED0-D3C0-EE4D-9959-DA44CA291E1F}"/>
              </a:ext>
            </a:extLst>
          </p:cNvPr>
          <p:cNvSpPr/>
          <p:nvPr/>
        </p:nvSpPr>
        <p:spPr>
          <a:xfrm>
            <a:off x="336339" y="1954386"/>
            <a:ext cx="2884059" cy="553998"/>
          </a:xfrm>
          <a:prstGeom prst="rect">
            <a:avLst/>
          </a:prstGeom>
        </p:spPr>
        <p:txBody>
          <a:bodyPr wrap="none">
            <a:spAutoFit/>
          </a:bodyPr>
          <a:lstStyle/>
          <a:p>
            <a:pPr lvl="0" fontAlgn="base">
              <a:spcAft>
                <a:spcPts val="0"/>
              </a:spcAft>
            </a:pPr>
            <a:r>
              <a:rPr lang="en-GB" sz="3000" b="1" dirty="0">
                <a:effectLst>
                  <a:glow rad="88900">
                    <a:schemeClr val="bg1"/>
                  </a:glow>
                </a:effectLst>
                <a:latin typeface="Arial" panose="020B0604020202020204" pitchFamily="34" charset="0"/>
                <a:cs typeface="Arial" panose="020B0604020202020204" pitchFamily="34" charset="0"/>
              </a:rPr>
              <a:t>PLAYG</a:t>
            </a:r>
            <a:r>
              <a:rPr lang="en-GB" sz="3000" b="1" dirty="0">
                <a:solidFill>
                  <a:srgbClr val="C00000"/>
                </a:solidFill>
                <a:effectLst>
                  <a:glow rad="88900">
                    <a:schemeClr val="bg1"/>
                  </a:glow>
                </a:effectLst>
                <a:latin typeface="Arial" panose="020B0604020202020204" pitchFamily="34" charset="0"/>
                <a:cs typeface="Arial" panose="020B0604020202020204" pitchFamily="34" charset="0"/>
              </a:rPr>
              <a:t>RO</a:t>
            </a:r>
            <a:r>
              <a:rPr lang="en-GB" sz="3000" b="1" dirty="0">
                <a:effectLst>
                  <a:glow rad="88900">
                    <a:schemeClr val="bg1"/>
                  </a:glow>
                </a:effectLst>
                <a:latin typeface="Arial" panose="020B0604020202020204" pitchFamily="34" charset="0"/>
                <a:cs typeface="Arial" panose="020B0604020202020204" pitchFamily="34" charset="0"/>
              </a:rPr>
              <a:t>UND</a:t>
            </a:r>
            <a:endParaRPr lang="en-US" sz="3000" b="1" dirty="0">
              <a:effectLst>
                <a:glow rad="88900">
                  <a:schemeClr val="bg1"/>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0712247-FCD3-8644-9061-EE08BEC00A97}"/>
              </a:ext>
            </a:extLst>
          </p:cNvPr>
          <p:cNvSpPr>
            <a:spLocks noChangeArrowheads="1"/>
          </p:cNvSpPr>
          <p:nvPr/>
        </p:nvSpPr>
        <p:spPr bwMode="auto">
          <a:xfrm>
            <a:off x="3442446" y="1285544"/>
            <a:ext cx="234918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School Zone - Commercial Playground Bundle - All People Can Play">
            <a:extLst>
              <a:ext uri="{FF2B5EF4-FFF2-40B4-BE49-F238E27FC236}">
                <a16:creationId xmlns:a16="http://schemas.microsoft.com/office/drawing/2014/main" id="{3C755D39-DAF2-BA48-B72C-7DA1DDF2453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836051" y="1237584"/>
            <a:ext cx="4535010" cy="25415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FA72272-1556-614B-8E5C-B1B2595EA1FB}"/>
              </a:ext>
            </a:extLst>
          </p:cNvPr>
          <p:cNvSpPr/>
          <p:nvPr/>
        </p:nvSpPr>
        <p:spPr>
          <a:xfrm>
            <a:off x="310939" y="2027564"/>
            <a:ext cx="2880917" cy="492443"/>
          </a:xfrm>
          <a:prstGeom prst="rect">
            <a:avLst/>
          </a:prstGeom>
        </p:spPr>
        <p:txBody>
          <a:bodyPr wrap="none">
            <a:spAutoFit/>
          </a:bodyPr>
          <a:lstStyle/>
          <a:p>
            <a:pPr lvl="0" fontAlgn="base">
              <a:spcAft>
                <a:spcPts val="0"/>
              </a:spcAft>
            </a:pPr>
            <a:r>
              <a:rPr lang="en-GB" sz="2600" b="1" dirty="0">
                <a:effectLst>
                  <a:glow rad="88900">
                    <a:schemeClr val="bg1"/>
                  </a:glow>
                </a:effectLst>
                <a:latin typeface="Arial" panose="020B0604020202020204" pitchFamily="34" charset="0"/>
                <a:cs typeface="Arial" panose="020B0604020202020204" pitchFamily="34" charset="0"/>
              </a:rPr>
              <a:t>_ _ _ _ _ _ _ _ _ _</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C072ED0-D3C0-EE4D-9959-DA44CA291E1F}"/>
              </a:ext>
            </a:extLst>
          </p:cNvPr>
          <p:cNvSpPr/>
          <p:nvPr/>
        </p:nvSpPr>
        <p:spPr>
          <a:xfrm>
            <a:off x="2374313" y="3087041"/>
            <a:ext cx="1978427" cy="553998"/>
          </a:xfrm>
          <a:prstGeom prst="rect">
            <a:avLst/>
          </a:prstGeom>
        </p:spPr>
        <p:txBody>
          <a:bodyPr wrap="none">
            <a:spAutoFit/>
          </a:bodyPr>
          <a:lstStyle/>
          <a:p>
            <a:pPr lvl="0" fontAlgn="base">
              <a:spcAft>
                <a:spcPts val="0"/>
              </a:spcAft>
            </a:pPr>
            <a:r>
              <a:rPr lang="en-GB" sz="3000" b="1" dirty="0">
                <a:effectLst>
                  <a:glow rad="88900">
                    <a:schemeClr val="bg1"/>
                  </a:glow>
                </a:effectLst>
                <a:latin typeface="Arial" panose="020B0604020202020204" pitchFamily="34" charset="0"/>
                <a:cs typeface="Arial" panose="020B0604020202020204" pitchFamily="34" charset="0"/>
              </a:rPr>
              <a:t>SUBJEC</a:t>
            </a:r>
            <a:r>
              <a:rPr lang="en-GB" sz="3000" b="1" dirty="0">
                <a:solidFill>
                  <a:srgbClr val="C00000"/>
                </a:solidFill>
                <a:effectLst>
                  <a:glow rad="88900">
                    <a:schemeClr val="bg1"/>
                  </a:glow>
                </a:effectLst>
                <a:latin typeface="Arial" panose="020B0604020202020204" pitchFamily="34" charset="0"/>
                <a:cs typeface="Arial" panose="020B0604020202020204" pitchFamily="34" charset="0"/>
              </a:rPr>
              <a:t>T</a:t>
            </a:r>
            <a:endParaRPr lang="en-US" sz="30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7B58271-5382-224C-8E7E-C934A1BF8C7C}"/>
              </a:ext>
            </a:extLst>
          </p:cNvPr>
          <p:cNvSpPr/>
          <p:nvPr/>
        </p:nvSpPr>
        <p:spPr>
          <a:xfrm>
            <a:off x="339481" y="3163241"/>
            <a:ext cx="5314275" cy="461665"/>
          </a:xfrm>
          <a:prstGeom prst="rect">
            <a:avLst/>
          </a:prstGeom>
        </p:spPr>
        <p:txBody>
          <a:bodyPr wrap="none">
            <a:spAutoFit/>
          </a:bodyPr>
          <a:lstStyle/>
          <a:p>
            <a:pPr lvl="0" fontAlgn="base">
              <a:spcAft>
                <a:spcPts val="0"/>
              </a:spcAft>
            </a:pPr>
            <a:r>
              <a:rPr lang="en-GB" sz="2400" dirty="0">
                <a:effectLst>
                  <a:glow rad="88900">
                    <a:schemeClr val="bg1"/>
                  </a:glow>
                </a:effectLst>
                <a:latin typeface="Arial" panose="020B0604020202020204" pitchFamily="34" charset="0"/>
                <a:cs typeface="Arial" panose="020B0604020202020204" pitchFamily="34" charset="0"/>
              </a:rPr>
              <a:t>2. My favourite _ _ _ _ _ _ _ is Maths.</a:t>
            </a:r>
            <a:endParaRPr lang="en-US" sz="2400" dirty="0">
              <a:effectLst>
                <a:glow rad="88900">
                  <a:schemeClr val="bg1"/>
                </a:glow>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C072ED0-D3C0-EE4D-9959-DA44CA291E1F}"/>
              </a:ext>
            </a:extLst>
          </p:cNvPr>
          <p:cNvSpPr/>
          <p:nvPr/>
        </p:nvSpPr>
        <p:spPr>
          <a:xfrm>
            <a:off x="6471051" y="3873897"/>
            <a:ext cx="1252266" cy="553998"/>
          </a:xfrm>
          <a:prstGeom prst="rect">
            <a:avLst/>
          </a:prstGeom>
        </p:spPr>
        <p:txBody>
          <a:bodyPr wrap="none">
            <a:spAutoFit/>
          </a:bodyPr>
          <a:lstStyle/>
          <a:p>
            <a:pPr lvl="0" fontAlgn="base">
              <a:spcAft>
                <a:spcPts val="0"/>
              </a:spcAft>
            </a:pPr>
            <a:r>
              <a:rPr lang="en-GB" sz="3000" b="1" dirty="0">
                <a:effectLst>
                  <a:glow rad="88900">
                    <a:schemeClr val="bg1"/>
                  </a:glow>
                </a:effectLst>
                <a:latin typeface="Arial" panose="020B0604020202020204" pitchFamily="34" charset="0"/>
                <a:cs typeface="Arial" panose="020B0604020202020204" pitchFamily="34" charset="0"/>
              </a:rPr>
              <a:t>CL</a:t>
            </a:r>
            <a:r>
              <a:rPr lang="en-GB" sz="3000" b="1" dirty="0">
                <a:solidFill>
                  <a:srgbClr val="C00000"/>
                </a:solidFill>
                <a:effectLst>
                  <a:glow rad="88900">
                    <a:schemeClr val="bg1"/>
                  </a:glow>
                </a:effectLst>
                <a:latin typeface="Arial" panose="020B0604020202020204" pitchFamily="34" charset="0"/>
                <a:cs typeface="Arial" panose="020B0604020202020204" pitchFamily="34" charset="0"/>
              </a:rPr>
              <a:t>U</a:t>
            </a:r>
            <a:r>
              <a:rPr lang="en-GB" sz="3000" b="1" dirty="0">
                <a:effectLst>
                  <a:glow rad="88900">
                    <a:schemeClr val="bg1"/>
                  </a:glow>
                </a:effectLst>
                <a:latin typeface="Arial" panose="020B0604020202020204" pitchFamily="34" charset="0"/>
                <a:cs typeface="Arial" panose="020B0604020202020204" pitchFamily="34" charset="0"/>
              </a:rPr>
              <a:t>B</a:t>
            </a:r>
            <a:endParaRPr lang="en-US" sz="30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C072ED0-D3C0-EE4D-9959-DA44CA291E1F}"/>
              </a:ext>
            </a:extLst>
          </p:cNvPr>
          <p:cNvSpPr/>
          <p:nvPr/>
        </p:nvSpPr>
        <p:spPr>
          <a:xfrm>
            <a:off x="3654854" y="4606431"/>
            <a:ext cx="2085827" cy="553998"/>
          </a:xfrm>
          <a:prstGeom prst="rect">
            <a:avLst/>
          </a:prstGeom>
        </p:spPr>
        <p:txBody>
          <a:bodyPr wrap="none">
            <a:spAutoFit/>
          </a:bodyPr>
          <a:lstStyle/>
          <a:p>
            <a:pPr lvl="0" fontAlgn="base">
              <a:spcAft>
                <a:spcPts val="0"/>
              </a:spcAft>
            </a:pPr>
            <a:r>
              <a:rPr lang="en-GB" sz="3000" b="1" dirty="0">
                <a:effectLst>
                  <a:glow rad="88900">
                    <a:schemeClr val="bg1"/>
                  </a:glow>
                </a:effectLst>
                <a:latin typeface="Arial" panose="020B0604020202020204" pitchFamily="34" charset="0"/>
                <a:cs typeface="Arial" panose="020B0604020202020204" pitchFamily="34" charset="0"/>
              </a:rPr>
              <a:t>F</a:t>
            </a:r>
            <a:r>
              <a:rPr lang="en-GB" sz="3000" b="1" dirty="0">
                <a:solidFill>
                  <a:srgbClr val="C00000"/>
                </a:solidFill>
                <a:effectLst>
                  <a:glow rad="88900">
                    <a:schemeClr val="bg1"/>
                  </a:glow>
                </a:effectLst>
                <a:latin typeface="Arial" panose="020B0604020202020204" pitchFamily="34" charset="0"/>
                <a:cs typeface="Arial" panose="020B0604020202020204" pitchFamily="34" charset="0"/>
              </a:rPr>
              <a:t>O</a:t>
            </a:r>
            <a:r>
              <a:rPr lang="en-GB" sz="3000" b="1" dirty="0">
                <a:effectLst>
                  <a:glow rad="88900">
                    <a:schemeClr val="bg1"/>
                  </a:glow>
                </a:effectLst>
                <a:latin typeface="Arial" panose="020B0604020202020204" pitchFamily="34" charset="0"/>
                <a:cs typeface="Arial" panose="020B0604020202020204" pitchFamily="34" charset="0"/>
              </a:rPr>
              <a:t>UN</a:t>
            </a:r>
            <a:r>
              <a:rPr lang="en-GB" sz="3000" b="1" dirty="0">
                <a:solidFill>
                  <a:srgbClr val="C00000"/>
                </a:solidFill>
                <a:effectLst>
                  <a:glow rad="88900">
                    <a:schemeClr val="bg1"/>
                  </a:glow>
                </a:effectLst>
                <a:latin typeface="Arial" panose="020B0604020202020204" pitchFamily="34" charset="0"/>
                <a:cs typeface="Arial" panose="020B0604020202020204" pitchFamily="34" charset="0"/>
              </a:rPr>
              <a:t>D</a:t>
            </a:r>
            <a:r>
              <a:rPr lang="en-GB" sz="3000" b="1" dirty="0">
                <a:effectLst>
                  <a:glow rad="88900">
                    <a:schemeClr val="bg1"/>
                  </a:glow>
                </a:effectLst>
                <a:latin typeface="Arial" panose="020B0604020202020204" pitchFamily="34" charset="0"/>
                <a:cs typeface="Arial" panose="020B0604020202020204" pitchFamily="34" charset="0"/>
              </a:rPr>
              <a:t>ED</a:t>
            </a:r>
            <a:endParaRPr lang="en-US" sz="30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C072ED0-D3C0-EE4D-9959-DA44CA291E1F}"/>
              </a:ext>
            </a:extLst>
          </p:cNvPr>
          <p:cNvSpPr/>
          <p:nvPr/>
        </p:nvSpPr>
        <p:spPr>
          <a:xfrm>
            <a:off x="4930109" y="5453533"/>
            <a:ext cx="761747" cy="553998"/>
          </a:xfrm>
          <a:prstGeom prst="rect">
            <a:avLst/>
          </a:prstGeom>
        </p:spPr>
        <p:txBody>
          <a:bodyPr wrap="none">
            <a:spAutoFit/>
          </a:bodyPr>
          <a:lstStyle/>
          <a:p>
            <a:pPr lvl="0" fontAlgn="base">
              <a:spcAft>
                <a:spcPts val="0"/>
              </a:spcAft>
            </a:pPr>
            <a:r>
              <a:rPr lang="en-GB" sz="3000" b="1" dirty="0">
                <a:solidFill>
                  <a:srgbClr val="C00000"/>
                </a:solidFill>
                <a:effectLst>
                  <a:glow rad="88900">
                    <a:schemeClr val="bg1"/>
                  </a:glow>
                </a:effectLst>
                <a:latin typeface="Arial" panose="020B0604020202020204" pitchFamily="34" charset="0"/>
                <a:cs typeface="Arial" panose="020B0604020202020204" pitchFamily="34" charset="0"/>
              </a:rPr>
              <a:t>O</a:t>
            </a:r>
            <a:r>
              <a:rPr lang="en-GB" sz="3000" b="1" dirty="0">
                <a:effectLst>
                  <a:glow rad="88900">
                    <a:schemeClr val="bg1"/>
                  </a:glow>
                </a:effectLst>
                <a:latin typeface="Arial" panose="020B0604020202020204" pitchFamily="34" charset="0"/>
                <a:cs typeface="Arial" panose="020B0604020202020204" pitchFamily="34" charset="0"/>
              </a:rPr>
              <a:t>N</a:t>
            </a:r>
            <a:endParaRPr lang="en-US" sz="30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cxnSp>
        <p:nvCxnSpPr>
          <p:cNvPr id="5" name="Straight Arrow Connector 4"/>
          <p:cNvCxnSpPr>
            <a:stCxn id="2" idx="3"/>
          </p:cNvCxnSpPr>
          <p:nvPr/>
        </p:nvCxnSpPr>
        <p:spPr>
          <a:xfrm>
            <a:off x="2627287" y="1495410"/>
            <a:ext cx="3113394" cy="638190"/>
          </a:xfrm>
          <a:prstGeom prst="straightConnector1">
            <a:avLst/>
          </a:prstGeom>
          <a:ln w="57150">
            <a:solidFill>
              <a:srgbClr val="00A9A5"/>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183984" y="50800"/>
            <a:ext cx="3321716" cy="59789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rPr>
              <a:t>Game: The hidden word</a:t>
            </a:r>
            <a:endParaRPr lang="en-GB" sz="2400" b="1" dirty="0">
              <a:solidFill>
                <a:schemeClr val="tx1"/>
              </a:solidFill>
            </a:endParaRPr>
          </a:p>
        </p:txBody>
      </p:sp>
    </p:spTree>
    <p:extLst>
      <p:ext uri="{BB962C8B-B14F-4D97-AF65-F5344CB8AC3E}">
        <p14:creationId xmlns:p14="http://schemas.microsoft.com/office/powerpoint/2010/main" val="47256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746928" y="1065001"/>
            <a:ext cx="3597460" cy="584775"/>
          </a:xfrm>
          <a:prstGeom prst="rect">
            <a:avLst/>
          </a:prstGeom>
        </p:spPr>
        <p:txBody>
          <a:bodyPr wrap="none">
            <a:spAutoFit/>
          </a:bodyPr>
          <a:lstStyle/>
          <a:p>
            <a:pPr lvl="0" fontAlgn="base">
              <a:spcAft>
                <a:spcPts val="0"/>
              </a:spcAft>
            </a:pPr>
            <a:r>
              <a:rPr lang="en-GB" sz="3200" b="1" dirty="0">
                <a:effectLst>
                  <a:glow rad="88900">
                    <a:schemeClr val="bg1"/>
                  </a:glow>
                </a:effectLst>
                <a:latin typeface="Arial" panose="020B0604020202020204" pitchFamily="34" charset="0"/>
                <a:cs typeface="Arial" panose="020B0604020202020204" pitchFamily="34" charset="0"/>
              </a:rPr>
              <a:t>The hidden word:</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C072ED0-D3C0-EE4D-9959-DA44CA291E1F}"/>
              </a:ext>
            </a:extLst>
          </p:cNvPr>
          <p:cNvSpPr/>
          <p:nvPr/>
        </p:nvSpPr>
        <p:spPr>
          <a:xfrm>
            <a:off x="4344388" y="3918608"/>
            <a:ext cx="3038011" cy="707886"/>
          </a:xfrm>
          <a:prstGeom prst="rect">
            <a:avLst/>
          </a:prstGeom>
        </p:spPr>
        <p:txBody>
          <a:bodyPr wrap="none">
            <a:spAutoFit/>
          </a:bodyPr>
          <a:lstStyle/>
          <a:p>
            <a:pPr lvl="0" fontAlgn="base">
              <a:spcAft>
                <a:spcPts val="0"/>
              </a:spcAft>
            </a:pPr>
            <a:r>
              <a:rPr lang="en-GB" sz="4000" b="1" dirty="0">
                <a:effectLst>
                  <a:glow rad="88900">
                    <a:schemeClr val="bg1"/>
                  </a:glow>
                </a:effectLst>
                <a:latin typeface="Arial" panose="020B0604020202020204" pitchFamily="34" charset="0"/>
                <a:cs typeface="Arial" panose="020B0604020202020204" pitchFamily="34" charset="0"/>
              </a:rPr>
              <a:t>_ _ _ _ _ _ _</a:t>
            </a:r>
            <a:endParaRPr lang="en-US" sz="4000" b="1" dirty="0">
              <a:effectLst>
                <a:glow rad="88900">
                  <a:schemeClr val="bg1"/>
                </a:glow>
              </a:effectLst>
              <a:latin typeface="Arial" panose="020B0604020202020204" pitchFamily="34" charset="0"/>
              <a:cs typeface="Arial" panose="020B0604020202020204" pitchFamily="34" charset="0"/>
            </a:endParaRPr>
          </a:p>
        </p:txBody>
      </p:sp>
      <p:sp>
        <p:nvSpPr>
          <p:cNvPr id="6" name="Rectangle 5"/>
          <p:cNvSpPr/>
          <p:nvPr/>
        </p:nvSpPr>
        <p:spPr>
          <a:xfrm>
            <a:off x="4344388" y="1065001"/>
            <a:ext cx="2544286" cy="646331"/>
          </a:xfrm>
          <a:prstGeom prst="rect">
            <a:avLst/>
          </a:prstGeom>
        </p:spPr>
        <p:txBody>
          <a:bodyPr wrap="none">
            <a:spAutoFit/>
          </a:bodyPr>
          <a:lstStyle/>
          <a:p>
            <a:pPr lvl="0" fontAlgn="base">
              <a:spcAft>
                <a:spcPts val="0"/>
              </a:spcAft>
            </a:pPr>
            <a:r>
              <a:rPr lang="en-GB" sz="3600" b="1" dirty="0">
                <a:solidFill>
                  <a:srgbClr val="C00000"/>
                </a:solidFill>
                <a:effectLst>
                  <a:glow rad="88900">
                    <a:schemeClr val="bg1"/>
                  </a:glow>
                </a:effectLst>
                <a:latin typeface="Arial" panose="020B0604020202020204" pitchFamily="34" charset="0"/>
                <a:cs typeface="Arial" panose="020B0604020202020204" pitchFamily="34" charset="0"/>
              </a:rPr>
              <a:t>ROTUODO</a:t>
            </a:r>
            <a:endParaRPr lang="en-US" sz="36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8" name="Rectangle 7"/>
          <p:cNvSpPr/>
          <p:nvPr/>
        </p:nvSpPr>
        <p:spPr>
          <a:xfrm>
            <a:off x="4082296" y="2884424"/>
            <a:ext cx="3068469" cy="769441"/>
          </a:xfrm>
          <a:prstGeom prst="rect">
            <a:avLst/>
          </a:prstGeom>
        </p:spPr>
        <p:txBody>
          <a:bodyPr wrap="none">
            <a:spAutoFit/>
          </a:bodyPr>
          <a:lstStyle/>
          <a:p>
            <a:pPr lvl="0" fontAlgn="base">
              <a:spcAft>
                <a:spcPts val="0"/>
              </a:spcAft>
            </a:pPr>
            <a:r>
              <a:rPr lang="en-GB" sz="4400" b="1" dirty="0">
                <a:solidFill>
                  <a:srgbClr val="00B2A5"/>
                </a:solidFill>
                <a:effectLst>
                  <a:glow rad="88900">
                    <a:schemeClr val="bg1"/>
                  </a:glow>
                </a:effectLst>
                <a:latin typeface="Arial" panose="020B0604020202020204" pitchFamily="34" charset="0"/>
                <a:cs typeface="Arial" panose="020B0604020202020204" pitchFamily="34" charset="0"/>
              </a:rPr>
              <a:t>OUTDOOR</a:t>
            </a:r>
            <a:endParaRPr lang="en-US" sz="4400" b="1" dirty="0">
              <a:solidFill>
                <a:srgbClr val="00B2A5"/>
              </a:solidFill>
              <a:effectLst>
                <a:glow rad="88900">
                  <a:schemeClr val="bg1"/>
                </a:glow>
              </a:effectLst>
              <a:latin typeface="Arial" panose="020B0604020202020204" pitchFamily="34" charset="0"/>
              <a:cs typeface="Arial" panose="020B0604020202020204" pitchFamily="34" charset="0"/>
            </a:endParaRPr>
          </a:p>
        </p:txBody>
      </p:sp>
      <p:cxnSp>
        <p:nvCxnSpPr>
          <p:cNvPr id="4" name="Straight Arrow Connector 3"/>
          <p:cNvCxnSpPr/>
          <p:nvPr/>
        </p:nvCxnSpPr>
        <p:spPr>
          <a:xfrm>
            <a:off x="5616531" y="1711332"/>
            <a:ext cx="0" cy="1173092"/>
          </a:xfrm>
          <a:prstGeom prst="straightConnector1">
            <a:avLst/>
          </a:prstGeom>
          <a:ln w="76200">
            <a:solidFill>
              <a:srgbClr val="00A9A5"/>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0298" y="50800"/>
            <a:ext cx="3673977" cy="584775"/>
          </a:xfrm>
          <a:prstGeom prst="rect">
            <a:avLst/>
          </a:prstGeom>
          <a:noFill/>
          <a:effectLst/>
        </p:spPr>
        <p:txBody>
          <a:bodyPr wrap="square" rtlCol="0">
            <a:spAutoFit/>
          </a:bodyPr>
          <a:lstStyle/>
          <a:p>
            <a:r>
              <a:rPr lang="en-US" sz="3200" b="1" dirty="0">
                <a:solidFill>
                  <a:srgbClr val="0070C0"/>
                </a:solidFill>
                <a:effectLst>
                  <a:glow rad="88900">
                    <a:schemeClr val="bg1"/>
                  </a:glow>
                </a:effectLst>
                <a:latin typeface=".VnTifani Heavy" pitchFamily="34" charset="0"/>
                <a:cs typeface="Arial" panose="020B0604020202020204" pitchFamily="34" charset="0"/>
              </a:rPr>
              <a:t>* </a:t>
            </a:r>
            <a:r>
              <a:rPr lang="en-US" sz="3200" b="1" dirty="0">
                <a:solidFill>
                  <a:srgbClr val="7030A0"/>
                </a:solidFill>
                <a:effectLst>
                  <a:glow rad="88900">
                    <a:schemeClr val="bg1"/>
                  </a:glow>
                </a:effectLst>
                <a:latin typeface=".VnTifani Heavy" pitchFamily="34" charset="0"/>
                <a:cs typeface="Arial" panose="020B0604020202020204" pitchFamily="34" charset="0"/>
              </a:rPr>
              <a:t>WARM-UP</a:t>
            </a:r>
          </a:p>
        </p:txBody>
      </p:sp>
      <p:sp>
        <p:nvSpPr>
          <p:cNvPr id="10" name="Rectangle 9"/>
          <p:cNvSpPr/>
          <p:nvPr/>
        </p:nvSpPr>
        <p:spPr>
          <a:xfrm>
            <a:off x="4183984" y="50800"/>
            <a:ext cx="3321716" cy="59789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rPr>
              <a:t>Game: The hidden word</a:t>
            </a:r>
            <a:endParaRPr lang="en-GB" sz="2400" b="1" dirty="0">
              <a:solidFill>
                <a:schemeClr val="tx1"/>
              </a:solidFill>
            </a:endParaRP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870" t="67037" r="1631"/>
          <a:stretch/>
        </p:blipFill>
        <p:spPr bwMode="auto">
          <a:xfrm>
            <a:off x="8572500" y="3296428"/>
            <a:ext cx="3340100" cy="267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4028702" y="1121387"/>
            <a:ext cx="5020836"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913" y="755080"/>
            <a:ext cx="1344559" cy="1277694"/>
          </a:xfrm>
          <a:prstGeom prst="rect">
            <a:avLst/>
          </a:prstGeom>
        </p:spPr>
      </p:pic>
      <p:sp>
        <p:nvSpPr>
          <p:cNvPr id="7" name="TextBox 6"/>
          <p:cNvSpPr txBox="1"/>
          <p:nvPr/>
        </p:nvSpPr>
        <p:spPr>
          <a:xfrm>
            <a:off x="4781473" y="1208599"/>
            <a:ext cx="4563618" cy="461665"/>
          </a:xfrm>
          <a:prstGeom prst="rect">
            <a:avLst/>
          </a:prstGeom>
          <a:noFill/>
        </p:spPr>
        <p:txBody>
          <a:bodyPr wrap="square" rtlCol="0">
            <a:spAutoFit/>
          </a:bodyPr>
          <a:lstStyle/>
          <a:p>
            <a:r>
              <a:rPr lang="en-US" sz="2400" b="1" dirty="0">
                <a:solidFill>
                  <a:srgbClr val="002060"/>
                </a:solidFill>
              </a:rPr>
              <a:t>LESSON 6: SKILLS 2</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870" y="203893"/>
            <a:ext cx="855823" cy="848808"/>
          </a:xfrm>
          <a:prstGeom prst="rect">
            <a:avLst/>
          </a:prstGeom>
        </p:spPr>
      </p:pic>
      <p:sp>
        <p:nvSpPr>
          <p:cNvPr id="10" name="TextBox 9"/>
          <p:cNvSpPr txBox="1"/>
          <p:nvPr/>
        </p:nvSpPr>
        <p:spPr>
          <a:xfrm>
            <a:off x="2235238" y="269383"/>
            <a:ext cx="1387631" cy="707886"/>
          </a:xfrm>
          <a:prstGeom prst="rect">
            <a:avLst/>
          </a:prstGeom>
          <a:noFill/>
        </p:spPr>
        <p:txBody>
          <a:bodyPr wrap="square" rtlCol="0">
            <a:spAutoFit/>
          </a:bodyPr>
          <a:lstStyle/>
          <a:p>
            <a:pPr algn="ctr"/>
            <a:r>
              <a:rPr lang="en-US" sz="4000" b="1" dirty="0">
                <a:solidFill>
                  <a:srgbClr val="FF0000"/>
                </a:solidFill>
                <a:latin typeface="Myriad Pro" pitchFamily="34" charset="0"/>
              </a:rPr>
              <a:t>Unit</a:t>
            </a:r>
          </a:p>
        </p:txBody>
      </p:sp>
      <p:sp>
        <p:nvSpPr>
          <p:cNvPr id="11" name="TextBox 10"/>
          <p:cNvSpPr txBox="1"/>
          <p:nvPr/>
        </p:nvSpPr>
        <p:spPr>
          <a:xfrm>
            <a:off x="4781473" y="261439"/>
            <a:ext cx="5861128" cy="707886"/>
          </a:xfrm>
          <a:prstGeom prst="rect">
            <a:avLst/>
          </a:prstGeom>
          <a:noFill/>
        </p:spPr>
        <p:txBody>
          <a:bodyPr wrap="square" rtlCol="0">
            <a:spAutoFit/>
          </a:bodyPr>
          <a:lstStyle/>
          <a:p>
            <a:r>
              <a:rPr lang="en-US" sz="4000" b="1" dirty="0">
                <a:solidFill>
                  <a:srgbClr val="00B2A5"/>
                </a:solidFill>
                <a:latin typeface="Myriad Pro" pitchFamily="34" charset="0"/>
              </a:rPr>
              <a:t>A VISIT TO A SCHOOL</a:t>
            </a:r>
          </a:p>
        </p:txBody>
      </p:sp>
      <p:sp>
        <p:nvSpPr>
          <p:cNvPr id="12" name="TextBox 11"/>
          <p:cNvSpPr txBox="1"/>
          <p:nvPr/>
        </p:nvSpPr>
        <p:spPr>
          <a:xfrm>
            <a:off x="3689561" y="221704"/>
            <a:ext cx="722440" cy="830997"/>
          </a:xfrm>
          <a:prstGeom prst="rect">
            <a:avLst/>
          </a:prstGeom>
          <a:noFill/>
        </p:spPr>
        <p:txBody>
          <a:bodyPr wrap="square" rtlCol="0">
            <a:spAutoFit/>
          </a:bodyPr>
          <a:lstStyle/>
          <a:p>
            <a:pPr algn="ctr"/>
            <a:r>
              <a:rPr lang="en-US" sz="4800" b="1" dirty="0">
                <a:solidFill>
                  <a:srgbClr val="FF0000"/>
                </a:solidFill>
                <a:latin typeface="Myriad Pro" pitchFamily="34" charset="0"/>
              </a:rPr>
              <a:t>6</a:t>
            </a:r>
          </a:p>
        </p:txBody>
      </p:sp>
      <p:pic>
        <p:nvPicPr>
          <p:cNvPr id="13" name="Picture 12">
            <a:extLst>
              <a:ext uri="{FF2B5EF4-FFF2-40B4-BE49-F238E27FC236}">
                <a16:creationId xmlns:a16="http://schemas.microsoft.com/office/drawing/2014/main" id="{3114E717-250F-894E-9E9D-38EEDF6C90D6}"/>
              </a:ext>
            </a:extLst>
          </p:cNvPr>
          <p:cNvPicPr>
            <a:picLocks noChangeAspect="1"/>
          </p:cNvPicPr>
          <p:nvPr/>
        </p:nvPicPr>
        <p:blipFill>
          <a:blip r:embed="rId5"/>
          <a:stretch>
            <a:fillRect/>
          </a:stretch>
        </p:blipFill>
        <p:spPr>
          <a:xfrm>
            <a:off x="1061192" y="2044700"/>
            <a:ext cx="6096000" cy="3925858"/>
          </a:xfrm>
          <a:prstGeom prst="rect">
            <a:avLst/>
          </a:prstGeom>
        </p:spPr>
      </p:pic>
    </p:spTree>
    <p:extLst>
      <p:ext uri="{BB962C8B-B14F-4D97-AF65-F5344CB8AC3E}">
        <p14:creationId xmlns:p14="http://schemas.microsoft.com/office/powerpoint/2010/main" val="308890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9" t="3693" r="1858"/>
          <a:stretch/>
        </p:blipFill>
        <p:spPr bwMode="auto">
          <a:xfrm>
            <a:off x="6417485" y="3399258"/>
            <a:ext cx="5698227" cy="29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9777" y="47704"/>
            <a:ext cx="2853033"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I. LISTENING</a:t>
            </a:r>
          </a:p>
        </p:txBody>
      </p:sp>
      <p:sp>
        <p:nvSpPr>
          <p:cNvPr id="8" name="TextBox 7">
            <a:extLst>
              <a:ext uri="{FF2B5EF4-FFF2-40B4-BE49-F238E27FC236}">
                <a16:creationId xmlns:a16="http://schemas.microsoft.com/office/drawing/2014/main" id="{58837C03-15B0-4F4A-8CD7-DE20B1C80534}"/>
              </a:ext>
            </a:extLst>
          </p:cNvPr>
          <p:cNvSpPr txBox="1"/>
          <p:nvPr/>
        </p:nvSpPr>
        <p:spPr>
          <a:xfrm>
            <a:off x="989673" y="958398"/>
            <a:ext cx="9964774" cy="461665"/>
          </a:xfrm>
          <a:prstGeom prst="rect">
            <a:avLst/>
          </a:prstGeom>
          <a:noFill/>
          <a:effectLst/>
        </p:spPr>
        <p:txBody>
          <a:bodyPr wrap="square" rtlCol="0">
            <a:spAutoFit/>
          </a:bodyPr>
          <a:lstStyle/>
          <a:p>
            <a:r>
              <a:rPr lang="en-US" sz="2400" b="1" dirty="0">
                <a:latin typeface="Arial" panose="020B0604020202020204" pitchFamily="34" charset="0"/>
                <a:cs typeface="Arial" panose="020B0604020202020204" pitchFamily="34" charset="0"/>
              </a:rPr>
              <a:t>Work in pairs. Look at the pictures and discuss the questions.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34282" y="91745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487067" y="81481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4" name="TextBox 13">
            <a:extLst>
              <a:ext uri="{FF2B5EF4-FFF2-40B4-BE49-F238E27FC236}">
                <a16:creationId xmlns:a16="http://schemas.microsoft.com/office/drawing/2014/main" id="{919EBEE4-68F4-4528-B5D9-C637CEE94398}"/>
              </a:ext>
            </a:extLst>
          </p:cNvPr>
          <p:cNvSpPr txBox="1"/>
          <p:nvPr/>
        </p:nvSpPr>
        <p:spPr>
          <a:xfrm>
            <a:off x="350958" y="1738670"/>
            <a:ext cx="7089258" cy="1328023"/>
          </a:xfrm>
          <a:prstGeom prst="wedgeRoundRectCallout">
            <a:avLst>
              <a:gd name="adj1" fmla="val -47141"/>
              <a:gd name="adj2" fmla="val 111761"/>
              <a:gd name="adj3" fmla="val 16667"/>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514350" indent="-514350" algn="just">
              <a:buAutoNum type="arabicPeriod"/>
            </a:pPr>
            <a:r>
              <a:rPr lang="en-US" sz="2400" b="0" i="0" dirty="0">
                <a:solidFill>
                  <a:srgbClr val="242021"/>
                </a:solidFill>
                <a:effectLst/>
                <a:latin typeface="Calibri (Body)"/>
              </a:rPr>
              <a:t>What outdoor activities do they take part in?</a:t>
            </a:r>
          </a:p>
          <a:p>
            <a:pPr marL="514350" indent="-514350" algn="just">
              <a:buAutoNum type="arabicPeriod"/>
            </a:pPr>
            <a:endParaRPr lang="en-US" sz="2400" b="0" i="0" dirty="0">
              <a:solidFill>
                <a:srgbClr val="242021"/>
              </a:solidFill>
              <a:effectLst/>
              <a:latin typeface="Calibri (Body)"/>
            </a:endParaRPr>
          </a:p>
          <a:p>
            <a:pPr marL="514350" indent="-514350" algn="just">
              <a:buAutoNum type="arabicPeriod"/>
            </a:pPr>
            <a:r>
              <a:rPr lang="en-US" sz="2400" dirty="0">
                <a:solidFill>
                  <a:srgbClr val="242021"/>
                </a:solidFill>
                <a:latin typeface="Calibri (Body)"/>
              </a:rPr>
              <a:t>Why do they do these activities?</a:t>
            </a:r>
            <a:endParaRPr lang="en-US" sz="2400" dirty="0">
              <a:latin typeface="Calibri (Body)"/>
            </a:endParaRPr>
          </a:p>
        </p:txBody>
      </p:sp>
      <p:pic>
        <p:nvPicPr>
          <p:cNvPr id="16" name="Picture 4" descr="Conversation - Free people icons">
            <a:extLst>
              <a:ext uri="{FF2B5EF4-FFF2-40B4-BE49-F238E27FC236}">
                <a16:creationId xmlns:a16="http://schemas.microsoft.com/office/drawing/2014/main" id="{78099567-692C-4586-83B3-4C60480C0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9300" y="1189230"/>
            <a:ext cx="2210027" cy="22100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0958" y="4172668"/>
            <a:ext cx="6096000" cy="2246769"/>
          </a:xfrm>
          <a:prstGeom prst="rect">
            <a:avLst/>
          </a:prstGeom>
        </p:spPr>
        <p:txBody>
          <a:bodyPr>
            <a:spAutoFit/>
          </a:bodyPr>
          <a:lstStyle/>
          <a:p>
            <a:r>
              <a:rPr lang="en-GB" sz="2800" b="1" i="1" dirty="0">
                <a:solidFill>
                  <a:srgbClr val="FF0000"/>
                </a:solidFill>
              </a:rPr>
              <a:t>1. They are collecting the garbage and planting trees.</a:t>
            </a:r>
          </a:p>
          <a:p>
            <a:r>
              <a:rPr lang="en-GB" sz="2800" b="1" i="1" dirty="0">
                <a:solidFill>
                  <a:srgbClr val="FF0000"/>
                </a:solidFill>
              </a:rPr>
              <a:t>2. Because they want to clean the environment.</a:t>
            </a:r>
          </a:p>
          <a:p>
            <a:endParaRPr lang="en-GB" sz="2800" b="1" i="1" dirty="0">
              <a:solidFill>
                <a:srgbClr val="FF0000"/>
              </a:solidFill>
            </a:endParaRPr>
          </a:p>
        </p:txBody>
      </p:sp>
    </p:spTree>
    <p:extLst>
      <p:ext uri="{BB962C8B-B14F-4D97-AF65-F5344CB8AC3E}">
        <p14:creationId xmlns:p14="http://schemas.microsoft.com/office/powerpoint/2010/main" val="35637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738369" y="190281"/>
            <a:ext cx="10661862" cy="830997"/>
          </a:xfrm>
          <a:prstGeom prst="rect">
            <a:avLst/>
          </a:prstGeom>
          <a:noFill/>
          <a:effectLst/>
        </p:spPr>
        <p:txBody>
          <a:bodyPr wrap="square" rtlCol="0">
            <a:spAutoFit/>
          </a:bodyPr>
          <a:lstStyle/>
          <a:p>
            <a:pPr algn="just"/>
            <a:r>
              <a:rPr lang="en-US" sz="2400" b="1" dirty="0">
                <a:latin typeface="Calibri" panose="020F0502020204030204" pitchFamily="34" charset="0"/>
                <a:cs typeface="Calibri" panose="020F0502020204030204" pitchFamily="34" charset="0"/>
              </a:rPr>
              <a:t>Listen to an interview between a reporter and two students</a:t>
            </a:r>
            <a:r>
              <a:rPr lang="vi-VN" sz="2400" b="1" dirty="0">
                <a:latin typeface="Calibri" panose="020F0502020204030204" pitchFamily="34" charset="0"/>
                <a:cs typeface="Calibri" panose="020F0502020204030204" pitchFamily="34" charset="0"/>
              </a:rPr>
              <a:t>. Circle the appropriate option (A, B</a:t>
            </a:r>
            <a:r>
              <a:rPr lang="en-US" sz="2400" b="1" dirty="0">
                <a:latin typeface="Calibri" panose="020F0502020204030204" pitchFamily="34" charset="0"/>
                <a:cs typeface="Calibri" panose="020F0502020204030204" pitchFamily="34" charset="0"/>
              </a:rPr>
              <a:t>,</a:t>
            </a:r>
            <a:r>
              <a:rPr lang="vi-VN" sz="2400" b="1" dirty="0">
                <a:latin typeface="Calibri" panose="020F0502020204030204" pitchFamily="34" charset="0"/>
                <a:cs typeface="Calibri" panose="020F0502020204030204" pitchFamily="34" charset="0"/>
              </a:rPr>
              <a:t> or C) to complete each sentence.</a:t>
            </a:r>
            <a:r>
              <a:rPr lang="en-US" sz="2400" dirty="0">
                <a:latin typeface="Calibri" panose="020F0502020204030204" pitchFamily="34" charset="0"/>
                <a:cs typeface="Calibri" panose="020F0502020204030204" pitchFamily="34" charset="0"/>
              </a:rPr>
              <a:t> </a:t>
            </a:r>
            <a:endParaRPr lang="en-US" sz="2400" b="1" dirty="0">
              <a:effectLst>
                <a:glow rad="88900">
                  <a:schemeClr val="bg1"/>
                </a:glow>
              </a:effectLst>
              <a:latin typeface="Calibri" panose="020F0502020204030204" pitchFamily="34" charset="0"/>
              <a:cs typeface="Calibri" panose="020F050202020403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233778" y="24342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286563" y="14078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a:extLst>
              <a:ext uri="{FF2B5EF4-FFF2-40B4-BE49-F238E27FC236}">
                <a16:creationId xmlns:a16="http://schemas.microsoft.com/office/drawing/2014/main" id="{5525CB69-E657-F742-B8BF-488491D79C09}"/>
              </a:ext>
            </a:extLst>
          </p:cNvPr>
          <p:cNvSpPr txBox="1"/>
          <p:nvPr/>
        </p:nvSpPr>
        <p:spPr>
          <a:xfrm>
            <a:off x="456717" y="1193244"/>
            <a:ext cx="11338560" cy="3608360"/>
          </a:xfrm>
          <a:prstGeom prst="rect">
            <a:avLst/>
          </a:prstGeom>
          <a:noFill/>
        </p:spPr>
        <p:txBody>
          <a:bodyPr wrap="square">
            <a:spAutoFit/>
          </a:bodyPr>
          <a:lstStyle/>
          <a:p>
            <a:pPr>
              <a:lnSpc>
                <a:spcPct val="120000"/>
              </a:lnSpc>
            </a:pPr>
            <a:r>
              <a:rPr lang="en-US" sz="2400" b="1" i="0" dirty="0">
                <a:solidFill>
                  <a:srgbClr val="F26548"/>
                </a:solidFill>
                <a:effectLst/>
              </a:rPr>
              <a:t>1. </a:t>
            </a:r>
            <a:r>
              <a:rPr lang="en-US" sz="2400" b="0" i="0" dirty="0">
                <a:solidFill>
                  <a:srgbClr val="242021"/>
                </a:solidFill>
                <a:effectLst/>
              </a:rPr>
              <a:t>Trang and </a:t>
            </a:r>
            <a:r>
              <a:rPr lang="en-US" sz="2400" b="0" i="0" dirty="0" err="1">
                <a:solidFill>
                  <a:srgbClr val="242021"/>
                </a:solidFill>
                <a:effectLst/>
              </a:rPr>
              <a:t>Phong</a:t>
            </a:r>
            <a:r>
              <a:rPr lang="en-US" sz="2400" b="0" i="0" dirty="0">
                <a:solidFill>
                  <a:srgbClr val="242021"/>
                </a:solidFill>
                <a:effectLst/>
              </a:rPr>
              <a:t> are talking about _____. </a:t>
            </a:r>
            <a:br>
              <a:rPr lang="en-US" sz="2400" b="0" i="0" dirty="0">
                <a:solidFill>
                  <a:srgbClr val="242021"/>
                </a:solidFill>
                <a:effectLst/>
              </a:rPr>
            </a:br>
            <a:r>
              <a:rPr lang="en-US" sz="2400" b="0" i="0" dirty="0">
                <a:solidFill>
                  <a:srgbClr val="242021"/>
                </a:solidFill>
                <a:effectLst/>
              </a:rPr>
              <a:t>	</a:t>
            </a:r>
            <a:r>
              <a:rPr lang="en-US" sz="2400" b="0" i="0" dirty="0">
                <a:solidFill>
                  <a:srgbClr val="00A9A5"/>
                </a:solidFill>
                <a:effectLst/>
              </a:rPr>
              <a:t>A. </a:t>
            </a:r>
            <a:r>
              <a:rPr lang="en-US" sz="2400" b="0" i="0" dirty="0">
                <a:solidFill>
                  <a:srgbClr val="242021"/>
                </a:solidFill>
                <a:effectLst/>
              </a:rPr>
              <a:t>school subjects 		</a:t>
            </a:r>
            <a:r>
              <a:rPr lang="en-US" sz="2400" b="0" i="0" dirty="0">
                <a:solidFill>
                  <a:srgbClr val="00A9A5"/>
                </a:solidFill>
                <a:effectLst/>
              </a:rPr>
              <a:t>B. </a:t>
            </a:r>
            <a:r>
              <a:rPr lang="en-US" sz="2400" b="0" i="0" dirty="0">
                <a:solidFill>
                  <a:srgbClr val="242021"/>
                </a:solidFill>
                <a:effectLst/>
              </a:rPr>
              <a:t>school timetables		</a:t>
            </a:r>
            <a:r>
              <a:rPr lang="en-US" sz="2400" b="0" i="0" dirty="0">
                <a:solidFill>
                  <a:srgbClr val="00A9A5"/>
                </a:solidFill>
                <a:effectLst/>
              </a:rPr>
              <a:t>C. </a:t>
            </a:r>
            <a:r>
              <a:rPr lang="en-US" sz="2400" b="0" i="0" dirty="0">
                <a:solidFill>
                  <a:srgbClr val="242021"/>
                </a:solidFill>
                <a:effectLst/>
              </a:rPr>
              <a:t>outdoor activities</a:t>
            </a:r>
            <a:br>
              <a:rPr lang="en-US" sz="2400" b="0" i="0" dirty="0">
                <a:solidFill>
                  <a:srgbClr val="242021"/>
                </a:solidFill>
                <a:effectLst/>
              </a:rPr>
            </a:br>
            <a:r>
              <a:rPr lang="en-US" sz="2400" b="1" i="0" dirty="0">
                <a:solidFill>
                  <a:srgbClr val="F26548"/>
                </a:solidFill>
                <a:effectLst/>
              </a:rPr>
              <a:t>2. </a:t>
            </a:r>
            <a:r>
              <a:rPr lang="en-US" sz="2400" b="0" i="0" dirty="0">
                <a:solidFill>
                  <a:srgbClr val="242021"/>
                </a:solidFill>
                <a:effectLst/>
              </a:rPr>
              <a:t>They are members of _____ club(s).</a:t>
            </a:r>
            <a:br>
              <a:rPr lang="en-US" sz="2400" b="0" i="0" dirty="0">
                <a:solidFill>
                  <a:srgbClr val="242021"/>
                </a:solidFill>
                <a:effectLst/>
              </a:rPr>
            </a:br>
            <a:r>
              <a:rPr lang="en-US" sz="2400" b="0" i="0" dirty="0">
                <a:solidFill>
                  <a:srgbClr val="242021"/>
                </a:solidFill>
                <a:effectLst/>
              </a:rPr>
              <a:t>	</a:t>
            </a:r>
            <a:r>
              <a:rPr lang="en-US" sz="2400" b="0" i="0" dirty="0">
                <a:solidFill>
                  <a:srgbClr val="00A9A5"/>
                </a:solidFill>
                <a:effectLst/>
              </a:rPr>
              <a:t>A. </a:t>
            </a:r>
            <a:r>
              <a:rPr lang="en-US" sz="2400" b="0" i="0" dirty="0">
                <a:solidFill>
                  <a:srgbClr val="242021"/>
                </a:solidFill>
                <a:effectLst/>
              </a:rPr>
              <a:t>one				</a:t>
            </a:r>
            <a:r>
              <a:rPr lang="en-US" sz="2400" b="0" i="0" dirty="0">
                <a:solidFill>
                  <a:srgbClr val="00A9A5"/>
                </a:solidFill>
                <a:effectLst/>
              </a:rPr>
              <a:t>B. </a:t>
            </a:r>
            <a:r>
              <a:rPr lang="en-US" sz="2400" b="0" i="0" dirty="0">
                <a:solidFill>
                  <a:srgbClr val="242021"/>
                </a:solidFill>
                <a:effectLst/>
              </a:rPr>
              <a:t>two				</a:t>
            </a:r>
            <a:r>
              <a:rPr lang="en-US" sz="2400" b="0" i="0" dirty="0">
                <a:solidFill>
                  <a:srgbClr val="00A9A5"/>
                </a:solidFill>
                <a:effectLst/>
              </a:rPr>
              <a:t>C. </a:t>
            </a:r>
            <a:r>
              <a:rPr lang="en-US" sz="2400" b="0" i="0" dirty="0">
                <a:solidFill>
                  <a:srgbClr val="242021"/>
                </a:solidFill>
                <a:effectLst/>
              </a:rPr>
              <a:t>three</a:t>
            </a:r>
            <a:br>
              <a:rPr lang="en-US" sz="2400" b="0" i="0" dirty="0">
                <a:solidFill>
                  <a:srgbClr val="242021"/>
                </a:solidFill>
                <a:effectLst/>
              </a:rPr>
            </a:br>
            <a:r>
              <a:rPr lang="en-US" sz="2400" b="1" i="0" dirty="0">
                <a:solidFill>
                  <a:srgbClr val="F26548"/>
                </a:solidFill>
                <a:effectLst/>
              </a:rPr>
              <a:t>3. </a:t>
            </a:r>
            <a:r>
              <a:rPr lang="en-US" sz="2400" b="0" i="0" dirty="0">
                <a:solidFill>
                  <a:srgbClr val="242021"/>
                </a:solidFill>
                <a:effectLst/>
              </a:rPr>
              <a:t>The </a:t>
            </a:r>
            <a:r>
              <a:rPr lang="en-US" sz="2400" b="0" i="1" dirty="0">
                <a:solidFill>
                  <a:srgbClr val="242021"/>
                </a:solidFill>
                <a:effectLst/>
              </a:rPr>
              <a:t>Go Green Club </a:t>
            </a:r>
            <a:r>
              <a:rPr lang="en-US" sz="2400" b="0" dirty="0">
                <a:solidFill>
                  <a:srgbClr val="242021"/>
                </a:solidFill>
                <a:effectLst/>
              </a:rPr>
              <a:t>cleans streets on _____.</a:t>
            </a:r>
          </a:p>
          <a:p>
            <a:pPr>
              <a:lnSpc>
                <a:spcPct val="120000"/>
              </a:lnSpc>
            </a:pPr>
            <a:r>
              <a:rPr lang="en-US" sz="2400" b="0" i="0" dirty="0">
                <a:solidFill>
                  <a:srgbClr val="242021"/>
                </a:solidFill>
                <a:effectLst/>
              </a:rPr>
              <a:t>	</a:t>
            </a:r>
            <a:r>
              <a:rPr lang="en-US" sz="2400" b="0" i="0" dirty="0">
                <a:solidFill>
                  <a:srgbClr val="00A9A5"/>
                </a:solidFill>
                <a:effectLst/>
              </a:rPr>
              <a:t>A. </a:t>
            </a:r>
            <a:r>
              <a:rPr lang="en-US" sz="2400" b="0" i="0" dirty="0">
                <a:solidFill>
                  <a:srgbClr val="242021"/>
                </a:solidFill>
                <a:effectLst/>
              </a:rPr>
              <a:t>Saturday afternoons	</a:t>
            </a:r>
            <a:r>
              <a:rPr lang="en-US" sz="2400" b="0" i="0" dirty="0">
                <a:solidFill>
                  <a:srgbClr val="00A9A5"/>
                </a:solidFill>
                <a:effectLst/>
              </a:rPr>
              <a:t>B. </a:t>
            </a:r>
            <a:r>
              <a:rPr lang="en-US" sz="2400" dirty="0">
                <a:solidFill>
                  <a:srgbClr val="242021"/>
                </a:solidFill>
              </a:rPr>
              <a:t>Saturday mornings	</a:t>
            </a:r>
            <a:r>
              <a:rPr lang="en-US" sz="2400" b="0" i="0" dirty="0">
                <a:solidFill>
                  <a:srgbClr val="242021"/>
                </a:solidFill>
                <a:effectLst/>
              </a:rPr>
              <a:t>	</a:t>
            </a:r>
            <a:r>
              <a:rPr lang="en-US" sz="2400" b="0" i="0" dirty="0">
                <a:solidFill>
                  <a:srgbClr val="00A9A5"/>
                </a:solidFill>
                <a:effectLst/>
              </a:rPr>
              <a:t>C. </a:t>
            </a:r>
            <a:r>
              <a:rPr lang="en-US" sz="2400" b="0" i="0" dirty="0">
                <a:solidFill>
                  <a:srgbClr val="242021"/>
                </a:solidFill>
                <a:effectLst/>
              </a:rPr>
              <a:t>Sunday afternoons</a:t>
            </a:r>
            <a:br>
              <a:rPr lang="en-US" sz="2400" b="0" i="0" dirty="0">
                <a:solidFill>
                  <a:srgbClr val="242021"/>
                </a:solidFill>
                <a:effectLst/>
              </a:rPr>
            </a:br>
            <a:r>
              <a:rPr lang="en-US" sz="2400" b="1" i="0" dirty="0">
                <a:solidFill>
                  <a:srgbClr val="F26548"/>
                </a:solidFill>
                <a:effectLst/>
              </a:rPr>
              <a:t>4. </a:t>
            </a:r>
            <a:r>
              <a:rPr lang="en-US" sz="2400" b="0" i="0" dirty="0">
                <a:solidFill>
                  <a:srgbClr val="242021"/>
                </a:solidFill>
                <a:effectLst/>
              </a:rPr>
              <a:t>They grow _____ in the school garden.</a:t>
            </a:r>
            <a:br>
              <a:rPr lang="en-US" sz="2400" b="0" i="0" dirty="0">
                <a:solidFill>
                  <a:srgbClr val="242021"/>
                </a:solidFill>
                <a:effectLst/>
              </a:rPr>
            </a:br>
            <a:r>
              <a:rPr lang="en-US" sz="2400" b="0" i="0" dirty="0">
                <a:solidFill>
                  <a:srgbClr val="242021"/>
                </a:solidFill>
                <a:effectLst/>
              </a:rPr>
              <a:t>	</a:t>
            </a:r>
            <a:r>
              <a:rPr lang="en-US" sz="2400" b="0" i="0" dirty="0">
                <a:solidFill>
                  <a:srgbClr val="00A9A5"/>
                </a:solidFill>
                <a:effectLst/>
              </a:rPr>
              <a:t>A. </a:t>
            </a:r>
            <a:r>
              <a:rPr lang="en-US" sz="2400" b="0" i="0" dirty="0">
                <a:solidFill>
                  <a:srgbClr val="242021"/>
                </a:solidFill>
                <a:effectLst/>
              </a:rPr>
              <a:t>vegetables</a:t>
            </a:r>
            <a:r>
              <a:rPr lang="en-US" sz="2400" dirty="0">
                <a:solidFill>
                  <a:srgbClr val="242021"/>
                </a:solidFill>
              </a:rPr>
              <a:t>			</a:t>
            </a:r>
            <a:r>
              <a:rPr lang="en-US" sz="2400" b="0" i="0" dirty="0">
                <a:solidFill>
                  <a:srgbClr val="00A9A5"/>
                </a:solidFill>
                <a:effectLst/>
              </a:rPr>
              <a:t>B. </a:t>
            </a:r>
            <a:r>
              <a:rPr lang="en-US" sz="2400" b="0" i="0" dirty="0">
                <a:solidFill>
                  <a:srgbClr val="242021"/>
                </a:solidFill>
                <a:effectLst/>
              </a:rPr>
              <a:t>flowers</a:t>
            </a:r>
            <a:r>
              <a:rPr lang="en-US" sz="2400" dirty="0">
                <a:solidFill>
                  <a:srgbClr val="242021"/>
                </a:solidFill>
              </a:rPr>
              <a:t>			</a:t>
            </a:r>
            <a:r>
              <a:rPr lang="en-US" sz="2400" b="0" i="0" dirty="0">
                <a:solidFill>
                  <a:srgbClr val="00A9A5"/>
                </a:solidFill>
                <a:effectLst/>
              </a:rPr>
              <a:t>C. </a:t>
            </a:r>
            <a:r>
              <a:rPr lang="en-US" sz="2400" b="0" i="0" dirty="0">
                <a:solidFill>
                  <a:srgbClr val="242021"/>
                </a:solidFill>
                <a:effectLst/>
              </a:rPr>
              <a:t>trees</a:t>
            </a:r>
            <a:endParaRPr lang="en-US" sz="2400" dirty="0"/>
          </a:p>
        </p:txBody>
      </p:sp>
      <p:sp>
        <p:nvSpPr>
          <p:cNvPr id="12" name="Oval 11">
            <a:extLst>
              <a:ext uri="{FF2B5EF4-FFF2-40B4-BE49-F238E27FC236}">
                <a16:creationId xmlns:a16="http://schemas.microsoft.com/office/drawing/2014/main" id="{30B644D8-A0DE-E247-A371-62161518CF23}"/>
              </a:ext>
            </a:extLst>
          </p:cNvPr>
          <p:cNvSpPr/>
          <p:nvPr/>
        </p:nvSpPr>
        <p:spPr>
          <a:xfrm>
            <a:off x="8700754" y="1708955"/>
            <a:ext cx="379268" cy="39485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4FA05B4-2E15-B446-8734-2878B2B82B5A}"/>
              </a:ext>
            </a:extLst>
          </p:cNvPr>
          <p:cNvSpPr/>
          <p:nvPr/>
        </p:nvSpPr>
        <p:spPr>
          <a:xfrm>
            <a:off x="5012824" y="2602569"/>
            <a:ext cx="379268" cy="39485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98A74F0-4862-7649-92E8-CC0C925D8C6C}"/>
              </a:ext>
            </a:extLst>
          </p:cNvPr>
          <p:cNvSpPr/>
          <p:nvPr/>
        </p:nvSpPr>
        <p:spPr>
          <a:xfrm>
            <a:off x="1382567" y="3480978"/>
            <a:ext cx="379268" cy="39485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0F40D7-C44C-A844-8775-881C51747058}"/>
              </a:ext>
            </a:extLst>
          </p:cNvPr>
          <p:cNvSpPr/>
          <p:nvPr/>
        </p:nvSpPr>
        <p:spPr>
          <a:xfrm>
            <a:off x="1369867" y="4361185"/>
            <a:ext cx="379268" cy="39485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7911" y="543874"/>
            <a:ext cx="609600" cy="609600"/>
          </a:xfrm>
          <a:prstGeom prst="rect">
            <a:avLst/>
          </a:prstGeom>
        </p:spPr>
      </p:pic>
    </p:spTree>
    <p:extLst>
      <p:ext uri="{BB962C8B-B14F-4D97-AF65-F5344CB8AC3E}">
        <p14:creationId xmlns:p14="http://schemas.microsoft.com/office/powerpoint/2010/main" val="355658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2"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7929"/>
            <a:ext cx="12192000" cy="6858000"/>
          </a:xfrm>
          <a:prstGeom prst="rect">
            <a:avLst/>
          </a:prstGeom>
          <a:noFill/>
          <a:ln>
            <a:noFill/>
          </a:ln>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กล่องข้อความ 4">
            <a:extLst>
              <a:ext uri="{FF2B5EF4-FFF2-40B4-BE49-F238E27FC236}">
                <a16:creationId xmlns:a16="http://schemas.microsoft.com/office/drawing/2014/main" id="{0270DFCC-6EED-4155-B976-9926132E952F}"/>
              </a:ext>
            </a:extLst>
          </p:cNvPr>
          <p:cNvSpPr txBox="1"/>
          <p:nvPr/>
        </p:nvSpPr>
        <p:spPr>
          <a:xfrm>
            <a:off x="165448" y="1740833"/>
            <a:ext cx="103624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Bookman Old Style" panose="02050604050505020204" pitchFamily="18" charset="0"/>
                <a:ea typeface="+mn-ea"/>
                <a:cs typeface="+mn-cs"/>
              </a:rPr>
              <a:t>Choose the best  answer</a:t>
            </a:r>
          </a:p>
        </p:txBody>
      </p:sp>
    </p:spTree>
    <p:extLst>
      <p:ext uri="{BB962C8B-B14F-4D97-AF65-F5344CB8AC3E}">
        <p14:creationId xmlns:p14="http://schemas.microsoft.com/office/powerpoint/2010/main" val="4109462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63" y="17929"/>
            <a:ext cx="12207464" cy="6858000"/>
          </a:xfrm>
          <a:prstGeom prst="rect">
            <a:avLst/>
          </a:prstGeom>
          <a:noFill/>
          <a:ln>
            <a:noFill/>
          </a:ln>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คำบรรยายภาพ: สี่เหลี่ยมมุมมน 3">
            <a:extLst>
              <a:ext uri="{FF2B5EF4-FFF2-40B4-BE49-F238E27FC236}">
                <a16:creationId xmlns:a16="http://schemas.microsoft.com/office/drawing/2014/main" id="{21501217-C02E-4EB5-A550-B5A8FC278C5B}"/>
              </a:ext>
            </a:extLst>
          </p:cNvPr>
          <p:cNvSpPr/>
          <p:nvPr/>
        </p:nvSpPr>
        <p:spPr>
          <a:xfrm>
            <a:off x="1925270" y="455008"/>
            <a:ext cx="8873951" cy="1125865"/>
          </a:xfrm>
          <a:prstGeom prst="wedgeRoundRectCallout">
            <a:avLst>
              <a:gd name="adj1" fmla="val -49896"/>
              <a:gd name="adj2" fmla="val 751"/>
              <a:gd name="adj3" fmla="val 16667"/>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6" name="วงรี 5">
            <a:extLst>
              <a:ext uri="{FF2B5EF4-FFF2-40B4-BE49-F238E27FC236}">
                <a16:creationId xmlns:a16="http://schemas.microsoft.com/office/drawing/2014/main" id="{B3C0FBCF-690C-4AD1-B426-EA44C48A395A}"/>
              </a:ext>
            </a:extLst>
          </p:cNvPr>
          <p:cNvSpPr/>
          <p:nvPr/>
        </p:nvSpPr>
        <p:spPr>
          <a:xfrm>
            <a:off x="2830691" y="3385199"/>
            <a:ext cx="5122543" cy="1317970"/>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6">
              <a:lumMod val="60000"/>
              <a:lumOff val="40000"/>
            </a:schemeClr>
          </a:solidFill>
          <a:ln>
            <a:solidFill>
              <a:srgbClr val="FEE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7" name="วงรี 5">
            <a:extLst>
              <a:ext uri="{FF2B5EF4-FFF2-40B4-BE49-F238E27FC236}">
                <a16:creationId xmlns:a16="http://schemas.microsoft.com/office/drawing/2014/main" id="{ABBC749F-9E48-4250-9AA2-DC3E1C8E7555}"/>
              </a:ext>
            </a:extLst>
          </p:cNvPr>
          <p:cNvSpPr/>
          <p:nvPr/>
        </p:nvSpPr>
        <p:spPr>
          <a:xfrm>
            <a:off x="2799695" y="1964723"/>
            <a:ext cx="5122543" cy="1317970"/>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rgbClr val="9CE7FE"/>
          </a:solidFill>
          <a:ln>
            <a:solidFill>
              <a:srgbClr val="9CE7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8" name="วงรี 5">
            <a:extLst>
              <a:ext uri="{FF2B5EF4-FFF2-40B4-BE49-F238E27FC236}">
                <a16:creationId xmlns:a16="http://schemas.microsoft.com/office/drawing/2014/main" id="{2A5ECF2F-A4D3-4920-B733-C5208692906D}"/>
              </a:ext>
            </a:extLst>
          </p:cNvPr>
          <p:cNvSpPr/>
          <p:nvPr/>
        </p:nvSpPr>
        <p:spPr>
          <a:xfrm>
            <a:off x="2699542" y="4851385"/>
            <a:ext cx="5122543" cy="1317970"/>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2">
              <a:lumMod val="20000"/>
              <a:lumOff val="80000"/>
            </a:schemeClr>
          </a:solidFill>
          <a:ln>
            <a:solidFill>
              <a:srgbClr val="BCFF9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9" name="a">
            <a:extLst>
              <a:ext uri="{FF2B5EF4-FFF2-40B4-BE49-F238E27FC236}">
                <a16:creationId xmlns:a16="http://schemas.microsoft.com/office/drawing/2014/main" id="{F803C83A-E4B8-40AF-9030-E62B71477C05}"/>
              </a:ext>
            </a:extLst>
          </p:cNvPr>
          <p:cNvSpPr txBox="1"/>
          <p:nvPr/>
        </p:nvSpPr>
        <p:spPr>
          <a:xfrm>
            <a:off x="3231413" y="3741271"/>
            <a:ext cx="4135120" cy="646331"/>
          </a:xfrm>
          <a:prstGeom prst="rect">
            <a:avLst/>
          </a:prstGeom>
          <a:noFill/>
        </p:spPr>
        <p:txBody>
          <a:bodyPr wrap="square" rtlCol="0">
            <a:spAutoFit/>
          </a:bodyPr>
          <a:lstStyle/>
          <a:p>
            <a:pPr lvl="0">
              <a:defRPr/>
            </a:pPr>
            <a:r>
              <a:rPr lang="en-US" sz="3600" b="1" dirty="0">
                <a:solidFill>
                  <a:srgbClr val="FF0000"/>
                </a:solidFill>
                <a:latin typeface="Aharoni" panose="02010803020104030203" pitchFamily="2" charset="-79"/>
                <a:cs typeface="Aharoni" panose="02010803020104030203" pitchFamily="2" charset="-79"/>
              </a:rPr>
              <a:t>b</a:t>
            </a:r>
            <a:r>
              <a:rPr kumimoji="0" lang="en-US" sz="36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 </a:t>
            </a:r>
            <a:r>
              <a:rPr lang="en-US" sz="3600" dirty="0">
                <a:solidFill>
                  <a:srgbClr val="242021"/>
                </a:solidFill>
              </a:rPr>
              <a:t>school timetables</a:t>
            </a:r>
            <a:endParaRPr kumimoji="0" lang="th-TH" sz="3600" b="0"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sp>
        <p:nvSpPr>
          <p:cNvPr id="10" name="b">
            <a:extLst>
              <a:ext uri="{FF2B5EF4-FFF2-40B4-BE49-F238E27FC236}">
                <a16:creationId xmlns:a16="http://schemas.microsoft.com/office/drawing/2014/main" id="{B6CB0B9D-2E77-4D08-9E59-5ADCFF4EFA55}"/>
              </a:ext>
            </a:extLst>
          </p:cNvPr>
          <p:cNvSpPr txBox="1"/>
          <p:nvPr/>
        </p:nvSpPr>
        <p:spPr>
          <a:xfrm>
            <a:off x="3253343" y="2260633"/>
            <a:ext cx="4135120" cy="646331"/>
          </a:xfrm>
          <a:prstGeom prst="rect">
            <a:avLst/>
          </a:prstGeom>
          <a:noFill/>
        </p:spPr>
        <p:txBody>
          <a:bodyPr wrap="square" rtlCol="0">
            <a:spAutoFit/>
          </a:bodyPr>
          <a:lstStyle/>
          <a:p>
            <a:pPr lvl="0">
              <a:defRPr/>
            </a:pPr>
            <a:r>
              <a:rPr lang="en-US" sz="3600" b="1" dirty="0">
                <a:solidFill>
                  <a:srgbClr val="FF0000"/>
                </a:solidFill>
                <a:latin typeface="Aharoni" panose="02010803020104030203" pitchFamily="2" charset="-79"/>
                <a:cs typeface="Aharoni" panose="02010803020104030203" pitchFamily="2" charset="-79"/>
              </a:rPr>
              <a:t>a</a:t>
            </a:r>
            <a:r>
              <a:rPr kumimoji="0" lang="en-US" sz="36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a:t>
            </a:r>
            <a:r>
              <a:rPr lang="en-US" sz="3600" b="1" dirty="0">
                <a:solidFill>
                  <a:srgbClr val="FF0000"/>
                </a:solidFill>
              </a:rPr>
              <a:t> </a:t>
            </a:r>
            <a:r>
              <a:rPr lang="en-US" sz="3600" dirty="0">
                <a:solidFill>
                  <a:srgbClr val="242021"/>
                </a:solidFill>
              </a:rPr>
              <a:t>school subjects</a:t>
            </a:r>
            <a:r>
              <a:rPr kumimoji="0" lang="en-US" sz="3600" b="0" i="0" u="none" strike="noStrike" kern="1200" cap="none" spc="0" normalizeH="0" baseline="0" noProof="0" dirty="0">
                <a:ln>
                  <a:noFill/>
                </a:ln>
                <a:solidFill>
                  <a:prstClr val="black"/>
                </a:solidFill>
                <a:effectLst/>
                <a:uLnTx/>
                <a:uFillTx/>
                <a:latin typeface="Aharoni" panose="02010803020104030203" pitchFamily="2" charset="-79"/>
                <a:cs typeface="Aharoni" panose="02010803020104030203" pitchFamily="2" charset="-79"/>
              </a:rPr>
              <a:t>  </a:t>
            </a:r>
            <a:endParaRPr kumimoji="0" lang="th-TH" sz="3600" b="0"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sp>
        <p:nvSpPr>
          <p:cNvPr id="11" name="c">
            <a:extLst>
              <a:ext uri="{FF2B5EF4-FFF2-40B4-BE49-F238E27FC236}">
                <a16:creationId xmlns:a16="http://schemas.microsoft.com/office/drawing/2014/main" id="{C5BF58E0-BA96-4C8E-BD6F-31343ABF4934}"/>
              </a:ext>
            </a:extLst>
          </p:cNvPr>
          <p:cNvSpPr txBox="1"/>
          <p:nvPr/>
        </p:nvSpPr>
        <p:spPr>
          <a:xfrm>
            <a:off x="3198114" y="5185036"/>
            <a:ext cx="4135120" cy="646331"/>
          </a:xfrm>
          <a:prstGeom prst="rect">
            <a:avLst/>
          </a:prstGeom>
          <a:noFill/>
        </p:spPr>
        <p:txBody>
          <a:bodyPr wrap="square" rtlCol="0">
            <a:spAutoFit/>
          </a:bodyPr>
          <a:lstStyle/>
          <a:p>
            <a:pPr lvl="0">
              <a:defRPr/>
            </a:pPr>
            <a:r>
              <a:rPr lang="en-US" sz="3600" b="1" dirty="0">
                <a:solidFill>
                  <a:srgbClr val="FF0000"/>
                </a:solidFill>
                <a:latin typeface="Aharoni" panose="02010803020104030203" pitchFamily="2" charset="-79"/>
                <a:cs typeface="Aharoni" panose="02010803020104030203" pitchFamily="2" charset="-79"/>
              </a:rPr>
              <a:t>c</a:t>
            </a:r>
            <a:r>
              <a:rPr kumimoji="0" lang="en-US" sz="36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a:t>
            </a:r>
            <a:r>
              <a:rPr lang="en-US" sz="3600" dirty="0">
                <a:solidFill>
                  <a:srgbClr val="242021"/>
                </a:solidFill>
              </a:rPr>
              <a:t> outdoor activities</a:t>
            </a:r>
            <a:r>
              <a:rPr kumimoji="0" lang="en-US" sz="36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 </a:t>
            </a:r>
            <a:r>
              <a:rPr kumimoji="0" lang="en-US" sz="3600" b="1" i="0" u="none" strike="noStrike" kern="1200" cap="none" spc="0" normalizeH="0" noProof="0" dirty="0">
                <a:ln>
                  <a:noFill/>
                </a:ln>
                <a:solidFill>
                  <a:srgbClr val="FF0000"/>
                </a:solidFill>
                <a:effectLst/>
                <a:uLnTx/>
                <a:uFillTx/>
                <a:latin typeface="Aharoni" panose="02010803020104030203" pitchFamily="2" charset="-79"/>
                <a:cs typeface="Aharoni" panose="02010803020104030203" pitchFamily="2" charset="-79"/>
              </a:rPr>
              <a:t>  </a:t>
            </a:r>
            <a:endParaRPr kumimoji="0" lang="th-TH" sz="3600" b="0"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grpSp>
        <p:nvGrpSpPr>
          <p:cNvPr id="12" name="กลุ่ม 12">
            <a:extLst>
              <a:ext uri="{FF2B5EF4-FFF2-40B4-BE49-F238E27FC236}">
                <a16:creationId xmlns:a16="http://schemas.microsoft.com/office/drawing/2014/main" id="{67654437-D6ED-4895-AD04-A2F764A3F5E5}"/>
              </a:ext>
            </a:extLst>
          </p:cNvPr>
          <p:cNvGrpSpPr/>
          <p:nvPr/>
        </p:nvGrpSpPr>
        <p:grpSpPr>
          <a:xfrm>
            <a:off x="321751" y="332005"/>
            <a:ext cx="1521279" cy="1331216"/>
            <a:chOff x="3628809" y="1877210"/>
            <a:chExt cx="2998906" cy="2644351"/>
          </a:xfrm>
        </p:grpSpPr>
        <p:sp>
          <p:nvSpPr>
            <p:cNvPr id="13" name="วงรี 13">
              <a:extLst>
                <a:ext uri="{FF2B5EF4-FFF2-40B4-BE49-F238E27FC236}">
                  <a16:creationId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4" name="วงรี 14">
              <a:extLst>
                <a:ext uri="{FF2B5EF4-FFF2-40B4-BE49-F238E27FC236}">
                  <a16:creationId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5" name="สี่เหลี่ยมผืนผ้า 15">
              <a:extLst>
                <a:ext uri="{FF2B5EF4-FFF2-40B4-BE49-F238E27FC236}">
                  <a16:creationId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6" name="สี่เหลี่ยมผืนผ้า 16">
              <a:extLst>
                <a:ext uri="{FF2B5EF4-FFF2-40B4-BE49-F238E27FC236}">
                  <a16:creationId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7" name="สี่เหลี่ยมผืนผ้า 17">
              <a:extLst>
                <a:ext uri="{FF2B5EF4-FFF2-40B4-BE49-F238E27FC236}">
                  <a16:creationId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8" name="สี่เหลี่ยมผืนผ้า 18">
              <a:extLst>
                <a:ext uri="{FF2B5EF4-FFF2-40B4-BE49-F238E27FC236}">
                  <a16:creationId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9" name="สี่เหลี่ยมผืนผ้า 19">
              <a:extLst>
                <a:ext uri="{FF2B5EF4-FFF2-40B4-BE49-F238E27FC236}">
                  <a16:creationId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0" name="ลูกศร: รูปห้าเหลี่ยม 20">
              <a:extLst>
                <a:ext uri="{FF2B5EF4-FFF2-40B4-BE49-F238E27FC236}">
                  <a16:creationId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21" name="กลุ่ม 21">
            <a:extLst>
              <a:ext uri="{FF2B5EF4-FFF2-40B4-BE49-F238E27FC236}">
                <a16:creationId xmlns:a16="http://schemas.microsoft.com/office/drawing/2014/main" id="{FE1A25AC-E1B1-4A97-A3CC-612FC7188357}"/>
              </a:ext>
            </a:extLst>
          </p:cNvPr>
          <p:cNvGrpSpPr/>
          <p:nvPr/>
        </p:nvGrpSpPr>
        <p:grpSpPr>
          <a:xfrm>
            <a:off x="361646" y="354219"/>
            <a:ext cx="1282009" cy="1282009"/>
            <a:chOff x="3842018" y="1909696"/>
            <a:chExt cx="2527233" cy="2527233"/>
          </a:xfrm>
        </p:grpSpPr>
        <p:sp>
          <p:nvSpPr>
            <p:cNvPr id="22" name="วงรี 22">
              <a:extLst>
                <a:ext uri="{FF2B5EF4-FFF2-40B4-BE49-F238E27FC236}">
                  <a16:creationId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3" name="ลูกศร: รูปห้าเหลี่ยม 23">
              <a:extLst>
                <a:ext uri="{FF2B5EF4-FFF2-40B4-BE49-F238E27FC236}">
                  <a16:creationId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24" name="วงรี 24">
            <a:extLst>
              <a:ext uri="{FF2B5EF4-FFF2-40B4-BE49-F238E27FC236}">
                <a16:creationId xmlns:a16="http://schemas.microsoft.com/office/drawing/2014/main" id="{12356E96-4AA6-4089-B0E1-57D8069AAB2A}"/>
              </a:ext>
            </a:extLst>
          </p:cNvPr>
          <p:cNvSpPr/>
          <p:nvPr/>
        </p:nvSpPr>
        <p:spPr>
          <a:xfrm>
            <a:off x="911565" y="332006"/>
            <a:ext cx="189593" cy="189593"/>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pic>
        <p:nvPicPr>
          <p:cNvPr id="25" name="รูปภาพ 25">
            <a:extLst>
              <a:ext uri="{FF2B5EF4-FFF2-40B4-BE49-F238E27FC236}">
                <a16:creationId xmlns:a16="http://schemas.microsoft.com/office/drawing/2014/main" id="{90A2BC97-9BC2-46F5-B79B-5546392CBC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7367235" y="5149477"/>
            <a:ext cx="883659" cy="869214"/>
          </a:xfrm>
          <a:prstGeom prst="rect">
            <a:avLst/>
          </a:prstGeom>
        </p:spPr>
      </p:pic>
      <p:pic>
        <p:nvPicPr>
          <p:cNvPr id="26" name="รูปภาพ 26">
            <a:extLst>
              <a:ext uri="{FF2B5EF4-FFF2-40B4-BE49-F238E27FC236}">
                <a16:creationId xmlns:a16="http://schemas.microsoft.com/office/drawing/2014/main" id="{9FFA381D-282B-484C-B913-82FF62A59C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7410724" y="2220097"/>
            <a:ext cx="851941" cy="869214"/>
          </a:xfrm>
          <a:prstGeom prst="rect">
            <a:avLst/>
          </a:prstGeom>
        </p:spPr>
      </p:pic>
      <p:pic>
        <p:nvPicPr>
          <p:cNvPr id="27" name="paw">
            <a:hlinkClick r:id="" action="ppaction://media"/>
            <a:extLst>
              <a:ext uri="{FF2B5EF4-FFF2-40B4-BE49-F238E27FC236}">
                <a16:creationId xmlns:a16="http://schemas.microsoft.com/office/drawing/2014/main" id="{2169A93F-C4DB-4B1A-9A2B-5D1CCD74E0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077923" y="14009"/>
            <a:ext cx="406400" cy="406400"/>
          </a:xfrm>
          <a:prstGeom prst="rect">
            <a:avLst/>
          </a:prstGeom>
        </p:spPr>
      </p:pic>
      <p:pic>
        <p:nvPicPr>
          <p:cNvPr id="28" name="HISCALE">
            <a:hlinkClick r:id="" action="ppaction://media"/>
            <a:extLst>
              <a:ext uri="{FF2B5EF4-FFF2-40B4-BE49-F238E27FC236}">
                <a16:creationId xmlns:a16="http://schemas.microsoft.com/office/drawing/2014/main" id="{0534463A-6DB1-416C-9F0F-DA49F5A2748F}"/>
              </a:ext>
            </a:extLst>
          </p:cNvPr>
          <p:cNvPicPr>
            <a:picLocks noChangeAspect="1"/>
          </p:cNvPicPr>
          <p:nvPr>
            <a:audioFile r:link="rId3"/>
            <p:extLst>
              <p:ext uri="{DAA4B4D4-6D71-4841-9C94-3DE7FCFB9230}">
                <p14:media xmlns:p14="http://schemas.microsoft.com/office/powerpoint/2010/main" r:embed="rId4">
                  <p14:trim end="2788.1875"/>
                </p14:media>
              </p:ext>
            </p:extLst>
          </p:nvPr>
        </p:nvPicPr>
        <p:blipFill>
          <a:blip r:embed="rId9"/>
          <a:stretch>
            <a:fillRect/>
          </a:stretch>
        </p:blipFill>
        <p:spPr>
          <a:xfrm>
            <a:off x="12077923" y="455008"/>
            <a:ext cx="406400" cy="406400"/>
          </a:xfrm>
          <a:prstGeom prst="rect">
            <a:avLst/>
          </a:prstGeom>
        </p:spPr>
      </p:pic>
      <p:pic>
        <p:nvPicPr>
          <p:cNvPr id="29" name="รูปภาพ 29">
            <a:extLst>
              <a:ext uri="{FF2B5EF4-FFF2-40B4-BE49-F238E27FC236}">
                <a16:creationId xmlns:a16="http://schemas.microsoft.com/office/drawing/2014/main" id="{91F4D01A-8F25-4CFF-9BE0-3771053189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7417320" y="3723956"/>
            <a:ext cx="851941" cy="869214"/>
          </a:xfrm>
          <a:prstGeom prst="rect">
            <a:avLst/>
          </a:prstGeom>
        </p:spPr>
      </p:pic>
      <p:sp>
        <p:nvSpPr>
          <p:cNvPr id="30" name="Rectangle 29"/>
          <p:cNvSpPr/>
          <p:nvPr/>
        </p:nvSpPr>
        <p:spPr>
          <a:xfrm>
            <a:off x="2561289" y="658209"/>
            <a:ext cx="8225168" cy="584775"/>
          </a:xfrm>
          <a:prstGeom prst="rect">
            <a:avLst/>
          </a:prstGeom>
        </p:spPr>
        <p:txBody>
          <a:bodyPr wrap="square">
            <a:spAutoFit/>
          </a:bodyPr>
          <a:lstStyle/>
          <a:p>
            <a:r>
              <a:rPr lang="en-US" sz="3200" b="1" dirty="0">
                <a:solidFill>
                  <a:srgbClr val="0033CC"/>
                </a:solidFill>
              </a:rPr>
              <a:t>1. </a:t>
            </a:r>
            <a:r>
              <a:rPr lang="en-US" sz="3200" dirty="0" err="1">
                <a:solidFill>
                  <a:srgbClr val="242021"/>
                </a:solidFill>
              </a:rPr>
              <a:t>Trang</a:t>
            </a:r>
            <a:r>
              <a:rPr lang="en-US" sz="3200" dirty="0">
                <a:solidFill>
                  <a:srgbClr val="242021"/>
                </a:solidFill>
              </a:rPr>
              <a:t> and </a:t>
            </a:r>
            <a:r>
              <a:rPr lang="en-US" sz="3200" dirty="0" err="1">
                <a:solidFill>
                  <a:srgbClr val="242021"/>
                </a:solidFill>
              </a:rPr>
              <a:t>Phong</a:t>
            </a:r>
            <a:r>
              <a:rPr lang="en-US" sz="3200" dirty="0">
                <a:solidFill>
                  <a:srgbClr val="242021"/>
                </a:solidFill>
              </a:rPr>
              <a:t> are talking about _____. </a:t>
            </a:r>
            <a:endParaRPr lang="en-US" sz="3200" b="1" dirty="0">
              <a:solidFill>
                <a:srgbClr val="0033CC"/>
              </a:solidFill>
            </a:endParaRPr>
          </a:p>
        </p:txBody>
      </p:sp>
    </p:spTree>
    <p:extLst>
      <p:ext uri="{BB962C8B-B14F-4D97-AF65-F5344CB8AC3E}">
        <p14:creationId xmlns:p14="http://schemas.microsoft.com/office/powerpoint/2010/main" val="279377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4" fill="hold"/>
                                        <p:tgtEl>
                                          <p:spTgt spid="27"/>
                                        </p:tgtEl>
                                      </p:cBhvr>
                                    </p:cmd>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27"/>
                                        </p:tgtEl>
                                      </p:cBhvr>
                                    </p:cmd>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12" fill="hold"/>
                                        <p:tgtEl>
                                          <p:spTgt spid="28"/>
                                        </p:tgtEl>
                                      </p:cBhvr>
                                    </p:cmd>
                                  </p:childTnLst>
                                </p:cTn>
                              </p:par>
                              <p:par>
                                <p:cTn id="26" presetID="1"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audio>
              <p:cMediaNode vol="80000">
                <p:cTn id="28" fill="hold" display="0">
                  <p:stCondLst>
                    <p:cond delay="indefinite"/>
                  </p:stCondLst>
                  <p:endCondLst>
                    <p:cond evt="onStopAudio" delay="0">
                      <p:tgtEl>
                        <p:sldTgt/>
                      </p:tgtEl>
                    </p:cond>
                  </p:endCondLst>
                </p:cTn>
                <p:tgtEl>
                  <p:spTgt spid="27"/>
                </p:tgtEl>
              </p:cMediaNode>
            </p:audio>
            <p:audio>
              <p:cMediaNode vol="80000">
                <p:cTn id="29" fill="hold" display="0">
                  <p:stCondLst>
                    <p:cond delay="indefinite"/>
                  </p:stCondLst>
                  <p:endCondLst>
                    <p:cond evt="onStopAudio" delay="0">
                      <p:tgtEl>
                        <p:sldTgt/>
                      </p:tgtEl>
                    </p:cond>
                  </p:endCondLst>
                </p:cTn>
                <p:tgtEl>
                  <p:spTgt spid="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64" y="17929"/>
            <a:ext cx="12296587" cy="6858000"/>
          </a:xfrm>
          <a:prstGeom prst="rect">
            <a:avLst/>
          </a:prstGeom>
          <a:noFill/>
          <a:ln>
            <a:noFill/>
          </a:ln>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คำบรรยายภาพ: สี่เหลี่ยมมุมมน 3">
            <a:extLst>
              <a:ext uri="{FF2B5EF4-FFF2-40B4-BE49-F238E27FC236}">
                <a16:creationId xmlns:a16="http://schemas.microsoft.com/office/drawing/2014/main" id="{21501217-C02E-4EB5-A550-B5A8FC278C5B}"/>
              </a:ext>
            </a:extLst>
          </p:cNvPr>
          <p:cNvSpPr/>
          <p:nvPr/>
        </p:nvSpPr>
        <p:spPr>
          <a:xfrm>
            <a:off x="1999282" y="390964"/>
            <a:ext cx="8567465" cy="1027955"/>
          </a:xfrm>
          <a:prstGeom prst="wedgeRoundRectCallout">
            <a:avLst>
              <a:gd name="adj1" fmla="val -49896"/>
              <a:gd name="adj2" fmla="val 751"/>
              <a:gd name="adj3" fmla="val 16667"/>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6" name="วงรี 5">
            <a:extLst>
              <a:ext uri="{FF2B5EF4-FFF2-40B4-BE49-F238E27FC236}">
                <a16:creationId xmlns:a16="http://schemas.microsoft.com/office/drawing/2014/main" id="{B3C0FBCF-690C-4AD1-B426-EA44C48A395A}"/>
              </a:ext>
            </a:extLst>
          </p:cNvPr>
          <p:cNvSpPr/>
          <p:nvPr/>
        </p:nvSpPr>
        <p:spPr>
          <a:xfrm>
            <a:off x="2269584" y="4539293"/>
            <a:ext cx="5122543" cy="1220596"/>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6">
              <a:lumMod val="60000"/>
              <a:lumOff val="40000"/>
            </a:schemeClr>
          </a:solidFill>
          <a:ln>
            <a:solidFill>
              <a:srgbClr val="FEE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7" name="วงรี 5">
            <a:extLst>
              <a:ext uri="{FF2B5EF4-FFF2-40B4-BE49-F238E27FC236}">
                <a16:creationId xmlns:a16="http://schemas.microsoft.com/office/drawing/2014/main" id="{ABBC749F-9E48-4250-9AA2-DC3E1C8E7555}"/>
              </a:ext>
            </a:extLst>
          </p:cNvPr>
          <p:cNvSpPr/>
          <p:nvPr/>
        </p:nvSpPr>
        <p:spPr>
          <a:xfrm>
            <a:off x="2250456" y="1816031"/>
            <a:ext cx="5122543" cy="1220596"/>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rgbClr val="9CE7FE"/>
          </a:solidFill>
          <a:ln>
            <a:solidFill>
              <a:srgbClr val="9CE7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8" name="วงรี 5">
            <a:extLst>
              <a:ext uri="{FF2B5EF4-FFF2-40B4-BE49-F238E27FC236}">
                <a16:creationId xmlns:a16="http://schemas.microsoft.com/office/drawing/2014/main" id="{2A5ECF2F-A4D3-4920-B733-C5208692906D}"/>
              </a:ext>
            </a:extLst>
          </p:cNvPr>
          <p:cNvSpPr/>
          <p:nvPr/>
        </p:nvSpPr>
        <p:spPr>
          <a:xfrm>
            <a:off x="2168106" y="3161452"/>
            <a:ext cx="5122543" cy="1220596"/>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2">
              <a:lumMod val="20000"/>
              <a:lumOff val="80000"/>
            </a:schemeClr>
          </a:solidFill>
          <a:ln>
            <a:solidFill>
              <a:srgbClr val="BCFF9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9" name="a">
            <a:extLst>
              <a:ext uri="{FF2B5EF4-FFF2-40B4-BE49-F238E27FC236}">
                <a16:creationId xmlns:a16="http://schemas.microsoft.com/office/drawing/2014/main" id="{F803C83A-E4B8-40AF-9030-E62B71477C05}"/>
              </a:ext>
            </a:extLst>
          </p:cNvPr>
          <p:cNvSpPr txBox="1"/>
          <p:nvPr/>
        </p:nvSpPr>
        <p:spPr>
          <a:xfrm>
            <a:off x="2723232" y="4775658"/>
            <a:ext cx="4806523" cy="646331"/>
          </a:xfrm>
          <a:prstGeom prst="rect">
            <a:avLst/>
          </a:prstGeom>
          <a:noFill/>
        </p:spPr>
        <p:txBody>
          <a:bodyPr wrap="square" rtlCol="0">
            <a:spAutoFit/>
          </a:bodyPr>
          <a:lstStyle/>
          <a:p>
            <a:pPr>
              <a:defRPr/>
            </a:pPr>
            <a:r>
              <a:rPr kumimoji="0" lang="en-US" sz="36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c. </a:t>
            </a:r>
            <a:r>
              <a:rPr lang="en-GB" sz="3600" b="1" noProof="0" dirty="0"/>
              <a:t>three</a:t>
            </a:r>
            <a:endParaRPr lang="en-GB" sz="3600" b="1" dirty="0"/>
          </a:p>
        </p:txBody>
      </p:sp>
      <p:sp>
        <p:nvSpPr>
          <p:cNvPr id="10" name="b">
            <a:extLst>
              <a:ext uri="{FF2B5EF4-FFF2-40B4-BE49-F238E27FC236}">
                <a16:creationId xmlns:a16="http://schemas.microsoft.com/office/drawing/2014/main" id="{B6CB0B9D-2E77-4D08-9E59-5ADCFF4EFA55}"/>
              </a:ext>
            </a:extLst>
          </p:cNvPr>
          <p:cNvSpPr txBox="1"/>
          <p:nvPr/>
        </p:nvSpPr>
        <p:spPr>
          <a:xfrm>
            <a:off x="2735100" y="2129541"/>
            <a:ext cx="4135120" cy="584775"/>
          </a:xfrm>
          <a:prstGeom prst="rect">
            <a:avLst/>
          </a:prstGeom>
          <a:noFill/>
        </p:spPr>
        <p:txBody>
          <a:bodyPr wrap="square" rtlCol="0">
            <a:spAutoFit/>
          </a:bodyPr>
          <a:lstStyle/>
          <a:p>
            <a:pPr lvl="0">
              <a:defRPr/>
            </a:pPr>
            <a:r>
              <a:rPr lang="en-US" sz="3200" b="1" dirty="0">
                <a:solidFill>
                  <a:srgbClr val="FF0000"/>
                </a:solidFill>
                <a:latin typeface="Aharoni" panose="02010803020104030203" pitchFamily="2" charset="-79"/>
                <a:cs typeface="Aharoni" panose="02010803020104030203" pitchFamily="2" charset="-79"/>
              </a:rPr>
              <a:t>a</a:t>
            </a:r>
            <a:r>
              <a:rPr kumimoji="0" lang="en-US" sz="32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 </a:t>
            </a:r>
            <a:r>
              <a:rPr kumimoji="0" lang="en-US" sz="3200" b="1" i="0" u="none" strike="noStrike" kern="1200" cap="none" spc="0" normalizeH="0" baseline="0" noProof="0" dirty="0">
                <a:ln>
                  <a:noFill/>
                </a:ln>
                <a:effectLst/>
                <a:uLnTx/>
                <a:uFillTx/>
                <a:latin typeface="Aharoni" panose="02010803020104030203" pitchFamily="2" charset="-79"/>
                <a:cs typeface="Aharoni" panose="02010803020104030203" pitchFamily="2" charset="-79"/>
              </a:rPr>
              <a:t>one</a:t>
            </a:r>
            <a:r>
              <a:rPr lang="en-GB" sz="3200" b="1" dirty="0"/>
              <a:t>  </a:t>
            </a:r>
            <a:endParaRPr kumimoji="0" lang="th-TH" sz="3200" b="1" i="0" u="none" strike="noStrike" kern="1200" cap="none" spc="0" normalizeH="0" baseline="0" noProof="0" dirty="0">
              <a:ln>
                <a:noFill/>
              </a:ln>
              <a:effectLst/>
              <a:uLnTx/>
              <a:uFillTx/>
              <a:latin typeface="Aharoni" panose="02010803020104030203" pitchFamily="2" charset="-79"/>
              <a:cs typeface="Mali SemiBold" panose="00000700000000000000" pitchFamily="2" charset="-34"/>
            </a:endParaRPr>
          </a:p>
        </p:txBody>
      </p:sp>
      <p:sp>
        <p:nvSpPr>
          <p:cNvPr id="11" name="c">
            <a:extLst>
              <a:ext uri="{FF2B5EF4-FFF2-40B4-BE49-F238E27FC236}">
                <a16:creationId xmlns:a16="http://schemas.microsoft.com/office/drawing/2014/main" id="{C5BF58E0-BA96-4C8E-BD6F-31343ABF4934}"/>
              </a:ext>
            </a:extLst>
          </p:cNvPr>
          <p:cNvSpPr txBox="1"/>
          <p:nvPr/>
        </p:nvSpPr>
        <p:spPr>
          <a:xfrm>
            <a:off x="2744168" y="3423493"/>
            <a:ext cx="4135120" cy="646331"/>
          </a:xfrm>
          <a:prstGeom prst="rect">
            <a:avLst/>
          </a:prstGeom>
          <a:noFill/>
        </p:spPr>
        <p:txBody>
          <a:bodyPr wrap="square" rtlCol="0">
            <a:spAutoFit/>
          </a:bodyPr>
          <a:lstStyle/>
          <a:p>
            <a:pPr lvl="0">
              <a:defRPr/>
            </a:pPr>
            <a:r>
              <a:rPr lang="en-US" sz="3600" b="1" dirty="0">
                <a:solidFill>
                  <a:srgbClr val="FF0000"/>
                </a:solidFill>
                <a:latin typeface="Aharoni" panose="02010803020104030203" pitchFamily="2" charset="-79"/>
                <a:cs typeface="Aharoni" panose="02010803020104030203" pitchFamily="2" charset="-79"/>
              </a:rPr>
              <a:t>b</a:t>
            </a:r>
            <a:r>
              <a:rPr kumimoji="0" lang="en-US" sz="3600" b="1" i="0" u="none" strike="noStrike" kern="1200" cap="none" spc="0" normalizeH="0" baseline="0" noProof="0" dirty="0">
                <a:ln>
                  <a:noFill/>
                </a:ln>
                <a:solidFill>
                  <a:srgbClr val="FF0000"/>
                </a:solidFill>
                <a:effectLst/>
                <a:uLnTx/>
                <a:uFillTx/>
                <a:latin typeface="Aharoni" panose="02010803020104030203" pitchFamily="2" charset="-79"/>
                <a:cs typeface="Aharoni" panose="02010803020104030203" pitchFamily="2" charset="-79"/>
              </a:rPr>
              <a:t>. </a:t>
            </a:r>
            <a:r>
              <a:rPr lang="en-GB" sz="3600" b="1" noProof="0" dirty="0"/>
              <a:t>two</a:t>
            </a:r>
            <a:r>
              <a:rPr lang="en-GB" sz="3600" b="1" dirty="0"/>
              <a:t>   </a:t>
            </a:r>
            <a:endParaRPr kumimoji="0" lang="th-TH" sz="3600" b="1" i="0" u="none" strike="noStrike" kern="1200" cap="none" spc="0" normalizeH="0" baseline="0" noProof="0" dirty="0">
              <a:ln>
                <a:noFill/>
              </a:ln>
              <a:solidFill>
                <a:srgbClr val="FF0000"/>
              </a:solidFill>
              <a:effectLst/>
              <a:uLnTx/>
              <a:uFillTx/>
              <a:latin typeface="Aharoni" panose="02010803020104030203" pitchFamily="2" charset="-79"/>
              <a:cs typeface="Mali SemiBold" panose="00000700000000000000" pitchFamily="2" charset="-34"/>
            </a:endParaRPr>
          </a:p>
        </p:txBody>
      </p:sp>
      <p:grpSp>
        <p:nvGrpSpPr>
          <p:cNvPr id="12" name="กลุ่ม 12">
            <a:extLst>
              <a:ext uri="{FF2B5EF4-FFF2-40B4-BE49-F238E27FC236}">
                <a16:creationId xmlns:a16="http://schemas.microsoft.com/office/drawing/2014/main" id="{67654437-D6ED-4895-AD04-A2F764A3F5E5}"/>
              </a:ext>
            </a:extLst>
          </p:cNvPr>
          <p:cNvGrpSpPr/>
          <p:nvPr/>
        </p:nvGrpSpPr>
        <p:grpSpPr>
          <a:xfrm>
            <a:off x="321751" y="332005"/>
            <a:ext cx="1521279" cy="1331216"/>
            <a:chOff x="3628809" y="1877210"/>
            <a:chExt cx="2998906" cy="2644351"/>
          </a:xfrm>
        </p:grpSpPr>
        <p:sp>
          <p:nvSpPr>
            <p:cNvPr id="13" name="วงรี 13">
              <a:extLst>
                <a:ext uri="{FF2B5EF4-FFF2-40B4-BE49-F238E27FC236}">
                  <a16:creationId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4" name="วงรี 14">
              <a:extLst>
                <a:ext uri="{FF2B5EF4-FFF2-40B4-BE49-F238E27FC236}">
                  <a16:creationId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5" name="สี่เหลี่ยมผืนผ้า 15">
              <a:extLst>
                <a:ext uri="{FF2B5EF4-FFF2-40B4-BE49-F238E27FC236}">
                  <a16:creationId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6" name="สี่เหลี่ยมผืนผ้า 16">
              <a:extLst>
                <a:ext uri="{FF2B5EF4-FFF2-40B4-BE49-F238E27FC236}">
                  <a16:creationId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7" name="สี่เหลี่ยมผืนผ้า 17">
              <a:extLst>
                <a:ext uri="{FF2B5EF4-FFF2-40B4-BE49-F238E27FC236}">
                  <a16:creationId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8" name="สี่เหลี่ยมผืนผ้า 18">
              <a:extLst>
                <a:ext uri="{FF2B5EF4-FFF2-40B4-BE49-F238E27FC236}">
                  <a16:creationId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9" name="สี่เหลี่ยมผืนผ้า 19">
              <a:extLst>
                <a:ext uri="{FF2B5EF4-FFF2-40B4-BE49-F238E27FC236}">
                  <a16:creationId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0" name="ลูกศร: รูปห้าเหลี่ยม 20">
              <a:extLst>
                <a:ext uri="{FF2B5EF4-FFF2-40B4-BE49-F238E27FC236}">
                  <a16:creationId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21" name="กลุ่ม 21">
            <a:extLst>
              <a:ext uri="{FF2B5EF4-FFF2-40B4-BE49-F238E27FC236}">
                <a16:creationId xmlns:a16="http://schemas.microsoft.com/office/drawing/2014/main" id="{FE1A25AC-E1B1-4A97-A3CC-612FC7188357}"/>
              </a:ext>
            </a:extLst>
          </p:cNvPr>
          <p:cNvGrpSpPr/>
          <p:nvPr/>
        </p:nvGrpSpPr>
        <p:grpSpPr>
          <a:xfrm>
            <a:off x="361646" y="354219"/>
            <a:ext cx="1282009" cy="1282009"/>
            <a:chOff x="3842018" y="1909696"/>
            <a:chExt cx="2527233" cy="2527233"/>
          </a:xfrm>
        </p:grpSpPr>
        <p:sp>
          <p:nvSpPr>
            <p:cNvPr id="22" name="วงรี 22">
              <a:extLst>
                <a:ext uri="{FF2B5EF4-FFF2-40B4-BE49-F238E27FC236}">
                  <a16:creationId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3" name="ลูกศร: รูปห้าเหลี่ยม 23">
              <a:extLst>
                <a:ext uri="{FF2B5EF4-FFF2-40B4-BE49-F238E27FC236}">
                  <a16:creationId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24" name="วงรี 24">
            <a:extLst>
              <a:ext uri="{FF2B5EF4-FFF2-40B4-BE49-F238E27FC236}">
                <a16:creationId xmlns:a16="http://schemas.microsoft.com/office/drawing/2014/main" id="{12356E96-4AA6-4089-B0E1-57D8069AAB2A}"/>
              </a:ext>
            </a:extLst>
          </p:cNvPr>
          <p:cNvSpPr/>
          <p:nvPr/>
        </p:nvSpPr>
        <p:spPr>
          <a:xfrm>
            <a:off x="911565" y="332006"/>
            <a:ext cx="189593" cy="189593"/>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pic>
        <p:nvPicPr>
          <p:cNvPr id="25" name="รูปภาพ 25">
            <a:extLst>
              <a:ext uri="{FF2B5EF4-FFF2-40B4-BE49-F238E27FC236}">
                <a16:creationId xmlns:a16="http://schemas.microsoft.com/office/drawing/2014/main" id="{90A2BC97-9BC2-46F5-B79B-5546392CBC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6832960" y="3326455"/>
            <a:ext cx="883659" cy="890590"/>
          </a:xfrm>
          <a:prstGeom prst="rect">
            <a:avLst/>
          </a:prstGeom>
        </p:spPr>
      </p:pic>
      <p:pic>
        <p:nvPicPr>
          <p:cNvPr id="26" name="รูปภาพ 26">
            <a:extLst>
              <a:ext uri="{FF2B5EF4-FFF2-40B4-BE49-F238E27FC236}">
                <a16:creationId xmlns:a16="http://schemas.microsoft.com/office/drawing/2014/main" id="{9FFA381D-282B-484C-B913-82FF62A59C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6864678" y="2049972"/>
            <a:ext cx="851941" cy="890590"/>
          </a:xfrm>
          <a:prstGeom prst="rect">
            <a:avLst/>
          </a:prstGeom>
        </p:spPr>
      </p:pic>
      <p:pic>
        <p:nvPicPr>
          <p:cNvPr id="27" name="paw">
            <a:hlinkClick r:id="" action="ppaction://media"/>
            <a:extLst>
              <a:ext uri="{FF2B5EF4-FFF2-40B4-BE49-F238E27FC236}">
                <a16:creationId xmlns:a16="http://schemas.microsoft.com/office/drawing/2014/main" id="{2169A93F-C4DB-4B1A-9A2B-5D1CCD74E0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077923" y="14009"/>
            <a:ext cx="406400" cy="406400"/>
          </a:xfrm>
          <a:prstGeom prst="rect">
            <a:avLst/>
          </a:prstGeom>
        </p:spPr>
      </p:pic>
      <p:pic>
        <p:nvPicPr>
          <p:cNvPr id="28" name="HISCALE">
            <a:hlinkClick r:id="" action="ppaction://media"/>
            <a:extLst>
              <a:ext uri="{FF2B5EF4-FFF2-40B4-BE49-F238E27FC236}">
                <a16:creationId xmlns:a16="http://schemas.microsoft.com/office/drawing/2014/main" id="{0534463A-6DB1-416C-9F0F-DA49F5A2748F}"/>
              </a:ext>
            </a:extLst>
          </p:cNvPr>
          <p:cNvPicPr>
            <a:picLocks noChangeAspect="1"/>
          </p:cNvPicPr>
          <p:nvPr>
            <a:audioFile r:link="rId3"/>
            <p:extLst>
              <p:ext uri="{DAA4B4D4-6D71-4841-9C94-3DE7FCFB9230}">
                <p14:media xmlns:p14="http://schemas.microsoft.com/office/powerpoint/2010/main" r:embed="rId4">
                  <p14:trim end="2788.1875"/>
                </p14:media>
              </p:ext>
            </p:extLst>
          </p:nvPr>
        </p:nvPicPr>
        <p:blipFill>
          <a:blip r:embed="rId9"/>
          <a:stretch>
            <a:fillRect/>
          </a:stretch>
        </p:blipFill>
        <p:spPr>
          <a:xfrm>
            <a:off x="12077923" y="455008"/>
            <a:ext cx="406400" cy="406400"/>
          </a:xfrm>
          <a:prstGeom prst="rect">
            <a:avLst/>
          </a:prstGeom>
        </p:spPr>
      </p:pic>
      <p:pic>
        <p:nvPicPr>
          <p:cNvPr id="29" name="รูปภาพ 29">
            <a:extLst>
              <a:ext uri="{FF2B5EF4-FFF2-40B4-BE49-F238E27FC236}">
                <a16:creationId xmlns:a16="http://schemas.microsoft.com/office/drawing/2014/main" id="{91F4D01A-8F25-4CFF-9BE0-3771053189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6918205" y="4796388"/>
            <a:ext cx="851941" cy="890590"/>
          </a:xfrm>
          <a:prstGeom prst="rect">
            <a:avLst/>
          </a:prstGeom>
        </p:spPr>
      </p:pic>
      <p:sp>
        <p:nvSpPr>
          <p:cNvPr id="31" name="Rectangle 30"/>
          <p:cNvSpPr/>
          <p:nvPr/>
        </p:nvSpPr>
        <p:spPr>
          <a:xfrm>
            <a:off x="2266827" y="596217"/>
            <a:ext cx="8225168" cy="646331"/>
          </a:xfrm>
          <a:prstGeom prst="rect">
            <a:avLst/>
          </a:prstGeom>
        </p:spPr>
        <p:txBody>
          <a:bodyPr wrap="square">
            <a:spAutoFit/>
          </a:bodyPr>
          <a:lstStyle/>
          <a:p>
            <a:r>
              <a:rPr lang="en-US" sz="3600" b="1" dirty="0">
                <a:solidFill>
                  <a:srgbClr val="0033CC"/>
                </a:solidFill>
              </a:rPr>
              <a:t>2. </a:t>
            </a:r>
            <a:r>
              <a:rPr lang="en-US" sz="3600" dirty="0">
                <a:solidFill>
                  <a:srgbClr val="242021"/>
                </a:solidFill>
              </a:rPr>
              <a:t>They are members of _____ club(s). </a:t>
            </a:r>
            <a:endParaRPr lang="en-US" sz="3600" b="1" dirty="0">
              <a:solidFill>
                <a:srgbClr val="0033CC"/>
              </a:solidFill>
            </a:endParaRPr>
          </a:p>
        </p:txBody>
      </p:sp>
    </p:spTree>
    <p:extLst>
      <p:ext uri="{BB962C8B-B14F-4D97-AF65-F5344CB8AC3E}">
        <p14:creationId xmlns:p14="http://schemas.microsoft.com/office/powerpoint/2010/main" val="41593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4" fill="hold"/>
                                        <p:tgtEl>
                                          <p:spTgt spid="27"/>
                                        </p:tgtEl>
                                      </p:cBhvr>
                                    </p:cmd>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27"/>
                                        </p:tgtEl>
                                      </p:cBhvr>
                                    </p:cmd>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12" fill="hold"/>
                                        <p:tgtEl>
                                          <p:spTgt spid="28"/>
                                        </p:tgtEl>
                                      </p:cBhvr>
                                    </p:cmd>
                                  </p:childTnLst>
                                </p:cTn>
                              </p:par>
                              <p:par>
                                <p:cTn id="26" presetID="1"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audio>
              <p:cMediaNode vol="80000">
                <p:cTn id="28" fill="hold" display="0">
                  <p:stCondLst>
                    <p:cond delay="indefinite"/>
                  </p:stCondLst>
                  <p:endCondLst>
                    <p:cond evt="onStopAudio" delay="0">
                      <p:tgtEl>
                        <p:sldTgt/>
                      </p:tgtEl>
                    </p:cond>
                  </p:endCondLst>
                </p:cTn>
                <p:tgtEl>
                  <p:spTgt spid="27"/>
                </p:tgtEl>
              </p:cMediaNode>
            </p:audio>
            <p:audio>
              <p:cMediaNode vol="80000">
                <p:cTn id="29"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3087</TotalTime>
  <Words>1021</Words>
  <Application>Microsoft Macintosh PowerPoint</Application>
  <PresentationFormat>Widescreen</PresentationFormat>
  <Paragraphs>126</Paragraphs>
  <Slides>19</Slides>
  <Notes>11</Notes>
  <HiddenSlides>0</HiddenSlides>
  <MMClips>10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.VnArial Narrow</vt:lpstr>
      <vt:lpstr>.VnMysticalH</vt:lpstr>
      <vt:lpstr>.VnTifani Heavy</vt:lpstr>
      <vt:lpstr>Aharoni</vt:lpstr>
      <vt:lpstr>Arial</vt:lpstr>
      <vt:lpstr>Bookman Old Style</vt:lpstr>
      <vt:lpstr>Calibri</vt:lpstr>
      <vt:lpstr>Calibri (Body)</vt:lpstr>
      <vt:lpstr>Calibri Light</vt:lpstr>
      <vt:lpstr>Gabriola</vt:lpstr>
      <vt:lpstr>Myriad Pro</vt:lpstr>
      <vt:lpstr>Times New Roman</vt:lpstr>
      <vt:lpstr>VNI-Ariston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moonprincess142@gmail.com</cp:lastModifiedBy>
  <cp:revision>220</cp:revision>
  <dcterms:created xsi:type="dcterms:W3CDTF">2020-12-09T02:04:09Z</dcterms:created>
  <dcterms:modified xsi:type="dcterms:W3CDTF">2023-07-20T17:11:15Z</dcterms:modified>
</cp:coreProperties>
</file>