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380" r:id="rId2"/>
    <p:sldId id="381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68" r:id="rId11"/>
    <p:sldId id="389" r:id="rId12"/>
    <p:sldId id="370" r:id="rId13"/>
    <p:sldId id="314" r:id="rId14"/>
    <p:sldId id="33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1"/>
    <a:srgbClr val="F7941E"/>
    <a:srgbClr val="CBEAF0"/>
    <a:srgbClr val="FFFF00"/>
    <a:srgbClr val="048DA4"/>
    <a:srgbClr val="0FB7BD"/>
    <a:srgbClr val="FFDAAB"/>
    <a:srgbClr val="00A9A5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2" autoAdjust="0"/>
    <p:restoredTop sz="94696"/>
  </p:normalViewPr>
  <p:slideViewPr>
    <p:cSldViewPr snapToGrid="0" showGuides="1">
      <p:cViewPr varScale="1">
        <p:scale>
          <a:sx n="105" d="100"/>
          <a:sy n="105" d="100"/>
        </p:scale>
        <p:origin x="112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3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38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333841" y="1473677"/>
            <a:ext cx="6051652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52" y="1107370"/>
            <a:ext cx="1344559" cy="1277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6611" y="1560889"/>
            <a:ext cx="5475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.VnBodoni" pitchFamily="34" charset="0"/>
              </a:rPr>
              <a:t>LESSON 4: COMMUNICATION</a:t>
            </a:r>
          </a:p>
        </p:txBody>
      </p:sp>
      <p:pic>
        <p:nvPicPr>
          <p:cNvPr id="8" name="Picture 2" descr="Regular Activity Illustrations Images &amp; Vectors - Royalty Free">
            <a:extLst>
              <a:ext uri="{FF2B5EF4-FFF2-40B4-BE49-F238E27FC236}">
                <a16:creationId xmlns:a16="http://schemas.microsoft.com/office/drawing/2014/main" id="{B5ACF7C1-C5BD-4EDF-8D4C-B4212FFA2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11" y="2385064"/>
            <a:ext cx="5838825" cy="38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12122" y="445857"/>
            <a:ext cx="2137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Montserrat Black" pitchFamily="2" charset="0"/>
              </a:rPr>
              <a:t>Unit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3992" y="362496"/>
            <a:ext cx="4958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.VnBlackH" pitchFamily="34" charset="0"/>
              </a:rPr>
              <a:t>HOBBIES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6333" y="349425"/>
            <a:ext cx="817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5715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4556" y="568519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interview your friend, using the questions in Task 3. Write his / her answers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6380" y="70537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165" y="6027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00" y="1535154"/>
            <a:ext cx="9942888" cy="4798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9105" y="45299"/>
            <a:ext cx="958248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ABOUT YOUR HOBBIES</a:t>
            </a:r>
          </a:p>
        </p:txBody>
      </p:sp>
    </p:spTree>
    <p:extLst>
      <p:ext uri="{BB962C8B-B14F-4D97-AF65-F5344CB8AC3E}">
        <p14:creationId xmlns:p14="http://schemas.microsoft.com/office/powerpoint/2010/main" val="213942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968" y="1356853"/>
            <a:ext cx="11149781" cy="3908762"/>
          </a:xfrm>
          <a:prstGeom prst="rect">
            <a:avLst/>
          </a:prstGeom>
          <a:noFill/>
          <a:ln w="38100">
            <a:solidFill>
              <a:srgbClr val="FF980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B </a:t>
            </a:r>
            <a:r>
              <a:rPr lang="vi-VN" sz="3200" b="1" dirty="0">
                <a:solidFill>
                  <a:srgbClr val="C00000"/>
                </a:solidFill>
              </a:rPr>
              <a:t>(M</a:t>
            </a:r>
            <a:r>
              <a:rPr lang="en-GB" sz="3200" b="1" dirty="0">
                <a:solidFill>
                  <a:srgbClr val="C00000"/>
                </a:solidFill>
              </a:rPr>
              <a:t>y friend</a:t>
            </a:r>
            <a:r>
              <a:rPr lang="vi-VN" sz="3200" b="1" dirty="0">
                <a:solidFill>
                  <a:srgbClr val="C00000"/>
                </a:solidFill>
              </a:rPr>
              <a:t>)</a:t>
            </a:r>
            <a:endParaRPr lang="en-GB" sz="32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/>
              <a:t>- </a:t>
            </a:r>
            <a:r>
              <a:rPr lang="vi-VN" sz="2400" dirty="0"/>
              <a:t>Amount of free time per day: </a:t>
            </a:r>
            <a:r>
              <a:rPr lang="vi-VN" sz="2400" b="1" dirty="0">
                <a:solidFill>
                  <a:srgbClr val="FF0000"/>
                </a:solidFill>
              </a:rPr>
              <a:t>3 hours</a:t>
            </a:r>
            <a:endParaRPr lang="vi-V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400" dirty="0"/>
              <a:t>- Thing(s) he/she likes doing every day: </a:t>
            </a:r>
            <a:r>
              <a:rPr lang="vi-VN" sz="2400" b="1" dirty="0">
                <a:solidFill>
                  <a:srgbClr val="FF0000"/>
                </a:solidFill>
              </a:rPr>
              <a:t> listening to music, arranging flowers</a:t>
            </a:r>
            <a:endParaRPr lang="vi-V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400" dirty="0"/>
              <a:t>- Thing(s) he/she doesn't like doing: </a:t>
            </a:r>
            <a:r>
              <a:rPr lang="vi-VN" sz="2400" b="1" dirty="0">
                <a:solidFill>
                  <a:srgbClr val="FF0000"/>
                </a:solidFill>
              </a:rPr>
              <a:t>doing homework, 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clearning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house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/>
              <a:t>- Thing(s) he/she loves doing in the summer: </a:t>
            </a:r>
            <a:r>
              <a:rPr lang="vi-VN" sz="2400" b="1" dirty="0">
                <a:solidFill>
                  <a:srgbClr val="FF0000"/>
                </a:solidFill>
              </a:rPr>
              <a:t>making cold drink, going to the beach</a:t>
            </a:r>
            <a:endParaRPr lang="vi-V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- Thing(s) he/she loves doing in the winter: 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making a snowman, cooking</a:t>
            </a:r>
            <a:b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4556" y="187233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interview your friend, using the questions in Task 3. Write his / her answers in column B.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9166" y="35142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51" y="24878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8468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242" y="799848"/>
            <a:ext cx="110064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your answers with your friend’s. Then present them to the class.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2" y="72187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6192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1103" y="164938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ABDAD-D05E-49BB-95FA-53151C9EBE14}"/>
              </a:ext>
            </a:extLst>
          </p:cNvPr>
          <p:cNvSpPr txBox="1"/>
          <p:nvPr/>
        </p:nvSpPr>
        <p:spPr>
          <a:xfrm>
            <a:off x="5396116" y="1850949"/>
            <a:ext cx="60960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</a:t>
            </a:r>
            <a: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  <a:t>:</a:t>
            </a:r>
            <a:b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have only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one hour of free time a day, but my friend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has about 3 hours. I like listening to music every day,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likes it , too.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don’t like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read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ing, but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does.</a:t>
            </a:r>
            <a:r>
              <a:rPr lang="en-US" sz="2400" dirty="0"/>
              <a:t> </a:t>
            </a:r>
            <a:r>
              <a:rPr lang="en-GB" sz="2400" dirty="0"/>
              <a:t>In the winter, I like lying in the warm blanket but </a:t>
            </a:r>
            <a:r>
              <a:rPr lang="en-GB" sz="2400"/>
              <a:t>Ly likes </a:t>
            </a:r>
            <a:r>
              <a:rPr lang="en-GB" sz="2400" dirty="0"/>
              <a:t>cooking.</a:t>
            </a:r>
          </a:p>
          <a:p>
            <a:endParaRPr lang="en-US" sz="2400" dirty="0"/>
          </a:p>
        </p:txBody>
      </p:sp>
      <p:pic>
        <p:nvPicPr>
          <p:cNvPr id="11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116B1B74-EF9B-4D16-BB63-4BDFF02D4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7" y="1680786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1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7757" y="72666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4011" y="68572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796" y="5830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188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586167" y="1613521"/>
            <a:ext cx="885859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>
                <a:latin typeface="Calibri (Body)"/>
              </a:rPr>
              <a:t>Hobbies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describe and give opinions about hobbies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899" y="1613521"/>
            <a:ext cx="2610843" cy="26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365836"/>
            <a:ext cx="28737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5057" y="32489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842" y="22225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6360" y="1543443"/>
            <a:ext cx="896395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>
                <a:latin typeface="Calibri (Body)"/>
              </a:rPr>
              <a:t>Hobbies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talk about likes and dislikes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ask and answer about hobbies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610" y="2420910"/>
            <a:ext cx="4478162" cy="31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9978" y="323165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821A3-BD4A-4D22-A164-BC3CD54DC5F5}"/>
              </a:ext>
            </a:extLst>
          </p:cNvPr>
          <p:cNvSpPr txBox="1"/>
          <p:nvPr/>
        </p:nvSpPr>
        <p:spPr>
          <a:xfrm>
            <a:off x="650422" y="964288"/>
            <a:ext cx="10927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D8940-356E-4EE0-AB71-AFC17A7808FA}"/>
              </a:ext>
            </a:extLst>
          </p:cNvPr>
          <p:cNvSpPr txBox="1"/>
          <p:nvPr/>
        </p:nvSpPr>
        <p:spPr>
          <a:xfrm>
            <a:off x="2748115" y="2095147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6C0F9-1D9F-451B-876E-83E9F30ED423}"/>
              </a:ext>
            </a:extLst>
          </p:cNvPr>
          <p:cNvSpPr txBox="1"/>
          <p:nvPr/>
        </p:nvSpPr>
        <p:spPr>
          <a:xfrm>
            <a:off x="815901" y="2679922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F58409-DF2B-4FDE-B3F3-1AB624F03C06}"/>
              </a:ext>
            </a:extLst>
          </p:cNvPr>
          <p:cNvSpPr txBox="1"/>
          <p:nvPr/>
        </p:nvSpPr>
        <p:spPr>
          <a:xfrm>
            <a:off x="4778301" y="4237043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52BD5-36FA-4B08-A9B0-11AF050B454D}"/>
              </a:ext>
            </a:extLst>
          </p:cNvPr>
          <p:cNvSpPr txBox="1"/>
          <p:nvPr/>
        </p:nvSpPr>
        <p:spPr>
          <a:xfrm>
            <a:off x="1692201" y="3899586"/>
            <a:ext cx="17292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FE758C-E6AB-4902-8096-74C213DC5B46}"/>
              </a:ext>
            </a:extLst>
          </p:cNvPr>
          <p:cNvSpPr txBox="1"/>
          <p:nvPr/>
        </p:nvSpPr>
        <p:spPr>
          <a:xfrm>
            <a:off x="2622930" y="4879300"/>
            <a:ext cx="17292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7034D9-9B1C-44E6-836C-0E69205EEDCF}"/>
              </a:ext>
            </a:extLst>
          </p:cNvPr>
          <p:cNvSpPr txBox="1"/>
          <p:nvPr/>
        </p:nvSpPr>
        <p:spPr>
          <a:xfrm>
            <a:off x="3369058" y="3074861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  <p:sp>
        <p:nvSpPr>
          <p:cNvPr id="13" name="Arrow: Down 17">
            <a:extLst>
              <a:ext uri="{FF2B5EF4-FFF2-40B4-BE49-F238E27FC236}">
                <a16:creationId xmlns:a16="http://schemas.microsoft.com/office/drawing/2014/main" id="{DB17022C-979C-456C-8D69-11C011BBFF3E}"/>
              </a:ext>
            </a:extLst>
          </p:cNvPr>
          <p:cNvSpPr/>
          <p:nvPr/>
        </p:nvSpPr>
        <p:spPr>
          <a:xfrm>
            <a:off x="7011174" y="1565875"/>
            <a:ext cx="1646130" cy="4667422"/>
          </a:xfrm>
          <a:prstGeom prst="down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0669" y="422168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821A3-BD4A-4D22-A164-BC3CD54DC5F5}"/>
              </a:ext>
            </a:extLst>
          </p:cNvPr>
          <p:cNvSpPr txBox="1"/>
          <p:nvPr/>
        </p:nvSpPr>
        <p:spPr>
          <a:xfrm>
            <a:off x="527956" y="1117536"/>
            <a:ext cx="114329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D8940-356E-4EE0-AB71-AFC17A7808FA}"/>
              </a:ext>
            </a:extLst>
          </p:cNvPr>
          <p:cNvSpPr txBox="1"/>
          <p:nvPr/>
        </p:nvSpPr>
        <p:spPr>
          <a:xfrm>
            <a:off x="3901739" y="3294892"/>
            <a:ext cx="148063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8" name="Arrow: Down 3">
            <a:extLst>
              <a:ext uri="{FF2B5EF4-FFF2-40B4-BE49-F238E27FC236}">
                <a16:creationId xmlns:a16="http://schemas.microsoft.com/office/drawing/2014/main" id="{340077D3-000A-4105-87D1-E496135C94D0}"/>
              </a:ext>
            </a:extLst>
          </p:cNvPr>
          <p:cNvSpPr/>
          <p:nvPr/>
        </p:nvSpPr>
        <p:spPr>
          <a:xfrm>
            <a:off x="6198625" y="1668813"/>
            <a:ext cx="1544278" cy="4667422"/>
          </a:xfrm>
          <a:prstGeom prst="down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D6C0F9-1D9F-451B-876E-83E9F30ED423}"/>
              </a:ext>
            </a:extLst>
          </p:cNvPr>
          <p:cNvSpPr txBox="1"/>
          <p:nvPr/>
        </p:nvSpPr>
        <p:spPr>
          <a:xfrm>
            <a:off x="3901739" y="1668813"/>
            <a:ext cx="148063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F58409-DF2B-4FDE-B3F3-1AB624F03C06}"/>
              </a:ext>
            </a:extLst>
          </p:cNvPr>
          <p:cNvSpPr txBox="1"/>
          <p:nvPr/>
        </p:nvSpPr>
        <p:spPr>
          <a:xfrm>
            <a:off x="3901739" y="2476036"/>
            <a:ext cx="148063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852BD5-36FA-4B08-A9B0-11AF050B454D}"/>
              </a:ext>
            </a:extLst>
          </p:cNvPr>
          <p:cNvSpPr txBox="1"/>
          <p:nvPr/>
        </p:nvSpPr>
        <p:spPr>
          <a:xfrm>
            <a:off x="3901740" y="4113748"/>
            <a:ext cx="14806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FE758C-E6AB-4902-8096-74C213DC5B46}"/>
              </a:ext>
            </a:extLst>
          </p:cNvPr>
          <p:cNvSpPr txBox="1"/>
          <p:nvPr/>
        </p:nvSpPr>
        <p:spPr>
          <a:xfrm>
            <a:off x="3901740" y="5751460"/>
            <a:ext cx="14806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7034D9-9B1C-44E6-836C-0E69205EEDCF}"/>
              </a:ext>
            </a:extLst>
          </p:cNvPr>
          <p:cNvSpPr txBox="1"/>
          <p:nvPr/>
        </p:nvSpPr>
        <p:spPr>
          <a:xfrm>
            <a:off x="3901739" y="4932604"/>
            <a:ext cx="14806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02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6511" y="387370"/>
            <a:ext cx="42766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11AF987F-54E6-447D-98E4-CC35CE8A0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042" y="2512737"/>
            <a:ext cx="7467600" cy="1015663"/>
          </a:xfrm>
          <a:prstGeom prst="rect">
            <a:avLst/>
          </a:prstGeom>
          <a:noFill/>
          <a:ln w="9525">
            <a:solidFill>
              <a:srgbClr val="048DA4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/>
              <a:t>We often use  the </a:t>
            </a:r>
            <a:r>
              <a:rPr lang="en-US" sz="3000" i="1" dirty="0"/>
              <a:t>–</a:t>
            </a:r>
            <a:r>
              <a:rPr lang="en-US" sz="3000" i="1" dirty="0" err="1"/>
              <a:t>ing</a:t>
            </a:r>
            <a:r>
              <a:rPr lang="en-US" sz="3000" i="1" dirty="0"/>
              <a:t> </a:t>
            </a:r>
            <a:r>
              <a:rPr lang="en-US" sz="3000" dirty="0"/>
              <a:t>form after verbs of liking and disliking. 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5863CA69-26AE-46D2-9433-8FBDA0D6B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241" y="4172885"/>
            <a:ext cx="814713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i="1" dirty="0"/>
              <a:t> </a:t>
            </a:r>
            <a:r>
              <a:rPr lang="en-US" sz="2800" b="1" i="1" dirty="0">
                <a:solidFill>
                  <a:srgbClr val="C00000"/>
                </a:solidFill>
              </a:rPr>
              <a:t>Example:   </a:t>
            </a:r>
            <a:r>
              <a:rPr lang="en-US" sz="2800" i="1" dirty="0"/>
              <a:t>I </a:t>
            </a:r>
            <a:r>
              <a:rPr lang="en-US" sz="2800" b="1" i="1" dirty="0"/>
              <a:t>like</a:t>
            </a:r>
            <a:r>
              <a:rPr lang="en-US" sz="2800" i="1" dirty="0"/>
              <a:t> </a:t>
            </a:r>
            <a:r>
              <a:rPr lang="en-US" sz="2800" b="1" i="1" dirty="0"/>
              <a:t>going</a:t>
            </a:r>
            <a:r>
              <a:rPr lang="en-US" sz="2800" i="1" dirty="0"/>
              <a:t> to the cinema.</a:t>
            </a:r>
          </a:p>
          <a:p>
            <a:pPr>
              <a:spcBef>
                <a:spcPct val="50000"/>
              </a:spcBef>
            </a:pPr>
            <a:r>
              <a:rPr lang="en-US" sz="2800" i="1" dirty="0"/>
              <a:t>                        She </a:t>
            </a:r>
            <a:r>
              <a:rPr lang="en-US" sz="2800" b="1" i="1" dirty="0"/>
              <a:t>hates</a:t>
            </a:r>
            <a:r>
              <a:rPr lang="en-US" sz="2800" i="1" dirty="0"/>
              <a:t> </a:t>
            </a:r>
            <a:r>
              <a:rPr lang="en-US" sz="2800" b="1" i="1" dirty="0"/>
              <a:t>cleaning</a:t>
            </a:r>
            <a:r>
              <a:rPr lang="en-US" sz="2800" i="1" dirty="0"/>
              <a:t> the floors.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680A05-717B-46A5-AB41-C8874942EEE8}"/>
              </a:ext>
            </a:extLst>
          </p:cNvPr>
          <p:cNvSpPr txBox="1"/>
          <p:nvPr/>
        </p:nvSpPr>
        <p:spPr>
          <a:xfrm>
            <a:off x="925761" y="1449837"/>
            <a:ext cx="7826353" cy="646331"/>
          </a:xfrm>
          <a:prstGeom prst="rect">
            <a:avLst/>
          </a:prstGeom>
          <a:solidFill>
            <a:srgbClr val="048DA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VERBS OF LIKING + V-ING</a:t>
            </a: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305618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below. Pay attention to the questions and answers.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DFBD1DC8-9C18-4851-A05F-5D42950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7" y="2448231"/>
            <a:ext cx="3560200" cy="33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36A206-8EBA-4419-866F-158CD68EDDEA}"/>
              </a:ext>
            </a:extLst>
          </p:cNvPr>
          <p:cNvSpPr txBox="1"/>
          <p:nvPr/>
        </p:nvSpPr>
        <p:spPr>
          <a:xfrm>
            <a:off x="3946423" y="2137913"/>
            <a:ext cx="77611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D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 you like reading books?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es, very much, especially books about science.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What about painting? Do you like it?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o,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don’t.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’m not interested in art.</a:t>
            </a:r>
            <a:r>
              <a:rPr lang="en-US" sz="2400" dirty="0"/>
              <a:t> </a:t>
            </a:r>
          </a:p>
        </p:txBody>
      </p:sp>
      <p:pic>
        <p:nvPicPr>
          <p:cNvPr id="10" name="0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06200" y="1721116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26511" y="387370"/>
            <a:ext cx="42766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4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254947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what you like and don’t like doing.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2" descr="NSSC Social Web">
            <a:extLst>
              <a:ext uri="{FF2B5EF4-FFF2-40B4-BE49-F238E27FC236}">
                <a16:creationId xmlns:a16="http://schemas.microsoft.com/office/drawing/2014/main" id="{67ED40B2-2839-4106-A5BC-A1FD3F38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43" y="2085945"/>
            <a:ext cx="6061586" cy="360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26511" y="387370"/>
            <a:ext cx="42766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84206" y="381863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b="1" dirty="0">
                <a:solidFill>
                  <a:srgbClr val="00B050"/>
                </a:solidFill>
              </a:rPr>
              <a:t>Nam</a:t>
            </a:r>
            <a:r>
              <a:rPr lang="vi-VN" sz="2000" b="1" dirty="0">
                <a:solidFill>
                  <a:srgbClr val="002060"/>
                </a:solidFill>
              </a:rPr>
              <a:t>: </a:t>
            </a:r>
            <a:r>
              <a:rPr lang="vi-VN" sz="2000" b="1" dirty="0"/>
              <a:t>Do you like playing soccer?</a:t>
            </a:r>
          </a:p>
          <a:p>
            <a:endParaRPr lang="vi-VN" sz="2000" b="1" dirty="0"/>
          </a:p>
          <a:p>
            <a:r>
              <a:rPr lang="vi-VN" sz="2000" b="1" dirty="0">
                <a:solidFill>
                  <a:srgbClr val="FF0000"/>
                </a:solidFill>
              </a:rPr>
              <a:t>Hai</a:t>
            </a:r>
            <a:r>
              <a:rPr lang="vi-VN" sz="2000" b="1" dirty="0"/>
              <a:t>: Yes, I love it. I love playing football with my friends every Sunday.</a:t>
            </a:r>
          </a:p>
          <a:p>
            <a:endParaRPr lang="vi-VN" sz="2000" b="1" dirty="0"/>
          </a:p>
          <a:p>
            <a:r>
              <a:rPr lang="vi-VN" sz="2000" b="1" dirty="0">
                <a:solidFill>
                  <a:srgbClr val="00B050"/>
                </a:solidFill>
              </a:rPr>
              <a:t>Nam</a:t>
            </a:r>
            <a:r>
              <a:rPr lang="vi-VN" sz="2000" b="1" dirty="0"/>
              <a:t>: What about playing guitar? Do you like it?</a:t>
            </a:r>
          </a:p>
          <a:p>
            <a:r>
              <a:rPr lang="en-US" sz="2000" b="1" dirty="0" err="1">
                <a:solidFill>
                  <a:srgbClr val="FF0000"/>
                </a:solidFill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No, I don't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vi-VN" sz="2000" b="1" dirty="0"/>
          </a:p>
        </p:txBody>
      </p:sp>
      <p:pic>
        <p:nvPicPr>
          <p:cNvPr id="6" name="Picture 2" descr="NSSC Social Web">
            <a:extLst>
              <a:ext uri="{FF2B5EF4-FFF2-40B4-BE49-F238E27FC236}">
                <a16:creationId xmlns:a16="http://schemas.microsoft.com/office/drawing/2014/main" id="{67ED40B2-2839-4106-A5BC-A1FD3F38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02" y="589759"/>
            <a:ext cx="3598607" cy="264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455606" y="3467101"/>
            <a:ext cx="6324600" cy="2874706"/>
          </a:xfrm>
          <a:prstGeom prst="roundRect">
            <a:avLst/>
          </a:prstGeom>
          <a:noFill/>
          <a:ln w="38100"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Hobbies For Children - Littlepanda">
            <a:extLst>
              <a:ext uri="{FF2B5EF4-FFF2-40B4-BE49-F238E27FC236}">
                <a16:creationId xmlns:a16="http://schemas.microsoft.com/office/drawing/2014/main" id="{0B3DA249-5998-4209-A2B0-3B7E816B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581" y="330252"/>
            <a:ext cx="3347882" cy="338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log - Hobee.in">
            <a:extLst>
              <a:ext uri="{FF2B5EF4-FFF2-40B4-BE49-F238E27FC236}">
                <a16:creationId xmlns:a16="http://schemas.microsoft.com/office/drawing/2014/main" id="{49A1F73E-A741-4320-81E3-DE6CD6A2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3" y="541513"/>
            <a:ext cx="4002133" cy="274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84522" y="351840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i="1" dirty="0" err="1">
                <a:latin typeface=".VnArial Narrow" pitchFamily="34" charset="0"/>
              </a:rPr>
              <a:t>Linh</a:t>
            </a:r>
            <a:r>
              <a:rPr lang="en-GB" sz="2000" b="1" i="1" dirty="0">
                <a:latin typeface=".VnArial Narrow" pitchFamily="34" charset="0"/>
              </a:rPr>
              <a:t>:</a:t>
            </a:r>
            <a:r>
              <a:rPr lang="en-GB" sz="2000" b="1" dirty="0">
                <a:latin typeface=".VnArial Narrow" pitchFamily="34" charset="0"/>
              </a:rPr>
              <a:t> </a:t>
            </a:r>
            <a:r>
              <a:rPr lang="en-GB" sz="2000" dirty="0">
                <a:latin typeface=".VnArial Narrow" pitchFamily="34" charset="0"/>
              </a:rPr>
              <a:t>Do you like watching movies?</a:t>
            </a:r>
          </a:p>
          <a:p>
            <a:pPr>
              <a:lnSpc>
                <a:spcPct val="150000"/>
              </a:lnSpc>
            </a:pPr>
            <a:r>
              <a:rPr lang="en-GB" sz="2000" b="1" i="1" dirty="0">
                <a:solidFill>
                  <a:srgbClr val="FF0000"/>
                </a:solidFill>
                <a:latin typeface=".VnArial Narrow" pitchFamily="34" charset="0"/>
              </a:rPr>
              <a:t>Dung:</a:t>
            </a:r>
            <a:r>
              <a:rPr lang="en-GB" sz="20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GB" sz="2000" dirty="0">
                <a:latin typeface=".VnArial Narrow" pitchFamily="34" charset="0"/>
              </a:rPr>
              <a:t>Yes, I do. I enjoy going to the movie </a:t>
            </a:r>
            <a:r>
              <a:rPr lang="en-GB" sz="2000" dirty="0" err="1">
                <a:latin typeface=".VnArial Narrow" pitchFamily="34" charset="0"/>
              </a:rPr>
              <a:t>theater</a:t>
            </a:r>
            <a:r>
              <a:rPr lang="en-GB" sz="2000" dirty="0">
                <a:latin typeface=".VnArial Narrow" pitchFamily="34" charset="0"/>
              </a:rPr>
              <a:t> with my friends at weekends.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.VnArial Narrow" pitchFamily="34" charset="0"/>
              </a:rPr>
              <a:t>How about you? What do you do in your free time?</a:t>
            </a:r>
          </a:p>
          <a:p>
            <a:pPr>
              <a:lnSpc>
                <a:spcPct val="150000"/>
              </a:lnSpc>
            </a:pPr>
            <a:r>
              <a:rPr lang="en-GB" sz="2000" b="1" i="1" dirty="0" err="1">
                <a:latin typeface=".VnArial Narrow" pitchFamily="34" charset="0"/>
              </a:rPr>
              <a:t>Linh</a:t>
            </a:r>
            <a:r>
              <a:rPr lang="en-GB" sz="2000" b="1" i="1" dirty="0">
                <a:latin typeface=".VnArial Narrow" pitchFamily="34" charset="0"/>
              </a:rPr>
              <a:t>: </a:t>
            </a:r>
            <a:r>
              <a:rPr lang="en-GB" sz="2000" dirty="0">
                <a:latin typeface=".VnArial Narrow" pitchFamily="34" charset="0"/>
              </a:rPr>
              <a:t>I don’t like watching movies, but I love going outside with my friends.</a:t>
            </a:r>
            <a:endParaRPr lang="en-US" sz="2000" dirty="0"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 animBg="1"/>
      <p:bldP spid="9" grpId="1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2278" y="972284"/>
            <a:ext cx="971649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the questions. Fill in column A with your answers.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36887" y="93843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672" y="8357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1571" y="213079"/>
            <a:ext cx="57220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ALL ABOUT YOUR HOBBIES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40" y="1691160"/>
            <a:ext cx="10005835" cy="48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6697" y="88492"/>
            <a:ext cx="11149781" cy="4862870"/>
          </a:xfrm>
          <a:prstGeom prst="rect">
            <a:avLst/>
          </a:prstGeom>
          <a:noFill/>
          <a:ln w="38100">
            <a:solidFill>
              <a:srgbClr val="FF980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00000"/>
                </a:solidFill>
              </a:rPr>
              <a:t>A (Me)</a:t>
            </a:r>
            <a:endParaRPr lang="en-GB" sz="3200" b="1" dirty="0">
              <a:solidFill>
                <a:srgbClr val="C00000"/>
              </a:solidFill>
            </a:endParaRPr>
          </a:p>
          <a:p>
            <a:pPr algn="ctr"/>
            <a:endParaRPr lang="vi-VN" dirty="0"/>
          </a:p>
          <a:p>
            <a:r>
              <a:rPr lang="vi-VN" sz="2400" dirty="0"/>
              <a:t>- Amount of free time per day: </a:t>
            </a:r>
            <a:r>
              <a:rPr lang="vi-VN" sz="2400" b="1" dirty="0">
                <a:solidFill>
                  <a:srgbClr val="FF0000"/>
                </a:solidFill>
              </a:rPr>
              <a:t>2 hours </a:t>
            </a:r>
          </a:p>
          <a:p>
            <a:endParaRPr lang="vi-VN" sz="2400" dirty="0">
              <a:solidFill>
                <a:srgbClr val="FF0000"/>
              </a:solidFill>
            </a:endParaRPr>
          </a:p>
          <a:p>
            <a:r>
              <a:rPr lang="vi-VN" sz="2400" dirty="0"/>
              <a:t>- Thing(s) you like doing every day: </a:t>
            </a:r>
            <a:r>
              <a:rPr lang="vi-VN" sz="2400" b="1" dirty="0">
                <a:solidFill>
                  <a:srgbClr val="FF0000"/>
                </a:solidFill>
              </a:rPr>
              <a:t>reading books, listening to music, playing sports</a:t>
            </a:r>
          </a:p>
          <a:p>
            <a:endParaRPr lang="vi-VN" sz="2400" dirty="0"/>
          </a:p>
          <a:p>
            <a:r>
              <a:rPr lang="vi-VN" sz="2400" dirty="0"/>
              <a:t>- Thing(s) you don't like doing: </a:t>
            </a:r>
            <a:r>
              <a:rPr lang="vi-VN" sz="2400" b="1" dirty="0">
                <a:solidFill>
                  <a:srgbClr val="FF0000"/>
                </a:solidFill>
              </a:rPr>
              <a:t>washing the dishes, cooking</a:t>
            </a:r>
          </a:p>
          <a:p>
            <a:endParaRPr lang="vi-VN" sz="2400" dirty="0"/>
          </a:p>
          <a:p>
            <a:r>
              <a:rPr lang="vi-VN" sz="2400" dirty="0"/>
              <a:t>- Thing(s) you love doing in the summer: </a:t>
            </a:r>
            <a:r>
              <a:rPr lang="vi-VN" sz="2400" b="1" dirty="0">
                <a:solidFill>
                  <a:srgbClr val="FF0000"/>
                </a:solidFill>
              </a:rPr>
              <a:t>eating ice cream, going swimming</a:t>
            </a:r>
          </a:p>
          <a:p>
            <a:endParaRPr lang="vi-VN" sz="2400" dirty="0">
              <a:solidFill>
                <a:srgbClr val="FF0000"/>
              </a:solidFill>
            </a:endParaRPr>
          </a:p>
          <a:p>
            <a:r>
              <a:rPr lang="vi-VN" sz="2400" dirty="0"/>
              <a:t>- Thing(s) you love doing in the winter: </a:t>
            </a:r>
            <a:r>
              <a:rPr lang="vi-VN" sz="2400" b="1" dirty="0">
                <a:solidFill>
                  <a:srgbClr val="FF0000"/>
                </a:solidFill>
              </a:rPr>
              <a:t>lying under the warm blanket, drinking hot chocolate</a:t>
            </a:r>
          </a:p>
          <a:p>
            <a:endParaRPr lang="vi-VN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135" y="4951362"/>
            <a:ext cx="2934929" cy="166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Do You NEED To Exercise To Be Healthy? - Integrative Osteopathy | Exercise  for kids, Animated clipart, Clip art">
            <a:extLst>
              <a:ext uri="{FF2B5EF4-FFF2-40B4-BE49-F238E27FC236}">
                <a16:creationId xmlns:a16="http://schemas.microsoft.com/office/drawing/2014/main" id="{DE94756C-E808-48F3-9BC0-18D8091E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699" y="5069349"/>
            <a:ext cx="3521475" cy="16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7536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3164</TotalTime>
  <Words>652</Words>
  <Application>Microsoft Macintosh PowerPoint</Application>
  <PresentationFormat>Widescreen</PresentationFormat>
  <Paragraphs>86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.VnArial Narrow</vt:lpstr>
      <vt:lpstr>.VnBlackH</vt:lpstr>
      <vt:lpstr>.VnBodoni</vt:lpstr>
      <vt:lpstr>Arial</vt:lpstr>
      <vt:lpstr>Calibri</vt:lpstr>
      <vt:lpstr>Calibri (Body)</vt:lpstr>
      <vt:lpstr>Century Schoolbook</vt:lpstr>
      <vt:lpstr>ChronicaPro-Book</vt:lpstr>
      <vt:lpstr>ChronicaPro-Medium</vt:lpstr>
      <vt:lpstr>ChronicaProMediumIt</vt:lpstr>
      <vt:lpstr>Montserrat Black</vt:lpstr>
      <vt:lpstr>Myriad Pro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moonprincess142@gmail.com</cp:lastModifiedBy>
  <cp:revision>237</cp:revision>
  <dcterms:created xsi:type="dcterms:W3CDTF">2020-12-09T02:04:09Z</dcterms:created>
  <dcterms:modified xsi:type="dcterms:W3CDTF">2023-07-20T16:33:57Z</dcterms:modified>
</cp:coreProperties>
</file>