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306B2-172D-4AAF-A06C-EF3CAC0939A0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72992-6F0D-43DF-B201-7FDC03D0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1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1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32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9950-76FC-4F39-92FF-5007C8B3B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972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2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1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2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5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7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3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9ADC-2638-49B1-BB39-5AB24CE8A993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BAAF5-4FF9-4956-A545-E50B9C656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8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10" Type="http://schemas.openxmlformats.org/officeDocument/2006/relationships/image" Target="../media/image7.wmf"/><Relationship Id="rId19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49213" y="454025"/>
            <a:ext cx="95980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0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b. Oxit axit + 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 bazơ       </a:t>
            </a:r>
            <a:r>
              <a:rPr lang="en-US" altLang="vi-VN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muối + H</a:t>
            </a:r>
            <a:r>
              <a:rPr lang="en-US" altLang="vi-VN" sz="40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4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05425" y="908050"/>
            <a:ext cx="6508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81000" y="197485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  NaOH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2413000"/>
            <a:ext cx="3476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722813" y="1995488"/>
            <a:ext cx="104298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597525" y="198755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416550" y="2278063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25988" y="1397000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   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919913" y="2001838"/>
            <a:ext cx="18288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51063" y="2001838"/>
            <a:ext cx="5397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1000" y="381635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 KOH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67200" y="4254500"/>
            <a:ext cx="3476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143500" y="3830638"/>
            <a:ext cx="6731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749925" y="382270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575300" y="4122738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118100" y="3230563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   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072313" y="3836988"/>
            <a:ext cx="18288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92338" y="3800475"/>
            <a:ext cx="5397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74625" y="5522913"/>
            <a:ext cx="483711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   Ca(OH)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848225" y="5961063"/>
            <a:ext cx="3476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200650" y="5508625"/>
            <a:ext cx="95408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191250" y="5572125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187575" y="5507038"/>
            <a:ext cx="5746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278438" y="4938713"/>
            <a:ext cx="229711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   III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343775" y="5507038"/>
            <a:ext cx="20478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875338" y="5549900"/>
            <a:ext cx="2124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     )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92338" y="5322888"/>
            <a:ext cx="2533650" cy="1371600"/>
          </a:xfrm>
          <a:prstGeom prst="ellipse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7712075" y="5522913"/>
            <a:ext cx="5746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1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0" grpId="1"/>
      <p:bldP spid="11" grpId="0"/>
      <p:bldP spid="12" grpId="0"/>
      <p:bldP spid="13" grpId="0"/>
      <p:bldP spid="15" grpId="0"/>
      <p:bldP spid="16" grpId="0"/>
      <p:bldP spid="17" grpId="0"/>
      <p:bldP spid="18" grpId="0"/>
      <p:bldP spid="18" grpId="1"/>
      <p:bldP spid="19" grpId="0"/>
      <p:bldP spid="20" grpId="0"/>
      <p:bldP spid="21" grpId="0"/>
      <p:bldP spid="23" grpId="0"/>
      <p:bldP spid="24" grpId="0"/>
      <p:bldP spid="25" grpId="0"/>
      <p:bldP spid="26" grpId="0"/>
      <p:bldP spid="26" grpId="1"/>
      <p:bldP spid="27" grpId="0"/>
      <p:bldP spid="31" grpId="0"/>
      <p:bldP spid="3" grpId="0" animBg="1"/>
      <p:bldP spid="3" grpId="1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-76200" y="314325"/>
            <a:ext cx="9598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 axit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1số oxit bazơ        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muối 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664325" y="773113"/>
            <a:ext cx="6905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81000" y="175260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Na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2190750"/>
            <a:ext cx="3476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722813" y="1773238"/>
            <a:ext cx="104298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7525" y="176530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416550" y="2055813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25988" y="1174750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   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66725" y="335280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52925" y="3790950"/>
            <a:ext cx="3476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948238" y="3355975"/>
            <a:ext cx="10429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765800" y="3375025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892675" y="2755900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   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648325" y="3371850"/>
            <a:ext cx="2124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      )</a:t>
            </a:r>
            <a:r>
              <a:rPr lang="en-US" altLang="vi-VN" sz="40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00050" y="4718050"/>
            <a:ext cx="64468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vi-VN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vi-VN" sz="60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6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08488" y="5280025"/>
            <a:ext cx="34766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397500" y="4870450"/>
            <a:ext cx="104298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053138" y="4854575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872163" y="5145088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937125" y="4870450"/>
            <a:ext cx="4222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492375" y="4918075"/>
            <a:ext cx="5111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4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9" grpId="1"/>
      <p:bldP spid="18" grpId="0"/>
      <p:bldP spid="20" grpId="0"/>
      <p:bldP spid="21" grpId="0"/>
      <p:bldP spid="22" grpId="0"/>
      <p:bldP spid="22" grpId="1"/>
      <p:bldP spid="23" grpId="0"/>
      <p:bldP spid="16" grpId="0"/>
      <p:bldP spid="24" grpId="0"/>
      <p:bldP spid="25" grpId="0"/>
      <p:bldP spid="26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100013" y="1428750"/>
            <a:ext cx="14478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bazơ</a:t>
            </a:r>
            <a:endParaRPr lang="en-US" altLang="vi-VN" sz="4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412875" y="122238"/>
            <a:ext cx="7561263" cy="1971675"/>
            <a:chOff x="1447800" y="75473"/>
            <a:chExt cx="7526791" cy="2077949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447800" y="686142"/>
              <a:ext cx="1360607" cy="146728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6" name="Text Box 9"/>
            <p:cNvSpPr txBox="1">
              <a:spLocks noChangeArrowheads="1"/>
            </p:cNvSpPr>
            <p:nvPr/>
          </p:nvSpPr>
          <p:spPr bwMode="auto">
            <a:xfrm rot="-2827022">
              <a:off x="1059875" y="826227"/>
              <a:ext cx="2033740" cy="58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vi-VN" sz="3200" b="1">
                  <a:latin typeface="Times New Roman" pitchFamily="18" charset="0"/>
                  <a:cs typeface="Times New Roman" pitchFamily="18" charset="0"/>
                </a:rPr>
                <a:t>+ H</a:t>
              </a:r>
              <a:r>
                <a:rPr lang="vi-VN" altLang="vi-VN" sz="3200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vi-VN" altLang="vi-VN" sz="3200" b="1">
                  <a:latin typeface="Times New Roman" pitchFamily="18" charset="0"/>
                  <a:cs typeface="Times New Roman" pitchFamily="18" charset="0"/>
                </a:rPr>
                <a:t>O  </a:t>
              </a:r>
              <a:endParaRPr lang="en-US" altLang="vi-VN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387" name="Group 14"/>
            <p:cNvGrpSpPr>
              <a:grpSpLocks/>
            </p:cNvGrpSpPr>
            <p:nvPr/>
          </p:nvGrpSpPr>
          <p:grpSpPr bwMode="auto">
            <a:xfrm>
              <a:off x="2573791" y="75473"/>
              <a:ext cx="6400800" cy="769441"/>
              <a:chOff x="2759551" y="2860947"/>
              <a:chExt cx="6400800" cy="769441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6881612" y="3289252"/>
                <a:ext cx="347658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89" name="Text Box 9"/>
              <p:cNvSpPr txBox="1">
                <a:spLocks noChangeArrowheads="1"/>
              </p:cNvSpPr>
              <p:nvPr/>
            </p:nvSpPr>
            <p:spPr bwMode="auto">
              <a:xfrm>
                <a:off x="2759551" y="2860947"/>
                <a:ext cx="6400800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vi-VN" sz="4400" b="1">
                    <a:latin typeface="Times New Roman" pitchFamily="18" charset="0"/>
                    <a:cs typeface="Times New Roman" pitchFamily="18" charset="0"/>
                  </a:rPr>
                  <a:t>dd Bazơ ( Q/tím     </a:t>
                </a:r>
                <a:r>
                  <a:rPr lang="vi-VN" altLang="vi-VN" sz="4400" b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xanh )</a:t>
                </a:r>
                <a:endParaRPr lang="en-US" altLang="vi-VN" sz="4400" b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52725" y="88423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   +   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91200" y="1295400"/>
            <a:ext cx="6937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635750" y="892175"/>
            <a:ext cx="2432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Ca(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OH)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47800" y="2111375"/>
            <a:ext cx="2990850" cy="8969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 rot="982271">
            <a:off x="2311400" y="2597150"/>
            <a:ext cx="170497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3200" b="1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xit</a:t>
            </a:r>
            <a:r>
              <a:rPr lang="vi-VN" altLang="vi-VN" sz="32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438650" y="2616200"/>
            <a:ext cx="41148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Muối   +  Nước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438400" y="1566863"/>
            <a:ext cx="33162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3600" b="1" baseline="-25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19700" y="1981200"/>
            <a:ext cx="723900" cy="12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003925" y="1631950"/>
            <a:ext cx="3597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Không p/ứng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428875" y="341153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238750" y="3810000"/>
            <a:ext cx="55245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867400" y="3429000"/>
            <a:ext cx="3733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36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450975" y="2100263"/>
            <a:ext cx="1087438" cy="3081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9"/>
          <p:cNvSpPr txBox="1">
            <a:spLocks noChangeArrowheads="1"/>
          </p:cNvSpPr>
          <p:nvPr/>
        </p:nvSpPr>
        <p:spPr bwMode="auto">
          <a:xfrm rot="4107817">
            <a:off x="386556" y="3888582"/>
            <a:ext cx="31464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+Oxit a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xit</a:t>
            </a: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538413" y="4606925"/>
            <a:ext cx="19002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Muối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735263" y="5321300"/>
            <a:ext cx="43513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+  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495925" y="56388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6375400" y="5303838"/>
            <a:ext cx="2692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6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2811463" y="6005513"/>
            <a:ext cx="43513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495925" y="63246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375400" y="5988050"/>
            <a:ext cx="2692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BaC</a:t>
            </a: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6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  <p:bldP spid="26" grpId="0"/>
      <p:bldP spid="28" grpId="0"/>
      <p:bldP spid="31" grpId="0"/>
      <p:bldP spid="34" grpId="0"/>
      <p:bldP spid="43" grpId="0"/>
      <p:bldP spid="47" grpId="0"/>
      <p:bldP spid="56" grpId="0"/>
      <p:bldP spid="59" grpId="0"/>
      <p:bldP spid="60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100013" y="1428750"/>
            <a:ext cx="14478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axit</a:t>
            </a:r>
            <a:endParaRPr lang="en-US" altLang="vi-VN" sz="4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412875" y="-395288"/>
            <a:ext cx="7561263" cy="2489201"/>
            <a:chOff x="1447800" y="-469157"/>
            <a:chExt cx="7526791" cy="2622579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447800" y="686584"/>
              <a:ext cx="1360607" cy="146683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0" name="Text Box 9"/>
            <p:cNvSpPr txBox="1">
              <a:spLocks noChangeArrowheads="1"/>
            </p:cNvSpPr>
            <p:nvPr/>
          </p:nvSpPr>
          <p:spPr bwMode="auto">
            <a:xfrm rot="-2827022">
              <a:off x="1026827" y="546820"/>
              <a:ext cx="2614063" cy="58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vi-VN" sz="3200" b="1">
                  <a:latin typeface="Times New Roman" pitchFamily="18" charset="0"/>
                  <a:cs typeface="Times New Roman" pitchFamily="18" charset="0"/>
                </a:rPr>
                <a:t>+ H2O  </a:t>
              </a:r>
              <a:endParaRPr lang="en-US" altLang="vi-VN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411" name="Group 14"/>
            <p:cNvGrpSpPr>
              <a:grpSpLocks/>
            </p:cNvGrpSpPr>
            <p:nvPr/>
          </p:nvGrpSpPr>
          <p:grpSpPr bwMode="auto">
            <a:xfrm>
              <a:off x="2573791" y="75473"/>
              <a:ext cx="6400800" cy="811044"/>
              <a:chOff x="2759551" y="2860947"/>
              <a:chExt cx="6400800" cy="811044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6881612" y="3289750"/>
                <a:ext cx="347658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3" name="Text Box 9"/>
              <p:cNvSpPr txBox="1">
                <a:spLocks noChangeArrowheads="1"/>
              </p:cNvSpPr>
              <p:nvPr/>
            </p:nvSpPr>
            <p:spPr bwMode="auto">
              <a:xfrm>
                <a:off x="2759551" y="2860947"/>
                <a:ext cx="6400800" cy="811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itchFamily="18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vi-VN" sz="4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dd Axit </a:t>
                </a:r>
                <a:r>
                  <a:rPr lang="vi-VN" altLang="vi-VN" sz="4400" b="1">
                    <a:latin typeface="Times New Roman" pitchFamily="18" charset="0"/>
                    <a:cs typeface="Times New Roman" pitchFamily="18" charset="0"/>
                  </a:rPr>
                  <a:t>( Q/tím       </a:t>
                </a:r>
                <a:r>
                  <a:rPr lang="vi-VN" altLang="vi-VN" sz="4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đỏ </a:t>
                </a:r>
                <a:r>
                  <a:rPr lang="vi-VN" altLang="vi-VN" sz="4400" b="1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altLang="vi-VN" sz="44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981325" y="863600"/>
            <a:ext cx="4562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2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2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86400" y="1143000"/>
            <a:ext cx="52546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172200" y="863600"/>
            <a:ext cx="17859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vi-VN" sz="32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47800" y="2111375"/>
            <a:ext cx="3090863" cy="8112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 rot="792044">
            <a:off x="1797050" y="2390775"/>
            <a:ext cx="26114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+dd bazơ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481513" y="2516188"/>
            <a:ext cx="41148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Muối   +  Nước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854325" y="1447800"/>
            <a:ext cx="33178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3600" b="1" baseline="-25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715000" y="187642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535738" y="1462088"/>
            <a:ext cx="23034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altLang="vi-VN" sz="36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357438" y="313848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465763" y="3505200"/>
            <a:ext cx="47783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6019800" y="3167063"/>
            <a:ext cx="3733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vi-VN" altLang="vi-VN" sz="3600" b="1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36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409700" y="2024063"/>
            <a:ext cx="1376363" cy="3462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9"/>
          <p:cNvSpPr txBox="1">
            <a:spLocks noChangeArrowheads="1"/>
          </p:cNvSpPr>
          <p:nvPr/>
        </p:nvSpPr>
        <p:spPr bwMode="auto">
          <a:xfrm rot="4120468">
            <a:off x="62706" y="3950494"/>
            <a:ext cx="40163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4000" b="1">
                <a:latin typeface="Times New Roman" pitchFamily="18" charset="0"/>
                <a:cs typeface="Times New Roman" pitchFamily="18" charset="0"/>
              </a:rPr>
              <a:t>+1 số oxit bazơ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860675" y="5068888"/>
            <a:ext cx="19002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vi-VN" altLang="vi-VN" sz="4000" b="1">
                <a:latin typeface="Times New Roman" pitchFamily="18" charset="0"/>
                <a:cs typeface="Times New Roman" pitchFamily="18" charset="0"/>
              </a:rPr>
              <a:t>Muối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943225" y="5867400"/>
            <a:ext cx="43513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Ba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857875" y="6248400"/>
            <a:ext cx="6953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6985000" y="5867400"/>
            <a:ext cx="2692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BaS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altLang="vi-VN" sz="36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360613" y="367188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646738" y="4038600"/>
            <a:ext cx="52546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248400" y="3709988"/>
            <a:ext cx="3733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vi-VN" altLang="vi-VN" sz="36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6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3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36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  <p:bldP spid="26" grpId="0"/>
      <p:bldP spid="28" grpId="0"/>
      <p:bldP spid="31" grpId="0"/>
      <p:bldP spid="34" grpId="0"/>
      <p:bldP spid="43" grpId="0"/>
      <p:bldP spid="47" grpId="0"/>
      <p:bldP spid="56" grpId="0"/>
      <p:bldP spid="59" grpId="0"/>
      <p:bldP spid="36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MỐI LIÊN HỆ GIỮA OXIT AXIT VÀ OXIT BAZƠ</a:t>
            </a: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447800"/>
            <a:ext cx="8851900" cy="5029200"/>
          </a:xfrm>
        </p:spPr>
      </p:pic>
    </p:spTree>
    <p:extLst>
      <p:ext uri="{BB962C8B-B14F-4D97-AF65-F5344CB8AC3E}">
        <p14:creationId xmlns:p14="http://schemas.microsoft.com/office/powerpoint/2010/main" val="6179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59896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LOẠI OXIT</a:t>
            </a:r>
            <a:endParaRPr lang="en-US" alt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1017588"/>
            <a:ext cx="928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vi-VN" sz="3200" b="1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vi-VN" altLang="vi-VN" sz="3200" b="1" dirty="0" smtClean="0">
                <a:latin typeface="Times New Roman" pitchFamily="18" charset="0"/>
                <a:cs typeface="Times New Roman" pitchFamily="18" charset="0"/>
              </a:rPr>
              <a:t> bazơ</a:t>
            </a:r>
            <a:r>
              <a:rPr lang="en-US" altLang="vi-VN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t/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dụng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với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dd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axit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tạo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thành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muối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và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</a:schemeClr>
                </a:solidFill>
              </a:rPr>
              <a:t>nước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 ) </a:t>
            </a:r>
            <a:r>
              <a:rPr lang="vi-VN" altLang="vi-VN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vi-VN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 Box 69"/>
          <p:cNvSpPr txBox="1">
            <a:spLocks noChangeArrowheads="1"/>
          </p:cNvSpPr>
          <p:nvPr/>
        </p:nvSpPr>
        <p:spPr bwMode="auto">
          <a:xfrm>
            <a:off x="2036763" y="1727200"/>
            <a:ext cx="6942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200" b="1">
                <a:solidFill>
                  <a:srgbClr val="00B0F0"/>
                </a:solidFill>
                <a:latin typeface="Garamond" pitchFamily="18" charset="0"/>
              </a:rPr>
              <a:t>K</a:t>
            </a:r>
            <a:r>
              <a:rPr lang="en-US" altLang="vi-VN" sz="3200" b="1" baseline="-25000">
                <a:solidFill>
                  <a:srgbClr val="00B0F0"/>
                </a:solidFill>
                <a:latin typeface="Garamond" pitchFamily="18" charset="0"/>
              </a:rPr>
              <a:t>2</a:t>
            </a:r>
            <a:r>
              <a:rPr lang="en-US" altLang="vi-VN" sz="3200" b="1">
                <a:solidFill>
                  <a:srgbClr val="00B0F0"/>
                </a:solidFill>
                <a:latin typeface="Garamond" pitchFamily="18" charset="0"/>
              </a:rPr>
              <a:t>O</a:t>
            </a:r>
            <a:r>
              <a:rPr lang="vi-VN" altLang="vi-VN" sz="3200" b="1">
                <a:solidFill>
                  <a:srgbClr val="00B0F0"/>
                </a:solidFill>
                <a:latin typeface="Garamond" pitchFamily="18" charset="0"/>
              </a:rPr>
              <a:t>, </a:t>
            </a:r>
            <a:r>
              <a:rPr lang="en-US" altLang="vi-VN" sz="3200" b="1">
                <a:solidFill>
                  <a:srgbClr val="00B0F0"/>
                </a:solidFill>
                <a:latin typeface="Garamond" pitchFamily="18" charset="0"/>
              </a:rPr>
              <a:t>Na</a:t>
            </a:r>
            <a:r>
              <a:rPr lang="en-US" altLang="vi-VN" sz="3200" b="1" baseline="-25000">
                <a:solidFill>
                  <a:srgbClr val="00B0F0"/>
                </a:solidFill>
                <a:latin typeface="Garamond" pitchFamily="18" charset="0"/>
              </a:rPr>
              <a:t>2</a:t>
            </a:r>
            <a:r>
              <a:rPr lang="en-US" altLang="vi-VN" sz="3200" b="1">
                <a:solidFill>
                  <a:srgbClr val="00B0F0"/>
                </a:solidFill>
                <a:latin typeface="Garamond" pitchFamily="18" charset="0"/>
              </a:rPr>
              <a:t>O</a:t>
            </a:r>
            <a:r>
              <a:rPr lang="vi-VN" altLang="vi-VN" sz="3200" b="1">
                <a:solidFill>
                  <a:srgbClr val="00B0F0"/>
                </a:solidFill>
                <a:latin typeface="Garamond" pitchFamily="18" charset="0"/>
              </a:rPr>
              <a:t>,</a:t>
            </a:r>
            <a:r>
              <a:rPr lang="en-US" altLang="vi-VN" sz="3200" b="1">
                <a:latin typeface="Garamond" pitchFamily="18" charset="0"/>
              </a:rPr>
              <a:t> CuO</a:t>
            </a:r>
            <a:r>
              <a:rPr lang="vi-VN" altLang="vi-VN" sz="3200" b="1">
                <a:latin typeface="Garamond" pitchFamily="18" charset="0"/>
              </a:rPr>
              <a:t>, </a:t>
            </a:r>
            <a:r>
              <a:rPr lang="en-US" altLang="vi-VN" sz="3200" b="1">
                <a:latin typeface="Garamond" pitchFamily="18" charset="0"/>
              </a:rPr>
              <a:t>Fe</a:t>
            </a:r>
            <a:r>
              <a:rPr lang="en-US" altLang="vi-VN" sz="3200" b="1" baseline="-25000">
                <a:latin typeface="Garamond" pitchFamily="18" charset="0"/>
              </a:rPr>
              <a:t>2</a:t>
            </a:r>
            <a:r>
              <a:rPr lang="en-US" altLang="vi-VN" sz="3200" b="1">
                <a:latin typeface="Garamond" pitchFamily="18" charset="0"/>
              </a:rPr>
              <a:t>O</a:t>
            </a:r>
            <a:r>
              <a:rPr lang="en-US" altLang="vi-VN" sz="3200" b="1" baseline="-25000">
                <a:latin typeface="Garamond" pitchFamily="18" charset="0"/>
              </a:rPr>
              <a:t>3</a:t>
            </a:r>
            <a:r>
              <a:rPr lang="vi-VN" altLang="vi-VN" sz="3200" b="1">
                <a:latin typeface="Garamond" pitchFamily="18" charset="0"/>
              </a:rPr>
              <a:t>, MgO</a:t>
            </a:r>
            <a:endParaRPr lang="en-US" altLang="vi-VN" sz="3200" b="1">
              <a:latin typeface="Garamond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2301875"/>
            <a:ext cx="91313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vi-VN" sz="3200" b="1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vi-VN" altLang="vi-VN" sz="3200" b="1" dirty="0" smtClean="0">
                <a:latin typeface="Times New Roman" pitchFamily="18" charset="0"/>
                <a:cs typeface="Times New Roman" pitchFamily="18" charset="0"/>
              </a:rPr>
              <a:t> axit</a:t>
            </a:r>
            <a:r>
              <a:rPr lang="en-US" altLang="vi-V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tác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dụng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với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dd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axit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tạo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thành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muối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và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tx1">
                    <a:lumMod val="75000"/>
                  </a:schemeClr>
                </a:solidFill>
              </a:rPr>
              <a:t>nước</a:t>
            </a:r>
            <a:r>
              <a:rPr lang="en-US" sz="2800" i="1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r>
              <a:rPr lang="vi-VN" altLang="vi-VN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 Box 70"/>
          <p:cNvSpPr txBox="1">
            <a:spLocks noChangeArrowheads="1"/>
          </p:cNvSpPr>
          <p:nvPr/>
        </p:nvSpPr>
        <p:spPr bwMode="auto">
          <a:xfrm>
            <a:off x="1905000" y="2844800"/>
            <a:ext cx="6629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>
                <a:solidFill>
                  <a:srgbClr val="FF0000"/>
                </a:solidFill>
              </a:rPr>
              <a:t>CO</a:t>
            </a:r>
            <a:r>
              <a:rPr lang="en-US" altLang="vi-VN" sz="3200" baseline="-25000">
                <a:solidFill>
                  <a:srgbClr val="FF0000"/>
                </a:solidFill>
              </a:rPr>
              <a:t>2</a:t>
            </a:r>
            <a:r>
              <a:rPr lang="vi-VN" altLang="vi-VN" sz="3200">
                <a:solidFill>
                  <a:srgbClr val="FF0000"/>
                </a:solidFill>
              </a:rPr>
              <a:t>, </a:t>
            </a:r>
            <a:r>
              <a:rPr lang="en-US" altLang="vi-VN" sz="3200">
                <a:solidFill>
                  <a:srgbClr val="FF0000"/>
                </a:solidFill>
              </a:rPr>
              <a:t>SO</a:t>
            </a:r>
            <a:r>
              <a:rPr lang="en-US" altLang="vi-VN" sz="3200" baseline="-25000">
                <a:solidFill>
                  <a:srgbClr val="FF0000"/>
                </a:solidFill>
              </a:rPr>
              <a:t>2</a:t>
            </a:r>
            <a:r>
              <a:rPr lang="vi-VN" altLang="vi-VN" sz="3200">
                <a:solidFill>
                  <a:srgbClr val="FF0000"/>
                </a:solidFill>
              </a:rPr>
              <a:t>, </a:t>
            </a:r>
            <a:r>
              <a:rPr lang="en-US" altLang="vi-VN" sz="3200">
                <a:solidFill>
                  <a:srgbClr val="FF0000"/>
                </a:solidFill>
              </a:rPr>
              <a:t>SO</a:t>
            </a:r>
            <a:r>
              <a:rPr lang="en-US" altLang="vi-VN" sz="3200" baseline="-25000">
                <a:solidFill>
                  <a:srgbClr val="FF0000"/>
                </a:solidFill>
              </a:rPr>
              <a:t>3</a:t>
            </a:r>
            <a:r>
              <a:rPr lang="vi-VN" altLang="vi-VN" sz="3200">
                <a:solidFill>
                  <a:srgbClr val="FF0000"/>
                </a:solidFill>
              </a:rPr>
              <a:t>, </a:t>
            </a:r>
            <a:r>
              <a:rPr lang="en-US" altLang="vi-VN" sz="3200">
                <a:solidFill>
                  <a:srgbClr val="FF0000"/>
                </a:solidFill>
              </a:rPr>
              <a:t>N</a:t>
            </a:r>
            <a:r>
              <a:rPr lang="en-US" altLang="vi-VN" sz="3200" baseline="-25000">
                <a:solidFill>
                  <a:srgbClr val="FF0000"/>
                </a:solidFill>
              </a:rPr>
              <a:t>2</a:t>
            </a:r>
            <a:r>
              <a:rPr lang="en-US" altLang="vi-VN" sz="3200">
                <a:solidFill>
                  <a:srgbClr val="FF0000"/>
                </a:solidFill>
              </a:rPr>
              <a:t>O</a:t>
            </a:r>
            <a:r>
              <a:rPr lang="en-US" altLang="vi-VN" sz="3200" baseline="-25000">
                <a:solidFill>
                  <a:srgbClr val="FF0000"/>
                </a:solidFill>
              </a:rPr>
              <a:t>5</a:t>
            </a:r>
            <a:r>
              <a:rPr lang="vi-VN" altLang="vi-VN" sz="3200">
                <a:solidFill>
                  <a:srgbClr val="FF0000"/>
                </a:solidFill>
              </a:rPr>
              <a:t>, </a:t>
            </a:r>
            <a:r>
              <a:rPr lang="en-US" altLang="vi-VN" sz="3200">
                <a:solidFill>
                  <a:srgbClr val="FF0000"/>
                </a:solidFill>
              </a:rPr>
              <a:t>P</a:t>
            </a:r>
            <a:r>
              <a:rPr lang="en-US" altLang="vi-VN" sz="3200" baseline="-25000">
                <a:solidFill>
                  <a:srgbClr val="FF0000"/>
                </a:solidFill>
              </a:rPr>
              <a:t>2</a:t>
            </a:r>
            <a:r>
              <a:rPr lang="en-US" altLang="vi-VN" sz="3200">
                <a:solidFill>
                  <a:srgbClr val="FF0000"/>
                </a:solidFill>
              </a:rPr>
              <a:t>O</a:t>
            </a:r>
            <a:r>
              <a:rPr lang="en-US" altLang="vi-VN" sz="3200" baseline="-25000">
                <a:solidFill>
                  <a:srgbClr val="FF0000"/>
                </a:solidFill>
              </a:rPr>
              <a:t>5.</a:t>
            </a:r>
            <a:r>
              <a:rPr lang="en-US" altLang="vi-VN" sz="3200">
                <a:solidFill>
                  <a:srgbClr val="FF0000"/>
                </a:solidFill>
              </a:rPr>
              <a:t>SiO</a:t>
            </a:r>
            <a:r>
              <a:rPr lang="en-US" altLang="vi-VN" sz="3200" baseline="-25000">
                <a:solidFill>
                  <a:srgbClr val="FF0000"/>
                </a:solidFill>
              </a:rPr>
              <a:t>2</a:t>
            </a:r>
            <a:endParaRPr lang="en-US" altLang="vi-VN" sz="3200">
              <a:solidFill>
                <a:srgbClr val="FF00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0" y="3530600"/>
            <a:ext cx="8839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vi-VN" altLang="vi-VN" sz="3200" b="1">
                <a:latin typeface="Times New Roman" pitchFamily="18" charset="0"/>
                <a:cs typeface="Times New Roman" pitchFamily="18" charset="0"/>
              </a:rPr>
              <a:t> trung tính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 ( không tạo muối)</a:t>
            </a:r>
            <a:r>
              <a:rPr lang="vi-VN" altLang="vi-VN" sz="3200" b="1">
                <a:latin typeface="Times New Roman" pitchFamily="18" charset="0"/>
                <a:cs typeface="Times New Roman" pitchFamily="18" charset="0"/>
              </a:rPr>
              <a:t> NO, CO</a:t>
            </a:r>
            <a:endParaRPr lang="en-US" alt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4343400"/>
            <a:ext cx="89789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vi-VN" sz="3000" b="1" dirty="0" err="1" smtClean="0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vi-VN" altLang="vi-VN" sz="3000" b="1" dirty="0" smtClean="0">
                <a:latin typeface="Times New Roman" pitchFamily="18" charset="0"/>
                <a:cs typeface="Times New Roman" pitchFamily="18" charset="0"/>
              </a:rPr>
              <a:t> lưỡng tính</a:t>
            </a:r>
            <a:r>
              <a:rPr lang="en-US" altLang="vi-VN" sz="3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tác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dụng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với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dung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dịch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bazơ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và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tác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dụng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dịch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axit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tạo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thành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muối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và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</a:schemeClr>
                </a:solidFill>
              </a:rPr>
              <a:t>nước</a:t>
            </a:r>
            <a:r>
              <a:rPr lang="en-US" sz="3000" dirty="0" smtClean="0">
                <a:solidFill>
                  <a:schemeClr val="tx1">
                    <a:lumMod val="75000"/>
                  </a:schemeClr>
                </a:solidFill>
              </a:rPr>
              <a:t>):</a:t>
            </a:r>
            <a:r>
              <a:rPr lang="vi-VN" altLang="vi-VN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3000" b="1" dirty="0" smtClean="0">
                <a:solidFill>
                  <a:srgbClr val="7030A0"/>
                </a:solidFill>
                <a:latin typeface="Garamond" pitchFamily="18" charset="0"/>
              </a:rPr>
              <a:t>Al</a:t>
            </a:r>
            <a:r>
              <a:rPr lang="en-US" altLang="vi-VN" sz="3000" b="1" baseline="-25000" dirty="0" err="1" smtClean="0">
                <a:solidFill>
                  <a:srgbClr val="7030A0"/>
                </a:solidFill>
                <a:latin typeface="Garamond" pitchFamily="18" charset="0"/>
              </a:rPr>
              <a:t>2</a:t>
            </a:r>
            <a:r>
              <a:rPr lang="en-US" altLang="vi-VN" sz="3000" b="1" dirty="0" err="1" smtClean="0">
                <a:solidFill>
                  <a:srgbClr val="7030A0"/>
                </a:solidFill>
                <a:latin typeface="Garamond" pitchFamily="18" charset="0"/>
              </a:rPr>
              <a:t>O</a:t>
            </a:r>
            <a:r>
              <a:rPr lang="en-US" altLang="vi-VN" sz="3000" b="1" baseline="-25000" dirty="0" err="1" smtClean="0">
                <a:solidFill>
                  <a:srgbClr val="7030A0"/>
                </a:solidFill>
                <a:latin typeface="Garamond" pitchFamily="18" charset="0"/>
              </a:rPr>
              <a:t>3</a:t>
            </a:r>
            <a:r>
              <a:rPr lang="vi-VN" altLang="vi-VN" sz="3000" b="1" dirty="0" smtClean="0">
                <a:solidFill>
                  <a:srgbClr val="7030A0"/>
                </a:solidFill>
                <a:latin typeface="Garamond" pitchFamily="18" charset="0"/>
              </a:rPr>
              <a:t>, ZnO</a:t>
            </a:r>
            <a:r>
              <a:rPr lang="vi-VN" altLang="vi-VN" sz="3000" b="1" dirty="0" smtClean="0">
                <a:latin typeface="Garamond" pitchFamily="18" charset="0"/>
              </a:rPr>
              <a:t>..</a:t>
            </a:r>
            <a:endParaRPr lang="en-US" altLang="vi-VN" sz="3000" b="1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12725" y="533400"/>
            <a:ext cx="9336088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Cho các  oxit sau: </a:t>
            </a:r>
          </a:p>
          <a:p>
            <a:pPr eaLnBrk="1" hangingPunct="1"/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 PbO, Fe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, BaO, CO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O, N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eaLnBrk="1" hangingPunct="1"/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Oxit nào là oxit bazơ, oxit axit. </a:t>
            </a:r>
            <a:endParaRPr lang="en-US" altLang="vi-VN" sz="4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2725" y="3040063"/>
            <a:ext cx="88392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Oxit bazơ: 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PbO, Fe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BaO,  K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O.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93675" y="4419600"/>
            <a:ext cx="60198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Oxit axit: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95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76200"/>
            <a:ext cx="9336088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Cho các  oxit sau: CuO;Fe</a:t>
            </a:r>
            <a:r>
              <a:rPr lang="en-US" altLang="vi-VN" sz="4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000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;BaO; CO</a:t>
            </a:r>
            <a:r>
              <a:rPr lang="en-US" altLang="vi-VN" sz="4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4000">
                <a:latin typeface="Times New Roman" pitchFamily="18" charset="0"/>
                <a:cs typeface="Times New Roman" pitchFamily="18" charset="0"/>
              </a:rPr>
              <a:t>, NO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Chất nào tác dụng với</a:t>
            </a:r>
            <a:br>
              <a:rPr lang="en-US" altLang="vi-VN" sz="4000">
                <a:latin typeface="Times New Roman" pitchFamily="18" charset="0"/>
                <a:cs typeface="Times New Roman" pitchFamily="18" charset="0"/>
              </a:rPr>
            </a:b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a. nước. H</a:t>
            </a:r>
            <a:r>
              <a:rPr lang="en-US" altLang="vi-VN" sz="4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O</a:t>
            </a:r>
            <a:br>
              <a:rPr lang="en-US" altLang="vi-VN" sz="4000">
                <a:latin typeface="Times New Roman" pitchFamily="18" charset="0"/>
                <a:cs typeface="Times New Roman" pitchFamily="18" charset="0"/>
              </a:rPr>
            </a:b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b. axit clohiđric. HCl </a:t>
            </a:r>
            <a:r>
              <a:rPr lang="en-US" altLang="vi-VN" sz="40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c. Kali hiđroxit. KOH. </a:t>
            </a:r>
            <a:br>
              <a:rPr lang="en-US" altLang="vi-VN" sz="4000">
                <a:latin typeface="Times New Roman" pitchFamily="18" charset="0"/>
                <a:cs typeface="Times New Roman" pitchFamily="18" charset="0"/>
              </a:rPr>
            </a:b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			Viết PTHH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9688" y="4114800"/>
            <a:ext cx="9598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a. Với 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O: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BaO; CO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4953000"/>
            <a:ext cx="9598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b. Với HCl: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CuO; Fe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aO.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-22225" y="5715000"/>
            <a:ext cx="9598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c. Với KOH: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 CO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503238"/>
            <a:ext cx="49434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03675" y="942975"/>
            <a:ext cx="6937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949825" y="525463"/>
            <a:ext cx="90646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649913" y="525463"/>
            <a:ext cx="17637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073650" y="-25400"/>
            <a:ext cx="20351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II     I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7200" y="144145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57663" y="1825625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73650" y="146208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73725" y="145415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492750" y="1744663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-23813" y="2287588"/>
            <a:ext cx="9598026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b. Với HCl: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CuO; Fe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;B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O.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60363" y="3200400"/>
            <a:ext cx="41100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CuO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29138" y="357822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167313" y="3200400"/>
            <a:ext cx="108108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024563" y="3200400"/>
            <a:ext cx="12144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vi-VN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196138" y="3203575"/>
            <a:ext cx="18288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92088" y="4648200"/>
            <a:ext cx="42275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 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81500" y="5033963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762500" y="4648200"/>
            <a:ext cx="26590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vi-VN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92088" y="5867400"/>
            <a:ext cx="41100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038600" y="63246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840288" y="5913438"/>
            <a:ext cx="108108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567363" y="5913438"/>
            <a:ext cx="12144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vi-VN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51638" y="5945188"/>
            <a:ext cx="18288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630988" y="4681538"/>
            <a:ext cx="314166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114800" y="2032000"/>
            <a:ext cx="650875" cy="36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20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6" grpId="1"/>
      <p:bldP spid="7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533400"/>
            <a:ext cx="9598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c. Với KOH: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 CO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44525" y="160020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</a:t>
            </a: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11663" y="203835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260975" y="162083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1050" y="1612900"/>
            <a:ext cx="19113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645150" y="1954213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073900" y="1652588"/>
            <a:ext cx="18288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9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52400" y="-152400"/>
          <a:ext cx="87630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3238095" imgH="4314286" progId="MS_ClipArt_Gallery.2">
                  <p:embed/>
                </p:oleObj>
              </mc:Choice>
              <mc:Fallback>
                <p:oleObj name="Clip" r:id="rId3" imgW="3238095" imgH="431428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2000" contrast="-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9630"/>
                      <a:stretch>
                        <a:fillRect/>
                      </a:stretch>
                    </p:blipFill>
                    <p:spPr bwMode="auto">
                      <a:xfrm>
                        <a:off x="152400" y="-152400"/>
                        <a:ext cx="87630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1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3"/>
          <p:cNvSpPr txBox="1">
            <a:spLocks noChangeArrowheads="1"/>
          </p:cNvSpPr>
          <p:nvPr/>
        </p:nvSpPr>
        <p:spPr bwMode="auto">
          <a:xfrm>
            <a:off x="5159375" y="1981200"/>
            <a:ext cx="1547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  <a:latin typeface="VNI-Vari" pitchFamily="2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762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u="sng" dirty="0" err="1" smtClean="0">
                <a:solidFill>
                  <a:srgbClr val="C00000"/>
                </a:solidFill>
              </a:rPr>
              <a:t>Bài</a:t>
            </a:r>
            <a:r>
              <a:rPr lang="en-US" u="sng" dirty="0" smtClean="0">
                <a:solidFill>
                  <a:srgbClr val="C00000"/>
                </a:solidFill>
              </a:rPr>
              <a:t> 3.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Cho 32 gam </a:t>
            </a:r>
            <a:r>
              <a:rPr lang="en-US" b="0" dirty="0" err="1" smtClean="0">
                <a:solidFill>
                  <a:srgbClr val="000000"/>
                </a:solidFill>
              </a:rPr>
              <a:t>đồng</a:t>
            </a:r>
            <a:r>
              <a:rPr lang="en-US" b="0" dirty="0" smtClean="0">
                <a:solidFill>
                  <a:srgbClr val="000000"/>
                </a:solidFill>
              </a:rPr>
              <a:t> ( II ) </a:t>
            </a:r>
            <a:r>
              <a:rPr lang="en-US" b="0" dirty="0" err="1" smtClean="0">
                <a:solidFill>
                  <a:srgbClr val="000000"/>
                </a:solidFill>
              </a:rPr>
              <a:t>oxit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tác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dụng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vừa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đủ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với</a:t>
            </a:r>
            <a:r>
              <a:rPr lang="en-US" b="0" dirty="0" smtClean="0">
                <a:solidFill>
                  <a:srgbClr val="000000"/>
                </a:solidFill>
              </a:rPr>
              <a:t> m gam dung </a:t>
            </a:r>
            <a:r>
              <a:rPr lang="en-US" b="0" dirty="0" err="1" smtClean="0">
                <a:solidFill>
                  <a:srgbClr val="000000"/>
                </a:solidFill>
              </a:rPr>
              <a:t>dịch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axit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sunfuric</a:t>
            </a:r>
            <a:r>
              <a:rPr lang="en-US" b="0" dirty="0" smtClean="0">
                <a:solidFill>
                  <a:srgbClr val="000000"/>
                </a:solidFill>
              </a:rPr>
              <a:t> 20% .</a:t>
            </a:r>
          </a:p>
          <a:p>
            <a:pPr marL="742950" indent="-742950" algn="just" eaLnBrk="1" hangingPunct="1">
              <a:buFontTx/>
              <a:buAutoNum type="alphaLcPeriod"/>
              <a:defRPr/>
            </a:pPr>
            <a:r>
              <a:rPr lang="en-US" b="0" dirty="0" err="1" smtClean="0">
                <a:solidFill>
                  <a:srgbClr val="000000"/>
                </a:solidFill>
              </a:rPr>
              <a:t>Tìm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giá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trị</a:t>
            </a:r>
            <a:r>
              <a:rPr lang="en-US" b="0" dirty="0" smtClean="0">
                <a:solidFill>
                  <a:srgbClr val="000000"/>
                </a:solidFill>
              </a:rPr>
              <a:t> m = ?</a:t>
            </a:r>
          </a:p>
          <a:p>
            <a:pPr marL="742950" indent="-742950" algn="just" eaLnBrk="1" hangingPunct="1">
              <a:buFontTx/>
              <a:buAutoNum type="alphaLcPeriod" startAt="2"/>
              <a:defRPr/>
            </a:pPr>
            <a:r>
              <a:rPr lang="en-US" b="0" dirty="0" err="1" smtClean="0">
                <a:solidFill>
                  <a:srgbClr val="000000"/>
                </a:solidFill>
              </a:rPr>
              <a:t>Tính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khối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lượng</a:t>
            </a:r>
            <a:r>
              <a:rPr lang="en-US" b="0" dirty="0" smtClean="0">
                <a:solidFill>
                  <a:srgbClr val="000000"/>
                </a:solidFill>
              </a:rPr>
              <a:t> dung </a:t>
            </a:r>
            <a:r>
              <a:rPr lang="en-US" b="0" dirty="0" err="1" smtClean="0">
                <a:solidFill>
                  <a:srgbClr val="000000"/>
                </a:solidFill>
              </a:rPr>
              <a:t>dịch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thu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được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sau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phản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ứng</a:t>
            </a:r>
            <a:r>
              <a:rPr lang="en-US" b="0" dirty="0" smtClean="0">
                <a:solidFill>
                  <a:srgbClr val="000000"/>
                </a:solidFill>
              </a:rPr>
              <a:t> ?</a:t>
            </a:r>
          </a:p>
          <a:p>
            <a:pPr algn="just" eaLnBrk="1" hangingPunct="1">
              <a:defRPr/>
            </a:pPr>
            <a:r>
              <a:rPr lang="en-US" b="0" dirty="0" smtClean="0">
                <a:solidFill>
                  <a:srgbClr val="000000"/>
                </a:solidFill>
              </a:rPr>
              <a:t>c.   </a:t>
            </a:r>
            <a:r>
              <a:rPr lang="en-US" b="0" dirty="0" err="1" smtClean="0">
                <a:solidFill>
                  <a:srgbClr val="000000"/>
                </a:solidFill>
              </a:rPr>
              <a:t>Tính</a:t>
            </a:r>
            <a:r>
              <a:rPr lang="en-US" b="0" dirty="0" smtClean="0">
                <a:solidFill>
                  <a:srgbClr val="000000"/>
                </a:solidFill>
              </a:rPr>
              <a:t> C% </a:t>
            </a:r>
            <a:r>
              <a:rPr lang="en-US" b="0" dirty="0" err="1" smtClean="0">
                <a:solidFill>
                  <a:srgbClr val="000000"/>
                </a:solidFill>
              </a:rPr>
              <a:t>của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muối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thu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</a:rPr>
              <a:t>được</a:t>
            </a:r>
            <a:r>
              <a:rPr lang="en-US" b="0" dirty="0" smtClean="0">
                <a:solidFill>
                  <a:srgbClr val="000000"/>
                </a:solidFill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8940635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600200" y="533400"/>
            <a:ext cx="6400800" cy="685800"/>
          </a:xfrm>
          <a:prstGeom prst="rect">
            <a:avLst/>
          </a:prstGeom>
          <a:noFill/>
          <a:ln>
            <a:noFill/>
          </a:ln>
          <a:effectLst>
            <a:outerShdw dist="184915" dir="4443276" algn="ctr" rotWithShape="0">
              <a:srgbClr val="FFFF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ƯỚNG DẪN VỀ NHÀ</a:t>
            </a:r>
          </a:p>
        </p:txBody>
      </p:sp>
      <p:sp>
        <p:nvSpPr>
          <p:cNvPr id="24579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86800" y="6705600"/>
            <a:ext cx="4572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81000" y="1447800"/>
            <a:ext cx="8305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Học tính chất Hóa học của Ôxit.</a:t>
            </a:r>
          </a:p>
          <a:p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Làm bài tập 3, 5, 6 SGK trang 6.</a:t>
            </a:r>
          </a:p>
          <a:p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Tìm hiểu bài tiếp theo: </a:t>
            </a:r>
          </a:p>
          <a:p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MỘT SỐ OXIT QUAN TRỌNG.</a:t>
            </a:r>
          </a:p>
        </p:txBody>
      </p:sp>
      <p:pic>
        <p:nvPicPr>
          <p:cNvPr id="2458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18038"/>
            <a:ext cx="4067175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48538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76200"/>
            <a:ext cx="6019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HƯỚNG DẪN BÀI 6 SGK TRANG 6</a:t>
            </a:r>
          </a:p>
        </p:txBody>
      </p:sp>
      <p:graphicFrame>
        <p:nvGraphicFramePr>
          <p:cNvPr id="25603" name="Object 33"/>
          <p:cNvGraphicFramePr>
            <a:graphicFrameLocks noChangeAspect="1"/>
          </p:cNvGraphicFramePr>
          <p:nvPr/>
        </p:nvGraphicFramePr>
        <p:xfrm>
          <a:off x="1524000" y="720725"/>
          <a:ext cx="20574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002865" imgH="393529" progId="Equation.3">
                  <p:embed/>
                </p:oleObj>
              </mc:Choice>
              <mc:Fallback>
                <p:oleObj name="Equation" r:id="rId3" imgW="100286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20725"/>
                        <a:ext cx="20574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32"/>
          <p:cNvGraphicFramePr>
            <a:graphicFrameLocks noChangeAspect="1"/>
          </p:cNvGraphicFramePr>
          <p:nvPr/>
        </p:nvGraphicFramePr>
        <p:xfrm>
          <a:off x="0" y="366712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6712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34"/>
          <p:cNvSpPr>
            <a:spLocks noChangeArrowheads="1"/>
          </p:cNvSpPr>
          <p:nvPr/>
        </p:nvSpPr>
        <p:spPr bwMode="auto">
          <a:xfrm>
            <a:off x="152400" y="8524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nCuO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=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6" name="Rectangle 37"/>
          <p:cNvSpPr>
            <a:spLocks noChangeArrowheads="1"/>
          </p:cNvSpPr>
          <p:nvPr/>
        </p:nvSpPr>
        <p:spPr bwMode="auto">
          <a:xfrm>
            <a:off x="0" y="1720850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mH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600">
              <a:latin typeface="Times New Roman" pitchFamily="18" charset="0"/>
            </a:endParaRPr>
          </a:p>
        </p:txBody>
      </p:sp>
      <p:graphicFrame>
        <p:nvGraphicFramePr>
          <p:cNvPr id="25607" name="Object 36"/>
          <p:cNvGraphicFramePr>
            <a:graphicFrameLocks noChangeAspect="1"/>
          </p:cNvGraphicFramePr>
          <p:nvPr/>
        </p:nvGraphicFramePr>
        <p:xfrm>
          <a:off x="1423988" y="1524000"/>
          <a:ext cx="276701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7" imgW="1269449" imgH="393529" progId="Equation.3">
                  <p:embed/>
                </p:oleObj>
              </mc:Choice>
              <mc:Fallback>
                <p:oleObj name="Equation" r:id="rId7" imgW="126944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524000"/>
                        <a:ext cx="2767012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38"/>
          <p:cNvSpPr>
            <a:spLocks noChangeArrowheads="1"/>
          </p:cNvSpPr>
          <p:nvPr/>
        </p:nvSpPr>
        <p:spPr bwMode="auto">
          <a:xfrm>
            <a:off x="3938588" y="3646488"/>
            <a:ext cx="222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100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09" name="Rectangle 40"/>
          <p:cNvSpPr>
            <a:spLocks noChangeArrowheads="1"/>
          </p:cNvSpPr>
          <p:nvPr/>
        </p:nvSpPr>
        <p:spPr bwMode="auto">
          <a:xfrm>
            <a:off x="4114800" y="1676400"/>
            <a:ext cx="1387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600">
              <a:latin typeface="Times New Roman" pitchFamily="18" charset="0"/>
            </a:endParaRPr>
          </a:p>
        </p:txBody>
      </p:sp>
      <p:graphicFrame>
        <p:nvGraphicFramePr>
          <p:cNvPr id="25610" name="Object 39"/>
          <p:cNvGraphicFramePr>
            <a:graphicFrameLocks noChangeAspect="1"/>
          </p:cNvGraphicFramePr>
          <p:nvPr/>
        </p:nvGraphicFramePr>
        <p:xfrm>
          <a:off x="5486400" y="1547813"/>
          <a:ext cx="19050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9" imgW="914400" imgH="393700" progId="Equation.3">
                  <p:embed/>
                </p:oleObj>
              </mc:Choice>
              <mc:Fallback>
                <p:oleObj name="Equation" r:id="rId9" imgW="914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47813"/>
                        <a:ext cx="19050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43"/>
          <p:cNvGraphicFramePr>
            <a:graphicFrameLocks noChangeAspect="1"/>
          </p:cNvGraphicFramePr>
          <p:nvPr/>
        </p:nvGraphicFramePr>
        <p:xfrm>
          <a:off x="1962150" y="309562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3095625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42"/>
          <p:cNvGraphicFramePr>
            <a:graphicFrameLocks noChangeAspect="1"/>
          </p:cNvGraphicFramePr>
          <p:nvPr/>
        </p:nvGraphicFramePr>
        <p:xfrm>
          <a:off x="3429000" y="25908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2" imgW="190417" imgH="139639" progId="Equation.3">
                  <p:embed/>
                </p:oleObj>
              </mc:Choice>
              <mc:Fallback>
                <p:oleObj name="Equation" r:id="rId12" imgW="190417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Rectangle 44"/>
          <p:cNvSpPr>
            <a:spLocks noChangeArrowheads="1"/>
          </p:cNvSpPr>
          <p:nvPr/>
        </p:nvSpPr>
        <p:spPr bwMode="auto">
          <a:xfrm>
            <a:off x="382588" y="2590800"/>
            <a:ext cx="14462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CuO    +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  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14" name="Rectangle 45"/>
          <p:cNvSpPr>
            <a:spLocks noChangeArrowheads="1"/>
          </p:cNvSpPr>
          <p:nvPr/>
        </p:nvSpPr>
        <p:spPr bwMode="auto">
          <a:xfrm>
            <a:off x="2168525" y="2514600"/>
            <a:ext cx="1260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00">
              <a:latin typeface="Times New Roman" pitchFamily="18" charset="0"/>
            </a:endParaRPr>
          </a:p>
        </p:txBody>
      </p:sp>
      <p:sp>
        <p:nvSpPr>
          <p:cNvPr id="25615" name="Rectangle 46"/>
          <p:cNvSpPr>
            <a:spLocks noChangeArrowheads="1"/>
          </p:cNvSpPr>
          <p:nvPr/>
        </p:nvSpPr>
        <p:spPr bwMode="auto">
          <a:xfrm>
            <a:off x="4343400" y="2514600"/>
            <a:ext cx="281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  +  H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600">
              <a:latin typeface="Times New Roman" pitchFamily="18" charset="0"/>
            </a:endParaRPr>
          </a:p>
        </p:txBody>
      </p:sp>
      <p:graphicFrame>
        <p:nvGraphicFramePr>
          <p:cNvPr id="25616" name="Object 49"/>
          <p:cNvGraphicFramePr>
            <a:graphicFrameLocks noChangeAspect="1"/>
          </p:cNvGraphicFramePr>
          <p:nvPr/>
        </p:nvGraphicFramePr>
        <p:xfrm>
          <a:off x="533400" y="3200400"/>
          <a:ext cx="5857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4" imgW="330057" imgH="393529" progId="Equation.3">
                  <p:embed/>
                </p:oleObj>
              </mc:Choice>
              <mc:Fallback>
                <p:oleObj name="Equation" r:id="rId14" imgW="33005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5857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48"/>
          <p:cNvGraphicFramePr>
            <a:graphicFrameLocks noChangeAspect="1"/>
          </p:cNvGraphicFramePr>
          <p:nvPr/>
        </p:nvGraphicFramePr>
        <p:xfrm>
          <a:off x="1600200" y="3352800"/>
          <a:ext cx="2397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6" imgW="101512" imgH="203024" progId="Equation.3">
                  <p:embed/>
                </p:oleObj>
              </mc:Choice>
              <mc:Fallback>
                <p:oleObj name="Equation" r:id="rId16" imgW="10151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2397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47"/>
          <p:cNvGraphicFramePr>
            <a:graphicFrameLocks noChangeAspect="1"/>
          </p:cNvGraphicFramePr>
          <p:nvPr/>
        </p:nvGraphicFramePr>
        <p:xfrm>
          <a:off x="2374900" y="3200400"/>
          <a:ext cx="520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8" imgW="266469" imgH="393359" progId="Equation.3">
                  <p:embed/>
                </p:oleObj>
              </mc:Choice>
              <mc:Fallback>
                <p:oleObj name="Equation" r:id="rId18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200400"/>
                        <a:ext cx="520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Rectangle 50"/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5620" name="Rectangle 51"/>
          <p:cNvSpPr>
            <a:spLocks noChangeArrowheads="1"/>
          </p:cNvSpPr>
          <p:nvPr/>
        </p:nvSpPr>
        <p:spPr bwMode="auto">
          <a:xfrm>
            <a:off x="4413250" y="3024188"/>
            <a:ext cx="317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21" name="Rectangle 52"/>
          <p:cNvSpPr>
            <a:spLocks noChangeArrowheads="1"/>
          </p:cNvSpPr>
          <p:nvPr/>
        </p:nvSpPr>
        <p:spPr bwMode="auto">
          <a:xfrm>
            <a:off x="4302125" y="3529013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5622" name="Rectangle 54"/>
          <p:cNvSpPr>
            <a:spLocks noChangeArrowheads="1"/>
          </p:cNvSpPr>
          <p:nvPr/>
        </p:nvSpPr>
        <p:spPr bwMode="auto">
          <a:xfrm>
            <a:off x="0" y="309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graphicFrame>
        <p:nvGraphicFramePr>
          <p:cNvPr id="25623" name="Object 53"/>
          <p:cNvGraphicFramePr>
            <a:graphicFrameLocks noChangeAspect="1"/>
          </p:cNvGraphicFramePr>
          <p:nvPr/>
        </p:nvGraphicFramePr>
        <p:xfrm>
          <a:off x="76200" y="41148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20" imgW="190417" imgH="139639" progId="Equation.3">
                  <p:embed/>
                </p:oleObj>
              </mc:Choice>
              <mc:Fallback>
                <p:oleObj name="Equation" r:id="rId20" imgW="190417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114800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4" name="Text Box 56"/>
          <p:cNvSpPr txBox="1">
            <a:spLocks noChangeArrowheads="1"/>
          </p:cNvSpPr>
          <p:nvPr/>
        </p:nvSpPr>
        <p:spPr bwMode="auto">
          <a:xfrm>
            <a:off x="609600" y="4038600"/>
            <a:ext cx="85344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</a:rPr>
              <a:t>CuO phản ứng hết, H</a:t>
            </a:r>
            <a:r>
              <a:rPr lang="en-US" sz="2600" baseline="-25000">
                <a:latin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</a:rPr>
              <a:t>SO</a:t>
            </a:r>
            <a:r>
              <a:rPr lang="en-US" sz="2600" baseline="-25000">
                <a:latin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</a:rPr>
              <a:t> dư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>
                <a:latin typeface="Times New Roman" pitchFamily="18" charset="0"/>
              </a:rPr>
              <a:t>Dung dịch sau phản ứng chất tan gồm : CuSO</a:t>
            </a:r>
            <a:r>
              <a:rPr lang="en-US" sz="2600" baseline="-25000">
                <a:latin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</a:rPr>
              <a:t> và  H</a:t>
            </a:r>
            <a:r>
              <a:rPr lang="en-US" sz="2600" baseline="-25000">
                <a:latin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</a:rPr>
              <a:t>SO</a:t>
            </a:r>
            <a:r>
              <a:rPr lang="en-US" sz="2600" baseline="-25000">
                <a:latin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</a:rPr>
              <a:t> dư</a:t>
            </a:r>
          </a:p>
        </p:txBody>
      </p:sp>
      <p:sp>
        <p:nvSpPr>
          <p:cNvPr id="25625" name="Rectangle 59"/>
          <p:cNvSpPr>
            <a:spLocks noChangeArrowheads="1"/>
          </p:cNvSpPr>
          <p:nvPr/>
        </p:nvSpPr>
        <p:spPr bwMode="auto">
          <a:xfrm>
            <a:off x="990600" y="568325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      C% CuSO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600">
              <a:latin typeface="Times New Roman" pitchFamily="18" charset="0"/>
            </a:endParaRPr>
          </a:p>
        </p:txBody>
      </p:sp>
      <p:graphicFrame>
        <p:nvGraphicFramePr>
          <p:cNvPr id="25626" name="Object 58"/>
          <p:cNvGraphicFramePr>
            <a:graphicFrameLocks noChangeAspect="1"/>
          </p:cNvGraphicFramePr>
          <p:nvPr/>
        </p:nvGraphicFramePr>
        <p:xfrm>
          <a:off x="3505200" y="5486400"/>
          <a:ext cx="15240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22" imgW="647419" imgH="444307" progId="Equation.3">
                  <p:embed/>
                </p:oleObj>
              </mc:Choice>
              <mc:Fallback>
                <p:oleObj name="Equation" r:id="rId22" imgW="64741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86400"/>
                        <a:ext cx="15240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7" name="Rectangle 60"/>
          <p:cNvSpPr>
            <a:spLocks noChangeArrowheads="1"/>
          </p:cNvSpPr>
          <p:nvPr/>
        </p:nvSpPr>
        <p:spPr bwMode="auto">
          <a:xfrm>
            <a:off x="4953000" y="5715000"/>
            <a:ext cx="458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%</a:t>
            </a:r>
            <a:endParaRPr lang="en-US" sz="2600">
              <a:latin typeface="Times New Roman" pitchFamily="18" charset="0"/>
            </a:endParaRPr>
          </a:p>
        </p:txBody>
      </p:sp>
      <p:sp>
        <p:nvSpPr>
          <p:cNvPr id="25628" name="Line 61"/>
          <p:cNvSpPr>
            <a:spLocks noChangeShapeType="1"/>
          </p:cNvSpPr>
          <p:nvPr/>
        </p:nvSpPr>
        <p:spPr bwMode="auto">
          <a:xfrm>
            <a:off x="5486400" y="5334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Rectangle 62"/>
          <p:cNvSpPr>
            <a:spLocks noChangeArrowheads="1"/>
          </p:cNvSpPr>
          <p:nvPr/>
        </p:nvSpPr>
        <p:spPr bwMode="auto">
          <a:xfrm>
            <a:off x="5334000" y="5486400"/>
            <a:ext cx="3352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      C% H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>
                <a:latin typeface="Times New Roman" pitchFamily="18" charset="0"/>
                <a:cs typeface="Times New Roman" pitchFamily="18" charset="0"/>
              </a:rPr>
              <a:t>= ?</a:t>
            </a:r>
            <a:endParaRPr lang="en-US" sz="2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671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                     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 rot="-1598708">
            <a:off x="1065213" y="1897063"/>
            <a:ext cx="57705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9600">
                <a:solidFill>
                  <a:srgbClr val="FF0000"/>
                </a:solidFill>
                <a:latin typeface=".VnAristote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259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12700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vi-VN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vi-VN" sz="3600" dirty="0" err="1" smtClean="0">
                <a:latin typeface="Times New Roman" pitchFamily="18" charset="0"/>
                <a:cs typeface="Times New Roman" pitchFamily="18" charset="0"/>
              </a:rPr>
              <a:t>1số</a:t>
            </a: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axit</a:t>
            </a:r>
            <a:endParaRPr lang="en-US" altLang="vi-VN" sz="3600" dirty="0">
              <a:latin typeface="Garamond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86000" y="228600"/>
            <a:ext cx="4876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vi-VN" sz="40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CẦN NHỚ OXIT</a:t>
            </a:r>
            <a:endParaRPr lang="en-US" altLang="vi-VN" sz="4000">
              <a:solidFill>
                <a:srgbClr val="9900CC"/>
              </a:solidFill>
              <a:latin typeface="Garamond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26670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vi-VN" sz="3600" dirty="0" smtClean="0">
                <a:latin typeface="Garamond" pitchFamily="18" charset="0"/>
              </a:rPr>
              <a:t>+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t/d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Axit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t/d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1Số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altLang="vi-V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dirty="0" err="1">
                <a:latin typeface="Times New Roman" pitchFamily="18" charset="0"/>
                <a:cs typeface="Times New Roman" pitchFamily="18" charset="0"/>
              </a:rPr>
              <a:t>Bazơ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6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9"/>
          <p:cNvSpPr txBox="1">
            <a:spLocks noChangeArrowheads="1"/>
          </p:cNvSpPr>
          <p:nvPr/>
        </p:nvSpPr>
        <p:spPr bwMode="auto">
          <a:xfrm>
            <a:off x="1700213" y="3175"/>
            <a:ext cx="64008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800" b="1">
                <a:latin typeface="Garamond" pitchFamily="18" charset="0"/>
              </a:rPr>
              <a:t>Oxit ( gồm 2 nguyên tố, </a:t>
            </a:r>
            <a:r>
              <a:rPr lang="en-US" altLang="vi-VN" sz="3800" b="1">
                <a:solidFill>
                  <a:srgbClr val="FF0000"/>
                </a:solidFill>
                <a:latin typeface="Garamond" pitchFamily="18" charset="0"/>
              </a:rPr>
              <a:t>có O</a:t>
            </a:r>
            <a:r>
              <a:rPr lang="en-US" altLang="vi-VN" sz="3800" b="1">
                <a:latin typeface="Garamond" pitchFamily="18" charset="0"/>
              </a:rPr>
              <a:t>)</a:t>
            </a:r>
            <a:endParaRPr lang="en-US" altLang="vi-VN" sz="3800">
              <a:latin typeface="Garamond" pitchFamily="18" charset="0"/>
            </a:endParaRPr>
          </a:p>
        </p:txBody>
      </p:sp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169863" y="1430338"/>
            <a:ext cx="1735137" cy="418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K</a:t>
            </a:r>
            <a:r>
              <a:rPr lang="en-US" altLang="vi-VN" sz="3800" b="1" baseline="-25000">
                <a:solidFill>
                  <a:srgbClr val="00B0F0"/>
                </a:solidFill>
                <a:latin typeface="Garamond" pitchFamily="18" charset="0"/>
              </a:rPr>
              <a:t>2</a:t>
            </a: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O    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Na</a:t>
            </a:r>
            <a:r>
              <a:rPr lang="en-US" altLang="vi-VN" sz="3800" b="1" baseline="-25000">
                <a:solidFill>
                  <a:srgbClr val="00B0F0"/>
                </a:solidFill>
                <a:latin typeface="Garamond" pitchFamily="18" charset="0"/>
              </a:rPr>
              <a:t>2</a:t>
            </a: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O  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Li</a:t>
            </a:r>
            <a:r>
              <a:rPr lang="en-US" altLang="vi-VN" sz="3800" b="1" baseline="-25000">
                <a:solidFill>
                  <a:srgbClr val="00B0F0"/>
                </a:solidFill>
                <a:latin typeface="Garamond" pitchFamily="18" charset="0"/>
              </a:rPr>
              <a:t>2</a:t>
            </a: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O   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CaO   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solidFill>
                  <a:srgbClr val="00B0F0"/>
                </a:solidFill>
                <a:latin typeface="Garamond" pitchFamily="18" charset="0"/>
              </a:rPr>
              <a:t>BaO.</a:t>
            </a:r>
            <a:r>
              <a:rPr lang="en-US" altLang="vi-VN" sz="3800">
                <a:solidFill>
                  <a:srgbClr val="0070C0"/>
                </a:solidFill>
                <a:latin typeface="Garamond" pitchFamily="18" charset="0"/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24000" y="554038"/>
            <a:ext cx="1447800" cy="2794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57388" y="1174750"/>
            <a:ext cx="1014412" cy="5365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47700" y="1168400"/>
            <a:ext cx="788988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9"/>
          <p:cNvSpPr txBox="1">
            <a:spLocks noChangeArrowheads="1"/>
          </p:cNvSpPr>
          <p:nvPr/>
        </p:nvSpPr>
        <p:spPr bwMode="auto">
          <a:xfrm>
            <a:off x="3070225" y="1417638"/>
            <a:ext cx="1541463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latin typeface="Garamond" pitchFamily="18" charset="0"/>
              </a:rPr>
              <a:t>CuO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latin typeface="Garamond" pitchFamily="18" charset="0"/>
              </a:rPr>
              <a:t>FeO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latin typeface="Garamond" pitchFamily="18" charset="0"/>
              </a:rPr>
              <a:t>Fe</a:t>
            </a:r>
            <a:r>
              <a:rPr lang="en-US" altLang="vi-VN" sz="3800" b="1" baseline="-25000">
                <a:latin typeface="Garamond" pitchFamily="18" charset="0"/>
              </a:rPr>
              <a:t>2</a:t>
            </a:r>
            <a:r>
              <a:rPr lang="en-US" altLang="vi-VN" sz="3800" b="1">
                <a:latin typeface="Garamond" pitchFamily="18" charset="0"/>
              </a:rPr>
              <a:t>O</a:t>
            </a:r>
            <a:r>
              <a:rPr lang="en-US" altLang="vi-VN" sz="3800" b="1" baseline="-25000">
                <a:latin typeface="Garamond" pitchFamily="18" charset="0"/>
              </a:rPr>
              <a:t>3</a:t>
            </a:r>
            <a:endParaRPr lang="en-US" altLang="vi-VN" sz="3800" b="1"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latin typeface="Garamond" pitchFamily="18" charset="0"/>
              </a:rPr>
              <a:t>MgO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3800" b="1">
                <a:latin typeface="Garamond" pitchFamily="18" charset="0"/>
              </a:rPr>
              <a:t>PbO...</a:t>
            </a:r>
          </a:p>
        </p:txBody>
      </p:sp>
      <p:sp>
        <p:nvSpPr>
          <p:cNvPr id="19" name="Text Box 69"/>
          <p:cNvSpPr txBox="1">
            <a:spLocks noChangeArrowheads="1"/>
          </p:cNvSpPr>
          <p:nvPr/>
        </p:nvSpPr>
        <p:spPr bwMode="auto">
          <a:xfrm>
            <a:off x="379413" y="625475"/>
            <a:ext cx="25146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800" b="1">
                <a:latin typeface="Garamond" pitchFamily="18" charset="0"/>
              </a:rPr>
              <a:t>Oxit bazơ </a:t>
            </a:r>
          </a:p>
        </p:txBody>
      </p:sp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4406900" y="711200"/>
            <a:ext cx="25146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800" b="1">
                <a:solidFill>
                  <a:srgbClr val="FF0000"/>
                </a:solidFill>
                <a:latin typeface="Garamond" pitchFamily="18" charset="0"/>
              </a:rPr>
              <a:t>Oxit axit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543300" y="587375"/>
            <a:ext cx="1409700" cy="2682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70"/>
          <p:cNvSpPr txBox="1">
            <a:spLocks noChangeArrowheads="1"/>
          </p:cNvSpPr>
          <p:nvPr/>
        </p:nvSpPr>
        <p:spPr bwMode="auto">
          <a:xfrm>
            <a:off x="5616575" y="1619250"/>
            <a:ext cx="162242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CO</a:t>
            </a:r>
            <a:r>
              <a:rPr lang="en-US" altLang="vi-VN" sz="2800" b="1" baseline="-25000">
                <a:solidFill>
                  <a:srgbClr val="FF0000"/>
                </a:solidFill>
              </a:rPr>
              <a:t>2</a:t>
            </a:r>
            <a:endParaRPr lang="en-US" altLang="vi-VN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SO</a:t>
            </a:r>
            <a:r>
              <a:rPr lang="en-US" altLang="vi-VN" sz="2800" b="1" baseline="-25000">
                <a:solidFill>
                  <a:srgbClr val="FF0000"/>
                </a:solidFill>
              </a:rPr>
              <a:t>2</a:t>
            </a:r>
            <a:endParaRPr lang="en-US" altLang="vi-VN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 SO</a:t>
            </a:r>
            <a:r>
              <a:rPr lang="en-US" altLang="vi-VN" sz="2800" b="1" baseline="-25000">
                <a:solidFill>
                  <a:srgbClr val="FF0000"/>
                </a:solidFill>
              </a:rPr>
              <a:t>3</a:t>
            </a:r>
            <a:endParaRPr lang="en-US" altLang="vi-VN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 N</a:t>
            </a:r>
            <a:r>
              <a:rPr lang="en-US" altLang="vi-VN" sz="2800" b="1" baseline="-25000">
                <a:solidFill>
                  <a:srgbClr val="FF0000"/>
                </a:solidFill>
              </a:rPr>
              <a:t>2</a:t>
            </a:r>
            <a:r>
              <a:rPr lang="en-US" altLang="vi-VN" sz="2800" b="1">
                <a:solidFill>
                  <a:srgbClr val="FF0000"/>
                </a:solidFill>
              </a:rPr>
              <a:t>O</a:t>
            </a:r>
            <a:r>
              <a:rPr lang="en-US" altLang="vi-VN" sz="2800" b="1" baseline="-25000">
                <a:solidFill>
                  <a:srgbClr val="FF0000"/>
                </a:solidFill>
              </a:rPr>
              <a:t>5</a:t>
            </a:r>
            <a:endParaRPr lang="en-US" altLang="vi-VN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 P</a:t>
            </a:r>
            <a:r>
              <a:rPr lang="en-US" altLang="vi-VN" sz="2800" b="1" baseline="-25000">
                <a:solidFill>
                  <a:srgbClr val="FF0000"/>
                </a:solidFill>
              </a:rPr>
              <a:t>2</a:t>
            </a:r>
            <a:r>
              <a:rPr lang="en-US" altLang="vi-VN" sz="2800" b="1">
                <a:solidFill>
                  <a:srgbClr val="FF0000"/>
                </a:solidFill>
              </a:rPr>
              <a:t>O</a:t>
            </a:r>
            <a:r>
              <a:rPr lang="en-US" altLang="vi-VN" sz="2800" b="1" baseline="-25000">
                <a:solidFill>
                  <a:srgbClr val="FF0000"/>
                </a:solidFill>
              </a:rPr>
              <a:t>5.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vi-VN" sz="2800" b="1">
                <a:solidFill>
                  <a:srgbClr val="FF0000"/>
                </a:solidFill>
              </a:rPr>
              <a:t> SiO</a:t>
            </a:r>
            <a:r>
              <a:rPr lang="en-US" altLang="vi-VN" sz="2800" b="1" baseline="-25000">
                <a:solidFill>
                  <a:srgbClr val="FF0000"/>
                </a:solidFill>
              </a:rPr>
              <a:t>2</a:t>
            </a:r>
            <a:endParaRPr lang="en-US" altLang="vi-VN" sz="28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vi-VN" sz="2800" b="1">
              <a:solidFill>
                <a:srgbClr val="FF0000"/>
              </a:solidFill>
            </a:endParaRPr>
          </a:p>
        </p:txBody>
      </p:sp>
      <p:sp>
        <p:nvSpPr>
          <p:cNvPr id="33" name="Text Box 69"/>
          <p:cNvSpPr txBox="1">
            <a:spLocks noChangeArrowheads="1"/>
          </p:cNvSpPr>
          <p:nvPr/>
        </p:nvSpPr>
        <p:spPr bwMode="auto">
          <a:xfrm>
            <a:off x="-12700" y="5791200"/>
            <a:ext cx="39751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  <a:latin typeface="Garamond" pitchFamily="18" charset="0"/>
              </a:rPr>
              <a:t>Một số oxit bazơ kim loại mạnh</a:t>
            </a:r>
            <a:endParaRPr lang="en-US" altLang="vi-VN" sz="2800">
              <a:solidFill>
                <a:srgbClr val="FF0000"/>
              </a:solidFill>
              <a:latin typeface="Garamond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1758950" y="4648200"/>
            <a:ext cx="392113" cy="12636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/>
          <p:cNvSpPr/>
          <p:nvPr/>
        </p:nvSpPr>
        <p:spPr>
          <a:xfrm>
            <a:off x="1436688" y="1792288"/>
            <a:ext cx="468312" cy="3503612"/>
          </a:xfrm>
          <a:prstGeom prst="rightBrac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 Box 69"/>
          <p:cNvSpPr txBox="1">
            <a:spLocks noChangeArrowheads="1"/>
          </p:cNvSpPr>
          <p:nvPr/>
        </p:nvSpPr>
        <p:spPr bwMode="auto">
          <a:xfrm>
            <a:off x="7440613" y="2513013"/>
            <a:ext cx="15970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8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P/Ư tạo thành gốc Axit</a:t>
            </a:r>
          </a:p>
        </p:txBody>
      </p:sp>
      <p:sp>
        <p:nvSpPr>
          <p:cNvPr id="9" name="Oval 8"/>
          <p:cNvSpPr/>
          <p:nvPr/>
        </p:nvSpPr>
        <p:spPr>
          <a:xfrm>
            <a:off x="5045075" y="1235075"/>
            <a:ext cx="2092325" cy="53530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  <p:bldP spid="19" grpId="0"/>
      <p:bldP spid="20" grpId="0"/>
      <p:bldP spid="25" grpId="0"/>
      <p:bldP spid="33" grpId="0"/>
      <p:bldP spid="42" grpId="0" animBg="1"/>
      <p:bldP spid="44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838200" y="228600"/>
            <a:ext cx="80772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CHỦ ĐỀ OXIT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04800" y="2171700"/>
            <a:ext cx="2362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Tính chất hóa học </a:t>
            </a:r>
          </a:p>
          <a:p>
            <a:pPr eaLnBrk="1" hangingPunct="1"/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Oxit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733800" y="2160588"/>
            <a:ext cx="1905000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Phân loại Oxit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5943600" y="1981200"/>
            <a:ext cx="2971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Một số oxit quan trọng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 CaO; SO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00200" y="998538"/>
            <a:ext cx="1905000" cy="1162050"/>
          </a:xfrm>
          <a:prstGeom prst="straightConnector1">
            <a:avLst/>
          </a:prstGeom>
          <a:ln w="571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65625" y="1047750"/>
            <a:ext cx="36513" cy="1190625"/>
          </a:xfrm>
          <a:prstGeom prst="straightConnector1">
            <a:avLst/>
          </a:prstGeom>
          <a:ln w="571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64188" y="998538"/>
            <a:ext cx="1979612" cy="982662"/>
          </a:xfrm>
          <a:prstGeom prst="straightConnector1">
            <a:avLst/>
          </a:prstGeom>
          <a:ln w="571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9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838200" y="228600"/>
            <a:ext cx="80772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CHỦ ĐỀ OXIT</a:t>
            </a: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304800" y="2171700"/>
            <a:ext cx="2362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hóa học </a:t>
            </a:r>
          </a:p>
          <a:p>
            <a:pPr eaLnBrk="1" hangingPunct="1"/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733800" y="2160588"/>
            <a:ext cx="1905000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Phân loại Oxit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5943600" y="1981200"/>
            <a:ext cx="2971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Một số oxit quan trọng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 CaO; SO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00200" y="998538"/>
            <a:ext cx="1905000" cy="1162050"/>
          </a:xfrm>
          <a:prstGeom prst="straightConnector1">
            <a:avLst/>
          </a:prstGeom>
          <a:ln w="571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65625" y="1047750"/>
            <a:ext cx="36513" cy="1190625"/>
          </a:xfrm>
          <a:prstGeom prst="straightConnector1">
            <a:avLst/>
          </a:prstGeom>
          <a:ln w="571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64188" y="998538"/>
            <a:ext cx="1979612" cy="982662"/>
          </a:xfrm>
          <a:prstGeom prst="straightConnector1">
            <a:avLst/>
          </a:prstGeom>
          <a:ln w="571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6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838200" y="609600"/>
            <a:ext cx="716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2. Tính chất hóa học của oxit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19075" y="1598613"/>
            <a:ext cx="892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alt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HÓA HỌC CỦA OXIT</a:t>
            </a:r>
            <a:endParaRPr lang="en-US" alt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76200" y="127000"/>
            <a:ext cx="81359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</a:t>
            </a:r>
            <a:r>
              <a:rPr lang="vi-VN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ính chất hóa học </a:t>
            </a:r>
            <a:r>
              <a:rPr lang="en-US" altLang="vi-VN" sz="4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 bazơ</a:t>
            </a:r>
            <a:endParaRPr lang="en-US" altLang="vi-VN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8738" y="962025"/>
            <a:ext cx="912653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altLang="vi-VN" sz="44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1Số oxit bazơ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        dd bazơ </a:t>
            </a:r>
            <a:br>
              <a:rPr lang="en-US" altLang="vi-VN" sz="4400" b="1">
                <a:latin typeface="Times New Roman" pitchFamily="18" charset="0"/>
                <a:cs typeface="Times New Roman" pitchFamily="18" charset="0"/>
              </a:rPr>
            </a:b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(k/loại &amp;</a:t>
            </a: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vi-VN" sz="32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141287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" y="2463800"/>
            <a:ext cx="91265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32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O, Na</a:t>
            </a:r>
            <a:r>
              <a:rPr lang="en-US" altLang="vi-VN" sz="32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O, Li</a:t>
            </a:r>
            <a:r>
              <a:rPr lang="en-US" altLang="vi-VN" sz="32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O, CaO, BaO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762125"/>
            <a:ext cx="0" cy="5667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2263" y="3552825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+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44938" y="3990975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237163" y="3554413"/>
            <a:ext cx="6778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643563" y="3541713"/>
            <a:ext cx="12144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926013" y="3516313"/>
            <a:ext cx="6064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15913" y="4756150"/>
            <a:ext cx="45624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   +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938588" y="5195888"/>
            <a:ext cx="69373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884738" y="4778375"/>
            <a:ext cx="90646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584825" y="4778375"/>
            <a:ext cx="17637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014913" y="4252913"/>
            <a:ext cx="20351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     I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04800" y="5883275"/>
            <a:ext cx="45640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927475" y="6323013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849813" y="5868988"/>
            <a:ext cx="40370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K/Xảy ra P/Ư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2408238"/>
            <a:ext cx="6248400" cy="10128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  <p:bldP spid="11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1" grpId="1"/>
      <p:bldP spid="24" grpId="0"/>
      <p:bldP spid="26" grpId="0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74613" y="193675"/>
            <a:ext cx="91265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b. Oxit bazơ 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      muối +  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181600" y="6096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22263" y="1433513"/>
            <a:ext cx="9588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Cu  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041400" y="1452563"/>
            <a:ext cx="7620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03400" y="1443038"/>
            <a:ext cx="635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76513" y="1468438"/>
            <a:ext cx="6826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11488" y="1468438"/>
            <a:ext cx="7985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83025" y="187642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06900" y="1433513"/>
            <a:ext cx="95726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    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164138" y="1433513"/>
            <a:ext cx="7969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573588" y="804863"/>
            <a:ext cx="7985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72100" y="804863"/>
            <a:ext cx="79851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719763" y="1719263"/>
            <a:ext cx="5413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261100" y="1431925"/>
            <a:ext cx="635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954838" y="1377950"/>
            <a:ext cx="15621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     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06638" y="1465263"/>
            <a:ext cx="5397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7663" y="2514600"/>
            <a:ext cx="41100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191000" y="289877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706938" y="2528888"/>
            <a:ext cx="29622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467600" y="2514600"/>
            <a:ext cx="15621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     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53988" y="3725863"/>
            <a:ext cx="422751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343400" y="411162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724400" y="3725863"/>
            <a:ext cx="310356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7848600" y="3725863"/>
            <a:ext cx="15621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     </a:t>
            </a:r>
            <a:endParaRPr lang="en-US" altLang="vi-VN" sz="6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224088" y="3744913"/>
            <a:ext cx="5413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59425" y="3519488"/>
            <a:ext cx="1676400" cy="11922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33600" y="3738563"/>
            <a:ext cx="1185863" cy="9858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604125" y="3733800"/>
            <a:ext cx="5413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6513" y="4803775"/>
            <a:ext cx="91265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Số oxit bazơ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 axit       </a:t>
            </a: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altLang="vi-VN" sz="6000" b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77000" y="5257800"/>
            <a:ext cx="6302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01688" y="5924550"/>
            <a:ext cx="31178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+ 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vi-VN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732213" y="63500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394200" y="5924550"/>
            <a:ext cx="635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984750" y="5924550"/>
            <a:ext cx="11382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vi-VN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5229225" y="5468938"/>
            <a:ext cx="7969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     </a:t>
            </a:r>
            <a:endParaRPr lang="en-US" altLang="vi-VN" sz="6000" b="1" baseline="-25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02188" y="6178550"/>
            <a:ext cx="5413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414838" y="5468938"/>
            <a:ext cx="7969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26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4" grpId="0"/>
      <p:bldP spid="15" grpId="0"/>
      <p:bldP spid="15" grpId="1"/>
      <p:bldP spid="16" grpId="0"/>
      <p:bldP spid="16" grpId="1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7" grpId="0"/>
      <p:bldP spid="28" grpId="0"/>
      <p:bldP spid="29" grpId="0"/>
      <p:bldP spid="30" grpId="0" animBg="1"/>
      <p:bldP spid="30" grpId="1" animBg="1"/>
      <p:bldP spid="31" grpId="0" animBg="1"/>
      <p:bldP spid="31" grpId="1" animBg="1"/>
      <p:bldP spid="32" grpId="0"/>
      <p:bldP spid="33" grpId="0"/>
      <p:bldP spid="35" grpId="0"/>
      <p:bldP spid="37" grpId="0"/>
      <p:bldP spid="38" grpId="0"/>
      <p:bldP spid="40" grpId="0"/>
      <p:bldP spid="40" grpId="1"/>
      <p:bldP spid="4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57213" y="525463"/>
            <a:ext cx="409098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+    P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419600" y="9398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224463" y="525463"/>
            <a:ext cx="8715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002338" y="-28575"/>
            <a:ext cx="100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alt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15038" y="528638"/>
            <a:ext cx="14525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362575" y="-36513"/>
            <a:ext cx="798513" cy="70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856288" y="833438"/>
            <a:ext cx="5397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910138" y="533400"/>
            <a:ext cx="5397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73050" y="525463"/>
            <a:ext cx="5397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33400" y="1839913"/>
            <a:ext cx="36004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CaO   +  CO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0338" y="22860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419600" y="1839913"/>
            <a:ext cx="1239838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099050" y="1839913"/>
            <a:ext cx="14541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259388" y="1303338"/>
            <a:ext cx="10080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619625" y="1295400"/>
            <a:ext cx="7985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2238" y="2732088"/>
            <a:ext cx="76962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2. Tính chất hóa học oxit axit</a:t>
            </a:r>
            <a:endParaRPr lang="en-US" altLang="vi-VN" sz="6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-41275" y="3505200"/>
            <a:ext cx="97123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 axit 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altLang="vi-VN" sz="40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O          Axit (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40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gốc axit)</a:t>
            </a:r>
            <a:endParaRPr lang="en-US" altLang="vi-VN" sz="40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160838" y="3886200"/>
            <a:ext cx="71913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73050" y="4676775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 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944938" y="5102225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727575" y="4718050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327650" y="4710113"/>
            <a:ext cx="14541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733925" y="4191000"/>
            <a:ext cx="1771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   II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146675" y="5000625"/>
            <a:ext cx="539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14325" y="585470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970338" y="6265863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099050" y="5861050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751513" y="5845175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170488" y="5386388"/>
            <a:ext cx="19383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  III</a:t>
            </a:r>
            <a:r>
              <a:rPr lang="en-US" alt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vi-VN" sz="4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541963" y="6135688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814888" y="5864225"/>
            <a:ext cx="5413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775200" y="5797550"/>
            <a:ext cx="1176338" cy="1163638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387600" y="5867400"/>
            <a:ext cx="539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altLang="vi-VN" sz="4000" b="1" baseline="-25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7" grpId="0"/>
      <p:bldP spid="7" grpId="1"/>
      <p:bldP spid="8" grpId="0"/>
      <p:bldP spid="11" grpId="0"/>
      <p:bldP spid="12" grpId="0"/>
      <p:bldP spid="13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21" grpId="0"/>
      <p:bldP spid="23" grpId="0"/>
      <p:bldP spid="25" grpId="0"/>
      <p:bldP spid="27" grpId="0"/>
      <p:bldP spid="28" grpId="0"/>
      <p:bldP spid="28" grpId="1"/>
      <p:bldP spid="29" grpId="0"/>
      <p:bldP spid="30" grpId="0"/>
      <p:bldP spid="32" grpId="0"/>
      <p:bldP spid="33" grpId="0"/>
      <p:bldP spid="34" grpId="0"/>
      <p:bldP spid="34" grpId="1"/>
      <p:bldP spid="35" grpId="0"/>
      <p:bldP spid="37" grpId="0"/>
      <p:bldP spid="38" grpId="0" animBg="1"/>
      <p:bldP spid="38" grpId="1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948</Words>
  <Application>Microsoft Office PowerPoint</Application>
  <PresentationFormat>On-screen Show (4:3)</PresentationFormat>
  <Paragraphs>255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MỐI LIÊN HỆ GIỮA OXIT AXIT VÀ OXIT BAZƠ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WIN7PRO</dc:creator>
  <cp:lastModifiedBy>WIN7PRO</cp:lastModifiedBy>
  <cp:revision>3</cp:revision>
  <dcterms:created xsi:type="dcterms:W3CDTF">2023-07-20T03:24:07Z</dcterms:created>
  <dcterms:modified xsi:type="dcterms:W3CDTF">2023-07-21T17:24:44Z</dcterms:modified>
</cp:coreProperties>
</file>