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80" r:id="rId24"/>
    <p:sldId id="282" r:id="rId25"/>
    <p:sldId id="284" r:id="rId26"/>
    <p:sldId id="285" r:id="rId27"/>
    <p:sldId id="286" r:id="rId28"/>
    <p:sldId id="287" r:id="rId29"/>
    <p:sldId id="288" r:id="rId30"/>
    <p:sldId id="289" r:id="rId31"/>
    <p:sldId id="290" r:id="rId32"/>
    <p:sldId id="291" r:id="rId33"/>
    <p:sldId id="292" r:id="rId34"/>
    <p:sldId id="293" r:id="rId35"/>
    <p:sldId id="295" r:id="rId36"/>
    <p:sldId id="296" r:id="rId37"/>
    <p:sldId id="298" r:id="rId38"/>
    <p:sldId id="299" r:id="rId39"/>
    <p:sldId id="300" r:id="rId40"/>
    <p:sldId id="301" r:id="rId41"/>
    <p:sldId id="302" r:id="rId42"/>
    <p:sldId id="303" r:id="rId43"/>
    <p:sldId id="305" r:id="rId44"/>
    <p:sldId id="306" r:id="rId45"/>
    <p:sldId id="308" r:id="rId46"/>
    <p:sldId id="309" r:id="rId47"/>
    <p:sldId id="31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0B8AB7-84D7-4D24-91EF-7D33DFED67EC}" type="datetimeFigureOut">
              <a:rPr lang="en-US" smtClean="0"/>
              <a:t>7/20/2023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74BBD7-EBDE-4919-A1C2-B87A9459E717}" type="slidenum">
              <a:rPr lang="en-US" smtClean="0"/>
              <a:t>‹#›</a:t>
            </a:fld>
            <a:endParaRPr lang="en-US"/>
          </a:p>
        </p:txBody>
      </p:sp>
    </p:spTree>
    <p:extLst>
      <p:ext uri="{BB962C8B-B14F-4D97-AF65-F5344CB8AC3E}">
        <p14:creationId xmlns:p14="http://schemas.microsoft.com/office/powerpoint/2010/main" val="3559176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54146B-516D-43DC-87F3-AE3B0A157864}"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54146B-516D-43DC-87F3-AE3B0A157864}" type="slidenum">
              <a:rPr lang="en-US" smtClean="0"/>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F6DE98-50D0-42F5-9603-A0F90E2E3A42}"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42558-826A-4746-ABC8-9959E837DD41}" type="slidenum">
              <a:rPr lang="en-US" smtClean="0"/>
              <a:t>‹#›</a:t>
            </a:fld>
            <a:endParaRPr lang="en-US"/>
          </a:p>
        </p:txBody>
      </p:sp>
    </p:spTree>
    <p:extLst>
      <p:ext uri="{BB962C8B-B14F-4D97-AF65-F5344CB8AC3E}">
        <p14:creationId xmlns:p14="http://schemas.microsoft.com/office/powerpoint/2010/main" val="3701772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F6DE98-50D0-42F5-9603-A0F90E2E3A42}"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42558-826A-4746-ABC8-9959E837DD41}" type="slidenum">
              <a:rPr lang="en-US" smtClean="0"/>
              <a:t>‹#›</a:t>
            </a:fld>
            <a:endParaRPr lang="en-US"/>
          </a:p>
        </p:txBody>
      </p:sp>
    </p:spTree>
    <p:extLst>
      <p:ext uri="{BB962C8B-B14F-4D97-AF65-F5344CB8AC3E}">
        <p14:creationId xmlns:p14="http://schemas.microsoft.com/office/powerpoint/2010/main" val="426296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F6DE98-50D0-42F5-9603-A0F90E2E3A42}"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42558-826A-4746-ABC8-9959E837DD41}" type="slidenum">
              <a:rPr lang="en-US" smtClean="0"/>
              <a:t>‹#›</a:t>
            </a:fld>
            <a:endParaRPr lang="en-US"/>
          </a:p>
        </p:txBody>
      </p:sp>
    </p:spTree>
    <p:extLst>
      <p:ext uri="{BB962C8B-B14F-4D97-AF65-F5344CB8AC3E}">
        <p14:creationId xmlns:p14="http://schemas.microsoft.com/office/powerpoint/2010/main" val="1577425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2E51AAFA-9961-4A78-921E-FA4FE7B55C85}" type="slidenum">
              <a:rPr lang="en-US"/>
              <a:pPr/>
              <a:t>‹#›</a:t>
            </a:fld>
            <a:endParaRPr lang="en-US"/>
          </a:p>
        </p:txBody>
      </p:sp>
    </p:spTree>
    <p:extLst>
      <p:ext uri="{BB962C8B-B14F-4D97-AF65-F5344CB8AC3E}">
        <p14:creationId xmlns:p14="http://schemas.microsoft.com/office/powerpoint/2010/main" val="2644308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1"/>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3DC1E5C6-4D01-4704-BE32-8C137AD04702}" type="slidenum">
              <a:rPr lang="en-US"/>
              <a:pPr/>
              <a:t>‹#›</a:t>
            </a:fld>
            <a:endParaRPr lang="en-US"/>
          </a:p>
        </p:txBody>
      </p:sp>
    </p:spTree>
    <p:extLst>
      <p:ext uri="{BB962C8B-B14F-4D97-AF65-F5344CB8AC3E}">
        <p14:creationId xmlns:p14="http://schemas.microsoft.com/office/powerpoint/2010/main" val="4065609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F6DE98-50D0-42F5-9603-A0F90E2E3A42}"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42558-826A-4746-ABC8-9959E837DD41}" type="slidenum">
              <a:rPr lang="en-US" smtClean="0"/>
              <a:t>‹#›</a:t>
            </a:fld>
            <a:endParaRPr lang="en-US"/>
          </a:p>
        </p:txBody>
      </p:sp>
    </p:spTree>
    <p:extLst>
      <p:ext uri="{BB962C8B-B14F-4D97-AF65-F5344CB8AC3E}">
        <p14:creationId xmlns:p14="http://schemas.microsoft.com/office/powerpoint/2010/main" val="2994785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F6DE98-50D0-42F5-9603-A0F90E2E3A42}"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42558-826A-4746-ABC8-9959E837DD41}" type="slidenum">
              <a:rPr lang="en-US" smtClean="0"/>
              <a:t>‹#›</a:t>
            </a:fld>
            <a:endParaRPr lang="en-US"/>
          </a:p>
        </p:txBody>
      </p:sp>
    </p:spTree>
    <p:extLst>
      <p:ext uri="{BB962C8B-B14F-4D97-AF65-F5344CB8AC3E}">
        <p14:creationId xmlns:p14="http://schemas.microsoft.com/office/powerpoint/2010/main" val="129754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F6DE98-50D0-42F5-9603-A0F90E2E3A42}"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42558-826A-4746-ABC8-9959E837DD41}" type="slidenum">
              <a:rPr lang="en-US" smtClean="0"/>
              <a:t>‹#›</a:t>
            </a:fld>
            <a:endParaRPr lang="en-US"/>
          </a:p>
        </p:txBody>
      </p:sp>
    </p:spTree>
    <p:extLst>
      <p:ext uri="{BB962C8B-B14F-4D97-AF65-F5344CB8AC3E}">
        <p14:creationId xmlns:p14="http://schemas.microsoft.com/office/powerpoint/2010/main" val="203696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F6DE98-50D0-42F5-9603-A0F90E2E3A42}" type="datetimeFigureOut">
              <a:rPr lang="en-US" smtClean="0"/>
              <a:t>7/20/2023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142558-826A-4746-ABC8-9959E837DD41}" type="slidenum">
              <a:rPr lang="en-US" smtClean="0"/>
              <a:t>‹#›</a:t>
            </a:fld>
            <a:endParaRPr lang="en-US"/>
          </a:p>
        </p:txBody>
      </p:sp>
    </p:spTree>
    <p:extLst>
      <p:ext uri="{BB962C8B-B14F-4D97-AF65-F5344CB8AC3E}">
        <p14:creationId xmlns:p14="http://schemas.microsoft.com/office/powerpoint/2010/main" val="81972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F6DE98-50D0-42F5-9603-A0F90E2E3A42}" type="datetimeFigureOut">
              <a:rPr lang="en-US" smtClean="0"/>
              <a:t>7/20/2023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142558-826A-4746-ABC8-9959E837DD41}" type="slidenum">
              <a:rPr lang="en-US" smtClean="0"/>
              <a:t>‹#›</a:t>
            </a:fld>
            <a:endParaRPr lang="en-US"/>
          </a:p>
        </p:txBody>
      </p:sp>
    </p:spTree>
    <p:extLst>
      <p:ext uri="{BB962C8B-B14F-4D97-AF65-F5344CB8AC3E}">
        <p14:creationId xmlns:p14="http://schemas.microsoft.com/office/powerpoint/2010/main" val="3341790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6DE98-50D0-42F5-9603-A0F90E2E3A42}" type="datetimeFigureOut">
              <a:rPr lang="en-US" smtClean="0"/>
              <a:t>7/20/2023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142558-826A-4746-ABC8-9959E837DD41}" type="slidenum">
              <a:rPr lang="en-US" smtClean="0"/>
              <a:t>‹#›</a:t>
            </a:fld>
            <a:endParaRPr lang="en-US"/>
          </a:p>
        </p:txBody>
      </p:sp>
    </p:spTree>
    <p:extLst>
      <p:ext uri="{BB962C8B-B14F-4D97-AF65-F5344CB8AC3E}">
        <p14:creationId xmlns:p14="http://schemas.microsoft.com/office/powerpoint/2010/main" val="646603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F6DE98-50D0-42F5-9603-A0F90E2E3A42}"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42558-826A-4746-ABC8-9959E837DD41}" type="slidenum">
              <a:rPr lang="en-US" smtClean="0"/>
              <a:t>‹#›</a:t>
            </a:fld>
            <a:endParaRPr lang="en-US"/>
          </a:p>
        </p:txBody>
      </p:sp>
    </p:spTree>
    <p:extLst>
      <p:ext uri="{BB962C8B-B14F-4D97-AF65-F5344CB8AC3E}">
        <p14:creationId xmlns:p14="http://schemas.microsoft.com/office/powerpoint/2010/main" val="2626226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F6DE98-50D0-42F5-9603-A0F90E2E3A42}"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42558-826A-4746-ABC8-9959E837DD41}" type="slidenum">
              <a:rPr lang="en-US" smtClean="0"/>
              <a:t>‹#›</a:t>
            </a:fld>
            <a:endParaRPr lang="en-US"/>
          </a:p>
        </p:txBody>
      </p:sp>
    </p:spTree>
    <p:extLst>
      <p:ext uri="{BB962C8B-B14F-4D97-AF65-F5344CB8AC3E}">
        <p14:creationId xmlns:p14="http://schemas.microsoft.com/office/powerpoint/2010/main" val="4226270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6DE98-50D0-42F5-9603-A0F90E2E3A42}" type="datetimeFigureOut">
              <a:rPr lang="en-US" smtClean="0"/>
              <a:t>7/20/2023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42558-826A-4746-ABC8-9959E837DD41}" type="slidenum">
              <a:rPr lang="en-US" smtClean="0"/>
              <a:t>‹#›</a:t>
            </a:fld>
            <a:endParaRPr lang="en-US"/>
          </a:p>
        </p:txBody>
      </p:sp>
    </p:spTree>
    <p:extLst>
      <p:ext uri="{BB962C8B-B14F-4D97-AF65-F5344CB8AC3E}">
        <p14:creationId xmlns:p14="http://schemas.microsoft.com/office/powerpoint/2010/main" val="1547312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4.jpeg"/><Relationship Id="rId7" Type="http://schemas.openxmlformats.org/officeDocument/2006/relationships/hyperlink" Target="http://images.google.com.vn/imgres?imgurl=http://www.quocuy.com/VLXD/ThongDung/7_files/HT-Gach-Block-trong-co.jpg&amp;imgrefurl=http://www.quocuy.com/VLXD/ThongDung/7.html&amp;h=500&amp;w=500&amp;sz=40&amp;hl=vi&amp;start=32&amp;tbnid=qQsFctMr1HCqIM:&amp;tbnh=130&amp;tbnw=130&amp;prev=/images?q=gach&amp;start=20&amp;gbv=2&amp;ndsp=20&amp;svnum=10&amp;hl=vi&amp;sa=N" TargetMode="External"/><Relationship Id="rId2" Type="http://schemas.openxmlformats.org/officeDocument/2006/relationships/hyperlink" Target="http://images.google.com.vn/imgres?imgurl=http://www.sieuthihangchatluong.com/uploads/1165027108_6.gif&amp;imgrefurl=http://www.sieuthihangchatluong.com/?Id=EStore&amp;Act=View&amp;Man=TatCa&amp;DoanhNghiep=viglacera&amp;h=180&amp;w=180&amp;sz=12&amp;hl=vi&amp;start=30&amp;um=1&amp;tbnid=iFi3HzLfY4RvHM:&amp;tbnh=101&amp;tbnw=101&amp;prev=/images?q=gach+ngoi&amp;start=20&amp;ndsp=20&amp;svnum=10&amp;um=1&amp;hl=vi&amp;sa=N" TargetMode="External"/><Relationship Id="rId1" Type="http://schemas.openxmlformats.org/officeDocument/2006/relationships/slideLayout" Target="../slideLayouts/slideLayout6.xml"/><Relationship Id="rId6" Type="http://schemas.openxmlformats.org/officeDocument/2006/relationships/image" Target="http://tbn0.google.com/images?q=tbn:-FJR3C3XszQ2bM:http://www.vnceramic.org.vn/content/articlefiles/gomxd_tuson02.jpg" TargetMode="External"/><Relationship Id="rId5" Type="http://schemas.openxmlformats.org/officeDocument/2006/relationships/image" Target="../media/image35.jpeg"/><Relationship Id="rId4" Type="http://schemas.openxmlformats.org/officeDocument/2006/relationships/hyperlink" Target="http://images.google.com.vn/imgres?imgurl=http://www.vnceramic.org.vn/content/articlefiles/gomxd_tuson02.jpg&amp;imgrefurl=http://www.vnceramic.org.vn/content/viewer.asp?a=560&amp;z=11&amp;h=172&amp;w=240&amp;sz=8&amp;hl=vi&amp;start=36&amp;um=1&amp;tbnid=-FJR3C3XszQ2bM:&amp;tbnh=79&amp;tbnw=110&amp;prev=/images?q=gach+ngoi&amp;start=20&amp;ndsp=20&amp;svnum=10&amp;um=1&amp;hl=vi&amp;sa=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vi.wikipedia.org/wiki/H%C3%ACnh:Men_co_nghe_thuat.jpeg" TargetMode="External"/><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image" Target="../media/image42.jpeg"/><Relationship Id="rId4" Type="http://schemas.openxmlformats.org/officeDocument/2006/relationships/hyperlink" Target="http://vi.wikipedia.org/wiki/H%C3%ACnh:Men_Celadon.jpe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images.google.com.vn/imgres?imgurl=http://www.laocai.com.vn/Images/Products/8_pro206.jpg&amp;imgrefurl=http://www.laocai.com.vn/shop/BAROTEX%20VIETNAM%20(C%C3%B4ng%20ty%20Xu%E1%BA%A5t%20Nh%E1%BA%ADp%20Kh%E1%BA%A9u%20M%C3%A2y%20Tre%20Vi%E1%BB%87t%20Nam)/9/product/910&amp;h=400&amp;w=400&amp;sz=22&amp;hl=vi&amp;start=19&amp;um=1&amp;tbnid=_Kp4CU5TuSFy0M:&amp;tbnh=124&amp;tbnw=124&amp;prev=/images?q=gom+su+&amp;svnum=10&amp;um=1&amp;hl=vi&amp;sa=N" TargetMode="Externa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http://www.vietnamtradefair.com/sp/images/sp/gom/a1_small.jpg" TargetMode="External"/><Relationship Id="rId7" Type="http://schemas.openxmlformats.org/officeDocument/2006/relationships/image" Target="http://www.vietnamtradefair.com/sp/images/sp/gom/a2_small.jpg" TargetMode="External"/><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http://www.vietnamtradefair.com/sp/images/sp/gom/a5_small.jpg" TargetMode="External"/><Relationship Id="rId4" Type="http://schemas.openxmlformats.org/officeDocument/2006/relationships/image" Target="../media/image46.jpeg"/><Relationship Id="rId9" Type="http://schemas.openxmlformats.org/officeDocument/2006/relationships/image" Target="http://www.vietnamtradefair.com/sp/images/sp/gom/a6_small.jpg"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http://www.vietnamtradefair.com/sp/images/sp/gom/a47_small.jpg" TargetMode="External"/><Relationship Id="rId7" Type="http://schemas.openxmlformats.org/officeDocument/2006/relationships/image" Target="http://www.vietnamtradefair.com/sp/images/sp/gom/a51_small.jpg" TargetMode="External"/><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http://www.vietnamtradefair.com/sp/images/sp/gom/a48_small.jpg" TargetMode="External"/><Relationship Id="rId4" Type="http://schemas.openxmlformats.org/officeDocument/2006/relationships/image" Target="../media/image50.jpeg"/><Relationship Id="rId9" Type="http://schemas.openxmlformats.org/officeDocument/2006/relationships/slide" Target="slide1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gif"/><Relationship Id="rId1" Type="http://schemas.openxmlformats.org/officeDocument/2006/relationships/slideLayout" Target="../slideLayouts/slideLayout1.xml"/><Relationship Id="rId4" Type="http://schemas.openxmlformats.org/officeDocument/2006/relationships/image" Target="../media/image61.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slide" Target="slide1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hyperlink" Target="SAN%20XUAT%20XI%20MANG.mp4" TargetMode="External"/><Relationship Id="rId5" Type="http://schemas.openxmlformats.org/officeDocument/2006/relationships/image" Target="../media/image61.gif"/><Relationship Id="rId4" Type="http://schemas.openxmlformats.org/officeDocument/2006/relationships/image" Target="../media/image64.wmf"/></Relationships>
</file>

<file path=ppt/slides/_rels/slide3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4.xml"/><Relationship Id="rId4" Type="http://schemas.openxmlformats.org/officeDocument/2006/relationships/image" Target="../media/image67.jpeg"/></Relationships>
</file>

<file path=ppt/slides/_rels/slide3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36.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77.jpeg"/><Relationship Id="rId5" Type="http://schemas.openxmlformats.org/officeDocument/2006/relationships/image" Target="../media/image76.gif"/><Relationship Id="rId4" Type="http://schemas.openxmlformats.org/officeDocument/2006/relationships/image" Target="../media/image75.jpeg"/></Relationships>
</file>

<file path=ppt/slides/_rels/slide37.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jpeg"/></Relationships>
</file>

<file path=ppt/slides/_rels/slide3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 Id="rId5" Type="http://schemas.openxmlformats.org/officeDocument/2006/relationships/image" Target="../media/image87.jpeg"/><Relationship Id="rId4" Type="http://schemas.openxmlformats.org/officeDocument/2006/relationships/image" Target="../media/image86.png"/></Relationships>
</file>

<file path=ppt/slides/_rels/slide4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7.xml"/><Relationship Id="rId5" Type="http://schemas.openxmlformats.org/officeDocument/2006/relationships/image" Target="../media/image94.jpeg"/><Relationship Id="rId4" Type="http://schemas.openxmlformats.org/officeDocument/2006/relationships/image" Target="../media/image93.jpeg"/></Relationships>
</file>

<file path=ppt/slides/_rels/slide46.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vi.wikipedia.org/wiki/C%E1%BB%9D_vua" TargetMode="External"/><Relationship Id="rId2" Type="http://schemas.openxmlformats.org/officeDocument/2006/relationships/image" Target="../media/image96.jpeg"/><Relationship Id="rId1" Type="http://schemas.openxmlformats.org/officeDocument/2006/relationships/slideLayout" Target="../slideLayouts/slideLayout7.xml"/><Relationship Id="rId4" Type="http://schemas.openxmlformats.org/officeDocument/2006/relationships/image" Target="../media/image9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63724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1752600" y="425450"/>
            <a:ext cx="5562600" cy="64632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just"/>
            <a:r>
              <a:rPr lang="en-US" sz="3600" b="1">
                <a:solidFill>
                  <a:srgbClr val="CC0000"/>
                </a:solidFill>
                <a:latin typeface=".VnTimeH" pitchFamily="34" charset="0"/>
              </a:rPr>
              <a:t>C«ng nghiÖp silicat</a:t>
            </a:r>
          </a:p>
        </p:txBody>
      </p:sp>
      <p:sp>
        <p:nvSpPr>
          <p:cNvPr id="86019" name="Text Box 3"/>
          <p:cNvSpPr txBox="1">
            <a:spLocks noChangeArrowheads="1"/>
          </p:cNvSpPr>
          <p:nvPr/>
        </p:nvSpPr>
        <p:spPr bwMode="auto">
          <a:xfrm>
            <a:off x="3581400" y="3683001"/>
            <a:ext cx="2318255" cy="52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p>
            <a:r>
              <a:rPr lang="en-US" sz="2800" b="1">
                <a:solidFill>
                  <a:srgbClr val="CC0000"/>
                </a:solidFill>
                <a:latin typeface=".VnTimeH" pitchFamily="34" charset="0"/>
              </a:rPr>
              <a:t>Thñy tinh </a:t>
            </a:r>
          </a:p>
        </p:txBody>
      </p:sp>
      <p:sp>
        <p:nvSpPr>
          <p:cNvPr id="86020" name="Text Box 4"/>
          <p:cNvSpPr txBox="1">
            <a:spLocks noChangeArrowheads="1"/>
          </p:cNvSpPr>
          <p:nvPr/>
        </p:nvSpPr>
        <p:spPr bwMode="auto">
          <a:xfrm>
            <a:off x="381000" y="2300289"/>
            <a:ext cx="1752600" cy="52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r>
              <a:rPr lang="en-US" sz="2800" b="1">
                <a:solidFill>
                  <a:srgbClr val="CC0000"/>
                </a:solidFill>
                <a:latin typeface=".VnTimeH" pitchFamily="34" charset="0"/>
              </a:rPr>
              <a:t>§å gèm </a:t>
            </a:r>
          </a:p>
        </p:txBody>
      </p:sp>
      <p:pic>
        <p:nvPicPr>
          <p:cNvPr id="86021" name="Picture 5" descr="Anh sua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143000"/>
            <a:ext cx="2971800" cy="2236788"/>
          </a:xfrm>
          <a:prstGeom prst="rect">
            <a:avLst/>
          </a:prstGeom>
          <a:solidFill>
            <a:schemeClr val="tx2"/>
          </a:solidFill>
        </p:spPr>
      </p:pic>
      <p:pic>
        <p:nvPicPr>
          <p:cNvPr id="86022" name="Picture 6" descr="g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52800"/>
            <a:ext cx="1905000" cy="2971800"/>
          </a:xfrm>
          <a:prstGeom prst="rect">
            <a:avLst/>
          </a:prstGeom>
          <a:solidFill>
            <a:srgbClr val="009900"/>
          </a:solidFill>
        </p:spPr>
      </p:pic>
      <p:pic>
        <p:nvPicPr>
          <p:cNvPr id="86023" name="Picture 7" descr="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495800"/>
            <a:ext cx="2057400" cy="1733550"/>
          </a:xfrm>
          <a:prstGeom prst="rect">
            <a:avLst/>
          </a:prstGeom>
          <a:solidFill>
            <a:schemeClr val="accent2"/>
          </a:solidFill>
        </p:spPr>
      </p:pic>
      <p:sp>
        <p:nvSpPr>
          <p:cNvPr id="86024" name="Text Box 8"/>
          <p:cNvSpPr txBox="1">
            <a:spLocks noChangeArrowheads="1"/>
          </p:cNvSpPr>
          <p:nvPr/>
        </p:nvSpPr>
        <p:spPr bwMode="auto">
          <a:xfrm>
            <a:off x="6858000" y="3443289"/>
            <a:ext cx="1814513" cy="523216"/>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r>
              <a:rPr lang="en-US" sz="2800" b="1">
                <a:solidFill>
                  <a:srgbClr val="CC0000"/>
                </a:solidFill>
                <a:latin typeface=".VnTimeH" pitchFamily="34" charset="0"/>
              </a:rPr>
              <a:t>Xi m¨ng</a:t>
            </a:r>
          </a:p>
        </p:txBody>
      </p:sp>
      <p:pic>
        <p:nvPicPr>
          <p:cNvPr id="86025" name="Picture 9" descr="15-Xi-mang[Hatien-Cuul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038600"/>
            <a:ext cx="2844800" cy="2438400"/>
          </a:xfrm>
          <a:prstGeom prst="rect">
            <a:avLst/>
          </a:prstGeom>
          <a:solidFill>
            <a:schemeClr val="tx2"/>
          </a:solidFill>
        </p:spPr>
      </p:pic>
    </p:spTree>
    <p:extLst>
      <p:ext uri="{BB962C8B-B14F-4D97-AF65-F5344CB8AC3E}">
        <p14:creationId xmlns:p14="http://schemas.microsoft.com/office/powerpoint/2010/main" val="30402585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fade">
                                      <p:cBhvr>
                                        <p:cTn id="7" dur="385" decel="100000"/>
                                        <p:tgtEl>
                                          <p:spTgt spid="86018"/>
                                        </p:tgtEl>
                                      </p:cBhvr>
                                    </p:animEffect>
                                    <p:animScale>
                                      <p:cBhvr>
                                        <p:cTn id="8" dur="385" decel="100000"/>
                                        <p:tgtEl>
                                          <p:spTgt spid="86018"/>
                                        </p:tgtEl>
                                      </p:cBhvr>
                                      <p:from x="10000" y="10000"/>
                                      <p:to x="200000" y="450000"/>
                                    </p:animScale>
                                    <p:animScale>
                                      <p:cBhvr>
                                        <p:cTn id="9" dur="615" accel="100000" fill="hold">
                                          <p:stCondLst>
                                            <p:cond delay="385"/>
                                          </p:stCondLst>
                                        </p:cTn>
                                        <p:tgtEl>
                                          <p:spTgt spid="86018"/>
                                        </p:tgtEl>
                                      </p:cBhvr>
                                      <p:from x="200000" y="450000"/>
                                      <p:to x="100000" y="100000"/>
                                    </p:animScale>
                                    <p:set>
                                      <p:cBhvr>
                                        <p:cTn id="10" dur="385" fill="hold"/>
                                        <p:tgtEl>
                                          <p:spTgt spid="86018"/>
                                        </p:tgtEl>
                                        <p:attrNameLst>
                                          <p:attrName>ppt_x</p:attrName>
                                        </p:attrNameLst>
                                      </p:cBhvr>
                                      <p:to>
                                        <p:strVal val="(0.5)"/>
                                      </p:to>
                                    </p:set>
                                    <p:anim from="(0.5)" to="(#ppt_x)" calcmode="lin" valueType="num">
                                      <p:cBhvr>
                                        <p:cTn id="11" dur="615" accel="100000" fill="hold">
                                          <p:stCondLst>
                                            <p:cond delay="385"/>
                                          </p:stCondLst>
                                        </p:cTn>
                                        <p:tgtEl>
                                          <p:spTgt spid="86018"/>
                                        </p:tgtEl>
                                        <p:attrNameLst>
                                          <p:attrName>ppt_x</p:attrName>
                                        </p:attrNameLst>
                                      </p:cBhvr>
                                    </p:anim>
                                    <p:set>
                                      <p:cBhvr>
                                        <p:cTn id="12" dur="385" fill="hold"/>
                                        <p:tgtEl>
                                          <p:spTgt spid="86018"/>
                                        </p:tgtEl>
                                        <p:attrNameLst>
                                          <p:attrName>ppt_y</p:attrName>
                                        </p:attrNameLst>
                                      </p:cBhvr>
                                      <p:to>
                                        <p:strVal val="(#ppt_y+0.4)"/>
                                      </p:to>
                                    </p:set>
                                    <p:anim from="(#ppt_y+0.4)" to="(#ppt_y)" calcmode="lin" valueType="num">
                                      <p:cBhvr>
                                        <p:cTn id="13" dur="615" accel="100000" fill="hold">
                                          <p:stCondLst>
                                            <p:cond delay="385"/>
                                          </p:stCondLst>
                                        </p:cTn>
                                        <p:tgtEl>
                                          <p:spTgt spid="8601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86019"/>
                                        </p:tgtEl>
                                        <p:attrNameLst>
                                          <p:attrName>style.visibility</p:attrName>
                                        </p:attrNameLst>
                                      </p:cBhvr>
                                      <p:to>
                                        <p:strVal val="visible"/>
                                      </p:to>
                                    </p:set>
                                    <p:anim calcmode="lin" valueType="num">
                                      <p:cBhvr>
                                        <p:cTn id="18" dur="500" fill="hold"/>
                                        <p:tgtEl>
                                          <p:spTgt spid="86019"/>
                                        </p:tgtEl>
                                        <p:attrNameLst>
                                          <p:attrName>ppt_w</p:attrName>
                                        </p:attrNameLst>
                                      </p:cBhvr>
                                      <p:tavLst>
                                        <p:tav tm="0">
                                          <p:val>
                                            <p:fltVal val="0"/>
                                          </p:val>
                                        </p:tav>
                                        <p:tav tm="100000">
                                          <p:val>
                                            <p:strVal val="#ppt_w"/>
                                          </p:val>
                                        </p:tav>
                                      </p:tavLst>
                                    </p:anim>
                                    <p:anim calcmode="lin" valueType="num">
                                      <p:cBhvr>
                                        <p:cTn id="19" dur="500" fill="hold"/>
                                        <p:tgtEl>
                                          <p:spTgt spid="86019"/>
                                        </p:tgtEl>
                                        <p:attrNameLst>
                                          <p:attrName>ppt_h</p:attrName>
                                        </p:attrNameLst>
                                      </p:cBhvr>
                                      <p:tavLst>
                                        <p:tav tm="0">
                                          <p:val>
                                            <p:fltVal val="0"/>
                                          </p:val>
                                        </p:tav>
                                        <p:tav tm="100000">
                                          <p:val>
                                            <p:strVal val="#ppt_h"/>
                                          </p:val>
                                        </p:tav>
                                      </p:tavLst>
                                    </p:anim>
                                    <p:animEffect transition="in" filter="fade">
                                      <p:cBhvr>
                                        <p:cTn id="20" dur="500"/>
                                        <p:tgtEl>
                                          <p:spTgt spid="860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0" presetClass="entr" presetSubtype="0" fill="hold" nodeType="clickEffect">
                                  <p:stCondLst>
                                    <p:cond delay="0"/>
                                  </p:stCondLst>
                                  <p:childTnLst>
                                    <p:set>
                                      <p:cBhvr>
                                        <p:cTn id="24" dur="1" fill="hold">
                                          <p:stCondLst>
                                            <p:cond delay="0"/>
                                          </p:stCondLst>
                                        </p:cTn>
                                        <p:tgtEl>
                                          <p:spTgt spid="86021"/>
                                        </p:tgtEl>
                                        <p:attrNameLst>
                                          <p:attrName>style.visibility</p:attrName>
                                        </p:attrNameLst>
                                      </p:cBhvr>
                                      <p:to>
                                        <p:strVal val="visible"/>
                                      </p:to>
                                    </p:set>
                                    <p:animEffect transition="in" filter="wedge">
                                      <p:cBhvr>
                                        <p:cTn id="25" dur="1000"/>
                                        <p:tgtEl>
                                          <p:spTgt spid="8602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86020"/>
                                        </p:tgtEl>
                                        <p:attrNameLst>
                                          <p:attrName>style.visibility</p:attrName>
                                        </p:attrNameLst>
                                      </p:cBhvr>
                                      <p:to>
                                        <p:strVal val="visible"/>
                                      </p:to>
                                    </p:set>
                                    <p:anim calcmode="lin" valueType="num">
                                      <p:cBhvr>
                                        <p:cTn id="30" dur="500" fill="hold"/>
                                        <p:tgtEl>
                                          <p:spTgt spid="86020"/>
                                        </p:tgtEl>
                                        <p:attrNameLst>
                                          <p:attrName>ppt_w</p:attrName>
                                        </p:attrNameLst>
                                      </p:cBhvr>
                                      <p:tavLst>
                                        <p:tav tm="0">
                                          <p:val>
                                            <p:fltVal val="0"/>
                                          </p:val>
                                        </p:tav>
                                        <p:tav tm="100000">
                                          <p:val>
                                            <p:strVal val="#ppt_w"/>
                                          </p:val>
                                        </p:tav>
                                      </p:tavLst>
                                    </p:anim>
                                    <p:anim calcmode="lin" valueType="num">
                                      <p:cBhvr>
                                        <p:cTn id="31" dur="500" fill="hold"/>
                                        <p:tgtEl>
                                          <p:spTgt spid="86020"/>
                                        </p:tgtEl>
                                        <p:attrNameLst>
                                          <p:attrName>ppt_h</p:attrName>
                                        </p:attrNameLst>
                                      </p:cBhvr>
                                      <p:tavLst>
                                        <p:tav tm="0">
                                          <p:val>
                                            <p:fltVal val="0"/>
                                          </p:val>
                                        </p:tav>
                                        <p:tav tm="100000">
                                          <p:val>
                                            <p:strVal val="#ppt_h"/>
                                          </p:val>
                                        </p:tav>
                                      </p:tavLst>
                                    </p:anim>
                                    <p:animEffect transition="in" filter="fade">
                                      <p:cBhvr>
                                        <p:cTn id="32" dur="500"/>
                                        <p:tgtEl>
                                          <p:spTgt spid="860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nodeType="clickEffect">
                                  <p:stCondLst>
                                    <p:cond delay="0"/>
                                  </p:stCondLst>
                                  <p:childTnLst>
                                    <p:set>
                                      <p:cBhvr>
                                        <p:cTn id="36" dur="1" fill="hold">
                                          <p:stCondLst>
                                            <p:cond delay="0"/>
                                          </p:stCondLst>
                                        </p:cTn>
                                        <p:tgtEl>
                                          <p:spTgt spid="86022"/>
                                        </p:tgtEl>
                                        <p:attrNameLst>
                                          <p:attrName>style.visibility</p:attrName>
                                        </p:attrNameLst>
                                      </p:cBhvr>
                                      <p:to>
                                        <p:strVal val="visible"/>
                                      </p:to>
                                    </p:set>
                                    <p:animEffect transition="in" filter="wedge">
                                      <p:cBhvr>
                                        <p:cTn id="37" dur="1000"/>
                                        <p:tgtEl>
                                          <p:spTgt spid="860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0" presetClass="entr" presetSubtype="0" fill="hold" nodeType="clickEffect">
                                  <p:stCondLst>
                                    <p:cond delay="0"/>
                                  </p:stCondLst>
                                  <p:childTnLst>
                                    <p:set>
                                      <p:cBhvr>
                                        <p:cTn id="41" dur="1" fill="hold">
                                          <p:stCondLst>
                                            <p:cond delay="0"/>
                                          </p:stCondLst>
                                        </p:cTn>
                                        <p:tgtEl>
                                          <p:spTgt spid="86023"/>
                                        </p:tgtEl>
                                        <p:attrNameLst>
                                          <p:attrName>style.visibility</p:attrName>
                                        </p:attrNameLst>
                                      </p:cBhvr>
                                      <p:to>
                                        <p:strVal val="visible"/>
                                      </p:to>
                                    </p:set>
                                    <p:animEffect transition="in" filter="wedge">
                                      <p:cBhvr>
                                        <p:cTn id="42" dur="1000"/>
                                        <p:tgtEl>
                                          <p:spTgt spid="860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86024"/>
                                        </p:tgtEl>
                                        <p:attrNameLst>
                                          <p:attrName>style.visibility</p:attrName>
                                        </p:attrNameLst>
                                      </p:cBhvr>
                                      <p:to>
                                        <p:strVal val="visible"/>
                                      </p:to>
                                    </p:set>
                                    <p:anim calcmode="lin" valueType="num">
                                      <p:cBhvr>
                                        <p:cTn id="47" dur="500" fill="hold"/>
                                        <p:tgtEl>
                                          <p:spTgt spid="86024"/>
                                        </p:tgtEl>
                                        <p:attrNameLst>
                                          <p:attrName>ppt_w</p:attrName>
                                        </p:attrNameLst>
                                      </p:cBhvr>
                                      <p:tavLst>
                                        <p:tav tm="0">
                                          <p:val>
                                            <p:fltVal val="0"/>
                                          </p:val>
                                        </p:tav>
                                        <p:tav tm="100000">
                                          <p:val>
                                            <p:strVal val="#ppt_w"/>
                                          </p:val>
                                        </p:tav>
                                      </p:tavLst>
                                    </p:anim>
                                    <p:anim calcmode="lin" valueType="num">
                                      <p:cBhvr>
                                        <p:cTn id="48" dur="500" fill="hold"/>
                                        <p:tgtEl>
                                          <p:spTgt spid="86024"/>
                                        </p:tgtEl>
                                        <p:attrNameLst>
                                          <p:attrName>ppt_h</p:attrName>
                                        </p:attrNameLst>
                                      </p:cBhvr>
                                      <p:tavLst>
                                        <p:tav tm="0">
                                          <p:val>
                                            <p:fltVal val="0"/>
                                          </p:val>
                                        </p:tav>
                                        <p:tav tm="100000">
                                          <p:val>
                                            <p:strVal val="#ppt_h"/>
                                          </p:val>
                                        </p:tav>
                                      </p:tavLst>
                                    </p:anim>
                                    <p:animEffect transition="in" filter="fade">
                                      <p:cBhvr>
                                        <p:cTn id="49" dur="500"/>
                                        <p:tgtEl>
                                          <p:spTgt spid="8602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0" presetClass="entr" presetSubtype="0" fill="hold" nodeType="clickEffect">
                                  <p:stCondLst>
                                    <p:cond delay="0"/>
                                  </p:stCondLst>
                                  <p:childTnLst>
                                    <p:set>
                                      <p:cBhvr>
                                        <p:cTn id="53" dur="1" fill="hold">
                                          <p:stCondLst>
                                            <p:cond delay="0"/>
                                          </p:stCondLst>
                                        </p:cTn>
                                        <p:tgtEl>
                                          <p:spTgt spid="86025"/>
                                        </p:tgtEl>
                                        <p:attrNameLst>
                                          <p:attrName>style.visibility</p:attrName>
                                        </p:attrNameLst>
                                      </p:cBhvr>
                                      <p:to>
                                        <p:strVal val="visible"/>
                                      </p:to>
                                    </p:set>
                                    <p:animEffect transition="in" filter="wedge">
                                      <p:cBhvr>
                                        <p:cTn id="54" dur="1000"/>
                                        <p:tgtEl>
                                          <p:spTgt spid="86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86019" grpId="0"/>
      <p:bldP spid="86020" grpId="0"/>
      <p:bldP spid="860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2667000" y="2"/>
            <a:ext cx="4572000" cy="70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just"/>
            <a:r>
              <a:rPr lang="en-US" sz="4000" b="1">
                <a:solidFill>
                  <a:srgbClr val="000066"/>
                </a:solidFill>
                <a:latin typeface=".VnTimeH" pitchFamily="34" charset="0"/>
              </a:rPr>
              <a:t>§å gèm </a:t>
            </a:r>
          </a:p>
        </p:txBody>
      </p:sp>
      <p:sp>
        <p:nvSpPr>
          <p:cNvPr id="98307" name="Text Box 3"/>
          <p:cNvSpPr txBox="1">
            <a:spLocks noChangeArrowheads="1"/>
          </p:cNvSpPr>
          <p:nvPr/>
        </p:nvSpPr>
        <p:spPr bwMode="auto">
          <a:xfrm>
            <a:off x="304800" y="685800"/>
            <a:ext cx="7543800" cy="587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nSpc>
                <a:spcPct val="115000"/>
              </a:lnSpc>
            </a:pPr>
            <a:r>
              <a:rPr lang="en-US" sz="2800" b="1">
                <a:solidFill>
                  <a:srgbClr val="000066"/>
                </a:solidFill>
                <a:latin typeface=".VnTime" pitchFamily="34" charset="0"/>
              </a:rPr>
              <a:t>- </a:t>
            </a:r>
            <a:r>
              <a:rPr lang="en-US" sz="2800" b="1" i="1">
                <a:solidFill>
                  <a:srgbClr val="000066"/>
                </a:solidFill>
                <a:latin typeface=".VnTime" pitchFamily="34" charset="0"/>
              </a:rPr>
              <a:t>Nguyªn liÖu chÝnh:</a:t>
            </a:r>
            <a:r>
              <a:rPr lang="en-US" sz="2800" b="1">
                <a:solidFill>
                  <a:srgbClr val="000066"/>
                </a:solidFill>
                <a:latin typeface=".VnTime" pitchFamily="34" charset="0"/>
              </a:rPr>
              <a:t>  ®Êt sÐt vµ cao lanh  </a:t>
            </a:r>
          </a:p>
        </p:txBody>
      </p:sp>
      <p:sp>
        <p:nvSpPr>
          <p:cNvPr id="98308" name="Text Box 4"/>
          <p:cNvSpPr txBox="1">
            <a:spLocks noChangeArrowheads="1"/>
          </p:cNvSpPr>
          <p:nvPr/>
        </p:nvSpPr>
        <p:spPr bwMode="auto">
          <a:xfrm>
            <a:off x="342900" y="1227139"/>
            <a:ext cx="3677602" cy="52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p>
            <a:r>
              <a:rPr lang="en-US" sz="2800" b="1" i="1">
                <a:solidFill>
                  <a:srgbClr val="000066"/>
                </a:solidFill>
                <a:latin typeface=".VnTime" pitchFamily="34" charset="0"/>
              </a:rPr>
              <a:t>- C¸c c«ng ®o¹n chÝnh:</a:t>
            </a:r>
          </a:p>
        </p:txBody>
      </p:sp>
      <p:sp>
        <p:nvSpPr>
          <p:cNvPr id="98309" name="Text Box 5"/>
          <p:cNvSpPr txBox="1">
            <a:spLocks noChangeArrowheads="1"/>
          </p:cNvSpPr>
          <p:nvPr/>
        </p:nvSpPr>
        <p:spPr bwMode="auto">
          <a:xfrm>
            <a:off x="2913063" y="1828801"/>
            <a:ext cx="3429000" cy="52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spcBef>
                <a:spcPct val="50000"/>
              </a:spcBef>
            </a:pPr>
            <a:endParaRPr lang="en-US" sz="2800">
              <a:latin typeface=".VnTime" pitchFamily="34" charset="0"/>
            </a:endParaRPr>
          </a:p>
        </p:txBody>
      </p:sp>
      <p:sp>
        <p:nvSpPr>
          <p:cNvPr id="98310" name="Text Box 6"/>
          <p:cNvSpPr txBox="1">
            <a:spLocks noChangeArrowheads="1"/>
          </p:cNvSpPr>
          <p:nvPr/>
        </p:nvSpPr>
        <p:spPr bwMode="auto">
          <a:xfrm>
            <a:off x="3249804" y="1847850"/>
            <a:ext cx="2719006" cy="566305"/>
          </a:xfrm>
          <a:prstGeom prst="rect">
            <a:avLst/>
          </a:prstGeom>
          <a:solidFill>
            <a:srgbClr val="66CC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p>
            <a:pPr algn="ctr">
              <a:lnSpc>
                <a:spcPct val="110000"/>
              </a:lnSpc>
            </a:pPr>
            <a:r>
              <a:rPr lang="en-US" sz="2800" b="1">
                <a:solidFill>
                  <a:srgbClr val="800000"/>
                </a:solidFill>
                <a:latin typeface=".VnTime" pitchFamily="34" charset="0"/>
              </a:rPr>
              <a:t>§Êt sÐt,</a:t>
            </a:r>
            <a:r>
              <a:rPr lang="en-US" sz="2800" b="1">
                <a:solidFill>
                  <a:schemeClr val="tx2"/>
                </a:solidFill>
                <a:latin typeface=".VnTime" pitchFamily="34" charset="0"/>
              </a:rPr>
              <a:t> </a:t>
            </a:r>
            <a:r>
              <a:rPr lang="en-US" sz="2800" b="1">
                <a:solidFill>
                  <a:srgbClr val="800000"/>
                </a:solidFill>
                <a:latin typeface=".VnTime" pitchFamily="34" charset="0"/>
              </a:rPr>
              <a:t>cao lanh</a:t>
            </a:r>
          </a:p>
        </p:txBody>
      </p:sp>
      <p:sp>
        <p:nvSpPr>
          <p:cNvPr id="98311" name="Line 7"/>
          <p:cNvSpPr>
            <a:spLocks noChangeShapeType="1"/>
          </p:cNvSpPr>
          <p:nvPr/>
        </p:nvSpPr>
        <p:spPr bwMode="auto">
          <a:xfrm>
            <a:off x="4589463" y="2438400"/>
            <a:ext cx="0" cy="857250"/>
          </a:xfrm>
          <a:prstGeom prst="line">
            <a:avLst/>
          </a:prstGeom>
          <a:noFill/>
          <a:ln w="28575">
            <a:solidFill>
              <a:srgbClr val="007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98312" name="Text Box 8"/>
          <p:cNvSpPr txBox="1">
            <a:spLocks noChangeArrowheads="1"/>
          </p:cNvSpPr>
          <p:nvPr/>
        </p:nvSpPr>
        <p:spPr bwMode="auto">
          <a:xfrm>
            <a:off x="3827463" y="3276600"/>
            <a:ext cx="1887537" cy="566305"/>
          </a:xfrm>
          <a:prstGeom prst="rect">
            <a:avLst/>
          </a:prstGeom>
          <a:solidFill>
            <a:srgbClr val="FFFF66"/>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just">
              <a:lnSpc>
                <a:spcPct val="110000"/>
              </a:lnSpc>
            </a:pPr>
            <a:r>
              <a:rPr lang="en-US" sz="2800" b="1">
                <a:latin typeface=".VnTime" pitchFamily="34" charset="0"/>
              </a:rPr>
              <a:t>Khèi dÎo</a:t>
            </a:r>
          </a:p>
        </p:txBody>
      </p:sp>
      <p:sp>
        <p:nvSpPr>
          <p:cNvPr id="98313" name="Text Box 9"/>
          <p:cNvSpPr txBox="1">
            <a:spLocks noChangeArrowheads="1"/>
          </p:cNvSpPr>
          <p:nvPr/>
        </p:nvSpPr>
        <p:spPr bwMode="auto">
          <a:xfrm>
            <a:off x="6080125" y="2590801"/>
            <a:ext cx="1962389"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p>
            <a:r>
              <a:rPr lang="en-US" sz="2400">
                <a:solidFill>
                  <a:srgbClr val="000066"/>
                </a:solidFill>
                <a:latin typeface=".VnTime" pitchFamily="34" charset="0"/>
              </a:rPr>
              <a:t>Nhµo víi</a:t>
            </a:r>
            <a:r>
              <a:rPr lang="en-US" sz="2400" b="1">
                <a:solidFill>
                  <a:srgbClr val="CC00FF"/>
                </a:solidFill>
                <a:latin typeface=".VnTime" pitchFamily="34" charset="0"/>
              </a:rPr>
              <a:t> </a:t>
            </a:r>
            <a:r>
              <a:rPr lang="en-US" sz="2400" b="1">
                <a:solidFill>
                  <a:srgbClr val="660066"/>
                </a:solidFill>
                <a:latin typeface=".VnTime" pitchFamily="34" charset="0"/>
              </a:rPr>
              <a:t>H</a:t>
            </a:r>
            <a:r>
              <a:rPr lang="en-US" sz="2400" b="1" baseline="-25000">
                <a:solidFill>
                  <a:srgbClr val="660066"/>
                </a:solidFill>
                <a:latin typeface=".VnTime" pitchFamily="34" charset="0"/>
              </a:rPr>
              <a:t>2</a:t>
            </a:r>
            <a:r>
              <a:rPr lang="en-US" sz="2400" b="1">
                <a:solidFill>
                  <a:srgbClr val="660066"/>
                </a:solidFill>
                <a:latin typeface=".VnTime" pitchFamily="34" charset="0"/>
              </a:rPr>
              <a:t>O</a:t>
            </a:r>
          </a:p>
        </p:txBody>
      </p:sp>
      <p:sp>
        <p:nvSpPr>
          <p:cNvPr id="98314" name="Line 10"/>
          <p:cNvSpPr>
            <a:spLocks noChangeShapeType="1"/>
          </p:cNvSpPr>
          <p:nvPr/>
        </p:nvSpPr>
        <p:spPr bwMode="auto">
          <a:xfrm>
            <a:off x="4589463" y="3867150"/>
            <a:ext cx="0" cy="895350"/>
          </a:xfrm>
          <a:prstGeom prst="line">
            <a:avLst/>
          </a:prstGeom>
          <a:noFill/>
          <a:ln w="28575">
            <a:solidFill>
              <a:srgbClr val="007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98315" name="Line 11"/>
          <p:cNvSpPr>
            <a:spLocks noChangeShapeType="1"/>
          </p:cNvSpPr>
          <p:nvPr/>
        </p:nvSpPr>
        <p:spPr bwMode="auto">
          <a:xfrm>
            <a:off x="4589463" y="2819400"/>
            <a:ext cx="1524000"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98316" name="Line 12"/>
          <p:cNvSpPr>
            <a:spLocks noChangeShapeType="1"/>
          </p:cNvSpPr>
          <p:nvPr/>
        </p:nvSpPr>
        <p:spPr bwMode="auto">
          <a:xfrm rot="-10800000">
            <a:off x="3675063" y="4267200"/>
            <a:ext cx="914400"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98317" name="Text Box 13"/>
          <p:cNvSpPr txBox="1">
            <a:spLocks noChangeArrowheads="1"/>
          </p:cNvSpPr>
          <p:nvPr/>
        </p:nvSpPr>
        <p:spPr bwMode="auto">
          <a:xfrm>
            <a:off x="1350964" y="3943351"/>
            <a:ext cx="2411229" cy="52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p>
            <a:r>
              <a:rPr lang="en-US" sz="2400">
                <a:solidFill>
                  <a:srgbClr val="000066"/>
                </a:solidFill>
                <a:latin typeface=".VnTime" pitchFamily="34" charset="0"/>
              </a:rPr>
              <a:t>T¹o h×nh,</a:t>
            </a:r>
            <a:r>
              <a:rPr lang="en-US" sz="2800">
                <a:solidFill>
                  <a:srgbClr val="000066"/>
                </a:solidFill>
                <a:latin typeface=".VnTime" pitchFamily="34" charset="0"/>
              </a:rPr>
              <a:t> s</a:t>
            </a:r>
            <a:r>
              <a:rPr lang="en-US" sz="2400">
                <a:solidFill>
                  <a:srgbClr val="000066"/>
                </a:solidFill>
                <a:latin typeface=".VnTime" pitchFamily="34" charset="0"/>
              </a:rPr>
              <a:t>Êy kh«</a:t>
            </a:r>
          </a:p>
        </p:txBody>
      </p:sp>
      <p:sp>
        <p:nvSpPr>
          <p:cNvPr id="98318" name="Text Box 14"/>
          <p:cNvSpPr txBox="1">
            <a:spLocks noChangeArrowheads="1"/>
          </p:cNvSpPr>
          <p:nvPr/>
        </p:nvSpPr>
        <p:spPr bwMode="auto">
          <a:xfrm>
            <a:off x="3694114" y="4754563"/>
            <a:ext cx="1911093" cy="566305"/>
          </a:xfrm>
          <a:prstGeom prst="rect">
            <a:avLst/>
          </a:prstGeom>
          <a:solidFill>
            <a:srgbClr val="FF99FF"/>
          </a:solidFill>
          <a:ln w="9525">
            <a:solidFill>
              <a:srgbClr val="FF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p>
            <a:pPr>
              <a:lnSpc>
                <a:spcPct val="110000"/>
              </a:lnSpc>
            </a:pPr>
            <a:r>
              <a:rPr lang="en-US" sz="2800" b="1">
                <a:latin typeface=".VnTime" pitchFamily="34" charset="0"/>
              </a:rPr>
              <a:t>C¸c ®å vËt</a:t>
            </a:r>
            <a:r>
              <a:rPr lang="en-US" sz="2800">
                <a:latin typeface=".VnTime" pitchFamily="34" charset="0"/>
              </a:rPr>
              <a:t> </a:t>
            </a:r>
          </a:p>
        </p:txBody>
      </p:sp>
      <p:sp>
        <p:nvSpPr>
          <p:cNvPr id="98319" name="Line 15"/>
          <p:cNvSpPr>
            <a:spLocks noChangeShapeType="1"/>
          </p:cNvSpPr>
          <p:nvPr/>
        </p:nvSpPr>
        <p:spPr bwMode="auto">
          <a:xfrm>
            <a:off x="4589463" y="5314950"/>
            <a:ext cx="0" cy="838200"/>
          </a:xfrm>
          <a:prstGeom prst="line">
            <a:avLst/>
          </a:prstGeom>
          <a:noFill/>
          <a:ln w="28575">
            <a:solidFill>
              <a:srgbClr val="007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98320" name="Line 16"/>
          <p:cNvSpPr>
            <a:spLocks noChangeShapeType="1"/>
          </p:cNvSpPr>
          <p:nvPr/>
        </p:nvSpPr>
        <p:spPr bwMode="auto">
          <a:xfrm>
            <a:off x="4589463" y="5715000"/>
            <a:ext cx="1066800"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98321" name="Text Box 17"/>
          <p:cNvSpPr txBox="1">
            <a:spLocks noChangeArrowheads="1"/>
          </p:cNvSpPr>
          <p:nvPr/>
        </p:nvSpPr>
        <p:spPr bwMode="auto">
          <a:xfrm>
            <a:off x="5580063" y="5467351"/>
            <a:ext cx="2674122"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p>
            <a:r>
              <a:rPr lang="en-US" sz="2400">
                <a:solidFill>
                  <a:srgbClr val="000066"/>
                </a:solidFill>
                <a:latin typeface=".VnTime" pitchFamily="34" charset="0"/>
              </a:rPr>
              <a:t>Nung ë nhiÖt ®é cao</a:t>
            </a:r>
          </a:p>
        </p:txBody>
      </p:sp>
      <p:sp>
        <p:nvSpPr>
          <p:cNvPr id="98322" name="Text Box 18"/>
          <p:cNvSpPr txBox="1">
            <a:spLocks noChangeArrowheads="1"/>
          </p:cNvSpPr>
          <p:nvPr/>
        </p:nvSpPr>
        <p:spPr bwMode="auto">
          <a:xfrm>
            <a:off x="3922714" y="6145213"/>
            <a:ext cx="1372484" cy="566305"/>
          </a:xfrm>
          <a:prstGeom prst="rect">
            <a:avLst/>
          </a:prstGeom>
          <a:solidFill>
            <a:srgbClr val="99FF66"/>
          </a:solidFill>
          <a:ln w="9525">
            <a:solidFill>
              <a:srgbClr val="33CC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p>
            <a:pPr>
              <a:lnSpc>
                <a:spcPct val="110000"/>
              </a:lnSpc>
            </a:pPr>
            <a:r>
              <a:rPr lang="en-US" sz="2800" b="1">
                <a:solidFill>
                  <a:srgbClr val="990000"/>
                </a:solidFill>
                <a:latin typeface=".VnTime" pitchFamily="34" charset="0"/>
              </a:rPr>
              <a:t>§å gèm</a:t>
            </a:r>
          </a:p>
        </p:txBody>
      </p:sp>
    </p:spTree>
    <p:extLst>
      <p:ext uri="{BB962C8B-B14F-4D97-AF65-F5344CB8AC3E}">
        <p14:creationId xmlns:p14="http://schemas.microsoft.com/office/powerpoint/2010/main" val="41046216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p:cTn id="7" dur="500" fill="hold"/>
                                        <p:tgtEl>
                                          <p:spTgt spid="98306"/>
                                        </p:tgtEl>
                                        <p:attrNameLst>
                                          <p:attrName>ppt_w</p:attrName>
                                        </p:attrNameLst>
                                      </p:cBhvr>
                                      <p:tavLst>
                                        <p:tav tm="0">
                                          <p:val>
                                            <p:fltVal val="0"/>
                                          </p:val>
                                        </p:tav>
                                        <p:tav tm="100000">
                                          <p:val>
                                            <p:strVal val="#ppt_w"/>
                                          </p:val>
                                        </p:tav>
                                      </p:tavLst>
                                    </p:anim>
                                    <p:anim calcmode="lin" valueType="num">
                                      <p:cBhvr>
                                        <p:cTn id="8" dur="500" fill="hold"/>
                                        <p:tgtEl>
                                          <p:spTgt spid="98306"/>
                                        </p:tgtEl>
                                        <p:attrNameLst>
                                          <p:attrName>ppt_h</p:attrName>
                                        </p:attrNameLst>
                                      </p:cBhvr>
                                      <p:tavLst>
                                        <p:tav tm="0">
                                          <p:val>
                                            <p:fltVal val="0"/>
                                          </p:val>
                                        </p:tav>
                                        <p:tav tm="100000">
                                          <p:val>
                                            <p:strVal val="#ppt_h"/>
                                          </p:val>
                                        </p:tav>
                                      </p:tavLst>
                                    </p:anim>
                                    <p:animEffect transition="in" filter="fade">
                                      <p:cBhvr>
                                        <p:cTn id="9" dur="500"/>
                                        <p:tgtEl>
                                          <p:spTgt spid="983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98307"/>
                                        </p:tgtEl>
                                        <p:attrNameLst>
                                          <p:attrName>style.visibility</p:attrName>
                                        </p:attrNameLst>
                                      </p:cBhvr>
                                      <p:to>
                                        <p:strVal val="visible"/>
                                      </p:to>
                                    </p:set>
                                    <p:animEffect transition="in" filter="dissolve">
                                      <p:cBhvr>
                                        <p:cTn id="14" dur="500"/>
                                        <p:tgtEl>
                                          <p:spTgt spid="9830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8308"/>
                                        </p:tgtEl>
                                        <p:attrNameLst>
                                          <p:attrName>style.visibility</p:attrName>
                                        </p:attrNameLst>
                                      </p:cBhvr>
                                      <p:to>
                                        <p:strVal val="visible"/>
                                      </p:to>
                                    </p:set>
                                    <p:animEffect transition="in" filter="dissolve">
                                      <p:cBhvr>
                                        <p:cTn id="19" dur="500"/>
                                        <p:tgtEl>
                                          <p:spTgt spid="9830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98310"/>
                                        </p:tgtEl>
                                        <p:attrNameLst>
                                          <p:attrName>style.visibility</p:attrName>
                                        </p:attrNameLst>
                                      </p:cBhvr>
                                      <p:to>
                                        <p:strVal val="visible"/>
                                      </p:to>
                                    </p:set>
                                    <p:animEffect transition="in" filter="dissolve">
                                      <p:cBhvr>
                                        <p:cTn id="24" dur="500"/>
                                        <p:tgtEl>
                                          <p:spTgt spid="983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8311"/>
                                        </p:tgtEl>
                                        <p:attrNameLst>
                                          <p:attrName>style.visibility</p:attrName>
                                        </p:attrNameLst>
                                      </p:cBhvr>
                                      <p:to>
                                        <p:strVal val="visible"/>
                                      </p:to>
                                    </p:set>
                                    <p:animEffect transition="in" filter="blinds(horizontal)">
                                      <p:cBhvr>
                                        <p:cTn id="29" dur="500"/>
                                        <p:tgtEl>
                                          <p:spTgt spid="9831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98315"/>
                                        </p:tgtEl>
                                        <p:attrNameLst>
                                          <p:attrName>style.visibility</p:attrName>
                                        </p:attrNameLst>
                                      </p:cBhvr>
                                      <p:to>
                                        <p:strVal val="visible"/>
                                      </p:to>
                                    </p:set>
                                    <p:animEffect transition="in" filter="blinds(horizontal)">
                                      <p:cBhvr>
                                        <p:cTn id="32" dur="500"/>
                                        <p:tgtEl>
                                          <p:spTgt spid="983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98313"/>
                                        </p:tgtEl>
                                        <p:attrNameLst>
                                          <p:attrName>style.visibility</p:attrName>
                                        </p:attrNameLst>
                                      </p:cBhvr>
                                      <p:to>
                                        <p:strVal val="visible"/>
                                      </p:to>
                                    </p:set>
                                    <p:animEffect transition="in" filter="diamond(in)">
                                      <p:cBhvr>
                                        <p:cTn id="37" dur="500"/>
                                        <p:tgtEl>
                                          <p:spTgt spid="983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8312"/>
                                        </p:tgtEl>
                                        <p:attrNameLst>
                                          <p:attrName>style.visibility</p:attrName>
                                        </p:attrNameLst>
                                      </p:cBhvr>
                                      <p:to>
                                        <p:strVal val="visible"/>
                                      </p:to>
                                    </p:set>
                                    <p:animEffect transition="in" filter="dissolve">
                                      <p:cBhvr>
                                        <p:cTn id="42" dur="500"/>
                                        <p:tgtEl>
                                          <p:spTgt spid="983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8316"/>
                                        </p:tgtEl>
                                        <p:attrNameLst>
                                          <p:attrName>style.visibility</p:attrName>
                                        </p:attrNameLst>
                                      </p:cBhvr>
                                      <p:to>
                                        <p:strVal val="visible"/>
                                      </p:to>
                                    </p:set>
                                    <p:animEffect transition="in" filter="blinds(horizontal)">
                                      <p:cBhvr>
                                        <p:cTn id="47" dur="500"/>
                                        <p:tgtEl>
                                          <p:spTgt spid="9831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98314"/>
                                        </p:tgtEl>
                                        <p:attrNameLst>
                                          <p:attrName>style.visibility</p:attrName>
                                        </p:attrNameLst>
                                      </p:cBhvr>
                                      <p:to>
                                        <p:strVal val="visible"/>
                                      </p:to>
                                    </p:set>
                                    <p:animEffect transition="in" filter="blinds(horizontal)">
                                      <p:cBhvr>
                                        <p:cTn id="50" dur="500"/>
                                        <p:tgtEl>
                                          <p:spTgt spid="9831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98317"/>
                                        </p:tgtEl>
                                        <p:attrNameLst>
                                          <p:attrName>style.visibility</p:attrName>
                                        </p:attrNameLst>
                                      </p:cBhvr>
                                      <p:to>
                                        <p:strVal val="visible"/>
                                      </p:to>
                                    </p:set>
                                    <p:animEffect transition="in" filter="diamond(in)">
                                      <p:cBhvr>
                                        <p:cTn id="55" dur="500"/>
                                        <p:tgtEl>
                                          <p:spTgt spid="9831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98318"/>
                                        </p:tgtEl>
                                        <p:attrNameLst>
                                          <p:attrName>style.visibility</p:attrName>
                                        </p:attrNameLst>
                                      </p:cBhvr>
                                      <p:to>
                                        <p:strVal val="visible"/>
                                      </p:to>
                                    </p:set>
                                    <p:animEffect transition="in" filter="dissolve">
                                      <p:cBhvr>
                                        <p:cTn id="60" dur="500"/>
                                        <p:tgtEl>
                                          <p:spTgt spid="98318"/>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98319"/>
                                        </p:tgtEl>
                                        <p:attrNameLst>
                                          <p:attrName>style.visibility</p:attrName>
                                        </p:attrNameLst>
                                      </p:cBhvr>
                                      <p:to>
                                        <p:strVal val="visible"/>
                                      </p:to>
                                    </p:set>
                                    <p:animEffect transition="in" filter="blinds(horizontal)">
                                      <p:cBhvr>
                                        <p:cTn id="65" dur="500"/>
                                        <p:tgtEl>
                                          <p:spTgt spid="98319"/>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98320"/>
                                        </p:tgtEl>
                                        <p:attrNameLst>
                                          <p:attrName>style.visibility</p:attrName>
                                        </p:attrNameLst>
                                      </p:cBhvr>
                                      <p:to>
                                        <p:strVal val="visible"/>
                                      </p:to>
                                    </p:set>
                                    <p:animEffect transition="in" filter="blinds(horizontal)">
                                      <p:cBhvr>
                                        <p:cTn id="68" dur="500"/>
                                        <p:tgtEl>
                                          <p:spTgt spid="9832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8" presetClass="entr" presetSubtype="16" fill="hold" grpId="0" nodeType="clickEffect">
                                  <p:stCondLst>
                                    <p:cond delay="0"/>
                                  </p:stCondLst>
                                  <p:childTnLst>
                                    <p:set>
                                      <p:cBhvr>
                                        <p:cTn id="72" dur="1" fill="hold">
                                          <p:stCondLst>
                                            <p:cond delay="0"/>
                                          </p:stCondLst>
                                        </p:cTn>
                                        <p:tgtEl>
                                          <p:spTgt spid="98321"/>
                                        </p:tgtEl>
                                        <p:attrNameLst>
                                          <p:attrName>style.visibility</p:attrName>
                                        </p:attrNameLst>
                                      </p:cBhvr>
                                      <p:to>
                                        <p:strVal val="visible"/>
                                      </p:to>
                                    </p:set>
                                    <p:animEffect transition="in" filter="diamond(in)">
                                      <p:cBhvr>
                                        <p:cTn id="73" dur="500"/>
                                        <p:tgtEl>
                                          <p:spTgt spid="98321"/>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98322"/>
                                        </p:tgtEl>
                                        <p:attrNameLst>
                                          <p:attrName>style.visibility</p:attrName>
                                        </p:attrNameLst>
                                      </p:cBhvr>
                                      <p:to>
                                        <p:strVal val="visible"/>
                                      </p:to>
                                    </p:set>
                                    <p:animEffect transition="in" filter="dissolve">
                                      <p:cBhvr>
                                        <p:cTn id="78" dur="500"/>
                                        <p:tgtEl>
                                          <p:spTgt spid="98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7" grpId="0"/>
      <p:bldP spid="98308" grpId="0"/>
      <p:bldP spid="98310" grpId="0" animBg="1"/>
      <p:bldP spid="98311" grpId="0" animBg="1"/>
      <p:bldP spid="98312" grpId="0" animBg="1"/>
      <p:bldP spid="98313" grpId="0"/>
      <p:bldP spid="98314" grpId="0" animBg="1"/>
      <p:bldP spid="98315" grpId="0" animBg="1"/>
      <p:bldP spid="98316" grpId="0" animBg="1"/>
      <p:bldP spid="98317" grpId="0"/>
      <p:bldP spid="98318" grpId="0" animBg="1"/>
      <p:bldP spid="98319" grpId="0" animBg="1"/>
      <p:bldP spid="98320" grpId="0" animBg="1"/>
      <p:bldP spid="98321" grpId="0"/>
      <p:bldP spid="983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inh 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04800" y="1981200"/>
            <a:ext cx="2895600" cy="4572000"/>
          </a:xfrm>
        </p:spPr>
      </p:pic>
      <p:pic>
        <p:nvPicPr>
          <p:cNvPr id="92163" name="Picture 3" descr="hinh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05000"/>
            <a:ext cx="3581400" cy="2819400"/>
          </a:xfrm>
          <a:prstGeom prst="rect">
            <a:avLst/>
          </a:prstGeom>
          <a:noFill/>
          <a:extLst>
            <a:ext uri="{909E8E84-426E-40DD-AFC4-6F175D3DCCD1}">
              <a14:hiddenFill xmlns:a14="http://schemas.microsoft.com/office/drawing/2010/main">
                <a:solidFill>
                  <a:srgbClr val="FFFFFF"/>
                </a:solidFill>
              </a14:hiddenFill>
            </a:ext>
          </a:extLst>
        </p:spPr>
      </p:pic>
      <p:sp>
        <p:nvSpPr>
          <p:cNvPr id="92164" name="AutoShape 4"/>
          <p:cNvSpPr>
            <a:spLocks noChangeArrowheads="1"/>
          </p:cNvSpPr>
          <p:nvPr/>
        </p:nvSpPr>
        <p:spPr bwMode="auto">
          <a:xfrm>
            <a:off x="3810000" y="2667000"/>
            <a:ext cx="1143000" cy="533400"/>
          </a:xfrm>
          <a:prstGeom prst="rightArrow">
            <a:avLst>
              <a:gd name="adj1" fmla="val 50000"/>
              <a:gd name="adj2" fmla="val 53571"/>
            </a:avLst>
          </a:prstGeom>
          <a:gradFill rotWithShape="1">
            <a:gsLst>
              <a:gs pos="0">
                <a:srgbClr val="FDCDDE"/>
              </a:gs>
              <a:gs pos="100000">
                <a:srgbClr val="A1A1FF"/>
              </a:gs>
            </a:gsLst>
            <a:path path="rect">
              <a:fillToRect l="50000" t="50000" r="50000" b="50000"/>
            </a:path>
          </a:gradFill>
          <a:ln w="9525" algn="ctr">
            <a:solidFill>
              <a:schemeClr val="tx1"/>
            </a:solidFill>
            <a:miter lim="800000"/>
            <a:headEnd/>
            <a:tailEnd/>
          </a:ln>
          <a:effectLst>
            <a:outerShdw sy="50000" kx="2453608" rotWithShape="0">
              <a:srgbClr val="DDDDDD">
                <a:alpha val="50000"/>
              </a:srgbClr>
            </a:outerShdw>
          </a:effectLst>
        </p:spPr>
        <p:txBody>
          <a:bodyPr wrap="none" lIns="91436" tIns="45718" rIns="91436" bIns="45718" anchor="ctr"/>
          <a:lstStyle/>
          <a:p>
            <a:endParaRPr lang="en-US"/>
          </a:p>
        </p:txBody>
      </p:sp>
      <p:sp>
        <p:nvSpPr>
          <p:cNvPr id="92165" name="AutoShape 5"/>
          <p:cNvSpPr>
            <a:spLocks noChangeArrowheads="1"/>
          </p:cNvSpPr>
          <p:nvPr/>
        </p:nvSpPr>
        <p:spPr bwMode="auto">
          <a:xfrm rot="8167841">
            <a:off x="3657600" y="4343400"/>
            <a:ext cx="1490663" cy="685800"/>
          </a:xfrm>
          <a:prstGeom prst="rightArrow">
            <a:avLst>
              <a:gd name="adj1" fmla="val 50000"/>
              <a:gd name="adj2" fmla="val 50416"/>
            </a:avLst>
          </a:prstGeom>
          <a:gradFill rotWithShape="1">
            <a:gsLst>
              <a:gs pos="0">
                <a:srgbClr val="FDCDDE"/>
              </a:gs>
              <a:gs pos="100000">
                <a:srgbClr val="A1A1FF"/>
              </a:gs>
            </a:gsLst>
            <a:path path="rect">
              <a:fillToRect l="50000" t="50000" r="50000" b="50000"/>
            </a:path>
          </a:gradFill>
          <a:ln w="9525" algn="ctr">
            <a:solidFill>
              <a:schemeClr val="tx1"/>
            </a:solidFill>
            <a:miter lim="800000"/>
            <a:headEnd/>
            <a:tailEnd/>
          </a:ln>
          <a:effectLst>
            <a:outerShdw sy="50000" kx="2453608" rotWithShape="0">
              <a:srgbClr val="DDDDDD">
                <a:alpha val="50000"/>
              </a:srgbClr>
            </a:outerShdw>
          </a:effectLst>
        </p:spPr>
        <p:txBody>
          <a:bodyPr wrap="none" lIns="91436" tIns="45718" rIns="91436" bIns="45718" anchor="ctr"/>
          <a:lstStyle/>
          <a:p>
            <a:endParaRPr lang="en-US"/>
          </a:p>
        </p:txBody>
      </p:sp>
      <p:sp>
        <p:nvSpPr>
          <p:cNvPr id="92166" name="Text Box 6"/>
          <p:cNvSpPr txBox="1">
            <a:spLocks noChangeArrowheads="1"/>
          </p:cNvSpPr>
          <p:nvPr/>
        </p:nvSpPr>
        <p:spPr bwMode="auto">
          <a:xfrm>
            <a:off x="304800" y="0"/>
            <a:ext cx="6858000" cy="769437"/>
          </a:xfrm>
          <a:prstGeom prst="rect">
            <a:avLst/>
          </a:prstGeom>
          <a:noFill/>
          <a:ln>
            <a:noFill/>
          </a:ln>
          <a:effectLst>
            <a:outerShdw sy="50000" kx="2453608" rotWithShape="0">
              <a:srgbClr val="DDDDDD">
                <a:alpha val="50000"/>
              </a:srgbClr>
            </a:outerShdw>
          </a:effectLst>
          <a:extLst>
            <a:ext uri="{909E8E84-426E-40DD-AFC4-6F175D3DCCD1}">
              <a14:hiddenFill xmlns:a14="http://schemas.microsoft.com/office/drawing/2010/main">
                <a:gradFill rotWithShape="1">
                  <a:gsLst>
                    <a:gs pos="0">
                      <a:srgbClr val="FDCDDE"/>
                    </a:gs>
                    <a:gs pos="100000">
                      <a:srgbClr val="A1A1F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Lst>
        </p:spPr>
        <p:txBody>
          <a:bodyPr lIns="91436" tIns="45718" rIns="91436" bIns="45718">
            <a:spAutoFit/>
          </a:bodyPr>
          <a:lstStyle/>
          <a:p>
            <a:pPr algn="ctr">
              <a:spcBef>
                <a:spcPct val="50000"/>
              </a:spcBef>
            </a:pPr>
            <a:endParaRPr lang="en-US" sz="4400" b="1">
              <a:effectLst>
                <a:outerShdw blurRad="38100" dist="38100" dir="2700000" algn="tl">
                  <a:srgbClr val="C0C0C0"/>
                </a:outerShdw>
              </a:effectLst>
              <a:latin typeface="VNI-Bodon-Poster" pitchFamily="2" charset="0"/>
            </a:endParaRPr>
          </a:p>
        </p:txBody>
      </p:sp>
    </p:spTree>
    <p:extLst>
      <p:ext uri="{BB962C8B-B14F-4D97-AF65-F5344CB8AC3E}">
        <p14:creationId xmlns:p14="http://schemas.microsoft.com/office/powerpoint/2010/main" val="1938492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92162"/>
                                        </p:tgtEl>
                                        <p:attrNameLst>
                                          <p:attrName>style.visibility</p:attrName>
                                        </p:attrNameLst>
                                      </p:cBhvr>
                                      <p:to>
                                        <p:strVal val="visible"/>
                                      </p:to>
                                    </p:set>
                                    <p:anim from="(-#ppt_w/2)" to="(#ppt_x)" calcmode="lin" valueType="num">
                                      <p:cBhvr>
                                        <p:cTn id="7" dur="600" fill="hold">
                                          <p:stCondLst>
                                            <p:cond delay="0"/>
                                          </p:stCondLst>
                                        </p:cTn>
                                        <p:tgtEl>
                                          <p:spTgt spid="92162"/>
                                        </p:tgtEl>
                                        <p:attrNameLst>
                                          <p:attrName>ppt_x</p:attrName>
                                        </p:attrNameLst>
                                      </p:cBhvr>
                                    </p:anim>
                                    <p:anim from="0" to="-1.0" calcmode="lin" valueType="num">
                                      <p:cBhvr>
                                        <p:cTn id="8" dur="200" decel="50000" autoRev="1" fill="hold">
                                          <p:stCondLst>
                                            <p:cond delay="600"/>
                                          </p:stCondLst>
                                        </p:cTn>
                                        <p:tgtEl>
                                          <p:spTgt spid="92162"/>
                                        </p:tgtEl>
                                        <p:attrNameLst>
                                          <p:attrName>xshear</p:attrName>
                                        </p:attrNameLst>
                                      </p:cBhvr>
                                    </p:anim>
                                    <p:animScale>
                                      <p:cBhvr>
                                        <p:cTn id="9" dur="200" decel="100000" autoRev="1" fill="hold">
                                          <p:stCondLst>
                                            <p:cond delay="600"/>
                                          </p:stCondLst>
                                        </p:cTn>
                                        <p:tgtEl>
                                          <p:spTgt spid="92162"/>
                                        </p:tgtEl>
                                      </p:cBhvr>
                                      <p:from x="100000" y="100000"/>
                                      <p:to x="80000" y="100000"/>
                                    </p:animScale>
                                    <p:anim by="(#ppt_h/3+#ppt_w*0.1)" calcmode="lin" valueType="num">
                                      <p:cBhvr additive="sum">
                                        <p:cTn id="10" dur="200" decel="100000" autoRev="1" fill="hold">
                                          <p:stCondLst>
                                            <p:cond delay="600"/>
                                          </p:stCondLst>
                                        </p:cTn>
                                        <p:tgtEl>
                                          <p:spTgt spid="92162"/>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92163"/>
                                        </p:tgtEl>
                                        <p:attrNameLst>
                                          <p:attrName>style.visibility</p:attrName>
                                        </p:attrNameLst>
                                      </p:cBhvr>
                                      <p:to>
                                        <p:strVal val="visible"/>
                                      </p:to>
                                    </p:set>
                                    <p:anim from="(-#ppt_w/2)" to="(#ppt_x)" calcmode="lin" valueType="num">
                                      <p:cBhvr>
                                        <p:cTn id="13" dur="600" fill="hold">
                                          <p:stCondLst>
                                            <p:cond delay="0"/>
                                          </p:stCondLst>
                                        </p:cTn>
                                        <p:tgtEl>
                                          <p:spTgt spid="92163"/>
                                        </p:tgtEl>
                                        <p:attrNameLst>
                                          <p:attrName>ppt_x</p:attrName>
                                        </p:attrNameLst>
                                      </p:cBhvr>
                                    </p:anim>
                                    <p:anim from="0" to="-1.0" calcmode="lin" valueType="num">
                                      <p:cBhvr>
                                        <p:cTn id="14" dur="200" decel="50000" autoRev="1" fill="hold">
                                          <p:stCondLst>
                                            <p:cond delay="600"/>
                                          </p:stCondLst>
                                        </p:cTn>
                                        <p:tgtEl>
                                          <p:spTgt spid="92163"/>
                                        </p:tgtEl>
                                        <p:attrNameLst>
                                          <p:attrName>xshear</p:attrName>
                                        </p:attrNameLst>
                                      </p:cBhvr>
                                    </p:anim>
                                    <p:animScale>
                                      <p:cBhvr>
                                        <p:cTn id="15" dur="200" decel="100000" autoRev="1" fill="hold">
                                          <p:stCondLst>
                                            <p:cond delay="600"/>
                                          </p:stCondLst>
                                        </p:cTn>
                                        <p:tgtEl>
                                          <p:spTgt spid="92163"/>
                                        </p:tgtEl>
                                      </p:cBhvr>
                                      <p:from x="100000" y="100000"/>
                                      <p:to x="80000" y="100000"/>
                                    </p:animScale>
                                    <p:anim by="(#ppt_h/3+#ppt_w*0.1)" calcmode="lin" valueType="num">
                                      <p:cBhvr additive="sum">
                                        <p:cTn id="16" dur="200" decel="100000" autoRev="1" fill="hold">
                                          <p:stCondLst>
                                            <p:cond delay="600"/>
                                          </p:stCondLst>
                                        </p:cTn>
                                        <p:tgtEl>
                                          <p:spTgt spid="92163"/>
                                        </p:tgtEl>
                                        <p:attrNameLst>
                                          <p:attrName>ppt_x</p:attrName>
                                        </p:attrNameLst>
                                      </p:cBhvr>
                                    </p:anim>
                                  </p:childTnLst>
                                </p:cTn>
                              </p:par>
                            </p:childTnLst>
                          </p:cTn>
                        </p:par>
                        <p:par>
                          <p:cTn id="17" fill="hold" nodeType="afterGroup">
                            <p:stCondLst>
                              <p:cond delay="1000"/>
                            </p:stCondLst>
                            <p:childTnLst>
                              <p:par>
                                <p:cTn id="18" presetID="35" presetClass="entr" presetSubtype="0" fill="hold" grpId="0" nodeType="afterEffect">
                                  <p:stCondLst>
                                    <p:cond delay="1000"/>
                                  </p:stCondLst>
                                  <p:childTnLst>
                                    <p:set>
                                      <p:cBhvr>
                                        <p:cTn id="19" dur="1" fill="hold">
                                          <p:stCondLst>
                                            <p:cond delay="0"/>
                                          </p:stCondLst>
                                        </p:cTn>
                                        <p:tgtEl>
                                          <p:spTgt spid="92164"/>
                                        </p:tgtEl>
                                        <p:attrNameLst>
                                          <p:attrName>style.visibility</p:attrName>
                                        </p:attrNameLst>
                                      </p:cBhvr>
                                      <p:to>
                                        <p:strVal val="visible"/>
                                      </p:to>
                                    </p:set>
                                    <p:animEffect transition="in" filter="fade">
                                      <p:cBhvr>
                                        <p:cTn id="20" dur="2000"/>
                                        <p:tgtEl>
                                          <p:spTgt spid="92164"/>
                                        </p:tgtEl>
                                      </p:cBhvr>
                                    </p:animEffect>
                                    <p:anim calcmode="lin" valueType="num">
                                      <p:cBhvr>
                                        <p:cTn id="21" dur="2000" fill="hold"/>
                                        <p:tgtEl>
                                          <p:spTgt spid="92164"/>
                                        </p:tgtEl>
                                        <p:attrNameLst>
                                          <p:attrName>style.rotation</p:attrName>
                                        </p:attrNameLst>
                                      </p:cBhvr>
                                      <p:tavLst>
                                        <p:tav tm="0">
                                          <p:val>
                                            <p:fltVal val="720"/>
                                          </p:val>
                                        </p:tav>
                                        <p:tav tm="100000">
                                          <p:val>
                                            <p:fltVal val="0"/>
                                          </p:val>
                                        </p:tav>
                                      </p:tavLst>
                                    </p:anim>
                                    <p:anim calcmode="lin" valueType="num">
                                      <p:cBhvr>
                                        <p:cTn id="22" dur="2000" fill="hold"/>
                                        <p:tgtEl>
                                          <p:spTgt spid="92164"/>
                                        </p:tgtEl>
                                        <p:attrNameLst>
                                          <p:attrName>ppt_h</p:attrName>
                                        </p:attrNameLst>
                                      </p:cBhvr>
                                      <p:tavLst>
                                        <p:tav tm="0">
                                          <p:val>
                                            <p:fltVal val="0"/>
                                          </p:val>
                                        </p:tav>
                                        <p:tav tm="100000">
                                          <p:val>
                                            <p:strVal val="#ppt_h"/>
                                          </p:val>
                                        </p:tav>
                                      </p:tavLst>
                                    </p:anim>
                                    <p:anim calcmode="lin" valueType="num">
                                      <p:cBhvr>
                                        <p:cTn id="23" dur="2000" fill="hold"/>
                                        <p:tgtEl>
                                          <p:spTgt spid="92164"/>
                                        </p:tgtEl>
                                        <p:attrNameLst>
                                          <p:attrName>ppt_w</p:attrName>
                                        </p:attrNameLst>
                                      </p:cBhvr>
                                      <p:tavLst>
                                        <p:tav tm="0">
                                          <p:val>
                                            <p:fltVal val="0"/>
                                          </p:val>
                                        </p:tav>
                                        <p:tav tm="100000">
                                          <p:val>
                                            <p:strVal val="#ppt_w"/>
                                          </p:val>
                                        </p:tav>
                                      </p:tavLst>
                                    </p:anim>
                                  </p:childTnLst>
                                </p:cTn>
                              </p:par>
                              <p:par>
                                <p:cTn id="24" presetID="35" presetClass="entr" presetSubtype="0" fill="hold" grpId="0" nodeType="withEffect">
                                  <p:stCondLst>
                                    <p:cond delay="0"/>
                                  </p:stCondLst>
                                  <p:childTnLst>
                                    <p:set>
                                      <p:cBhvr>
                                        <p:cTn id="25" dur="1" fill="hold">
                                          <p:stCondLst>
                                            <p:cond delay="0"/>
                                          </p:stCondLst>
                                        </p:cTn>
                                        <p:tgtEl>
                                          <p:spTgt spid="92165"/>
                                        </p:tgtEl>
                                        <p:attrNameLst>
                                          <p:attrName>style.visibility</p:attrName>
                                        </p:attrNameLst>
                                      </p:cBhvr>
                                      <p:to>
                                        <p:strVal val="visible"/>
                                      </p:to>
                                    </p:set>
                                    <p:animEffect transition="in" filter="fade">
                                      <p:cBhvr>
                                        <p:cTn id="26" dur="2000"/>
                                        <p:tgtEl>
                                          <p:spTgt spid="92165"/>
                                        </p:tgtEl>
                                      </p:cBhvr>
                                    </p:animEffect>
                                    <p:anim calcmode="lin" valueType="num">
                                      <p:cBhvr>
                                        <p:cTn id="27" dur="2000" fill="hold"/>
                                        <p:tgtEl>
                                          <p:spTgt spid="92165"/>
                                        </p:tgtEl>
                                        <p:attrNameLst>
                                          <p:attrName>style.rotation</p:attrName>
                                        </p:attrNameLst>
                                      </p:cBhvr>
                                      <p:tavLst>
                                        <p:tav tm="0">
                                          <p:val>
                                            <p:fltVal val="720"/>
                                          </p:val>
                                        </p:tav>
                                        <p:tav tm="100000">
                                          <p:val>
                                            <p:fltVal val="0"/>
                                          </p:val>
                                        </p:tav>
                                      </p:tavLst>
                                    </p:anim>
                                    <p:anim calcmode="lin" valueType="num">
                                      <p:cBhvr>
                                        <p:cTn id="28" dur="2000" fill="hold"/>
                                        <p:tgtEl>
                                          <p:spTgt spid="92165"/>
                                        </p:tgtEl>
                                        <p:attrNameLst>
                                          <p:attrName>ppt_h</p:attrName>
                                        </p:attrNameLst>
                                      </p:cBhvr>
                                      <p:tavLst>
                                        <p:tav tm="0">
                                          <p:val>
                                            <p:fltVal val="0"/>
                                          </p:val>
                                        </p:tav>
                                        <p:tav tm="100000">
                                          <p:val>
                                            <p:strVal val="#ppt_h"/>
                                          </p:val>
                                        </p:tav>
                                      </p:tavLst>
                                    </p:anim>
                                    <p:anim calcmode="lin" valueType="num">
                                      <p:cBhvr>
                                        <p:cTn id="29" dur="2000" fill="hold"/>
                                        <p:tgtEl>
                                          <p:spTgt spid="9216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animBg="1"/>
      <p:bldP spid="9216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pottery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228600"/>
            <a:ext cx="46482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93187" name="Picture 3" descr="pott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30480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93190" name="Picture 6" descr="Hopi_pottery_2_s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1" y="3352800"/>
            <a:ext cx="3419475"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7412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3187"/>
                                        </p:tgtEl>
                                        <p:attrNameLst>
                                          <p:attrName>style.visibility</p:attrName>
                                        </p:attrNameLst>
                                      </p:cBhvr>
                                      <p:to>
                                        <p:strVal val="visible"/>
                                      </p:to>
                                    </p:set>
                                    <p:animEffect transition="in" filter="fade">
                                      <p:cBhvr>
                                        <p:cTn id="7" dur="2000"/>
                                        <p:tgtEl>
                                          <p:spTgt spid="931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93186"/>
                                        </p:tgtEl>
                                        <p:attrNameLst>
                                          <p:attrName>style.visibility</p:attrName>
                                        </p:attrNameLst>
                                      </p:cBhvr>
                                      <p:to>
                                        <p:strVal val="visible"/>
                                      </p:to>
                                    </p:set>
                                    <p:anim calcmode="lin" valueType="num">
                                      <p:cBhvr>
                                        <p:cTn id="12" dur="1000" fill="hold"/>
                                        <p:tgtEl>
                                          <p:spTgt spid="93186"/>
                                        </p:tgtEl>
                                        <p:attrNameLst>
                                          <p:attrName>ppt_w</p:attrName>
                                        </p:attrNameLst>
                                      </p:cBhvr>
                                      <p:tavLst>
                                        <p:tav tm="0">
                                          <p:val>
                                            <p:fltVal val="0"/>
                                          </p:val>
                                        </p:tav>
                                        <p:tav tm="100000">
                                          <p:val>
                                            <p:strVal val="#ppt_w"/>
                                          </p:val>
                                        </p:tav>
                                      </p:tavLst>
                                    </p:anim>
                                    <p:anim calcmode="lin" valueType="num">
                                      <p:cBhvr>
                                        <p:cTn id="13" dur="1000" fill="hold"/>
                                        <p:tgtEl>
                                          <p:spTgt spid="93186"/>
                                        </p:tgtEl>
                                        <p:attrNameLst>
                                          <p:attrName>ppt_h</p:attrName>
                                        </p:attrNameLst>
                                      </p:cBhvr>
                                      <p:tavLst>
                                        <p:tav tm="0">
                                          <p:val>
                                            <p:fltVal val="0"/>
                                          </p:val>
                                        </p:tav>
                                        <p:tav tm="100000">
                                          <p:val>
                                            <p:strVal val="#ppt_h"/>
                                          </p:val>
                                        </p:tav>
                                      </p:tavLst>
                                    </p:anim>
                                    <p:animEffect transition="in" filter="fade">
                                      <p:cBhvr>
                                        <p:cTn id="14" dur="1000"/>
                                        <p:tgtEl>
                                          <p:spTgt spid="93186"/>
                                        </p:tgtEl>
                                      </p:cBhvr>
                                    </p:animEffect>
                                  </p:childTnLst>
                                </p:cTn>
                              </p:par>
                            </p:childTnLst>
                          </p:cTn>
                        </p:par>
                        <p:par>
                          <p:cTn id="15" fill="hold" nodeType="afterGroup">
                            <p:stCondLst>
                              <p:cond delay="1000"/>
                            </p:stCondLst>
                            <p:childTnLst>
                              <p:par>
                                <p:cTn id="16" presetID="15" presetClass="entr" presetSubtype="0" fill="hold" nodeType="afterEffect">
                                  <p:stCondLst>
                                    <p:cond delay="1000"/>
                                  </p:stCondLst>
                                  <p:childTnLst>
                                    <p:set>
                                      <p:cBhvr>
                                        <p:cTn id="17" dur="1" fill="hold">
                                          <p:stCondLst>
                                            <p:cond delay="0"/>
                                          </p:stCondLst>
                                        </p:cTn>
                                        <p:tgtEl>
                                          <p:spTgt spid="93190"/>
                                        </p:tgtEl>
                                        <p:attrNameLst>
                                          <p:attrName>style.visibility</p:attrName>
                                        </p:attrNameLst>
                                      </p:cBhvr>
                                      <p:to>
                                        <p:strVal val="visible"/>
                                      </p:to>
                                    </p:set>
                                    <p:anim calcmode="lin" valueType="num">
                                      <p:cBhvr>
                                        <p:cTn id="18" dur="1000" fill="hold"/>
                                        <p:tgtEl>
                                          <p:spTgt spid="93190"/>
                                        </p:tgtEl>
                                        <p:attrNameLst>
                                          <p:attrName>ppt_w</p:attrName>
                                        </p:attrNameLst>
                                      </p:cBhvr>
                                      <p:tavLst>
                                        <p:tav tm="0">
                                          <p:val>
                                            <p:fltVal val="0"/>
                                          </p:val>
                                        </p:tav>
                                        <p:tav tm="100000">
                                          <p:val>
                                            <p:strVal val="#ppt_w"/>
                                          </p:val>
                                        </p:tav>
                                      </p:tavLst>
                                    </p:anim>
                                    <p:anim calcmode="lin" valueType="num">
                                      <p:cBhvr>
                                        <p:cTn id="19" dur="1000" fill="hold"/>
                                        <p:tgtEl>
                                          <p:spTgt spid="93190"/>
                                        </p:tgtEl>
                                        <p:attrNameLst>
                                          <p:attrName>ppt_h</p:attrName>
                                        </p:attrNameLst>
                                      </p:cBhvr>
                                      <p:tavLst>
                                        <p:tav tm="0">
                                          <p:val>
                                            <p:fltVal val="0"/>
                                          </p:val>
                                        </p:tav>
                                        <p:tav tm="100000">
                                          <p:val>
                                            <p:strVal val="#ppt_h"/>
                                          </p:val>
                                        </p:tav>
                                      </p:tavLst>
                                    </p:anim>
                                    <p:anim calcmode="lin" valueType="num">
                                      <p:cBhvr>
                                        <p:cTn id="20" dur="1000" fill="hold"/>
                                        <p:tgtEl>
                                          <p:spTgt spid="9319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9319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p:cNvSpPr>
          <p:nvPr>
            <p:ph type="body" idx="1"/>
          </p:nvPr>
        </p:nvSpPr>
        <p:spPr>
          <a:xfrm>
            <a:off x="457200" y="457200"/>
            <a:ext cx="8229600" cy="1295400"/>
          </a:xfrm>
        </p:spPr>
        <p:txBody>
          <a:bodyPr/>
          <a:lstStyle/>
          <a:p>
            <a:pPr>
              <a:buFont typeface="Wingdings 2" pitchFamily="18" charset="2"/>
              <a:buNone/>
            </a:pPr>
            <a:r>
              <a:rPr lang="en-US" altLang="en-US" b="1" smtClean="0">
                <a:solidFill>
                  <a:srgbClr val="A50021"/>
                </a:solidFill>
                <a:latin typeface="Times New Roman" pitchFamily="18" charset="0"/>
              </a:rPr>
              <a:t>                   Các công đoạn chính trong sản xuất đồ gốm</a:t>
            </a:r>
            <a:r>
              <a:rPr lang="en-US" altLang="en-US" smtClean="0">
                <a:solidFill>
                  <a:srgbClr val="A50021"/>
                </a:solidFill>
                <a:latin typeface="Times New Roman" pitchFamily="18" charset="0"/>
              </a:rPr>
              <a:t> </a:t>
            </a:r>
          </a:p>
        </p:txBody>
      </p:sp>
      <p:sp>
        <p:nvSpPr>
          <p:cNvPr id="57354" name="Text Box 10"/>
          <p:cNvSpPr txBox="1">
            <a:spLocks noChangeArrowheads="1"/>
          </p:cNvSpPr>
          <p:nvPr/>
        </p:nvSpPr>
        <p:spPr bwMode="auto">
          <a:xfrm>
            <a:off x="304800" y="4495800"/>
            <a:ext cx="3581400" cy="12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sz="2400" b="0" i="1">
                <a:solidFill>
                  <a:srgbClr val="0000FF"/>
                </a:solidFill>
                <a:latin typeface="Times New Roman" pitchFamily="18" charset="0"/>
              </a:rPr>
              <a:t>Đất sét đã được nhào với nước , thạch anh và fenpat tạo thành khối dẻo</a:t>
            </a:r>
            <a:r>
              <a:rPr lang="en-US" altLang="en-US" sz="2400">
                <a:solidFill>
                  <a:srgbClr val="0000FF"/>
                </a:solidFill>
                <a:latin typeface="Times New Roman" pitchFamily="18" charset="0"/>
              </a:rPr>
              <a:t> . </a:t>
            </a:r>
          </a:p>
        </p:txBody>
      </p:sp>
      <p:pic>
        <p:nvPicPr>
          <p:cNvPr id="57355" name="Picture 11" descr="đất sé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1"/>
            <a:ext cx="38100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7" name="Text Box 13"/>
          <p:cNvSpPr txBox="1">
            <a:spLocks noChangeArrowheads="1"/>
          </p:cNvSpPr>
          <p:nvPr/>
        </p:nvSpPr>
        <p:spPr bwMode="auto">
          <a:xfrm>
            <a:off x="5257800" y="4724400"/>
            <a:ext cx="2514600" cy="830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sz="2400" b="0" i="1">
                <a:solidFill>
                  <a:srgbClr val="0000FF"/>
                </a:solidFill>
                <a:latin typeface="Times New Roman" pitchFamily="18" charset="0"/>
              </a:rPr>
              <a:t>Tạo hình và sấy khô các đồ vật</a:t>
            </a:r>
            <a:r>
              <a:rPr lang="en-US" altLang="en-US" sz="2400" b="0" i="1">
                <a:latin typeface="Times New Roman" pitchFamily="18" charset="0"/>
              </a:rPr>
              <a:t> </a:t>
            </a:r>
          </a:p>
        </p:txBody>
      </p:sp>
      <p:pic>
        <p:nvPicPr>
          <p:cNvPr id="57358" name="Picture 14" descr="tạo hình và phơi khô"/>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990600"/>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09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7355"/>
                                        </p:tgtEl>
                                        <p:attrNameLst>
                                          <p:attrName>style.visibility</p:attrName>
                                        </p:attrNameLst>
                                      </p:cBhvr>
                                      <p:to>
                                        <p:strVal val="visible"/>
                                      </p:to>
                                    </p:set>
                                    <p:animEffect transition="in" filter="blinds(horizontal)">
                                      <p:cBhvr>
                                        <p:cTn id="7" dur="500"/>
                                        <p:tgtEl>
                                          <p:spTgt spid="5735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7354"/>
                                        </p:tgtEl>
                                        <p:attrNameLst>
                                          <p:attrName>style.visibility</p:attrName>
                                        </p:attrNameLst>
                                      </p:cBhvr>
                                      <p:to>
                                        <p:strVal val="visible"/>
                                      </p:to>
                                    </p:set>
                                    <p:animEffect transition="in" filter="blinds(horizontal)">
                                      <p:cBhvr>
                                        <p:cTn id="10" dur="500"/>
                                        <p:tgtEl>
                                          <p:spTgt spid="57354"/>
                                        </p:tgtEl>
                                      </p:cBhvr>
                                    </p:animEffect>
                                  </p:childTnLst>
                                </p:cTn>
                              </p:par>
                            </p:childTnLst>
                          </p:cTn>
                        </p:par>
                        <p:par>
                          <p:cTn id="11" fill="hold" nodeType="afterGroup">
                            <p:stCondLst>
                              <p:cond delay="500"/>
                            </p:stCondLst>
                            <p:childTnLst>
                              <p:par>
                                <p:cTn id="12" presetID="3" presetClass="entr" presetSubtype="10" fill="hold" nodeType="afterEffect">
                                  <p:stCondLst>
                                    <p:cond delay="0"/>
                                  </p:stCondLst>
                                  <p:childTnLst>
                                    <p:set>
                                      <p:cBhvr>
                                        <p:cTn id="13" dur="1" fill="hold">
                                          <p:stCondLst>
                                            <p:cond delay="0"/>
                                          </p:stCondLst>
                                        </p:cTn>
                                        <p:tgtEl>
                                          <p:spTgt spid="57358"/>
                                        </p:tgtEl>
                                        <p:attrNameLst>
                                          <p:attrName>style.visibility</p:attrName>
                                        </p:attrNameLst>
                                      </p:cBhvr>
                                      <p:to>
                                        <p:strVal val="visible"/>
                                      </p:to>
                                    </p:set>
                                    <p:animEffect transition="in" filter="blinds(horizontal)">
                                      <p:cBhvr>
                                        <p:cTn id="14" dur="1000"/>
                                        <p:tgtEl>
                                          <p:spTgt spid="57358"/>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57357"/>
                                        </p:tgtEl>
                                        <p:attrNameLst>
                                          <p:attrName>style.visibility</p:attrName>
                                        </p:attrNameLst>
                                      </p:cBhvr>
                                      <p:to>
                                        <p:strVal val="visible"/>
                                      </p:to>
                                    </p:set>
                                    <p:animEffect transition="in" filter="box(in)">
                                      <p:cBhvr>
                                        <p:cTn id="17" dur="500"/>
                                        <p:tgtEl>
                                          <p:spTgt spid="57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4" grpId="0"/>
      <p:bldP spid="573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tạo hoa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143000"/>
            <a:ext cx="4191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6" descr="nung trong lò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406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8"/>
          <p:cNvSpPr>
            <a:spLocks noGrp="1"/>
          </p:cNvSpPr>
          <p:nvPr>
            <p:ph type="body" idx="1"/>
          </p:nvPr>
        </p:nvSpPr>
        <p:spPr>
          <a:xfrm>
            <a:off x="457200" y="457200"/>
            <a:ext cx="8229600" cy="1295400"/>
          </a:xfrm>
          <a:noFill/>
        </p:spPr>
        <p:txBody>
          <a:bodyPr/>
          <a:lstStyle/>
          <a:p>
            <a:pPr>
              <a:buFont typeface="Wingdings 2" pitchFamily="18" charset="2"/>
              <a:buNone/>
            </a:pPr>
            <a:r>
              <a:rPr lang="en-US" altLang="en-US" smtClean="0"/>
              <a:t>                     </a:t>
            </a:r>
            <a:r>
              <a:rPr lang="en-US" altLang="en-US" b="1" smtClean="0"/>
              <a:t>Quy trình sản xuất đồ gốm</a:t>
            </a:r>
            <a:r>
              <a:rPr lang="en-US" altLang="en-US" smtClean="0"/>
              <a:t> </a:t>
            </a:r>
          </a:p>
        </p:txBody>
      </p:sp>
      <p:sp>
        <p:nvSpPr>
          <p:cNvPr id="21509" name="Text Box 9"/>
          <p:cNvSpPr txBox="1">
            <a:spLocks noChangeArrowheads="1"/>
          </p:cNvSpPr>
          <p:nvPr/>
        </p:nvSpPr>
        <p:spPr bwMode="auto">
          <a:xfrm>
            <a:off x="5257800" y="4724401"/>
            <a:ext cx="3568700"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sz="2400" b="0" i="1" dirty="0" err="1">
                <a:solidFill>
                  <a:srgbClr val="0000FF"/>
                </a:solidFill>
                <a:latin typeface="Times New Roman" pitchFamily="18" charset="0"/>
              </a:rPr>
              <a:t>Thêm</a:t>
            </a:r>
            <a:r>
              <a:rPr lang="en-US" altLang="en-US" sz="2400" b="0" i="1" dirty="0">
                <a:solidFill>
                  <a:srgbClr val="0000FF"/>
                </a:solidFill>
                <a:latin typeface="Times New Roman" pitchFamily="18" charset="0"/>
              </a:rPr>
              <a:t> </a:t>
            </a:r>
            <a:r>
              <a:rPr lang="en-US" altLang="en-US" sz="2400" b="0" i="1" dirty="0" err="1">
                <a:solidFill>
                  <a:srgbClr val="0000FF"/>
                </a:solidFill>
                <a:latin typeface="Times New Roman" pitchFamily="18" charset="0"/>
              </a:rPr>
              <a:t>hoa</a:t>
            </a:r>
            <a:r>
              <a:rPr lang="en-US" altLang="en-US" sz="2400" b="0" i="1" dirty="0">
                <a:solidFill>
                  <a:srgbClr val="0000FF"/>
                </a:solidFill>
                <a:latin typeface="Times New Roman" pitchFamily="18" charset="0"/>
              </a:rPr>
              <a:t> </a:t>
            </a:r>
            <a:r>
              <a:rPr lang="en-US" altLang="en-US" sz="2400" b="0" i="1" dirty="0" err="1">
                <a:solidFill>
                  <a:srgbClr val="0000FF"/>
                </a:solidFill>
                <a:latin typeface="Times New Roman" pitchFamily="18" charset="0"/>
              </a:rPr>
              <a:t>văn</a:t>
            </a:r>
            <a:r>
              <a:rPr lang="en-US" altLang="en-US" sz="2400" b="0" i="1" dirty="0">
                <a:solidFill>
                  <a:srgbClr val="0000FF"/>
                </a:solidFill>
                <a:latin typeface="Times New Roman" pitchFamily="18" charset="0"/>
              </a:rPr>
              <a:t> </a:t>
            </a:r>
            <a:r>
              <a:rPr lang="en-US" altLang="en-US" sz="2400" b="0" i="1" dirty="0" err="1">
                <a:solidFill>
                  <a:srgbClr val="0000FF"/>
                </a:solidFill>
                <a:latin typeface="Times New Roman" pitchFamily="18" charset="0"/>
              </a:rPr>
              <a:t>trang</a:t>
            </a:r>
            <a:r>
              <a:rPr lang="en-US" altLang="en-US" sz="2400" b="0" i="1" dirty="0">
                <a:solidFill>
                  <a:srgbClr val="0000FF"/>
                </a:solidFill>
                <a:latin typeface="Times New Roman" pitchFamily="18" charset="0"/>
              </a:rPr>
              <a:t> </a:t>
            </a:r>
            <a:r>
              <a:rPr lang="en-US" altLang="en-US" sz="2400" b="0" i="1" dirty="0" err="1">
                <a:solidFill>
                  <a:srgbClr val="0000FF"/>
                </a:solidFill>
                <a:latin typeface="Times New Roman" pitchFamily="18" charset="0"/>
              </a:rPr>
              <a:t>trí</a:t>
            </a:r>
            <a:r>
              <a:rPr lang="en-US" altLang="en-US" sz="2400" b="0" i="1" dirty="0">
                <a:solidFill>
                  <a:srgbClr val="0000FF"/>
                </a:solidFill>
                <a:latin typeface="Times New Roman" pitchFamily="18" charset="0"/>
              </a:rPr>
              <a:t> </a:t>
            </a:r>
          </a:p>
        </p:txBody>
      </p:sp>
      <p:sp>
        <p:nvSpPr>
          <p:cNvPr id="21510" name="Text Box 10"/>
          <p:cNvSpPr txBox="1">
            <a:spLocks noChangeArrowheads="1"/>
          </p:cNvSpPr>
          <p:nvPr/>
        </p:nvSpPr>
        <p:spPr bwMode="auto">
          <a:xfrm>
            <a:off x="990600" y="4648201"/>
            <a:ext cx="3352800"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sz="2400" b="0" i="1" dirty="0" err="1">
                <a:solidFill>
                  <a:srgbClr val="0000FF"/>
                </a:solidFill>
                <a:latin typeface="Times New Roman" pitchFamily="18" charset="0"/>
              </a:rPr>
              <a:t>Nung</a:t>
            </a:r>
            <a:r>
              <a:rPr lang="en-US" altLang="en-US" sz="2400" b="0" i="1" dirty="0">
                <a:solidFill>
                  <a:srgbClr val="0000FF"/>
                </a:solidFill>
                <a:latin typeface="Times New Roman" pitchFamily="18" charset="0"/>
              </a:rPr>
              <a:t> </a:t>
            </a:r>
            <a:r>
              <a:rPr lang="en-US" altLang="en-US" sz="2400" b="0" i="1" dirty="0" err="1">
                <a:solidFill>
                  <a:srgbClr val="0000FF"/>
                </a:solidFill>
                <a:latin typeface="Times New Roman" pitchFamily="18" charset="0"/>
              </a:rPr>
              <a:t>các</a:t>
            </a:r>
            <a:r>
              <a:rPr lang="en-US" altLang="en-US" sz="2400" b="0" i="1" dirty="0">
                <a:solidFill>
                  <a:srgbClr val="0000FF"/>
                </a:solidFill>
                <a:latin typeface="Times New Roman" pitchFamily="18" charset="0"/>
              </a:rPr>
              <a:t> </a:t>
            </a:r>
            <a:r>
              <a:rPr lang="en-US" altLang="en-US" sz="2400" b="0" i="1" dirty="0" err="1">
                <a:solidFill>
                  <a:srgbClr val="0000FF"/>
                </a:solidFill>
                <a:latin typeface="Times New Roman" pitchFamily="18" charset="0"/>
              </a:rPr>
              <a:t>đồ</a:t>
            </a:r>
            <a:r>
              <a:rPr lang="en-US" altLang="en-US" sz="2400" b="0" i="1" dirty="0">
                <a:solidFill>
                  <a:srgbClr val="0000FF"/>
                </a:solidFill>
                <a:latin typeface="Times New Roman" pitchFamily="18" charset="0"/>
              </a:rPr>
              <a:t> </a:t>
            </a:r>
            <a:r>
              <a:rPr lang="en-US" altLang="en-US" sz="2400" b="0" i="1" dirty="0" err="1">
                <a:solidFill>
                  <a:srgbClr val="0000FF"/>
                </a:solidFill>
                <a:latin typeface="Times New Roman" pitchFamily="18" charset="0"/>
              </a:rPr>
              <a:t>vật</a:t>
            </a:r>
            <a:r>
              <a:rPr lang="en-US" altLang="en-US" sz="2400" b="0" i="1" dirty="0">
                <a:latin typeface="Times New Roman" pitchFamily="18" charset="0"/>
              </a:rPr>
              <a:t>  </a:t>
            </a:r>
            <a:r>
              <a:rPr lang="en-US" altLang="en-US" sz="2400" b="0" i="1" dirty="0" err="1">
                <a:solidFill>
                  <a:srgbClr val="0000FF"/>
                </a:solidFill>
                <a:latin typeface="Times New Roman" pitchFamily="18" charset="0"/>
              </a:rPr>
              <a:t>trong</a:t>
            </a:r>
            <a:r>
              <a:rPr lang="en-US" altLang="en-US" sz="2400" b="0" i="1" dirty="0">
                <a:solidFill>
                  <a:srgbClr val="0000FF"/>
                </a:solidFill>
                <a:latin typeface="Times New Roman" pitchFamily="18" charset="0"/>
              </a:rPr>
              <a:t> </a:t>
            </a:r>
            <a:r>
              <a:rPr lang="en-US" altLang="en-US" sz="2400" b="0" i="1" dirty="0" err="1">
                <a:solidFill>
                  <a:srgbClr val="0000FF"/>
                </a:solidFill>
                <a:latin typeface="Times New Roman" pitchFamily="18" charset="0"/>
              </a:rPr>
              <a:t>lò</a:t>
            </a:r>
            <a:r>
              <a:rPr lang="en-US" altLang="en-US" sz="2400" b="0" i="1" dirty="0">
                <a:latin typeface="Times New Roman" pitchFamily="18" charset="0"/>
              </a:rPr>
              <a:t> </a:t>
            </a:r>
          </a:p>
        </p:txBody>
      </p:sp>
    </p:spTree>
    <p:extLst>
      <p:ext uri="{BB962C8B-B14F-4D97-AF65-F5344CB8AC3E}">
        <p14:creationId xmlns:p14="http://schemas.microsoft.com/office/powerpoint/2010/main" val="1926360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0"/>
            <a:ext cx="2532063" cy="2667000"/>
          </a:xfrm>
          <a:prstGeom prst="rect">
            <a:avLst/>
          </a:prstGeom>
          <a:noFill/>
          <a:extLst>
            <a:ext uri="{909E8E84-426E-40DD-AFC4-6F175D3DCCD1}">
              <a14:hiddenFill xmlns:a14="http://schemas.microsoft.com/office/drawing/2010/main">
                <a:solidFill>
                  <a:srgbClr val="FFFFFF"/>
                </a:solidFill>
              </a14:hiddenFill>
            </a:ext>
          </a:extLst>
        </p:spPr>
      </p:pic>
      <p:pic>
        <p:nvPicPr>
          <p:cNvPr id="94211" name="Picture 3" descr="h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57200"/>
            <a:ext cx="3657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94212" name="Picture 4" descr="h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1" y="3429000"/>
            <a:ext cx="2460625" cy="3124200"/>
          </a:xfrm>
          <a:prstGeom prst="rect">
            <a:avLst/>
          </a:prstGeom>
          <a:noFill/>
          <a:extLst>
            <a:ext uri="{909E8E84-426E-40DD-AFC4-6F175D3DCCD1}">
              <a14:hiddenFill xmlns:a14="http://schemas.microsoft.com/office/drawing/2010/main">
                <a:solidFill>
                  <a:srgbClr val="FFFFFF"/>
                </a:solidFill>
              </a14:hiddenFill>
            </a:ext>
          </a:extLst>
        </p:spPr>
      </p:pic>
      <p:pic>
        <p:nvPicPr>
          <p:cNvPr id="94213" name="Picture 5" descr="h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505200"/>
            <a:ext cx="2922588"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216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4" name="Group 2"/>
          <p:cNvGrpSpPr>
            <a:grpSpLocks/>
          </p:cNvGrpSpPr>
          <p:nvPr/>
        </p:nvGrpSpPr>
        <p:grpSpPr bwMode="auto">
          <a:xfrm>
            <a:off x="533400" y="0"/>
            <a:ext cx="7924800" cy="5867400"/>
            <a:chOff x="336" y="192"/>
            <a:chExt cx="4992" cy="3696"/>
          </a:xfrm>
        </p:grpSpPr>
        <p:graphicFrame>
          <p:nvGraphicFramePr>
            <p:cNvPr id="95235" name="Object 3"/>
            <p:cNvGraphicFramePr>
              <a:graphicFrameLocks noChangeAspect="1"/>
            </p:cNvGraphicFramePr>
            <p:nvPr/>
          </p:nvGraphicFramePr>
          <p:xfrm>
            <a:off x="336" y="768"/>
            <a:ext cx="4992" cy="3120"/>
          </p:xfrm>
          <a:graphic>
            <a:graphicData uri="http://schemas.openxmlformats.org/presentationml/2006/ole">
              <mc:AlternateContent xmlns:mc="http://schemas.openxmlformats.org/markup-compatibility/2006">
                <mc:Choice xmlns:v="urn:schemas-microsoft-com:vml" Requires="v">
                  <p:oleObj spid="_x0000_s2051" name="Bitmap Image" r:id="rId3" imgW="3067478" imgH="2343477" progId="Paint.Picture">
                    <p:embed/>
                  </p:oleObj>
                </mc:Choice>
                <mc:Fallback>
                  <p:oleObj name="Bitmap Image" r:id="rId3" imgW="3067478" imgH="2343477" progId="Paint.Picture">
                    <p:embed/>
                    <p:pic>
                      <p:nvPicPr>
                        <p:cNvPr id="0" name=""/>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336" y="768"/>
                          <a:ext cx="4992" cy="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5236" name="Text Box 4"/>
            <p:cNvSpPr txBox="1">
              <a:spLocks noChangeArrowheads="1"/>
            </p:cNvSpPr>
            <p:nvPr/>
          </p:nvSpPr>
          <p:spPr bwMode="auto">
            <a:xfrm>
              <a:off x="672" y="192"/>
              <a:ext cx="4176"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600">
                <a:solidFill>
                  <a:srgbClr val="FF9900"/>
                </a:solidFill>
                <a:latin typeface=".Vn3DH" pitchFamily="34" charset="0"/>
              </a:endParaRPr>
            </a:p>
          </p:txBody>
        </p:sp>
      </p:grpSp>
    </p:spTree>
    <p:extLst>
      <p:ext uri="{BB962C8B-B14F-4D97-AF65-F5344CB8AC3E}">
        <p14:creationId xmlns:p14="http://schemas.microsoft.com/office/powerpoint/2010/main" val="16286240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95234"/>
                                        </p:tgtEl>
                                      </p:cBhvr>
                                    </p:animEffect>
                                    <p:set>
                                      <p:cBhvr>
                                        <p:cTn id="7" dur="1" fill="hold">
                                          <p:stCondLst>
                                            <p:cond delay="499"/>
                                          </p:stCondLst>
                                        </p:cTn>
                                        <p:tgtEl>
                                          <p:spTgt spid="952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70104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5304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box(in)">
                                      <p:cBhvr>
                                        <p:cTn id="7" dur="500"/>
                                        <p:tgtEl>
                                          <p:spTgt spid="100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1165027108_6">
            <a:hlinkClick r:id="rId2"/>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457200" y="685800"/>
            <a:ext cx="2354263" cy="3200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03" name="Text Box 3"/>
          <p:cNvSpPr txBox="1">
            <a:spLocks noChangeArrowheads="1"/>
          </p:cNvSpPr>
          <p:nvPr/>
        </p:nvSpPr>
        <p:spPr bwMode="auto">
          <a:xfrm>
            <a:off x="381000" y="4876800"/>
            <a:ext cx="3657600" cy="36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spcBef>
                <a:spcPct val="50000"/>
              </a:spcBef>
            </a:pPr>
            <a:r>
              <a:rPr lang="en-US"/>
              <a:t>GẠCH - NGÓI ĐẤT SÉT NUNG </a:t>
            </a:r>
          </a:p>
        </p:txBody>
      </p:sp>
      <p:sp>
        <p:nvSpPr>
          <p:cNvPr id="102404" name="Rectangle 4"/>
          <p:cNvSpPr>
            <a:spLocks noChangeArrowheads="1"/>
          </p:cNvSpPr>
          <p:nvPr/>
        </p:nvSpPr>
        <p:spPr bwMode="auto">
          <a:xfrm>
            <a:off x="3349625" y="2895600"/>
            <a:ext cx="184722" cy="36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p>
            <a:endParaRPr lang="en-US"/>
          </a:p>
        </p:txBody>
      </p:sp>
      <p:pic>
        <p:nvPicPr>
          <p:cNvPr id="102405" name="Picture 5" descr="http://tbn0.google.com/images?q=tbn:-FJR3C3XszQ2bM:http://www.vnceramic.org.vn/content/articlefiles/gomxd_tuson02.jpg">
            <a:hlinkClick r:id="rId4"/>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352800" y="1066800"/>
            <a:ext cx="2819400" cy="2668588"/>
          </a:xfrm>
          <a:prstGeom prst="rect">
            <a:avLst/>
          </a:prstGeom>
          <a:noFill/>
          <a:extLst>
            <a:ext uri="{909E8E84-426E-40DD-AFC4-6F175D3DCCD1}">
              <a14:hiddenFill xmlns:a14="http://schemas.microsoft.com/office/drawing/2010/main">
                <a:solidFill>
                  <a:srgbClr val="FFFFFF"/>
                </a:solidFill>
              </a14:hiddenFill>
            </a:ext>
          </a:extLst>
        </p:spPr>
      </p:pic>
      <p:sp>
        <p:nvSpPr>
          <p:cNvPr id="102406" name="Text Box 6"/>
          <p:cNvSpPr txBox="1">
            <a:spLocks noChangeArrowheads="1"/>
          </p:cNvSpPr>
          <p:nvPr/>
        </p:nvSpPr>
        <p:spPr bwMode="auto">
          <a:xfrm>
            <a:off x="4419600" y="4800600"/>
            <a:ext cx="3810000" cy="36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spcBef>
                <a:spcPct val="50000"/>
              </a:spcBef>
            </a:pPr>
            <a:r>
              <a:rPr lang="en-US">
                <a:latin typeface=".VnArial" pitchFamily="34" charset="0"/>
              </a:rPr>
              <a:t>S¶n </a:t>
            </a:r>
            <a:r>
              <a:rPr lang="en-US"/>
              <a:t>xuất gạch ngói nung </a:t>
            </a:r>
          </a:p>
        </p:txBody>
      </p:sp>
      <p:pic>
        <p:nvPicPr>
          <p:cNvPr id="102407" name="Picture 7" descr="HT-Gach-Block-trong-co">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16002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7863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2405"/>
                                        </p:tgtEl>
                                        <p:attrNameLst>
                                          <p:attrName>style.visibility</p:attrName>
                                        </p:attrNameLst>
                                      </p:cBhvr>
                                      <p:to>
                                        <p:strVal val="visible"/>
                                      </p:to>
                                    </p:set>
                                    <p:animEffect transition="in" filter="box(in)">
                                      <p:cBhvr>
                                        <p:cTn id="7" dur="2000"/>
                                        <p:tgtEl>
                                          <p:spTgt spid="102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406"/>
                                        </p:tgtEl>
                                        <p:attrNameLst>
                                          <p:attrName>style.visibility</p:attrName>
                                        </p:attrNameLst>
                                      </p:cBhvr>
                                      <p:to>
                                        <p:strVal val="visible"/>
                                      </p:to>
                                    </p:set>
                                    <p:anim calcmode="lin" valueType="num">
                                      <p:cBhvr additive="base">
                                        <p:cTn id="12" dur="500" fill="hold"/>
                                        <p:tgtEl>
                                          <p:spTgt spid="102406"/>
                                        </p:tgtEl>
                                        <p:attrNameLst>
                                          <p:attrName>ppt_x</p:attrName>
                                        </p:attrNameLst>
                                      </p:cBhvr>
                                      <p:tavLst>
                                        <p:tav tm="0">
                                          <p:val>
                                            <p:strVal val="#ppt_x"/>
                                          </p:val>
                                        </p:tav>
                                        <p:tav tm="100000">
                                          <p:val>
                                            <p:strVal val="#ppt_x"/>
                                          </p:val>
                                        </p:tav>
                                      </p:tavLst>
                                    </p:anim>
                                    <p:anim calcmode="lin" valueType="num">
                                      <p:cBhvr additive="base">
                                        <p:cTn id="13" dur="500" fill="hold"/>
                                        <p:tgtEl>
                                          <p:spTgt spid="10240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02402"/>
                                        </p:tgtEl>
                                        <p:attrNameLst>
                                          <p:attrName>style.visibility</p:attrName>
                                        </p:attrNameLst>
                                      </p:cBhvr>
                                      <p:to>
                                        <p:strVal val="visible"/>
                                      </p:to>
                                    </p:set>
                                    <p:animEffect transition="in" filter="box(in)">
                                      <p:cBhvr>
                                        <p:cTn id="18" dur="2000"/>
                                        <p:tgtEl>
                                          <p:spTgt spid="10240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2403"/>
                                        </p:tgtEl>
                                        <p:attrNameLst>
                                          <p:attrName>style.visibility</p:attrName>
                                        </p:attrNameLst>
                                      </p:cBhvr>
                                      <p:to>
                                        <p:strVal val="visible"/>
                                      </p:to>
                                    </p:set>
                                    <p:anim calcmode="lin" valueType="num">
                                      <p:cBhvr additive="base">
                                        <p:cTn id="23" dur="500" fill="hold"/>
                                        <p:tgtEl>
                                          <p:spTgt spid="102403"/>
                                        </p:tgtEl>
                                        <p:attrNameLst>
                                          <p:attrName>ppt_x</p:attrName>
                                        </p:attrNameLst>
                                      </p:cBhvr>
                                      <p:tavLst>
                                        <p:tav tm="0">
                                          <p:val>
                                            <p:strVal val="#ppt_x"/>
                                          </p:val>
                                        </p:tav>
                                        <p:tav tm="100000">
                                          <p:val>
                                            <p:strVal val="#ppt_x"/>
                                          </p:val>
                                        </p:tav>
                                      </p:tavLst>
                                    </p:anim>
                                    <p:anim calcmode="lin" valueType="num">
                                      <p:cBhvr additive="base">
                                        <p:cTn id="24" dur="500" fill="hold"/>
                                        <p:tgtEl>
                                          <p:spTgt spid="10240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102407"/>
                                        </p:tgtEl>
                                        <p:attrNameLst>
                                          <p:attrName>style.visibility</p:attrName>
                                        </p:attrNameLst>
                                      </p:cBhvr>
                                      <p:to>
                                        <p:strVal val="visible"/>
                                      </p:to>
                                    </p:set>
                                    <p:animEffect transition="in" filter="box(in)">
                                      <p:cBhvr>
                                        <p:cTn id="29" dur="500"/>
                                        <p:tgtEl>
                                          <p:spTgt spid="102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p:bldP spid="1024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D:\CHEMISTRY 9\HÌNH ẢNH\background-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447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descr="suhaid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658814"/>
            <a:ext cx="47244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8" descr="gom- chu dau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760788"/>
            <a:ext cx="4648200"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9" descr="viglacera 36 HQV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759200"/>
            <a:ext cx="44196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0" descr="làng-gốm-bát-tr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85800"/>
            <a:ext cx="4419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11"/>
          <p:cNvSpPr txBox="1">
            <a:spLocks noChangeArrowheads="1"/>
          </p:cNvSpPr>
          <p:nvPr/>
        </p:nvSpPr>
        <p:spPr bwMode="auto">
          <a:xfrm>
            <a:off x="2209800" y="1"/>
            <a:ext cx="571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a:solidFill>
                  <a:srgbClr val="A50021"/>
                </a:solidFill>
                <a:latin typeface="Times New Roman" pitchFamily="18" charset="0"/>
              </a:rPr>
              <a:t>Các cơ sở sản xuất đồ gốm sứ</a:t>
            </a:r>
          </a:p>
        </p:txBody>
      </p:sp>
    </p:spTree>
    <p:extLst>
      <p:ext uri="{BB962C8B-B14F-4D97-AF65-F5344CB8AC3E}">
        <p14:creationId xmlns:p14="http://schemas.microsoft.com/office/powerpoint/2010/main" val="1116606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3048000" y="304801"/>
            <a:ext cx="3581400"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spcBef>
                <a:spcPct val="50000"/>
              </a:spcBef>
            </a:pPr>
            <a:r>
              <a:rPr lang="en-US" sz="2000">
                <a:latin typeface=".VnArial" pitchFamily="34" charset="0"/>
              </a:rPr>
              <a:t>C¸c s¶n phÈm gèm sø</a:t>
            </a:r>
          </a:p>
        </p:txBody>
      </p:sp>
      <p:pic>
        <p:nvPicPr>
          <p:cNvPr id="109571" name="Picture 3" descr="Bình gốm men co">
            <a:hlinkClick r:id="rId2" tooltip="&quot;Bình gốm men co&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434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2" name="Picture 4" descr="Bình gốm men celadon">
            <a:hlinkClick r:id="rId4" tooltip="&quot;Bình gốm men celadon&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762000"/>
            <a:ext cx="34480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Text Box 5"/>
          <p:cNvSpPr txBox="1">
            <a:spLocks noChangeArrowheads="1"/>
          </p:cNvSpPr>
          <p:nvPr/>
        </p:nvSpPr>
        <p:spPr bwMode="auto">
          <a:xfrm>
            <a:off x="5638800" y="5562600"/>
            <a:ext cx="2667000" cy="36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spcBef>
                <a:spcPct val="50000"/>
              </a:spcBef>
            </a:pPr>
            <a:r>
              <a:rPr lang="vi-VN"/>
              <a:t>Bình gốm men celadon</a:t>
            </a:r>
            <a:endParaRPr lang="en-US"/>
          </a:p>
        </p:txBody>
      </p:sp>
      <p:sp>
        <p:nvSpPr>
          <p:cNvPr id="109574" name="Text Box 6"/>
          <p:cNvSpPr txBox="1">
            <a:spLocks noChangeArrowheads="1"/>
          </p:cNvSpPr>
          <p:nvPr/>
        </p:nvSpPr>
        <p:spPr bwMode="auto">
          <a:xfrm>
            <a:off x="685800" y="5486400"/>
            <a:ext cx="2895600" cy="36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spcBef>
                <a:spcPct val="50000"/>
              </a:spcBef>
            </a:pPr>
            <a:r>
              <a:rPr lang="vi-VN"/>
              <a:t>Bình gốm men co</a:t>
            </a:r>
            <a:endParaRPr lang="en-US"/>
          </a:p>
        </p:txBody>
      </p:sp>
      <p:sp>
        <p:nvSpPr>
          <p:cNvPr id="109575" name="AutoShape 7">
            <a:hlinkClick r:id="rId6" action="ppaction://hlinksldjump" highlightClick="1"/>
          </p:cNvPr>
          <p:cNvSpPr>
            <a:spLocks noChangeArrowheads="1"/>
          </p:cNvSpPr>
          <p:nvPr/>
        </p:nvSpPr>
        <p:spPr bwMode="auto">
          <a:xfrm>
            <a:off x="8229600" y="6324600"/>
            <a:ext cx="914400" cy="533400"/>
          </a:xfrm>
          <a:prstGeom prst="actionButtonForwardNex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Tree>
    <p:extLst>
      <p:ext uri="{BB962C8B-B14F-4D97-AF65-F5344CB8AC3E}">
        <p14:creationId xmlns:p14="http://schemas.microsoft.com/office/powerpoint/2010/main" val="402289610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8_pro20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3733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5" name="Picture 3" descr="20920174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143000"/>
            <a:ext cx="441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10270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Click here to larg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181600" y="3733800"/>
            <a:ext cx="25908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11619" name="Picture 3" descr="Click here to large!"/>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257800" y="381000"/>
            <a:ext cx="2438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11620" name="Picture 4" descr="Click here to large!"/>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066800" y="3657600"/>
            <a:ext cx="2286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11621" name="Picture 5" descr="Click here to large!"/>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066800" y="457200"/>
            <a:ext cx="2362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11622" name="Rectangle 6"/>
          <p:cNvSpPr>
            <a:spLocks noChangeArrowheads="1"/>
          </p:cNvSpPr>
          <p:nvPr/>
        </p:nvSpPr>
        <p:spPr bwMode="auto">
          <a:xfrm>
            <a:off x="3781426" y="2576514"/>
            <a:ext cx="184722" cy="36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p>
            <a:endParaRPr lang="en-US"/>
          </a:p>
        </p:txBody>
      </p:sp>
      <p:sp>
        <p:nvSpPr>
          <p:cNvPr id="111623" name="Rectangle 7"/>
          <p:cNvSpPr>
            <a:spLocks noChangeArrowheads="1"/>
          </p:cNvSpPr>
          <p:nvPr/>
        </p:nvSpPr>
        <p:spPr bwMode="auto">
          <a:xfrm>
            <a:off x="3781426" y="2576514"/>
            <a:ext cx="184722" cy="36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p>
            <a:endParaRPr lang="en-US"/>
          </a:p>
        </p:txBody>
      </p:sp>
      <p:sp>
        <p:nvSpPr>
          <p:cNvPr id="111624" name="Rectangle 8"/>
          <p:cNvSpPr>
            <a:spLocks noChangeArrowheads="1"/>
          </p:cNvSpPr>
          <p:nvPr/>
        </p:nvSpPr>
        <p:spPr bwMode="auto">
          <a:xfrm>
            <a:off x="3781426" y="2576514"/>
            <a:ext cx="184722" cy="36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p>
            <a:endParaRPr lang="en-US"/>
          </a:p>
        </p:txBody>
      </p:sp>
      <p:sp>
        <p:nvSpPr>
          <p:cNvPr id="111625" name="Rectangle 9"/>
          <p:cNvSpPr>
            <a:spLocks noChangeArrowheads="1"/>
          </p:cNvSpPr>
          <p:nvPr/>
        </p:nvSpPr>
        <p:spPr bwMode="auto">
          <a:xfrm>
            <a:off x="3781426" y="2576514"/>
            <a:ext cx="184722" cy="36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p>
            <a:endParaRPr lang="en-US"/>
          </a:p>
        </p:txBody>
      </p:sp>
      <p:sp>
        <p:nvSpPr>
          <p:cNvPr id="111626" name="Text Box 10"/>
          <p:cNvSpPr txBox="1">
            <a:spLocks noChangeArrowheads="1"/>
          </p:cNvSpPr>
          <p:nvPr/>
        </p:nvSpPr>
        <p:spPr bwMode="auto">
          <a:xfrm>
            <a:off x="2590800" y="1"/>
            <a:ext cx="3962400" cy="1015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spcBef>
                <a:spcPct val="50000"/>
              </a:spcBef>
            </a:pPr>
            <a:r>
              <a:rPr lang="en-US" sz="2400" b="1"/>
              <a:t>Bình gốm Bát Tràng</a:t>
            </a:r>
            <a:br>
              <a:rPr lang="en-US" sz="2400" b="1"/>
            </a:br>
            <a:r>
              <a:rPr lang="en-US"/>
              <a:t/>
            </a:r>
            <a:br>
              <a:rPr lang="en-US"/>
            </a:br>
            <a:endParaRPr lang="en-US"/>
          </a:p>
        </p:txBody>
      </p:sp>
    </p:spTree>
    <p:extLst>
      <p:ext uri="{BB962C8B-B14F-4D97-AF65-F5344CB8AC3E}">
        <p14:creationId xmlns:p14="http://schemas.microsoft.com/office/powerpoint/2010/main" val="395117443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Click here to larg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09600" y="3733800"/>
            <a:ext cx="31242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13667" name="Picture 3" descr="Click here to large!"/>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486400" y="609600"/>
            <a:ext cx="29718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13668" name="Picture 4" descr="Click here to large!"/>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029200" y="3733800"/>
            <a:ext cx="3276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113669" name="Rectangle 5"/>
          <p:cNvSpPr>
            <a:spLocks noChangeArrowheads="1"/>
          </p:cNvSpPr>
          <p:nvPr/>
        </p:nvSpPr>
        <p:spPr bwMode="auto">
          <a:xfrm>
            <a:off x="3781426" y="-935038"/>
            <a:ext cx="184722" cy="36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p>
            <a:endParaRPr lang="en-US"/>
          </a:p>
        </p:txBody>
      </p:sp>
      <p:sp>
        <p:nvSpPr>
          <p:cNvPr id="113670" name="Rectangle 6"/>
          <p:cNvSpPr>
            <a:spLocks noChangeArrowheads="1"/>
          </p:cNvSpPr>
          <p:nvPr/>
        </p:nvSpPr>
        <p:spPr bwMode="auto">
          <a:xfrm>
            <a:off x="3781426" y="-935038"/>
            <a:ext cx="184722" cy="49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p>
            <a:r>
              <a:rPr lang="en-US" sz="800">
                <a:latin typeface="Verdana" pitchFamily="34" charset="0"/>
                <a:cs typeface="Times New Roman" pitchFamily="18" charset="0"/>
              </a:rPr>
              <a:t/>
            </a:r>
            <a:br>
              <a:rPr lang="en-US" sz="800">
                <a:latin typeface="Verdana" pitchFamily="34" charset="0"/>
                <a:cs typeface="Times New Roman" pitchFamily="18" charset="0"/>
              </a:rPr>
            </a:br>
            <a:endParaRPr lang="en-US"/>
          </a:p>
        </p:txBody>
      </p:sp>
      <p:sp>
        <p:nvSpPr>
          <p:cNvPr id="113671" name="Rectangle 7"/>
          <p:cNvSpPr>
            <a:spLocks noChangeArrowheads="1"/>
          </p:cNvSpPr>
          <p:nvPr/>
        </p:nvSpPr>
        <p:spPr bwMode="auto">
          <a:xfrm>
            <a:off x="3781426" y="-935038"/>
            <a:ext cx="184722" cy="36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p>
            <a:endParaRPr lang="en-US"/>
          </a:p>
        </p:txBody>
      </p:sp>
      <p:pic>
        <p:nvPicPr>
          <p:cNvPr id="113672" name="Picture 8" descr="Click here to lar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609600"/>
            <a:ext cx="3048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3" name="AutoShape 9">
            <a:hlinkClick r:id="rId9" action="ppaction://hlinksldjump" highlightClick="1"/>
          </p:cNvPr>
          <p:cNvSpPr>
            <a:spLocks noChangeArrowheads="1"/>
          </p:cNvSpPr>
          <p:nvPr/>
        </p:nvSpPr>
        <p:spPr bwMode="auto">
          <a:xfrm>
            <a:off x="8305800" y="6477000"/>
            <a:ext cx="838200" cy="381000"/>
          </a:xfrm>
          <a:prstGeom prst="actionButtonReturn">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3674" name="Text Box 10"/>
          <p:cNvSpPr txBox="1">
            <a:spLocks noChangeArrowheads="1"/>
          </p:cNvSpPr>
          <p:nvPr/>
        </p:nvSpPr>
        <p:spPr bwMode="auto">
          <a:xfrm>
            <a:off x="2590800" y="6019800"/>
            <a:ext cx="4038600" cy="36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spcBef>
                <a:spcPct val="50000"/>
              </a:spcBef>
            </a:pPr>
            <a:r>
              <a:rPr lang="en-US" b="1"/>
              <a:t>Bát ăn cơm - gốm Bát Tràng</a:t>
            </a:r>
            <a:r>
              <a:rPr lang="en-US"/>
              <a:t> </a:t>
            </a:r>
          </a:p>
        </p:txBody>
      </p:sp>
    </p:spTree>
    <p:extLst>
      <p:ext uri="{BB962C8B-B14F-4D97-AF65-F5344CB8AC3E}">
        <p14:creationId xmlns:p14="http://schemas.microsoft.com/office/powerpoint/2010/main" val="58729556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 y="886830"/>
            <a:ext cx="8445500" cy="4440959"/>
          </a:xfrm>
          <a:prstGeom prst="rect">
            <a:avLst/>
          </a:prstGeom>
        </p:spPr>
        <p:txBody>
          <a:bodyPr wrap="square" lIns="80010" tIns="40005" rIns="80010" bIns="40005">
            <a:spAutoFit/>
          </a:bodyPr>
          <a:lstStyle/>
          <a:p>
            <a:pPr>
              <a:spcBef>
                <a:spcPts val="525"/>
              </a:spcBef>
              <a:spcAft>
                <a:spcPts val="525"/>
              </a:spcAft>
            </a:pPr>
            <a:r>
              <a:rPr lang="en-US" sz="2500" b="1" u="sng" dirty="0">
                <a:solidFill>
                  <a:srgbClr val="0000FF"/>
                </a:solidFill>
                <a:latin typeface="Times New Roman" pitchFamily="18" charset="0"/>
                <a:cs typeface="Times New Roman" pitchFamily="18" charset="0"/>
              </a:rPr>
              <a:t>III- </a:t>
            </a:r>
            <a:r>
              <a:rPr lang="en-US" sz="2500" b="1" u="sng" dirty="0" err="1">
                <a:solidFill>
                  <a:srgbClr val="0000FF"/>
                </a:solidFill>
                <a:latin typeface="Times New Roman" pitchFamily="18" charset="0"/>
                <a:cs typeface="Times New Roman" pitchFamily="18" charset="0"/>
              </a:rPr>
              <a:t>Sơ</a:t>
            </a:r>
            <a:r>
              <a:rPr lang="en-US" sz="2500" b="1" u="sng" dirty="0">
                <a:solidFill>
                  <a:srgbClr val="0000FF"/>
                </a:solidFill>
                <a:latin typeface="Times New Roman" pitchFamily="18" charset="0"/>
                <a:cs typeface="Times New Roman" pitchFamily="18" charset="0"/>
              </a:rPr>
              <a:t> </a:t>
            </a:r>
            <a:r>
              <a:rPr lang="en-US" sz="2500" b="1" u="sng" dirty="0" err="1">
                <a:solidFill>
                  <a:srgbClr val="0000FF"/>
                </a:solidFill>
                <a:latin typeface="Times New Roman" pitchFamily="18" charset="0"/>
                <a:cs typeface="Times New Roman" pitchFamily="18" charset="0"/>
              </a:rPr>
              <a:t>lược</a:t>
            </a:r>
            <a:r>
              <a:rPr lang="en-US" sz="2500" b="1" u="sng" dirty="0">
                <a:solidFill>
                  <a:srgbClr val="0000FF"/>
                </a:solidFill>
                <a:latin typeface="Times New Roman" pitchFamily="18" charset="0"/>
                <a:cs typeface="Times New Roman" pitchFamily="18" charset="0"/>
              </a:rPr>
              <a:t> </a:t>
            </a:r>
            <a:r>
              <a:rPr lang="en-US" sz="2500" b="1" u="sng" dirty="0" err="1">
                <a:solidFill>
                  <a:srgbClr val="0000FF"/>
                </a:solidFill>
                <a:latin typeface="Times New Roman" pitchFamily="18" charset="0"/>
                <a:cs typeface="Times New Roman" pitchFamily="18" charset="0"/>
              </a:rPr>
              <a:t>về</a:t>
            </a:r>
            <a:r>
              <a:rPr lang="en-US" sz="2500" b="1" u="sng" dirty="0">
                <a:solidFill>
                  <a:srgbClr val="0000FF"/>
                </a:solidFill>
                <a:latin typeface="Times New Roman" pitchFamily="18" charset="0"/>
                <a:cs typeface="Times New Roman" pitchFamily="18" charset="0"/>
              </a:rPr>
              <a:t> </a:t>
            </a:r>
            <a:r>
              <a:rPr lang="en-US" sz="2500" b="1" u="sng" dirty="0" err="1">
                <a:solidFill>
                  <a:srgbClr val="0000FF"/>
                </a:solidFill>
                <a:latin typeface="Times New Roman" pitchFamily="18" charset="0"/>
                <a:cs typeface="Times New Roman" pitchFamily="18" charset="0"/>
              </a:rPr>
              <a:t>công</a:t>
            </a:r>
            <a:r>
              <a:rPr lang="en-US" sz="2500" b="1" u="sng" dirty="0">
                <a:solidFill>
                  <a:srgbClr val="0000FF"/>
                </a:solidFill>
                <a:latin typeface="Times New Roman" pitchFamily="18" charset="0"/>
                <a:cs typeface="Times New Roman" pitchFamily="18" charset="0"/>
              </a:rPr>
              <a:t> </a:t>
            </a:r>
            <a:r>
              <a:rPr lang="en-US" sz="2500" b="1" u="sng" dirty="0" err="1">
                <a:solidFill>
                  <a:srgbClr val="0000FF"/>
                </a:solidFill>
                <a:latin typeface="Times New Roman" pitchFamily="18" charset="0"/>
                <a:cs typeface="Times New Roman" pitchFamily="18" charset="0"/>
              </a:rPr>
              <a:t>nghiệp</a:t>
            </a:r>
            <a:r>
              <a:rPr lang="en-US" sz="2500" b="1" u="sng" dirty="0">
                <a:solidFill>
                  <a:srgbClr val="0000FF"/>
                </a:solidFill>
                <a:latin typeface="Times New Roman" pitchFamily="18" charset="0"/>
                <a:cs typeface="Times New Roman" pitchFamily="18" charset="0"/>
              </a:rPr>
              <a:t> </a:t>
            </a:r>
            <a:r>
              <a:rPr lang="en-US" sz="2500" b="1" u="sng" dirty="0" err="1">
                <a:solidFill>
                  <a:srgbClr val="0000FF"/>
                </a:solidFill>
                <a:latin typeface="Times New Roman" pitchFamily="18" charset="0"/>
                <a:cs typeface="Times New Roman" pitchFamily="18" charset="0"/>
              </a:rPr>
              <a:t>silicat</a:t>
            </a:r>
            <a:endParaRPr lang="en-US" sz="2500" dirty="0">
              <a:solidFill>
                <a:srgbClr val="0000FF"/>
              </a:solidFill>
              <a:latin typeface="Times New Roman" pitchFamily="18" charset="0"/>
              <a:cs typeface="Times New Roman" pitchFamily="18" charset="0"/>
            </a:endParaRPr>
          </a:p>
          <a:p>
            <a:pPr>
              <a:spcBef>
                <a:spcPts val="525"/>
              </a:spcBef>
              <a:spcAft>
                <a:spcPts val="525"/>
              </a:spcAft>
            </a:pPr>
            <a:r>
              <a:rPr lang="en-US" sz="2500" b="1" u="sng" dirty="0">
                <a:solidFill>
                  <a:srgbClr val="5F24E7"/>
                </a:solidFill>
                <a:latin typeface="Times New Roman" pitchFamily="18" charset="0"/>
                <a:cs typeface="Times New Roman" pitchFamily="18" charset="0"/>
              </a:rPr>
              <a:t>1</a:t>
            </a:r>
            <a:r>
              <a:rPr lang="en-US" sz="2500" b="1" u="sng" dirty="0">
                <a:solidFill>
                  <a:srgbClr val="5F24E7"/>
                </a:solidFill>
                <a:latin typeface="Times New Roman" pitchFamily="18" charset="0"/>
                <a:cs typeface="Times New Roman" pitchFamily="18" charset="0"/>
              </a:rPr>
              <a:t>. </a:t>
            </a:r>
            <a:r>
              <a:rPr lang="en-US" sz="2500" b="1" u="sng" dirty="0" err="1">
                <a:solidFill>
                  <a:srgbClr val="5F24E7"/>
                </a:solidFill>
                <a:latin typeface="Times New Roman" pitchFamily="18" charset="0"/>
                <a:cs typeface="Times New Roman" pitchFamily="18" charset="0"/>
              </a:rPr>
              <a:t>SX</a:t>
            </a:r>
            <a:r>
              <a:rPr lang="en-US" sz="2500" b="1" u="sng" dirty="0">
                <a:solidFill>
                  <a:srgbClr val="5F24E7"/>
                </a:solidFill>
                <a:latin typeface="Times New Roman" pitchFamily="18" charset="0"/>
                <a:cs typeface="Times New Roman" pitchFamily="18" charset="0"/>
              </a:rPr>
              <a:t> </a:t>
            </a:r>
            <a:r>
              <a:rPr lang="en-US" sz="2500" b="1" u="sng" dirty="0" err="1">
                <a:solidFill>
                  <a:srgbClr val="5F24E7"/>
                </a:solidFill>
                <a:latin typeface="Times New Roman" pitchFamily="18" charset="0"/>
                <a:cs typeface="Times New Roman" pitchFamily="18" charset="0"/>
              </a:rPr>
              <a:t>đồ</a:t>
            </a:r>
            <a:r>
              <a:rPr lang="en-US" sz="2500" b="1" u="sng" dirty="0">
                <a:solidFill>
                  <a:srgbClr val="5F24E7"/>
                </a:solidFill>
                <a:latin typeface="Times New Roman" pitchFamily="18" charset="0"/>
                <a:cs typeface="Times New Roman" pitchFamily="18" charset="0"/>
              </a:rPr>
              <a:t> </a:t>
            </a:r>
            <a:r>
              <a:rPr lang="en-US" sz="2500" b="1" u="sng" dirty="0" err="1">
                <a:solidFill>
                  <a:srgbClr val="5F24E7"/>
                </a:solidFill>
                <a:latin typeface="Times New Roman" pitchFamily="18" charset="0"/>
                <a:cs typeface="Times New Roman" pitchFamily="18" charset="0"/>
              </a:rPr>
              <a:t>gốm</a:t>
            </a:r>
            <a:r>
              <a:rPr lang="en-US" sz="2500" b="1" u="sng" dirty="0">
                <a:solidFill>
                  <a:srgbClr val="5F24E7"/>
                </a:solidFill>
                <a:latin typeface="Times New Roman" pitchFamily="18" charset="0"/>
                <a:cs typeface="Times New Roman" pitchFamily="18" charset="0"/>
              </a:rPr>
              <a:t> </a:t>
            </a:r>
            <a:r>
              <a:rPr lang="en-US" sz="2500" b="1" u="sng" dirty="0" err="1">
                <a:solidFill>
                  <a:srgbClr val="5F24E7"/>
                </a:solidFill>
                <a:latin typeface="Times New Roman" pitchFamily="18" charset="0"/>
                <a:cs typeface="Times New Roman" pitchFamily="18" charset="0"/>
              </a:rPr>
              <a:t>sứ</a:t>
            </a:r>
            <a:endParaRPr lang="en-US" sz="2500" dirty="0">
              <a:solidFill>
                <a:srgbClr val="5F24E7"/>
              </a:solidFill>
              <a:latin typeface="Times New Roman" pitchFamily="18" charset="0"/>
              <a:cs typeface="Times New Roman" pitchFamily="18" charset="0"/>
            </a:endParaRPr>
          </a:p>
          <a:p>
            <a:pPr>
              <a:spcBef>
                <a:spcPts val="525"/>
              </a:spcBef>
              <a:spcAft>
                <a:spcPts val="525"/>
              </a:spcAft>
            </a:pPr>
            <a:r>
              <a:rPr lang="en-US" sz="2500" dirty="0">
                <a:solidFill>
                  <a:srgbClr val="5F24E7"/>
                </a:solidFill>
                <a:latin typeface="Times New Roman" pitchFamily="18" charset="0"/>
                <a:cs typeface="Times New Roman" pitchFamily="18" charset="0"/>
              </a:rPr>
              <a:t>a. </a:t>
            </a:r>
            <a:r>
              <a:rPr lang="en-US" sz="2500" b="1" i="1" u="sng" dirty="0" err="1">
                <a:solidFill>
                  <a:srgbClr val="5F24E7"/>
                </a:solidFill>
                <a:latin typeface="Times New Roman" pitchFamily="18" charset="0"/>
                <a:cs typeface="Times New Roman" pitchFamily="18" charset="0"/>
              </a:rPr>
              <a:t>Nguyên</a:t>
            </a:r>
            <a:r>
              <a:rPr lang="en-US" sz="2500" b="1" i="1" u="sng" dirty="0">
                <a:solidFill>
                  <a:srgbClr val="5F24E7"/>
                </a:solidFill>
                <a:latin typeface="Times New Roman" pitchFamily="18" charset="0"/>
                <a:cs typeface="Times New Roman" pitchFamily="18" charset="0"/>
              </a:rPr>
              <a:t> </a:t>
            </a:r>
            <a:r>
              <a:rPr lang="en-US" sz="2500" b="1" i="1" u="sng" dirty="0" err="1">
                <a:solidFill>
                  <a:srgbClr val="5F24E7"/>
                </a:solidFill>
                <a:latin typeface="Times New Roman" pitchFamily="18" charset="0"/>
                <a:cs typeface="Times New Roman" pitchFamily="18" charset="0"/>
              </a:rPr>
              <a:t>liệu</a:t>
            </a:r>
            <a:r>
              <a:rPr lang="en-US" sz="2500" dirty="0">
                <a:solidFill>
                  <a:srgbClr val="5F24E7"/>
                </a:solidFill>
                <a:latin typeface="Times New Roman" pitchFamily="18" charset="0"/>
                <a:cs typeface="Times New Roman" pitchFamily="18" charset="0"/>
              </a:rPr>
              <a:t>:   </a:t>
            </a:r>
            <a:r>
              <a:rPr lang="en-US" sz="2500" dirty="0" err="1">
                <a:latin typeface="Times New Roman" pitchFamily="18" charset="0"/>
                <a:cs typeface="Times New Roman" pitchFamily="18" charset="0"/>
              </a:rPr>
              <a:t>Đất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sét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thạch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anh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fenpat</a:t>
            </a:r>
            <a:endParaRPr lang="en-US" sz="2500" dirty="0">
              <a:latin typeface="Times New Roman" pitchFamily="18" charset="0"/>
              <a:cs typeface="Times New Roman" pitchFamily="18" charset="0"/>
            </a:endParaRPr>
          </a:p>
          <a:p>
            <a:pPr>
              <a:spcBef>
                <a:spcPts val="525"/>
              </a:spcBef>
              <a:spcAft>
                <a:spcPts val="525"/>
              </a:spcAft>
            </a:pPr>
            <a:r>
              <a:rPr lang="pt-BR" sz="2500" dirty="0">
                <a:solidFill>
                  <a:srgbClr val="5F24E7"/>
                </a:solidFill>
                <a:latin typeface="Times New Roman" pitchFamily="18" charset="0"/>
                <a:cs typeface="Times New Roman" pitchFamily="18" charset="0"/>
              </a:rPr>
              <a:t>b) </a:t>
            </a:r>
            <a:r>
              <a:rPr lang="pt-BR" sz="2500" b="1" i="1" dirty="0">
                <a:solidFill>
                  <a:srgbClr val="5F24E7"/>
                </a:solidFill>
                <a:latin typeface="Times New Roman" pitchFamily="18" charset="0"/>
                <a:cs typeface="Times New Roman" pitchFamily="18" charset="0"/>
              </a:rPr>
              <a:t>Các công đoạn chính</a:t>
            </a:r>
            <a:endParaRPr lang="en-US" sz="2500" dirty="0">
              <a:solidFill>
                <a:srgbClr val="5F24E7"/>
              </a:solidFill>
              <a:latin typeface="Times New Roman" pitchFamily="18" charset="0"/>
              <a:cs typeface="Times New Roman" pitchFamily="18" charset="0"/>
            </a:endParaRPr>
          </a:p>
          <a:p>
            <a:pPr>
              <a:spcBef>
                <a:spcPts val="525"/>
              </a:spcBef>
              <a:spcAft>
                <a:spcPts val="525"/>
              </a:spcAft>
            </a:pPr>
            <a:r>
              <a:rPr lang="pt-BR" sz="2500" dirty="0">
                <a:latin typeface="Times New Roman" pitchFamily="18" charset="0"/>
                <a:cs typeface="Times New Roman" pitchFamily="18" charset="0"/>
              </a:rPr>
              <a:t>-  (</a:t>
            </a:r>
            <a:r>
              <a:rPr lang="pt-BR" sz="2500" dirty="0">
                <a:latin typeface="Times New Roman" pitchFamily="18" charset="0"/>
                <a:cs typeface="Times New Roman" pitchFamily="18" charset="0"/>
              </a:rPr>
              <a:t>Đất sét + Thạch anh + fenpat) + H</a:t>
            </a:r>
            <a:r>
              <a:rPr lang="pt-BR" sz="2500" baseline="-25000" dirty="0">
                <a:latin typeface="Times New Roman" pitchFamily="18" charset="0"/>
                <a:cs typeface="Times New Roman" pitchFamily="18" charset="0"/>
              </a:rPr>
              <a:t>2</a:t>
            </a:r>
            <a:r>
              <a:rPr lang="pt-BR" sz="2500" dirty="0">
                <a:latin typeface="Times New Roman" pitchFamily="18" charset="0"/>
                <a:cs typeface="Times New Roman" pitchFamily="18" charset="0"/>
              </a:rPr>
              <a:t>O nhào nhuyễn </a:t>
            </a:r>
            <a:r>
              <a:rPr lang="en-US" sz="2500" dirty="0">
                <a:latin typeface="Times New Roman" pitchFamily="18" charset="0"/>
                <a:cs typeface="Times New Roman" pitchFamily="18" charset="0"/>
                <a:sym typeface="Symbol"/>
              </a:rPr>
              <a:t></a:t>
            </a:r>
            <a:r>
              <a:rPr lang="pt-BR" sz="2500" dirty="0">
                <a:latin typeface="Times New Roman" pitchFamily="18" charset="0"/>
                <a:cs typeface="Times New Roman" pitchFamily="18" charset="0"/>
              </a:rPr>
              <a:t> khối dẻo</a:t>
            </a:r>
            <a:endParaRPr lang="en-US" sz="2500" dirty="0">
              <a:latin typeface="Times New Roman" pitchFamily="18" charset="0"/>
              <a:cs typeface="Times New Roman" pitchFamily="18" charset="0"/>
            </a:endParaRPr>
          </a:p>
          <a:p>
            <a:pPr>
              <a:spcBef>
                <a:spcPts val="525"/>
              </a:spcBef>
              <a:spcAft>
                <a:spcPts val="525"/>
              </a:spcAft>
            </a:pPr>
            <a:r>
              <a:rPr lang="pt-BR" sz="2500" dirty="0">
                <a:latin typeface="Times New Roman" pitchFamily="18" charset="0"/>
                <a:cs typeface="Times New Roman" pitchFamily="18" charset="0"/>
              </a:rPr>
              <a:t>- Tạo hình </a:t>
            </a:r>
            <a:r>
              <a:rPr lang="pt-BR" sz="2500" dirty="0">
                <a:latin typeface="Times New Roman" pitchFamily="18" charset="0"/>
                <a:cs typeface="Times New Roman" pitchFamily="18" charset="0"/>
                <a:sym typeface="Wingdings"/>
              </a:rPr>
              <a:t></a:t>
            </a:r>
            <a:r>
              <a:rPr lang="pt-BR" sz="2500" dirty="0">
                <a:latin typeface="Times New Roman" pitchFamily="18" charset="0"/>
                <a:cs typeface="Times New Roman" pitchFamily="18" charset="0"/>
              </a:rPr>
              <a:t> Sấy khô</a:t>
            </a:r>
            <a:endParaRPr lang="en-US" sz="2500" dirty="0">
              <a:latin typeface="Times New Roman" pitchFamily="18" charset="0"/>
              <a:cs typeface="Times New Roman" pitchFamily="18" charset="0"/>
            </a:endParaRPr>
          </a:p>
          <a:p>
            <a:pPr>
              <a:spcBef>
                <a:spcPts val="525"/>
              </a:spcBef>
              <a:spcAft>
                <a:spcPts val="525"/>
              </a:spcAft>
            </a:pPr>
            <a:r>
              <a:rPr lang="pt-BR" sz="2500" dirty="0">
                <a:latin typeface="Times New Roman" pitchFamily="18" charset="0"/>
                <a:cs typeface="Times New Roman" pitchFamily="18" charset="0"/>
              </a:rPr>
              <a:t>- Nung ở nhiệt độ cao thích hợp </a:t>
            </a:r>
            <a:endParaRPr lang="en-US" sz="2500" dirty="0">
              <a:latin typeface="Times New Roman" pitchFamily="18" charset="0"/>
              <a:cs typeface="Times New Roman" pitchFamily="18" charset="0"/>
            </a:endParaRPr>
          </a:p>
          <a:p>
            <a:pPr>
              <a:spcBef>
                <a:spcPts val="525"/>
              </a:spcBef>
              <a:spcAft>
                <a:spcPts val="525"/>
              </a:spcAft>
            </a:pPr>
            <a:r>
              <a:rPr lang="pt-BR" sz="2500" dirty="0">
                <a:solidFill>
                  <a:srgbClr val="5F24E7"/>
                </a:solidFill>
                <a:latin typeface="Times New Roman" pitchFamily="18" charset="0"/>
                <a:cs typeface="Times New Roman" pitchFamily="18" charset="0"/>
              </a:rPr>
              <a:t>c</a:t>
            </a:r>
            <a:r>
              <a:rPr lang="pt-BR" sz="2500" b="1" i="1" dirty="0">
                <a:solidFill>
                  <a:srgbClr val="5F24E7"/>
                </a:solidFill>
                <a:latin typeface="Times New Roman" pitchFamily="18" charset="0"/>
                <a:cs typeface="Times New Roman" pitchFamily="18" charset="0"/>
              </a:rPr>
              <a:t>) Cơ sỏ sản xuất </a:t>
            </a:r>
            <a:r>
              <a:rPr lang="en-US" sz="2500" dirty="0">
                <a:solidFill>
                  <a:srgbClr val="5F24E7"/>
                </a:solidFill>
                <a:latin typeface="Times New Roman" pitchFamily="18" charset="0"/>
                <a:cs typeface="Times New Roman" pitchFamily="18" charset="0"/>
              </a:rPr>
              <a:t>:  </a:t>
            </a:r>
            <a:r>
              <a:rPr lang="en-US" sz="2500" dirty="0" err="1">
                <a:latin typeface="Times New Roman" pitchFamily="18" charset="0"/>
                <a:cs typeface="Times New Roman" pitchFamily="18" charset="0"/>
              </a:rPr>
              <a:t>Bát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Tràng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Hải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Dương</a:t>
            </a:r>
            <a:r>
              <a:rPr lang="en-US" sz="2500" dirty="0">
                <a:latin typeface="Times New Roman" pitchFamily="18" charset="0"/>
                <a:cs typeface="Times New Roman" pitchFamily="18" charset="0"/>
              </a:rPr>
              <a:t>...</a:t>
            </a:r>
          </a:p>
        </p:txBody>
      </p:sp>
      <p:sp>
        <p:nvSpPr>
          <p:cNvPr id="3" name="TextBox 2"/>
          <p:cNvSpPr txBox="1"/>
          <p:nvPr/>
        </p:nvSpPr>
        <p:spPr>
          <a:xfrm>
            <a:off x="617202" y="71438"/>
            <a:ext cx="8256684" cy="511679"/>
          </a:xfrm>
          <a:prstGeom prst="rect">
            <a:avLst/>
          </a:prstGeom>
          <a:noFill/>
        </p:spPr>
        <p:txBody>
          <a:bodyPr wrap="none" lIns="80010" tIns="40005" rIns="80010" bIns="40005" rtlCol="0">
            <a:spAutoFit/>
          </a:bodyPr>
          <a:lstStyle/>
          <a:p>
            <a:r>
              <a:rPr lang="it-IT" sz="2800" b="1" dirty="0">
                <a:solidFill>
                  <a:srgbClr val="FF0000"/>
                </a:solidFill>
                <a:latin typeface="Times New Roman" pitchFamily="18" charset="0"/>
                <a:cs typeface="Times New Roman" pitchFamily="18" charset="0"/>
              </a:rPr>
              <a:t>Tiết 39 - Bài 30</a:t>
            </a:r>
            <a:r>
              <a:rPr lang="it-IT" sz="2800" dirty="0">
                <a:solidFill>
                  <a:srgbClr val="FF0000"/>
                </a:solidFill>
                <a:latin typeface="Times New Roman" pitchFamily="18" charset="0"/>
                <a:cs typeface="Times New Roman" pitchFamily="18" charset="0"/>
              </a:rPr>
              <a:t> </a:t>
            </a:r>
            <a:r>
              <a:rPr lang="it-IT" sz="2800" i="1" dirty="0">
                <a:solidFill>
                  <a:srgbClr val="FF0000"/>
                </a:solidFill>
                <a:latin typeface="Times New Roman" pitchFamily="18" charset="0"/>
                <a:cs typeface="Times New Roman" pitchFamily="18" charset="0"/>
              </a:rPr>
              <a:t>:</a:t>
            </a:r>
            <a:r>
              <a:rPr lang="it-IT" sz="2800" dirty="0">
                <a:solidFill>
                  <a:srgbClr val="FF0000"/>
                </a:solidFill>
                <a:latin typeface="Times New Roman" pitchFamily="18" charset="0"/>
                <a:cs typeface="Times New Roman" pitchFamily="18" charset="0"/>
              </a:rPr>
              <a:t>   </a:t>
            </a:r>
            <a:r>
              <a:rPr lang="it-IT" sz="2800" b="1" dirty="0">
                <a:solidFill>
                  <a:srgbClr val="FF0000"/>
                </a:solidFill>
                <a:latin typeface="Times New Roman" pitchFamily="18" charset="0"/>
                <a:cs typeface="Times New Roman" pitchFamily="18" charset="0"/>
              </a:rPr>
              <a:t>SILIC- </a:t>
            </a:r>
            <a:r>
              <a:rPr lang="it-IT" sz="2800" b="1" dirty="0">
                <a:solidFill>
                  <a:srgbClr val="FF0000"/>
                </a:solidFill>
                <a:latin typeface="Times New Roman" pitchFamily="18" charset="0"/>
                <a:cs typeface="Times New Roman" pitchFamily="18" charset="0"/>
              </a:rPr>
              <a:t>CÔNG NGHIỆP </a:t>
            </a:r>
            <a:r>
              <a:rPr lang="it-IT" sz="2800" b="1" dirty="0">
                <a:solidFill>
                  <a:srgbClr val="FF0000"/>
                </a:solidFill>
                <a:latin typeface="Times New Roman" pitchFamily="18" charset="0"/>
                <a:cs typeface="Times New Roman" pitchFamily="18" charset="0"/>
              </a:rPr>
              <a:t>SILICAT</a:t>
            </a:r>
            <a:endParaRPr lang="en-US" sz="2800" dirty="0">
              <a:solidFill>
                <a:srgbClr val="FF0000"/>
              </a:solidFill>
              <a:latin typeface="Times New Roman" pitchFamily="18" charset="0"/>
              <a:cs typeface="Times New Roman" pitchFamily="18" charset="0"/>
            </a:endParaRPr>
          </a:p>
        </p:txBody>
      </p:sp>
      <p:pic>
        <p:nvPicPr>
          <p:cNvPr id="4" name="Picture 2" descr="App Insights: Tập viết chữ đẹp | Apptopi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73" b="20723"/>
          <a:stretch/>
        </p:blipFill>
        <p:spPr bwMode="auto">
          <a:xfrm>
            <a:off x="4699000" y="742080"/>
            <a:ext cx="858570" cy="626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07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Image result for NHÀ MÁY xi măng"/>
          <p:cNvSpPr>
            <a:spLocks noChangeAspect="1" noChangeArrowheads="1"/>
          </p:cNvSpPr>
          <p:nvPr/>
        </p:nvSpPr>
        <p:spPr bwMode="auto">
          <a:xfrm>
            <a:off x="155576" y="-144462"/>
            <a:ext cx="304800" cy="304801"/>
          </a:xfrm>
          <a:prstGeom prst="rect">
            <a:avLst/>
          </a:prstGeom>
          <a:noFill/>
        </p:spPr>
        <p:txBody>
          <a:bodyPr vert="horz" wrap="square" lIns="80010" tIns="40005" rIns="80010" bIns="40005" numCol="1" anchor="t" anchorCtr="0" compatLnSpc="1">
            <a:prstTxWarp prst="textNoShape">
              <a:avLst/>
            </a:prstTxWarp>
          </a:bodyPr>
          <a:lstStyle/>
          <a:p>
            <a:endParaRPr lang="en-US"/>
          </a:p>
        </p:txBody>
      </p:sp>
      <p:sp>
        <p:nvSpPr>
          <p:cNvPr id="4100" name="AutoShape 4" descr="Image result for NHÀ MÁY xi măng"/>
          <p:cNvSpPr>
            <a:spLocks noChangeAspect="1" noChangeArrowheads="1"/>
          </p:cNvSpPr>
          <p:nvPr/>
        </p:nvSpPr>
        <p:spPr bwMode="auto">
          <a:xfrm>
            <a:off x="155576" y="-144462"/>
            <a:ext cx="304800" cy="304801"/>
          </a:xfrm>
          <a:prstGeom prst="rect">
            <a:avLst/>
          </a:prstGeom>
          <a:noFill/>
        </p:spPr>
        <p:txBody>
          <a:bodyPr vert="horz" wrap="square" lIns="80010" tIns="40005" rIns="80010" bIns="40005" numCol="1" anchor="t" anchorCtr="0" compatLnSpc="1">
            <a:prstTxWarp prst="textNoShape">
              <a:avLst/>
            </a:prstTxWarp>
          </a:bodyPr>
          <a:lstStyle/>
          <a:p>
            <a:endParaRPr lang="en-US"/>
          </a:p>
        </p:txBody>
      </p:sp>
      <p:sp>
        <p:nvSpPr>
          <p:cNvPr id="4102" name="AutoShape 6" descr="Image result for NHÀ MÁY xi măng"/>
          <p:cNvSpPr>
            <a:spLocks noChangeAspect="1" noChangeArrowheads="1"/>
          </p:cNvSpPr>
          <p:nvPr/>
        </p:nvSpPr>
        <p:spPr bwMode="auto">
          <a:xfrm>
            <a:off x="155576" y="-144462"/>
            <a:ext cx="304800" cy="304801"/>
          </a:xfrm>
          <a:prstGeom prst="rect">
            <a:avLst/>
          </a:prstGeom>
          <a:noFill/>
        </p:spPr>
        <p:txBody>
          <a:bodyPr vert="horz" wrap="square" lIns="80010" tIns="40005" rIns="80010" bIns="40005" numCol="1" anchor="t" anchorCtr="0" compatLnSpc="1">
            <a:prstTxWarp prst="textNoShape">
              <a:avLst/>
            </a:prstTxWarp>
          </a:bodyPr>
          <a:lstStyle/>
          <a:p>
            <a:endParaRPr lang="en-US"/>
          </a:p>
        </p:txBody>
      </p:sp>
      <p:sp>
        <p:nvSpPr>
          <p:cNvPr id="37" name="Rectangle 36"/>
          <p:cNvSpPr/>
          <p:nvPr/>
        </p:nvSpPr>
        <p:spPr>
          <a:xfrm>
            <a:off x="1722314" y="160339"/>
            <a:ext cx="5699381" cy="511679"/>
          </a:xfrm>
          <a:prstGeom prst="rect">
            <a:avLst/>
          </a:prstGeom>
          <a:noFill/>
        </p:spPr>
        <p:txBody>
          <a:bodyPr wrap="none" lIns="80010" tIns="40005" rIns="80010" bIns="40005">
            <a:spAutoFit/>
          </a:bodyPr>
          <a:lstStyle/>
          <a:p>
            <a:pPr algn="ctr"/>
            <a:r>
              <a:rPr lang="en-US" sz="2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NHÀ MÁY SẢN XUẤT  XI MĂNG</a:t>
            </a:r>
            <a:endParaRPr lang="en-US" sz="2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pic>
        <p:nvPicPr>
          <p:cNvPr id="38" name="Picture 8" descr="Image result for NHÀ MÁY xi măng"/>
          <p:cNvPicPr>
            <a:picLocks noChangeAspect="1" noChangeArrowheads="1"/>
          </p:cNvPicPr>
          <p:nvPr/>
        </p:nvPicPr>
        <p:blipFill>
          <a:blip r:embed="rId4"/>
          <a:srcRect/>
          <a:stretch>
            <a:fillRect/>
          </a:stretch>
        </p:blipFill>
        <p:spPr bwMode="auto">
          <a:xfrm>
            <a:off x="0" y="1036113"/>
            <a:ext cx="9144000" cy="5821887"/>
          </a:xfrm>
          <a:prstGeom prst="rect">
            <a:avLst/>
          </a:prstGeom>
          <a:noFill/>
        </p:spPr>
      </p:pic>
    </p:spTree>
    <p:extLst>
      <p:ext uri="{BB962C8B-B14F-4D97-AF65-F5344CB8AC3E}">
        <p14:creationId xmlns:p14="http://schemas.microsoft.com/office/powerpoint/2010/main" val="3745195477"/>
      </p:ext>
    </p:extLst>
  </p:cSld>
  <p:clrMapOvr>
    <a:masterClrMapping/>
  </p:clrMapOvr>
  <p:transition spd="slow">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1" nodeType="with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ppt_w</p:attrName>
                                        </p:attrNameLst>
                                      </p:cBhvr>
                                      <p:tavLst>
                                        <p:tav tm="0" fmla="#ppt_w*sin(2.5*pi*$)">
                                          <p:val>
                                            <p:fltVal val="0"/>
                                          </p:val>
                                        </p:tav>
                                        <p:tav tm="100000">
                                          <p:val>
                                            <p:fltVal val="1"/>
                                          </p:val>
                                        </p:tav>
                                      </p:tavLst>
                                    </p:anim>
                                    <p:anim calcmode="lin" valueType="num">
                                      <p:cBhvr>
                                        <p:cTn id="9" dur="1000" fill="hold"/>
                                        <p:tgtEl>
                                          <p:spTgt spid="37"/>
                                        </p:tgtEl>
                                        <p:attrNameLst>
                                          <p:attrName>ppt_h</p:attrName>
                                        </p:attrNameLst>
                                      </p:cBhvr>
                                      <p:tavLst>
                                        <p:tav tm="0">
                                          <p:val>
                                            <p:strVal val="#ppt_h"/>
                                          </p:val>
                                        </p:tav>
                                        <p:tav tm="100000">
                                          <p:val>
                                            <p:strVal val="#ppt_h"/>
                                          </p:val>
                                        </p:tav>
                                      </p:tavLst>
                                    </p:anim>
                                  </p:childTnLst>
                                </p:cTn>
                              </p:par>
                              <p:par>
                                <p:cTn id="10" presetID="22" presetClass="emph" presetSubtype="0" repeatCount="indefinite" fill="hold" grpId="0" nodeType="withEffect">
                                  <p:stCondLst>
                                    <p:cond delay="0"/>
                                  </p:stCondLst>
                                  <p:endCondLst>
                                    <p:cond evt="onNext" delay="0">
                                      <p:tgtEl>
                                        <p:sldTgt/>
                                      </p:tgtEl>
                                    </p:cond>
                                  </p:endCondLst>
                                  <p:iterate type="lt">
                                    <p:tmPct val="0"/>
                                  </p:iterate>
                                  <p:childTnLst>
                                    <p:animClr clrSpc="hsl" dir="cw">
                                      <p:cBhvr override="childStyle">
                                        <p:cTn id="11" dur="500" fill="hold"/>
                                        <p:tgtEl>
                                          <p:spTgt spid="37"/>
                                        </p:tgtEl>
                                        <p:attrNameLst>
                                          <p:attrName>style.color</p:attrName>
                                        </p:attrNameLst>
                                      </p:cBhvr>
                                      <p:by>
                                        <p:hsl h="-7200000" s="0" l="0"/>
                                      </p:by>
                                    </p:animClr>
                                    <p:animClr clrSpc="hsl" dir="cw">
                                      <p:cBhvr>
                                        <p:cTn id="12" dur="500" fill="hold"/>
                                        <p:tgtEl>
                                          <p:spTgt spid="37"/>
                                        </p:tgtEl>
                                        <p:attrNameLst>
                                          <p:attrName>fillcolor</p:attrName>
                                        </p:attrNameLst>
                                      </p:cBhvr>
                                      <p:by>
                                        <p:hsl h="-7200000" s="0" l="0"/>
                                      </p:by>
                                    </p:animClr>
                                    <p:animClr clrSpc="hsl" dir="cw">
                                      <p:cBhvr>
                                        <p:cTn id="13" dur="500" fill="hold"/>
                                        <p:tgtEl>
                                          <p:spTgt spid="37"/>
                                        </p:tgtEl>
                                        <p:attrNameLst>
                                          <p:attrName>stroke.color</p:attrName>
                                        </p:attrNameLst>
                                      </p:cBhvr>
                                      <p:by>
                                        <p:hsl h="-7200000" s="0" l="0"/>
                                      </p:by>
                                    </p:animClr>
                                    <p:set>
                                      <p:cBhvr>
                                        <p:cTn id="14" dur="500" fill="hold"/>
                                        <p:tgtEl>
                                          <p:spTgt spid="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52400"/>
            <a:ext cx="7315200" cy="465512"/>
          </a:xfrm>
          <a:prstGeom prst="rect">
            <a:avLst/>
          </a:prstGeom>
          <a:noFill/>
        </p:spPr>
        <p:txBody>
          <a:bodyPr wrap="square" lIns="80010" tIns="40005" rIns="80010" bIns="40005" rtlCol="0">
            <a:spAutoFit/>
          </a:bodyPr>
          <a:lstStyle/>
          <a:p>
            <a:r>
              <a:rPr lang="en-US" sz="2500" b="1" dirty="0">
                <a:solidFill>
                  <a:srgbClr val="FF0000"/>
                </a:solidFill>
                <a:latin typeface="Times New Roman" pitchFamily="18" charset="0"/>
                <a:cs typeface="Times New Roman" pitchFamily="18" charset="0"/>
              </a:rPr>
              <a:t>XI MĂNG CÓ NHIỀU CHỦNG </a:t>
            </a:r>
            <a:r>
              <a:rPr lang="en-US" sz="2500" b="1">
                <a:solidFill>
                  <a:srgbClr val="FF0000"/>
                </a:solidFill>
                <a:latin typeface="Times New Roman" pitchFamily="18" charset="0"/>
                <a:cs typeface="Times New Roman" pitchFamily="18" charset="0"/>
              </a:rPr>
              <a:t>LOẠI:</a:t>
            </a:r>
            <a:endParaRPr lang="en-US" sz="2500" b="1" dirty="0">
              <a:solidFill>
                <a:srgbClr val="FF0000"/>
              </a:solidFill>
              <a:latin typeface="Times New Roman" pitchFamily="18" charset="0"/>
              <a:cs typeface="Times New Roman" pitchFamily="18" charset="0"/>
            </a:endParaRPr>
          </a:p>
        </p:txBody>
      </p:sp>
      <p:sp>
        <p:nvSpPr>
          <p:cNvPr id="5" name="AutoShape 2" descr="Kết quả hình ảnh cho xi măng puzolan"/>
          <p:cNvSpPr>
            <a:spLocks noChangeAspect="1" noChangeArrowheads="1"/>
          </p:cNvSpPr>
          <p:nvPr/>
        </p:nvSpPr>
        <p:spPr bwMode="auto">
          <a:xfrm>
            <a:off x="155576"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010" tIns="40005" rIns="80010" bIns="40005" numCol="1" anchor="t" anchorCtr="0" compatLnSpc="1">
            <a:prstTxWarp prst="textNoShape">
              <a:avLst/>
            </a:prstTxWarp>
          </a:bodyPr>
          <a:lstStyle/>
          <a:p>
            <a:endParaRPr lang="en-US"/>
          </a:p>
        </p:txBody>
      </p:sp>
      <p:sp>
        <p:nvSpPr>
          <p:cNvPr id="6" name="AutoShape 4" descr="Kết quả hình ảnh cho xi măng puzolan"/>
          <p:cNvSpPr>
            <a:spLocks noChangeAspect="1" noChangeArrowheads="1"/>
          </p:cNvSpPr>
          <p:nvPr/>
        </p:nvSpPr>
        <p:spPr bwMode="auto">
          <a:xfrm>
            <a:off x="307976"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010" tIns="40005" rIns="80010" bIns="40005" numCol="1" anchor="t" anchorCtr="0" compatLnSpc="1">
            <a:prstTxWarp prst="textNoShape">
              <a:avLst/>
            </a:prstTxWarp>
          </a:bodyPr>
          <a:lstStyle/>
          <a:p>
            <a:endParaRPr lang="en-US"/>
          </a:p>
        </p:txBody>
      </p:sp>
      <p:pic>
        <p:nvPicPr>
          <p:cNvPr id="5126" name="Picture 6" descr="Kết quả hình ảnh cho xi măng puzo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941" y="3427258"/>
            <a:ext cx="3076576" cy="327834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Kết quả hình ảnh cho xi măng pooclă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61950"/>
            <a:ext cx="228600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Kết quả hình ảnh cho xi măng pooclăng hon h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300256"/>
            <a:ext cx="5388882" cy="3557744"/>
          </a:xfrm>
          <a:prstGeom prst="rect">
            <a:avLst/>
          </a:prstGeom>
          <a:noFill/>
          <a:extLst>
            <a:ext uri="{909E8E84-426E-40DD-AFC4-6F175D3DCCD1}">
              <a14:hiddenFill xmlns:a14="http://schemas.microsoft.com/office/drawing/2010/main">
                <a:solidFill>
                  <a:srgbClr val="FFFFFF"/>
                </a:solidFill>
              </a14:hiddenFill>
            </a:ext>
          </a:extLst>
        </p:spPr>
      </p:pic>
      <p:sp>
        <p:nvSpPr>
          <p:cNvPr id="30722" name="AutoShape 2" descr="Image result for xi măng giếng khoan"/>
          <p:cNvSpPr>
            <a:spLocks noChangeAspect="1" noChangeArrowheads="1"/>
          </p:cNvSpPr>
          <p:nvPr/>
        </p:nvSpPr>
        <p:spPr bwMode="auto">
          <a:xfrm>
            <a:off x="155576" y="-144462"/>
            <a:ext cx="304800" cy="304801"/>
          </a:xfrm>
          <a:prstGeom prst="rect">
            <a:avLst/>
          </a:prstGeom>
          <a:noFill/>
        </p:spPr>
        <p:txBody>
          <a:bodyPr vert="horz" wrap="square" lIns="80010" tIns="40005" rIns="80010" bIns="40005" numCol="1" anchor="t" anchorCtr="0" compatLnSpc="1">
            <a:prstTxWarp prst="textNoShape">
              <a:avLst/>
            </a:prstTxWarp>
          </a:bodyPr>
          <a:lstStyle/>
          <a:p>
            <a:endParaRPr lang="en-US"/>
          </a:p>
        </p:txBody>
      </p:sp>
      <p:sp>
        <p:nvSpPr>
          <p:cNvPr id="30724" name="AutoShape 4" descr="Image result for xi măng giếng khoan"/>
          <p:cNvSpPr>
            <a:spLocks noChangeAspect="1" noChangeArrowheads="1"/>
          </p:cNvSpPr>
          <p:nvPr/>
        </p:nvSpPr>
        <p:spPr bwMode="auto">
          <a:xfrm>
            <a:off x="155576" y="-144462"/>
            <a:ext cx="304800" cy="304801"/>
          </a:xfrm>
          <a:prstGeom prst="rect">
            <a:avLst/>
          </a:prstGeom>
          <a:noFill/>
        </p:spPr>
        <p:txBody>
          <a:bodyPr vert="horz" wrap="square" lIns="80010" tIns="40005" rIns="80010" bIns="40005" numCol="1" anchor="t" anchorCtr="0" compatLnSpc="1">
            <a:prstTxWarp prst="textNoShape">
              <a:avLst/>
            </a:prstTxWarp>
          </a:bodyPr>
          <a:lstStyle/>
          <a:p>
            <a:endParaRPr lang="en-US"/>
          </a:p>
        </p:txBody>
      </p:sp>
      <p:sp>
        <p:nvSpPr>
          <p:cNvPr id="30726" name="AutoShape 6" descr="Image result for xi măng giếng khoan"/>
          <p:cNvSpPr>
            <a:spLocks noChangeAspect="1" noChangeArrowheads="1"/>
          </p:cNvSpPr>
          <p:nvPr/>
        </p:nvSpPr>
        <p:spPr bwMode="auto">
          <a:xfrm>
            <a:off x="155576" y="-144462"/>
            <a:ext cx="304800" cy="304801"/>
          </a:xfrm>
          <a:prstGeom prst="rect">
            <a:avLst/>
          </a:prstGeom>
          <a:noFill/>
        </p:spPr>
        <p:txBody>
          <a:bodyPr vert="horz" wrap="square" lIns="80010" tIns="40005" rIns="80010" bIns="40005" numCol="1" anchor="t" anchorCtr="0" compatLnSpc="1">
            <a:prstTxWarp prst="textNoShape">
              <a:avLst/>
            </a:prstTxWarp>
          </a:bodyPr>
          <a:lstStyle/>
          <a:p>
            <a:endParaRPr lang="en-US"/>
          </a:p>
        </p:txBody>
      </p:sp>
      <p:sp>
        <p:nvSpPr>
          <p:cNvPr id="30728" name="AutoShape 8" descr="Image result for xi măng giếng khoan"/>
          <p:cNvSpPr>
            <a:spLocks noChangeAspect="1" noChangeArrowheads="1"/>
          </p:cNvSpPr>
          <p:nvPr/>
        </p:nvSpPr>
        <p:spPr bwMode="auto">
          <a:xfrm>
            <a:off x="155576" y="-144462"/>
            <a:ext cx="304800" cy="304801"/>
          </a:xfrm>
          <a:prstGeom prst="rect">
            <a:avLst/>
          </a:prstGeom>
          <a:noFill/>
        </p:spPr>
        <p:txBody>
          <a:bodyPr vert="horz" wrap="square" lIns="80010" tIns="40005" rIns="80010" bIns="40005" numCol="1" anchor="t" anchorCtr="0" compatLnSpc="1">
            <a:prstTxWarp prst="textNoShape">
              <a:avLst/>
            </a:prstTxWarp>
          </a:bodyPr>
          <a:lstStyle/>
          <a:p>
            <a:endParaRPr lang="en-US"/>
          </a:p>
        </p:txBody>
      </p:sp>
      <p:sp>
        <p:nvSpPr>
          <p:cNvPr id="30730" name="AutoShape 10" descr="Image result for xi măng giếng khoan"/>
          <p:cNvSpPr>
            <a:spLocks noChangeAspect="1" noChangeArrowheads="1"/>
          </p:cNvSpPr>
          <p:nvPr/>
        </p:nvSpPr>
        <p:spPr bwMode="auto">
          <a:xfrm>
            <a:off x="155576" y="-144462"/>
            <a:ext cx="304800" cy="304801"/>
          </a:xfrm>
          <a:prstGeom prst="rect">
            <a:avLst/>
          </a:prstGeom>
          <a:noFill/>
        </p:spPr>
        <p:txBody>
          <a:bodyPr vert="horz" wrap="square" lIns="80010" tIns="40005" rIns="80010" bIns="40005" numCol="1" anchor="t" anchorCtr="0" compatLnSpc="1">
            <a:prstTxWarp prst="textNoShape">
              <a:avLst/>
            </a:prstTxWarp>
          </a:bodyPr>
          <a:lstStyle/>
          <a:p>
            <a:endParaRPr lang="en-US"/>
          </a:p>
        </p:txBody>
      </p:sp>
      <p:sp>
        <p:nvSpPr>
          <p:cNvPr id="30732" name="AutoShape 12" descr="Image result for xi măng giếng khoan"/>
          <p:cNvSpPr>
            <a:spLocks noChangeAspect="1" noChangeArrowheads="1"/>
          </p:cNvSpPr>
          <p:nvPr/>
        </p:nvSpPr>
        <p:spPr bwMode="auto">
          <a:xfrm>
            <a:off x="155576" y="-144462"/>
            <a:ext cx="304800" cy="304801"/>
          </a:xfrm>
          <a:prstGeom prst="rect">
            <a:avLst/>
          </a:prstGeom>
          <a:noFill/>
        </p:spPr>
        <p:txBody>
          <a:bodyPr vert="horz" wrap="square" lIns="80010" tIns="40005" rIns="80010" bIns="40005" numCol="1" anchor="t" anchorCtr="0" compatLnSpc="1">
            <a:prstTxWarp prst="textNoShape">
              <a:avLst/>
            </a:prstTxWarp>
          </a:bodyPr>
          <a:lstStyle/>
          <a:p>
            <a:endParaRPr lang="en-US"/>
          </a:p>
        </p:txBody>
      </p:sp>
      <p:sp>
        <p:nvSpPr>
          <p:cNvPr id="30734" name="AutoShape 14" descr="Image result for xi măng giếng khoan"/>
          <p:cNvSpPr>
            <a:spLocks noChangeAspect="1" noChangeArrowheads="1"/>
          </p:cNvSpPr>
          <p:nvPr/>
        </p:nvSpPr>
        <p:spPr bwMode="auto">
          <a:xfrm>
            <a:off x="155576" y="-144462"/>
            <a:ext cx="304800" cy="304801"/>
          </a:xfrm>
          <a:prstGeom prst="rect">
            <a:avLst/>
          </a:prstGeom>
          <a:noFill/>
        </p:spPr>
        <p:txBody>
          <a:bodyPr vert="horz" wrap="square" lIns="80010" tIns="40005" rIns="80010" bIns="40005" numCol="1" anchor="t" anchorCtr="0" compatLnSpc="1">
            <a:prstTxWarp prst="textNoShape">
              <a:avLst/>
            </a:prstTxWarp>
          </a:bodyPr>
          <a:lstStyle/>
          <a:p>
            <a:endParaRPr lang="en-US"/>
          </a:p>
        </p:txBody>
      </p:sp>
      <p:sp>
        <p:nvSpPr>
          <p:cNvPr id="30736" name="AutoShape 16" descr="Image result for xi măng giếng khoan"/>
          <p:cNvSpPr>
            <a:spLocks noChangeAspect="1" noChangeArrowheads="1"/>
          </p:cNvSpPr>
          <p:nvPr/>
        </p:nvSpPr>
        <p:spPr bwMode="auto">
          <a:xfrm>
            <a:off x="155576" y="-144462"/>
            <a:ext cx="304800" cy="304801"/>
          </a:xfrm>
          <a:prstGeom prst="rect">
            <a:avLst/>
          </a:prstGeom>
          <a:noFill/>
        </p:spPr>
        <p:txBody>
          <a:bodyPr vert="horz" wrap="square" lIns="80010" tIns="40005" rIns="80010" bIns="40005" numCol="1" anchor="t" anchorCtr="0" compatLnSpc="1">
            <a:prstTxWarp prst="textNoShape">
              <a:avLst/>
            </a:prstTxWarp>
          </a:bodyPr>
          <a:lstStyle/>
          <a:p>
            <a:endParaRPr lang="en-US"/>
          </a:p>
        </p:txBody>
      </p:sp>
      <p:pic>
        <p:nvPicPr>
          <p:cNvPr id="16" name="Picture 15" descr="h_64624024xm gieng khoan owc_s.jpg"/>
          <p:cNvPicPr>
            <a:picLocks noChangeAspect="1"/>
          </p:cNvPicPr>
          <p:nvPr/>
        </p:nvPicPr>
        <p:blipFill>
          <a:blip r:embed="rId5"/>
          <a:stretch>
            <a:fillRect/>
          </a:stretch>
        </p:blipFill>
        <p:spPr>
          <a:xfrm>
            <a:off x="4114802" y="762003"/>
            <a:ext cx="2150086" cy="2434972"/>
          </a:xfrm>
          <a:prstGeom prst="rect">
            <a:avLst/>
          </a:prstGeom>
        </p:spPr>
      </p:pic>
      <p:sp>
        <p:nvSpPr>
          <p:cNvPr id="17" name="TextBox 16"/>
          <p:cNvSpPr txBox="1"/>
          <p:nvPr/>
        </p:nvSpPr>
        <p:spPr>
          <a:xfrm>
            <a:off x="228600" y="685800"/>
            <a:ext cx="4343400" cy="2666114"/>
          </a:xfrm>
          <a:prstGeom prst="rect">
            <a:avLst/>
          </a:prstGeom>
          <a:noFill/>
        </p:spPr>
        <p:txBody>
          <a:bodyPr wrap="square" lIns="80010" tIns="40005" rIns="80010" bIns="40005" rtlCol="0">
            <a:spAutoFit/>
          </a:bodyPr>
          <a:lstStyle/>
          <a:p>
            <a:pPr marL="250031" indent="-250031">
              <a:buFontTx/>
              <a:buChar char="-"/>
            </a:pPr>
            <a:r>
              <a:rPr lang="en-US" sz="2800" b="1">
                <a:latin typeface="Times New Roman" pitchFamily="18" charset="0"/>
                <a:cs typeface="Times New Roman" pitchFamily="18" charset="0"/>
              </a:rPr>
              <a:t>Xi măng pooclang</a:t>
            </a:r>
          </a:p>
          <a:p>
            <a:pPr marL="250031" indent="-250031">
              <a:buFontTx/>
              <a:buChar char="-"/>
            </a:pPr>
            <a:r>
              <a:rPr lang="en-US" sz="2800" b="1">
                <a:latin typeface="Times New Roman" pitchFamily="18" charset="0"/>
                <a:cs typeface="Times New Roman" pitchFamily="18" charset="0"/>
              </a:rPr>
              <a:t>Xi măng puzolan</a:t>
            </a:r>
          </a:p>
          <a:p>
            <a:pPr marL="250031" indent="-250031">
              <a:buFontTx/>
              <a:buChar char="-"/>
            </a:pPr>
            <a:r>
              <a:rPr lang="en-US" sz="2800" b="1">
                <a:latin typeface="Times New Roman" pitchFamily="18" charset="0"/>
                <a:cs typeface="Times New Roman" pitchFamily="18" charset="0"/>
              </a:rPr>
              <a:t>Xi măng hỗn hợp</a:t>
            </a:r>
          </a:p>
          <a:p>
            <a:pPr marL="250031" indent="-250031">
              <a:buFontTx/>
              <a:buChar char="-"/>
            </a:pPr>
            <a:r>
              <a:rPr lang="en-US" sz="2800" b="1">
                <a:latin typeface="Times New Roman" pitchFamily="18" charset="0"/>
                <a:cs typeface="Times New Roman" pitchFamily="18" charset="0"/>
              </a:rPr>
              <a:t>Xi măng bền sunfat</a:t>
            </a:r>
          </a:p>
          <a:p>
            <a:pPr marL="250031" indent="-250031">
              <a:buFontTx/>
              <a:buChar char="-"/>
            </a:pPr>
            <a:r>
              <a:rPr lang="en-US" sz="2800" b="1">
                <a:latin typeface="Times New Roman" pitchFamily="18" charset="0"/>
                <a:cs typeface="Times New Roman" pitchFamily="18" charset="0"/>
              </a:rPr>
              <a:t>Xi măng giếng khoan</a:t>
            </a:r>
          </a:p>
          <a:p>
            <a:endParaRPr lang="en-US" sz="2800"/>
          </a:p>
        </p:txBody>
      </p:sp>
    </p:spTree>
    <p:extLst>
      <p:ext uri="{BB962C8B-B14F-4D97-AF65-F5344CB8AC3E}">
        <p14:creationId xmlns:p14="http://schemas.microsoft.com/office/powerpoint/2010/main" val="109076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anim calcmode="lin" valueType="num">
                                      <p:cBhvr>
                                        <p:cTn id="12" dur="500" fill="hold"/>
                                        <p:tgtEl>
                                          <p:spTgt spid="16"/>
                                        </p:tgtEl>
                                        <p:attrNameLst>
                                          <p:attrName>ppt_x</p:attrName>
                                        </p:attrNameLst>
                                      </p:cBhvr>
                                      <p:tavLst>
                                        <p:tav tm="0">
                                          <p:val>
                                            <p:strVal val="#ppt_x"/>
                                          </p:val>
                                        </p:tav>
                                        <p:tav tm="100000">
                                          <p:val>
                                            <p:strVal val="#ppt_x"/>
                                          </p:val>
                                        </p:tav>
                                      </p:tavLst>
                                    </p:anim>
                                    <p:anim calcmode="lin" valueType="num">
                                      <p:cBhvr>
                                        <p:cTn id="13" dur="5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21" presetClass="entr" presetSubtype="1" fill="hold" nodeType="afterEffect">
                                  <p:stCondLst>
                                    <p:cond delay="0"/>
                                  </p:stCondLst>
                                  <p:childTnLst>
                                    <p:set>
                                      <p:cBhvr>
                                        <p:cTn id="16" dur="1" fill="hold">
                                          <p:stCondLst>
                                            <p:cond delay="0"/>
                                          </p:stCondLst>
                                        </p:cTn>
                                        <p:tgtEl>
                                          <p:spTgt spid="5128"/>
                                        </p:tgtEl>
                                        <p:attrNameLst>
                                          <p:attrName>style.visibility</p:attrName>
                                        </p:attrNameLst>
                                      </p:cBhvr>
                                      <p:to>
                                        <p:strVal val="visible"/>
                                      </p:to>
                                    </p:set>
                                    <p:animEffect transition="in" filter="wheel(1)">
                                      <p:cBhvr>
                                        <p:cTn id="17" dur="1000"/>
                                        <p:tgtEl>
                                          <p:spTgt spid="5128"/>
                                        </p:tgtEl>
                                      </p:cBhvr>
                                    </p:animEffect>
                                  </p:childTnLst>
                                </p:cTn>
                              </p:par>
                            </p:childTnLst>
                          </p:cTn>
                        </p:par>
                        <p:par>
                          <p:cTn id="18" fill="hold">
                            <p:stCondLst>
                              <p:cond delay="3500"/>
                            </p:stCondLst>
                            <p:childTnLst>
                              <p:par>
                                <p:cTn id="19" presetID="2" presetClass="entr" presetSubtype="4" fill="hold" nodeType="afterEffect">
                                  <p:stCondLst>
                                    <p:cond delay="0"/>
                                  </p:stCondLst>
                                  <p:childTnLst>
                                    <p:set>
                                      <p:cBhvr>
                                        <p:cTn id="20" dur="1" fill="hold">
                                          <p:stCondLst>
                                            <p:cond delay="0"/>
                                          </p:stCondLst>
                                        </p:cTn>
                                        <p:tgtEl>
                                          <p:spTgt spid="5126"/>
                                        </p:tgtEl>
                                        <p:attrNameLst>
                                          <p:attrName>style.visibility</p:attrName>
                                        </p:attrNameLst>
                                      </p:cBhvr>
                                      <p:to>
                                        <p:strVal val="visible"/>
                                      </p:to>
                                    </p:set>
                                    <p:anim calcmode="lin" valueType="num">
                                      <p:cBhvr additive="base">
                                        <p:cTn id="21" dur="500" fill="hold"/>
                                        <p:tgtEl>
                                          <p:spTgt spid="5126"/>
                                        </p:tgtEl>
                                        <p:attrNameLst>
                                          <p:attrName>ppt_x</p:attrName>
                                        </p:attrNameLst>
                                      </p:cBhvr>
                                      <p:tavLst>
                                        <p:tav tm="0">
                                          <p:val>
                                            <p:strVal val="#ppt_x"/>
                                          </p:val>
                                        </p:tav>
                                        <p:tav tm="100000">
                                          <p:val>
                                            <p:strVal val="#ppt_x"/>
                                          </p:val>
                                        </p:tav>
                                      </p:tavLst>
                                    </p:anim>
                                    <p:anim calcmode="lin" valueType="num">
                                      <p:cBhvr additive="base">
                                        <p:cTn id="22" dur="500" fill="hold"/>
                                        <p:tgtEl>
                                          <p:spTgt spid="5126"/>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2" presetClass="entr" presetSubtype="4" fill="hold" nodeType="afterEffect">
                                  <p:stCondLst>
                                    <p:cond delay="0"/>
                                  </p:stCondLst>
                                  <p:childTnLst>
                                    <p:set>
                                      <p:cBhvr>
                                        <p:cTn id="25" dur="1" fill="hold">
                                          <p:stCondLst>
                                            <p:cond delay="0"/>
                                          </p:stCondLst>
                                        </p:cTn>
                                        <p:tgtEl>
                                          <p:spTgt spid="5130"/>
                                        </p:tgtEl>
                                        <p:attrNameLst>
                                          <p:attrName>style.visibility</p:attrName>
                                        </p:attrNameLst>
                                      </p:cBhvr>
                                      <p:to>
                                        <p:strVal val="visible"/>
                                      </p:to>
                                    </p:set>
                                    <p:animEffect transition="in" filter="wipe(down)">
                                      <p:cBhvr>
                                        <p:cTn id="26"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1437"/>
            <a:ext cx="8229600" cy="6354762"/>
          </a:xfrm>
        </p:spPr>
        <p:txBody>
          <a:bodyPr>
            <a:normAutofit/>
          </a:bodyPr>
          <a:lstStyle/>
          <a:p>
            <a:pPr marL="300038" indent="-300038" algn="just">
              <a:spcBef>
                <a:spcPct val="20000"/>
              </a:spcBef>
              <a:defRPr/>
            </a:pPr>
            <a:r>
              <a:rPr lang="en-US" sz="3500" dirty="0">
                <a:ea typeface="Tahoma" pitchFamily="34" charset="0"/>
                <a:cs typeface="Tahoma" pitchFamily="34" charset="0"/>
              </a:rPr>
              <a:t>   </a:t>
            </a:r>
            <a:r>
              <a:rPr lang="vi-VN" sz="3500" dirty="0">
                <a:ea typeface="Tahoma" pitchFamily="34" charset="0"/>
                <a:cs typeface="Tahoma" pitchFamily="34" charset="0"/>
              </a:rPr>
              <a:t>Ở</a:t>
            </a:r>
            <a:r>
              <a:rPr lang="en-US" sz="3500" dirty="0">
                <a:ea typeface="Tahoma" pitchFamily="34" charset="0"/>
                <a:cs typeface="Tahoma" pitchFamily="34" charset="0"/>
              </a:rPr>
              <a:t> </a:t>
            </a:r>
            <a:r>
              <a:rPr lang="vi-VN" sz="3500" dirty="0">
                <a:ea typeface="Tahoma" pitchFamily="34" charset="0"/>
                <a:cs typeface="Tahoma" pitchFamily="34" charset="0"/>
              </a:rPr>
              <a:t>Việt Nam, xi măng là ngành công nghiệp phát</a:t>
            </a:r>
            <a:r>
              <a:rPr lang="en-US" sz="3500" dirty="0">
                <a:ea typeface="Tahoma" pitchFamily="34" charset="0"/>
                <a:cs typeface="Tahoma" pitchFamily="34" charset="0"/>
              </a:rPr>
              <a:t> </a:t>
            </a:r>
            <a:r>
              <a:rPr lang="vi-VN" sz="3500" dirty="0">
                <a:ea typeface="Tahoma" pitchFamily="34" charset="0"/>
                <a:cs typeface="Tahoma" pitchFamily="34" charset="0"/>
              </a:rPr>
              <a:t>triển sớm nhất (để phục vụ cho công cuộc khai thác thuộc địa của người Pháp)</a:t>
            </a:r>
            <a:r>
              <a:rPr lang="en-US" sz="3500" dirty="0">
                <a:ea typeface="Tahoma" pitchFamily="34" charset="0"/>
                <a:cs typeface="Tahoma" pitchFamily="34" charset="0"/>
              </a:rPr>
              <a:t> </a:t>
            </a:r>
            <a:r>
              <a:rPr lang="vi-VN" sz="3500" dirty="0">
                <a:ea typeface="Tahoma" pitchFamily="34" charset="0"/>
                <a:cs typeface="Tahoma" pitchFamily="34" charset="0"/>
              </a:rPr>
              <a:t>từ </a:t>
            </a:r>
            <a:r>
              <a:rPr lang="vi-VN" sz="3500">
                <a:ea typeface="Tahoma" pitchFamily="34" charset="0"/>
                <a:cs typeface="Tahoma" pitchFamily="34" charset="0"/>
              </a:rPr>
              <a:t>năm </a:t>
            </a:r>
            <a:r>
              <a:rPr lang="en-US" sz="3500">
                <a:latin typeface="Times New Roman" pitchFamily="18" charset="0"/>
                <a:ea typeface="Tahoma" pitchFamily="34" charset="0"/>
                <a:cs typeface="Times New Roman" pitchFamily="18" charset="0"/>
              </a:rPr>
              <a:t>những</a:t>
            </a:r>
            <a:r>
              <a:rPr lang="en-US" sz="3500">
                <a:ea typeface="Tahoma" pitchFamily="34" charset="0"/>
                <a:cs typeface="Tahoma" pitchFamily="34" charset="0"/>
              </a:rPr>
              <a:t> </a:t>
            </a:r>
            <a:r>
              <a:rPr lang="vi-VN" sz="3500">
                <a:ea typeface="Tahoma" pitchFamily="34" charset="0"/>
                <a:cs typeface="Tahoma" pitchFamily="34" charset="0"/>
              </a:rPr>
              <a:t>1899 </a:t>
            </a:r>
            <a:r>
              <a:rPr lang="vi-VN" sz="3500" dirty="0">
                <a:ea typeface="Tahoma" pitchFamily="34" charset="0"/>
                <a:cs typeface="Tahoma" pitchFamily="34" charset="0"/>
              </a:rPr>
              <a:t>tại Hải Phòng. Hải Phòng cũng là cái nôi của ngành xi măng Việt Nam hiện nay.</a:t>
            </a:r>
            <a:r>
              <a:rPr lang="en-US" sz="3500" dirty="0">
                <a:ea typeface="Tahoma" pitchFamily="34" charset="0"/>
                <a:cs typeface="Tahoma" pitchFamily="34" charset="0"/>
              </a:rPr>
              <a:t> </a:t>
            </a:r>
            <a:r>
              <a:rPr lang="vi-VN" sz="3500" dirty="0">
                <a:ea typeface="Tahoma" pitchFamily="34" charset="0"/>
                <a:cs typeface="Tahoma" pitchFamily="34" charset="0"/>
              </a:rPr>
              <a:t>Hiện nay năng lực sản xuất xi măng trong nước của Việt Nam vào khoảng </a:t>
            </a:r>
            <a:r>
              <a:rPr lang="vi-VN" sz="3500">
                <a:ea typeface="Tahoma" pitchFamily="34" charset="0"/>
                <a:cs typeface="Tahoma" pitchFamily="34" charset="0"/>
              </a:rPr>
              <a:t>trên </a:t>
            </a:r>
            <a:r>
              <a:rPr lang="en-US" sz="3500">
                <a:ea typeface="Tahoma" pitchFamily="34" charset="0"/>
                <a:cs typeface="Tahoma" pitchFamily="34" charset="0"/>
              </a:rPr>
              <a:t/>
            </a:r>
            <a:br>
              <a:rPr lang="en-US" sz="3500">
                <a:ea typeface="Tahoma" pitchFamily="34" charset="0"/>
                <a:cs typeface="Tahoma" pitchFamily="34" charset="0"/>
              </a:rPr>
            </a:br>
            <a:r>
              <a:rPr lang="vi-VN" sz="3500">
                <a:ea typeface="Tahoma" pitchFamily="34" charset="0"/>
                <a:cs typeface="Tahoma" pitchFamily="34" charset="0"/>
              </a:rPr>
              <a:t>60 triệu tấn</a:t>
            </a:r>
            <a:r>
              <a:rPr lang="en-US" sz="3500">
                <a:ea typeface="Tahoma" pitchFamily="34" charset="0"/>
                <a:cs typeface="Tahoma" pitchFamily="34" charset="0"/>
              </a:rPr>
              <a:t>/</a:t>
            </a:r>
            <a:r>
              <a:rPr lang="en-US" sz="3500">
                <a:latin typeface="Times New Roman" pitchFamily="18" charset="0"/>
                <a:ea typeface="Tahoma" pitchFamily="34" charset="0"/>
                <a:cs typeface="Times New Roman" pitchFamily="18" charset="0"/>
              </a:rPr>
              <a:t>năm</a:t>
            </a:r>
            <a:r>
              <a:rPr lang="vi-VN" sz="3500">
                <a:ea typeface="Tahoma" pitchFamily="34" charset="0"/>
                <a:cs typeface="Tahoma" pitchFamily="34" charset="0"/>
              </a:rPr>
              <a:t>.</a:t>
            </a:r>
            <a:endParaRPr lang="en-US" sz="3500" dirty="0"/>
          </a:p>
        </p:txBody>
      </p:sp>
      <p:pic>
        <p:nvPicPr>
          <p:cNvPr id="5" name="Picture 5" descr="butterflies_flowers_md_wht"/>
          <p:cNvPicPr>
            <a:picLocks noChangeAspect="1" noChangeArrowheads="1" noCrop="1"/>
          </p:cNvPicPr>
          <p:nvPr/>
        </p:nvPicPr>
        <p:blipFill>
          <a:blip r:embed="rId2"/>
          <a:srcRect/>
          <a:stretch>
            <a:fillRect/>
          </a:stretch>
        </p:blipFill>
        <p:spPr bwMode="auto">
          <a:xfrm>
            <a:off x="7467600" y="5638800"/>
            <a:ext cx="1676400" cy="1219200"/>
          </a:xfrm>
          <a:prstGeom prst="rect">
            <a:avLst/>
          </a:prstGeom>
          <a:noFill/>
          <a:ln w="9525">
            <a:noFill/>
            <a:miter lim="800000"/>
            <a:headEnd/>
            <a:tailEnd/>
          </a:ln>
        </p:spPr>
      </p:pic>
      <p:pic>
        <p:nvPicPr>
          <p:cNvPr id="6" name="Picture 5" descr="butterflies_flowers_md_wht"/>
          <p:cNvPicPr>
            <a:picLocks noChangeAspect="1" noChangeArrowheads="1" noCrop="1"/>
          </p:cNvPicPr>
          <p:nvPr/>
        </p:nvPicPr>
        <p:blipFill>
          <a:blip r:embed="rId2"/>
          <a:srcRect/>
          <a:stretch>
            <a:fillRect/>
          </a:stretch>
        </p:blipFill>
        <p:spPr bwMode="auto">
          <a:xfrm>
            <a:off x="0" y="5638800"/>
            <a:ext cx="1676400" cy="1219200"/>
          </a:xfrm>
          <a:prstGeom prst="rect">
            <a:avLst/>
          </a:prstGeom>
          <a:noFill/>
          <a:ln w="9525">
            <a:noFill/>
            <a:miter lim="800000"/>
            <a:headEnd/>
            <a:tailEnd/>
          </a:ln>
        </p:spPr>
      </p:pic>
    </p:spTree>
    <p:extLst>
      <p:ext uri="{BB962C8B-B14F-4D97-AF65-F5344CB8AC3E}">
        <p14:creationId xmlns:p14="http://schemas.microsoft.com/office/powerpoint/2010/main" val="287420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57188"/>
            <a:ext cx="9144000" cy="1470024"/>
          </a:xfrm>
        </p:spPr>
        <p:txBody>
          <a:bodyPr>
            <a:noAutofit/>
          </a:bodyPr>
          <a:lstStyle/>
          <a:p>
            <a:r>
              <a:rPr lang="en-US" sz="3000" b="1" dirty="0">
                <a:solidFill>
                  <a:srgbClr val="FF0000"/>
                </a:solidFill>
                <a:latin typeface="Times New Roman" pitchFamily="18" charset="0"/>
                <a:ea typeface="Tahoma" pitchFamily="34" charset="0"/>
                <a:cs typeface="Times New Roman" pitchFamily="18" charset="0"/>
              </a:rPr>
              <a:t>CÁC CÔNG TY XI MĂNG NỔI TIẾNG</a:t>
            </a:r>
            <a:endParaRPr lang="en-US" sz="3000" b="1" dirty="0">
              <a:solidFill>
                <a:srgbClr val="FF0000"/>
              </a:solidFill>
              <a:latin typeface="Times New Roman" pitchFamily="18" charset="0"/>
              <a:ea typeface="Tahoma" pitchFamily="34" charset="0"/>
              <a:cs typeface="Times New Roman" pitchFamily="18" charset="0"/>
            </a:endParaRPr>
          </a:p>
        </p:txBody>
      </p:sp>
      <p:sp>
        <p:nvSpPr>
          <p:cNvPr id="4" name="Subtitle 3"/>
          <p:cNvSpPr>
            <a:spLocks noGrp="1"/>
          </p:cNvSpPr>
          <p:nvPr>
            <p:ph type="subTitle" idx="1"/>
          </p:nvPr>
        </p:nvSpPr>
        <p:spPr>
          <a:xfrm>
            <a:off x="914400" y="1714500"/>
            <a:ext cx="8610600" cy="4038600"/>
          </a:xfrm>
        </p:spPr>
        <p:txBody>
          <a:bodyPr>
            <a:noAutofit/>
          </a:bodyPr>
          <a:lstStyle/>
          <a:p>
            <a:pPr algn="l">
              <a:buFont typeface="Arial" pitchFamily="34" charset="0"/>
              <a:buChar char="•"/>
            </a:pPr>
            <a:r>
              <a:rPr lang="en-US" dirty="0" err="1" smtClean="0">
                <a:solidFill>
                  <a:schemeClr val="tx1"/>
                </a:solidFill>
                <a:latin typeface="Times New Roman" pitchFamily="18" charset="0"/>
                <a:ea typeface="Tahoma" pitchFamily="34" charset="0"/>
                <a:cs typeface="Times New Roman" pitchFamily="18" charset="0"/>
              </a:rPr>
              <a:t>Công</a:t>
            </a:r>
            <a:r>
              <a:rPr lang="en-US" dirty="0" smtClean="0">
                <a:solidFill>
                  <a:schemeClr val="tx1"/>
                </a:solidFill>
                <a:latin typeface="Times New Roman" pitchFamily="18" charset="0"/>
                <a:ea typeface="Tahoma" pitchFamily="34" charset="0"/>
                <a:cs typeface="Times New Roman" pitchFamily="18" charset="0"/>
              </a:rPr>
              <a:t> </a:t>
            </a:r>
            <a:r>
              <a:rPr lang="en-US" dirty="0" err="1">
                <a:solidFill>
                  <a:schemeClr val="tx1"/>
                </a:solidFill>
                <a:latin typeface="Times New Roman" pitchFamily="18" charset="0"/>
                <a:ea typeface="Tahoma" pitchFamily="34" charset="0"/>
                <a:cs typeface="Times New Roman" pitchFamily="18" charset="0"/>
              </a:rPr>
              <a:t>ty</a:t>
            </a:r>
            <a:r>
              <a:rPr lang="en-US" dirty="0">
                <a:solidFill>
                  <a:schemeClr val="tx1"/>
                </a:solidFill>
                <a:latin typeface="Times New Roman" pitchFamily="18" charset="0"/>
                <a:ea typeface="Tahoma" pitchFamily="34" charset="0"/>
                <a:cs typeface="Times New Roman" pitchFamily="18" charset="0"/>
              </a:rPr>
              <a:t> </a:t>
            </a:r>
            <a:r>
              <a:rPr lang="en-US" dirty="0" smtClean="0">
                <a:solidFill>
                  <a:schemeClr val="tx1"/>
                </a:solidFill>
                <a:latin typeface="Times New Roman" pitchFamily="18" charset="0"/>
                <a:ea typeface="Tahoma" pitchFamily="34" charset="0"/>
                <a:cs typeface="Times New Roman" pitchFamily="18" charset="0"/>
              </a:rPr>
              <a:t>xi </a:t>
            </a:r>
            <a:r>
              <a:rPr lang="en-US" dirty="0" err="1" smtClean="0">
                <a:solidFill>
                  <a:schemeClr val="tx1"/>
                </a:solidFill>
                <a:latin typeface="Times New Roman" pitchFamily="18" charset="0"/>
                <a:ea typeface="Tahoma" pitchFamily="34" charset="0"/>
                <a:cs typeface="Times New Roman" pitchFamily="18" charset="0"/>
              </a:rPr>
              <a:t>măng</a:t>
            </a:r>
            <a:r>
              <a:rPr lang="en-US" dirty="0" smtClean="0">
                <a:solidFill>
                  <a:schemeClr val="tx1"/>
                </a:solidFill>
                <a:latin typeface="Times New Roman" pitchFamily="18" charset="0"/>
                <a:ea typeface="Tahoma" pitchFamily="34" charset="0"/>
                <a:cs typeface="Times New Roman" pitchFamily="18" charset="0"/>
              </a:rPr>
              <a:t> </a:t>
            </a:r>
            <a:r>
              <a:rPr lang="en-US" dirty="0" err="1" smtClean="0">
                <a:solidFill>
                  <a:schemeClr val="tx1"/>
                </a:solidFill>
                <a:latin typeface="Times New Roman" pitchFamily="18" charset="0"/>
                <a:ea typeface="Tahoma" pitchFamily="34" charset="0"/>
                <a:cs typeface="Times New Roman" pitchFamily="18" charset="0"/>
              </a:rPr>
              <a:t>Holcim</a:t>
            </a:r>
            <a:endParaRPr lang="en-US" dirty="0" smtClean="0">
              <a:solidFill>
                <a:schemeClr val="tx1"/>
              </a:solidFill>
              <a:latin typeface="Times New Roman" pitchFamily="18" charset="0"/>
              <a:ea typeface="Tahoma" pitchFamily="34" charset="0"/>
              <a:cs typeface="Times New Roman" pitchFamily="18" charset="0"/>
            </a:endParaRPr>
          </a:p>
          <a:p>
            <a:pPr algn="l">
              <a:buFont typeface="Arial" pitchFamily="34" charset="0"/>
              <a:buChar char="•"/>
            </a:pPr>
            <a:r>
              <a:rPr lang="en-US" dirty="0" err="1">
                <a:solidFill>
                  <a:schemeClr val="tx1"/>
                </a:solidFill>
                <a:latin typeface="Times New Roman" pitchFamily="18" charset="0"/>
                <a:ea typeface="Tahoma" pitchFamily="34" charset="0"/>
                <a:cs typeface="Times New Roman" pitchFamily="18" charset="0"/>
              </a:rPr>
              <a:t>Công</a:t>
            </a:r>
            <a:r>
              <a:rPr lang="en-US" dirty="0">
                <a:solidFill>
                  <a:schemeClr val="tx1"/>
                </a:solidFill>
                <a:latin typeface="Times New Roman" pitchFamily="18" charset="0"/>
                <a:ea typeface="Tahoma" pitchFamily="34" charset="0"/>
                <a:cs typeface="Times New Roman" pitchFamily="18" charset="0"/>
              </a:rPr>
              <a:t> </a:t>
            </a:r>
            <a:r>
              <a:rPr lang="en-US" dirty="0" err="1">
                <a:solidFill>
                  <a:schemeClr val="tx1"/>
                </a:solidFill>
                <a:latin typeface="Times New Roman" pitchFamily="18" charset="0"/>
                <a:ea typeface="Tahoma" pitchFamily="34" charset="0"/>
                <a:cs typeface="Times New Roman" pitchFamily="18" charset="0"/>
              </a:rPr>
              <a:t>ty</a:t>
            </a:r>
            <a:r>
              <a:rPr lang="en-US" dirty="0">
                <a:solidFill>
                  <a:schemeClr val="tx1"/>
                </a:solidFill>
                <a:latin typeface="Times New Roman" pitchFamily="18" charset="0"/>
                <a:ea typeface="Tahoma" pitchFamily="34" charset="0"/>
                <a:cs typeface="Times New Roman" pitchFamily="18" charset="0"/>
              </a:rPr>
              <a:t> xi </a:t>
            </a:r>
            <a:r>
              <a:rPr lang="en-US" dirty="0" err="1">
                <a:solidFill>
                  <a:schemeClr val="tx1"/>
                </a:solidFill>
                <a:latin typeface="Times New Roman" pitchFamily="18" charset="0"/>
                <a:ea typeface="Tahoma" pitchFamily="34" charset="0"/>
                <a:cs typeface="Times New Roman" pitchFamily="18" charset="0"/>
              </a:rPr>
              <a:t>măng</a:t>
            </a:r>
            <a:r>
              <a:rPr lang="en-US" dirty="0">
                <a:solidFill>
                  <a:schemeClr val="tx1"/>
                </a:solidFill>
                <a:latin typeface="Times New Roman" pitchFamily="18" charset="0"/>
                <a:ea typeface="Tahoma" pitchFamily="34" charset="0"/>
                <a:cs typeface="Times New Roman" pitchFamily="18" charset="0"/>
              </a:rPr>
              <a:t> </a:t>
            </a:r>
            <a:r>
              <a:rPr lang="en-US" dirty="0" err="1">
                <a:solidFill>
                  <a:schemeClr val="tx1"/>
                </a:solidFill>
                <a:latin typeface="Times New Roman" pitchFamily="18" charset="0"/>
                <a:ea typeface="Tahoma" pitchFamily="34" charset="0"/>
                <a:cs typeface="Times New Roman" pitchFamily="18" charset="0"/>
              </a:rPr>
              <a:t>Cẩm</a:t>
            </a:r>
            <a:r>
              <a:rPr lang="en-US" dirty="0">
                <a:solidFill>
                  <a:schemeClr val="tx1"/>
                </a:solidFill>
                <a:latin typeface="Times New Roman" pitchFamily="18" charset="0"/>
                <a:ea typeface="Tahoma" pitchFamily="34" charset="0"/>
                <a:cs typeface="Times New Roman" pitchFamily="18" charset="0"/>
              </a:rPr>
              <a:t> </a:t>
            </a:r>
            <a:r>
              <a:rPr lang="en-US" dirty="0" err="1" smtClean="0">
                <a:solidFill>
                  <a:schemeClr val="tx1"/>
                </a:solidFill>
                <a:latin typeface="Times New Roman" pitchFamily="18" charset="0"/>
                <a:ea typeface="Tahoma" pitchFamily="34" charset="0"/>
                <a:cs typeface="Times New Roman" pitchFamily="18" charset="0"/>
              </a:rPr>
              <a:t>Phả</a:t>
            </a:r>
            <a:endParaRPr lang="en-US" dirty="0" smtClean="0">
              <a:solidFill>
                <a:schemeClr val="tx1"/>
              </a:solidFill>
              <a:latin typeface="Times New Roman" pitchFamily="18" charset="0"/>
              <a:ea typeface="Tahoma" pitchFamily="34" charset="0"/>
              <a:cs typeface="Times New Roman" pitchFamily="18" charset="0"/>
            </a:endParaRPr>
          </a:p>
          <a:p>
            <a:pPr algn="l">
              <a:buFont typeface="Arial" pitchFamily="34" charset="0"/>
              <a:buChar char="•"/>
            </a:pPr>
            <a:r>
              <a:rPr lang="en-US" dirty="0" err="1" smtClean="0">
                <a:solidFill>
                  <a:schemeClr val="tx1"/>
                </a:solidFill>
                <a:latin typeface="Times New Roman" pitchFamily="18" charset="0"/>
                <a:ea typeface="Tahoma" pitchFamily="34" charset="0"/>
                <a:cs typeface="Times New Roman" pitchFamily="18" charset="0"/>
              </a:rPr>
              <a:t>Công</a:t>
            </a:r>
            <a:r>
              <a:rPr lang="en-US" dirty="0" smtClean="0">
                <a:solidFill>
                  <a:schemeClr val="tx1"/>
                </a:solidFill>
                <a:latin typeface="Times New Roman" pitchFamily="18" charset="0"/>
                <a:ea typeface="Tahoma" pitchFamily="34" charset="0"/>
                <a:cs typeface="Times New Roman" pitchFamily="18" charset="0"/>
              </a:rPr>
              <a:t> </a:t>
            </a:r>
            <a:r>
              <a:rPr lang="en-US" dirty="0" err="1">
                <a:solidFill>
                  <a:schemeClr val="tx1"/>
                </a:solidFill>
                <a:latin typeface="Times New Roman" pitchFamily="18" charset="0"/>
                <a:ea typeface="Tahoma" pitchFamily="34" charset="0"/>
                <a:cs typeface="Times New Roman" pitchFamily="18" charset="0"/>
              </a:rPr>
              <a:t>ty</a:t>
            </a:r>
            <a:r>
              <a:rPr lang="en-US" dirty="0">
                <a:solidFill>
                  <a:schemeClr val="tx1"/>
                </a:solidFill>
                <a:latin typeface="Times New Roman" pitchFamily="18" charset="0"/>
                <a:ea typeface="Tahoma" pitchFamily="34" charset="0"/>
                <a:cs typeface="Times New Roman" pitchFamily="18" charset="0"/>
              </a:rPr>
              <a:t> </a:t>
            </a:r>
            <a:r>
              <a:rPr lang="en-US" dirty="0" smtClean="0">
                <a:solidFill>
                  <a:schemeClr val="tx1"/>
                </a:solidFill>
                <a:latin typeface="Times New Roman" pitchFamily="18" charset="0"/>
                <a:ea typeface="Tahoma" pitchFamily="34" charset="0"/>
                <a:cs typeface="Times New Roman" pitchFamily="18" charset="0"/>
              </a:rPr>
              <a:t>xi </a:t>
            </a:r>
            <a:r>
              <a:rPr lang="en-US" dirty="0" err="1" smtClean="0">
                <a:solidFill>
                  <a:schemeClr val="tx1"/>
                </a:solidFill>
                <a:latin typeface="Times New Roman" pitchFamily="18" charset="0"/>
                <a:ea typeface="Tahoma" pitchFamily="34" charset="0"/>
                <a:cs typeface="Times New Roman" pitchFamily="18" charset="0"/>
              </a:rPr>
              <a:t>măng</a:t>
            </a:r>
            <a:r>
              <a:rPr lang="en-US" dirty="0" smtClean="0">
                <a:solidFill>
                  <a:schemeClr val="tx1"/>
                </a:solidFill>
                <a:latin typeface="Times New Roman" pitchFamily="18" charset="0"/>
                <a:ea typeface="Tahoma" pitchFamily="34" charset="0"/>
                <a:cs typeface="Times New Roman" pitchFamily="18" charset="0"/>
              </a:rPr>
              <a:t> </a:t>
            </a:r>
            <a:r>
              <a:rPr lang="en-US" dirty="0" err="1" smtClean="0">
                <a:solidFill>
                  <a:schemeClr val="tx1"/>
                </a:solidFill>
                <a:latin typeface="Times New Roman" pitchFamily="18" charset="0"/>
                <a:ea typeface="Tahoma" pitchFamily="34" charset="0"/>
                <a:cs typeface="Times New Roman" pitchFamily="18" charset="0"/>
              </a:rPr>
              <a:t>Vicem</a:t>
            </a:r>
            <a:r>
              <a:rPr lang="en-US" dirty="0" smtClean="0">
                <a:solidFill>
                  <a:schemeClr val="tx1"/>
                </a:solidFill>
                <a:latin typeface="Times New Roman" pitchFamily="18" charset="0"/>
                <a:ea typeface="Tahoma" pitchFamily="34" charset="0"/>
                <a:cs typeface="Times New Roman" pitchFamily="18" charset="0"/>
              </a:rPr>
              <a:t> </a:t>
            </a:r>
            <a:r>
              <a:rPr lang="en-US" dirty="0" err="1" smtClean="0">
                <a:solidFill>
                  <a:schemeClr val="tx1"/>
                </a:solidFill>
                <a:latin typeface="Times New Roman" pitchFamily="18" charset="0"/>
                <a:ea typeface="Tahoma" pitchFamily="34" charset="0"/>
                <a:cs typeface="Times New Roman" pitchFamily="18" charset="0"/>
              </a:rPr>
              <a:t>Hà</a:t>
            </a:r>
            <a:r>
              <a:rPr lang="en-US" dirty="0" smtClean="0">
                <a:solidFill>
                  <a:schemeClr val="tx1"/>
                </a:solidFill>
                <a:latin typeface="Times New Roman" pitchFamily="18" charset="0"/>
                <a:ea typeface="Tahoma" pitchFamily="34" charset="0"/>
                <a:cs typeface="Times New Roman" pitchFamily="18" charset="0"/>
              </a:rPr>
              <a:t> </a:t>
            </a:r>
            <a:r>
              <a:rPr lang="en-US" dirty="0" err="1" smtClean="0">
                <a:solidFill>
                  <a:schemeClr val="tx1"/>
                </a:solidFill>
                <a:latin typeface="Times New Roman" pitchFamily="18" charset="0"/>
                <a:ea typeface="Tahoma" pitchFamily="34" charset="0"/>
                <a:cs typeface="Times New Roman" pitchFamily="18" charset="0"/>
              </a:rPr>
              <a:t>Tiên</a:t>
            </a:r>
            <a:endParaRPr lang="en-US" dirty="0" smtClean="0">
              <a:solidFill>
                <a:schemeClr val="tx1"/>
              </a:solidFill>
              <a:latin typeface="Times New Roman" pitchFamily="18" charset="0"/>
              <a:ea typeface="Tahoma" pitchFamily="34" charset="0"/>
              <a:cs typeface="Times New Roman" pitchFamily="18" charset="0"/>
            </a:endParaRPr>
          </a:p>
          <a:p>
            <a:pPr algn="l">
              <a:buFont typeface="Arial" pitchFamily="34" charset="0"/>
              <a:buChar char="•"/>
            </a:pPr>
            <a:r>
              <a:rPr lang="en-US" dirty="0" err="1" smtClean="0">
                <a:solidFill>
                  <a:schemeClr val="tx1"/>
                </a:solidFill>
                <a:latin typeface="Times New Roman" pitchFamily="18" charset="0"/>
                <a:ea typeface="Tahoma" pitchFamily="34" charset="0"/>
                <a:cs typeface="Times New Roman" pitchFamily="18" charset="0"/>
              </a:rPr>
              <a:t>Công</a:t>
            </a:r>
            <a:r>
              <a:rPr lang="en-US" dirty="0" smtClean="0">
                <a:solidFill>
                  <a:schemeClr val="tx1"/>
                </a:solidFill>
                <a:latin typeface="Times New Roman" pitchFamily="18" charset="0"/>
                <a:ea typeface="Tahoma" pitchFamily="34" charset="0"/>
                <a:cs typeface="Times New Roman" pitchFamily="18" charset="0"/>
              </a:rPr>
              <a:t> </a:t>
            </a:r>
            <a:r>
              <a:rPr lang="en-US" dirty="0" err="1">
                <a:solidFill>
                  <a:schemeClr val="tx1"/>
                </a:solidFill>
                <a:latin typeface="Times New Roman" pitchFamily="18" charset="0"/>
                <a:ea typeface="Tahoma" pitchFamily="34" charset="0"/>
                <a:cs typeface="Times New Roman" pitchFamily="18" charset="0"/>
              </a:rPr>
              <a:t>ty</a:t>
            </a:r>
            <a:r>
              <a:rPr lang="en-US" dirty="0">
                <a:solidFill>
                  <a:schemeClr val="tx1"/>
                </a:solidFill>
                <a:latin typeface="Times New Roman" pitchFamily="18" charset="0"/>
                <a:ea typeface="Tahoma" pitchFamily="34" charset="0"/>
                <a:cs typeface="Times New Roman" pitchFamily="18" charset="0"/>
              </a:rPr>
              <a:t> </a:t>
            </a:r>
            <a:r>
              <a:rPr lang="en-US" dirty="0" smtClean="0">
                <a:solidFill>
                  <a:schemeClr val="tx1"/>
                </a:solidFill>
                <a:latin typeface="Times New Roman" pitchFamily="18" charset="0"/>
                <a:ea typeface="Tahoma" pitchFamily="34" charset="0"/>
                <a:cs typeface="Times New Roman" pitchFamily="18" charset="0"/>
              </a:rPr>
              <a:t>xi </a:t>
            </a:r>
            <a:r>
              <a:rPr lang="en-US" dirty="0" err="1" smtClean="0">
                <a:solidFill>
                  <a:schemeClr val="tx1"/>
                </a:solidFill>
                <a:latin typeface="Times New Roman" pitchFamily="18" charset="0"/>
                <a:ea typeface="Tahoma" pitchFamily="34" charset="0"/>
                <a:cs typeface="Times New Roman" pitchFamily="18" charset="0"/>
              </a:rPr>
              <a:t>măng</a:t>
            </a:r>
            <a:r>
              <a:rPr lang="en-US" dirty="0" smtClean="0">
                <a:solidFill>
                  <a:schemeClr val="tx1"/>
                </a:solidFill>
                <a:latin typeface="Times New Roman" pitchFamily="18" charset="0"/>
                <a:ea typeface="Tahoma" pitchFamily="34" charset="0"/>
                <a:cs typeface="Times New Roman" pitchFamily="18" charset="0"/>
              </a:rPr>
              <a:t> </a:t>
            </a:r>
            <a:r>
              <a:rPr lang="en-US" dirty="0" err="1" smtClean="0">
                <a:solidFill>
                  <a:schemeClr val="tx1"/>
                </a:solidFill>
                <a:latin typeface="Times New Roman" pitchFamily="18" charset="0"/>
                <a:ea typeface="Tahoma" pitchFamily="34" charset="0"/>
                <a:cs typeface="Times New Roman" pitchFamily="18" charset="0"/>
              </a:rPr>
              <a:t>Công</a:t>
            </a:r>
            <a:r>
              <a:rPr lang="en-US" dirty="0" smtClean="0">
                <a:solidFill>
                  <a:schemeClr val="tx1"/>
                </a:solidFill>
                <a:latin typeface="Times New Roman" pitchFamily="18" charset="0"/>
                <a:ea typeface="Tahoma" pitchFamily="34" charset="0"/>
                <a:cs typeface="Times New Roman" pitchFamily="18" charset="0"/>
              </a:rPr>
              <a:t> </a:t>
            </a:r>
            <a:r>
              <a:rPr lang="en-US" dirty="0" err="1" smtClean="0">
                <a:solidFill>
                  <a:schemeClr val="tx1"/>
                </a:solidFill>
                <a:latin typeface="Times New Roman" pitchFamily="18" charset="0"/>
                <a:ea typeface="Tahoma" pitchFamily="34" charset="0"/>
                <a:cs typeface="Times New Roman" pitchFamily="18" charset="0"/>
              </a:rPr>
              <a:t>Thanh</a:t>
            </a:r>
            <a:endParaRPr lang="en-US" dirty="0" smtClean="0">
              <a:solidFill>
                <a:schemeClr val="tx1"/>
              </a:solidFill>
              <a:latin typeface="Times New Roman" pitchFamily="18" charset="0"/>
              <a:ea typeface="Tahoma" pitchFamily="34" charset="0"/>
              <a:cs typeface="Times New Roman" pitchFamily="18" charset="0"/>
            </a:endParaRPr>
          </a:p>
          <a:p>
            <a:pPr algn="l">
              <a:buFont typeface="Arial" pitchFamily="34" charset="0"/>
              <a:buChar char="•"/>
            </a:pPr>
            <a:r>
              <a:rPr lang="en-US" dirty="0" err="1" smtClean="0">
                <a:solidFill>
                  <a:schemeClr val="tx1"/>
                </a:solidFill>
                <a:latin typeface="Times New Roman" pitchFamily="18" charset="0"/>
                <a:ea typeface="Tahoma" pitchFamily="34" charset="0"/>
                <a:cs typeface="Times New Roman" pitchFamily="18" charset="0"/>
              </a:rPr>
              <a:t>Công</a:t>
            </a:r>
            <a:r>
              <a:rPr lang="en-US" dirty="0" smtClean="0">
                <a:solidFill>
                  <a:schemeClr val="tx1"/>
                </a:solidFill>
                <a:latin typeface="Times New Roman" pitchFamily="18" charset="0"/>
                <a:ea typeface="Tahoma" pitchFamily="34" charset="0"/>
                <a:cs typeface="Times New Roman" pitchFamily="18" charset="0"/>
              </a:rPr>
              <a:t> </a:t>
            </a:r>
            <a:r>
              <a:rPr lang="en-US" dirty="0" err="1">
                <a:solidFill>
                  <a:schemeClr val="tx1"/>
                </a:solidFill>
                <a:latin typeface="Times New Roman" pitchFamily="18" charset="0"/>
                <a:ea typeface="Tahoma" pitchFamily="34" charset="0"/>
                <a:cs typeface="Times New Roman" pitchFamily="18" charset="0"/>
              </a:rPr>
              <a:t>ty</a:t>
            </a:r>
            <a:r>
              <a:rPr lang="en-US" dirty="0">
                <a:solidFill>
                  <a:schemeClr val="tx1"/>
                </a:solidFill>
                <a:latin typeface="Times New Roman" pitchFamily="18" charset="0"/>
                <a:ea typeface="Tahoma" pitchFamily="34" charset="0"/>
                <a:cs typeface="Times New Roman" pitchFamily="18" charset="0"/>
              </a:rPr>
              <a:t> </a:t>
            </a:r>
            <a:r>
              <a:rPr lang="en-US" dirty="0" smtClean="0">
                <a:solidFill>
                  <a:schemeClr val="tx1"/>
                </a:solidFill>
                <a:latin typeface="Times New Roman" pitchFamily="18" charset="0"/>
                <a:ea typeface="Tahoma" pitchFamily="34" charset="0"/>
                <a:cs typeface="Times New Roman" pitchFamily="18" charset="0"/>
              </a:rPr>
              <a:t>xi </a:t>
            </a:r>
            <a:r>
              <a:rPr lang="en-US" dirty="0" err="1" smtClean="0">
                <a:solidFill>
                  <a:schemeClr val="tx1"/>
                </a:solidFill>
                <a:latin typeface="Times New Roman" pitchFamily="18" charset="0"/>
                <a:ea typeface="Tahoma" pitchFamily="34" charset="0"/>
                <a:cs typeface="Times New Roman" pitchFamily="18" charset="0"/>
              </a:rPr>
              <a:t>măng</a:t>
            </a:r>
            <a:r>
              <a:rPr lang="en-US" dirty="0" smtClean="0">
                <a:solidFill>
                  <a:schemeClr val="tx1"/>
                </a:solidFill>
                <a:latin typeface="Times New Roman" pitchFamily="18" charset="0"/>
                <a:ea typeface="Tahoma" pitchFamily="34" charset="0"/>
                <a:cs typeface="Times New Roman" pitchFamily="18" charset="0"/>
              </a:rPr>
              <a:t> </a:t>
            </a:r>
            <a:r>
              <a:rPr lang="en-US" dirty="0" err="1" smtClean="0">
                <a:solidFill>
                  <a:schemeClr val="tx1"/>
                </a:solidFill>
                <a:latin typeface="Times New Roman" pitchFamily="18" charset="0"/>
                <a:ea typeface="Tahoma" pitchFamily="34" charset="0"/>
                <a:cs typeface="Times New Roman" pitchFamily="18" charset="0"/>
              </a:rPr>
              <a:t>Thành</a:t>
            </a:r>
            <a:r>
              <a:rPr lang="en-US" dirty="0" smtClean="0">
                <a:solidFill>
                  <a:schemeClr val="tx1"/>
                </a:solidFill>
                <a:latin typeface="Times New Roman" pitchFamily="18" charset="0"/>
                <a:ea typeface="Tahoma" pitchFamily="34" charset="0"/>
                <a:cs typeface="Times New Roman" pitchFamily="18" charset="0"/>
              </a:rPr>
              <a:t> Long</a:t>
            </a:r>
          </a:p>
          <a:p>
            <a:pPr algn="l">
              <a:buFont typeface="Arial" pitchFamily="34" charset="0"/>
              <a:buChar char="•"/>
            </a:pPr>
            <a:r>
              <a:rPr lang="en-US" dirty="0" err="1">
                <a:solidFill>
                  <a:schemeClr val="tx1"/>
                </a:solidFill>
                <a:latin typeface="Times New Roman" pitchFamily="18" charset="0"/>
                <a:ea typeface="Tahoma" pitchFamily="34" charset="0"/>
                <a:cs typeface="Times New Roman" pitchFamily="18" charset="0"/>
              </a:rPr>
              <a:t>Công</a:t>
            </a:r>
            <a:r>
              <a:rPr lang="en-US" dirty="0">
                <a:solidFill>
                  <a:schemeClr val="tx1"/>
                </a:solidFill>
                <a:latin typeface="Times New Roman" pitchFamily="18" charset="0"/>
                <a:ea typeface="Tahoma" pitchFamily="34" charset="0"/>
                <a:cs typeface="Times New Roman" pitchFamily="18" charset="0"/>
              </a:rPr>
              <a:t> </a:t>
            </a:r>
            <a:r>
              <a:rPr lang="en-US" dirty="0" err="1">
                <a:solidFill>
                  <a:schemeClr val="tx1"/>
                </a:solidFill>
                <a:latin typeface="Times New Roman" pitchFamily="18" charset="0"/>
                <a:ea typeface="Tahoma" pitchFamily="34" charset="0"/>
                <a:cs typeface="Times New Roman" pitchFamily="18" charset="0"/>
              </a:rPr>
              <a:t>ty</a:t>
            </a:r>
            <a:r>
              <a:rPr lang="en-US" dirty="0">
                <a:solidFill>
                  <a:schemeClr val="tx1"/>
                </a:solidFill>
                <a:latin typeface="Times New Roman" pitchFamily="18" charset="0"/>
                <a:ea typeface="Tahoma" pitchFamily="34" charset="0"/>
                <a:cs typeface="Times New Roman" pitchFamily="18" charset="0"/>
              </a:rPr>
              <a:t> xi </a:t>
            </a:r>
            <a:r>
              <a:rPr lang="en-US" dirty="0" err="1" smtClean="0">
                <a:solidFill>
                  <a:schemeClr val="tx1"/>
                </a:solidFill>
                <a:latin typeface="Times New Roman" pitchFamily="18" charset="0"/>
                <a:ea typeface="Tahoma" pitchFamily="34" charset="0"/>
                <a:cs typeface="Times New Roman" pitchFamily="18" charset="0"/>
              </a:rPr>
              <a:t>măng</a:t>
            </a:r>
            <a:r>
              <a:rPr lang="en-US" dirty="0" smtClean="0">
                <a:solidFill>
                  <a:schemeClr val="tx1"/>
                </a:solidFill>
                <a:latin typeface="Times New Roman" pitchFamily="18" charset="0"/>
                <a:ea typeface="Tahoma" pitchFamily="34" charset="0"/>
                <a:cs typeface="Times New Roman" pitchFamily="18" charset="0"/>
              </a:rPr>
              <a:t> </a:t>
            </a:r>
            <a:r>
              <a:rPr lang="en-US" dirty="0" err="1" smtClean="0">
                <a:solidFill>
                  <a:schemeClr val="tx1"/>
                </a:solidFill>
                <a:latin typeface="Times New Roman" pitchFamily="18" charset="0"/>
                <a:ea typeface="Tahoma" pitchFamily="34" charset="0"/>
                <a:cs typeface="Times New Roman" pitchFamily="18" charset="0"/>
              </a:rPr>
              <a:t>Bỉm</a:t>
            </a:r>
            <a:r>
              <a:rPr lang="en-US" dirty="0" smtClean="0">
                <a:solidFill>
                  <a:schemeClr val="tx1"/>
                </a:solidFill>
                <a:latin typeface="Times New Roman" pitchFamily="18" charset="0"/>
                <a:ea typeface="Tahoma" pitchFamily="34" charset="0"/>
                <a:cs typeface="Times New Roman" pitchFamily="18" charset="0"/>
              </a:rPr>
              <a:t> </a:t>
            </a:r>
            <a:r>
              <a:rPr lang="en-US" dirty="0" err="1" smtClean="0">
                <a:solidFill>
                  <a:schemeClr val="tx1"/>
                </a:solidFill>
                <a:latin typeface="Times New Roman" pitchFamily="18" charset="0"/>
                <a:ea typeface="Tahoma" pitchFamily="34" charset="0"/>
                <a:cs typeface="Times New Roman" pitchFamily="18" charset="0"/>
              </a:rPr>
              <a:t>Sơn</a:t>
            </a:r>
            <a:endParaRPr lang="en-US" dirty="0" smtClean="0">
              <a:solidFill>
                <a:schemeClr val="tx1"/>
              </a:solidFill>
              <a:latin typeface="Times New Roman" pitchFamily="18" charset="0"/>
              <a:ea typeface="Tahoma" pitchFamily="34" charset="0"/>
              <a:cs typeface="Times New Roman" pitchFamily="18" charset="0"/>
            </a:endParaRPr>
          </a:p>
          <a:p>
            <a:pPr algn="l">
              <a:buFont typeface="Arial" pitchFamily="34" charset="0"/>
              <a:buChar char="•"/>
            </a:pPr>
            <a:r>
              <a:rPr lang="en-US" dirty="0" err="1" smtClean="0">
                <a:solidFill>
                  <a:schemeClr val="tx1"/>
                </a:solidFill>
                <a:latin typeface="Times New Roman" pitchFamily="18" charset="0"/>
                <a:ea typeface="Tahoma" pitchFamily="34" charset="0"/>
                <a:cs typeface="Times New Roman" pitchFamily="18" charset="0"/>
              </a:rPr>
              <a:t>Công</a:t>
            </a:r>
            <a:r>
              <a:rPr lang="en-US" dirty="0" smtClean="0">
                <a:solidFill>
                  <a:schemeClr val="tx1"/>
                </a:solidFill>
                <a:latin typeface="Times New Roman" pitchFamily="18" charset="0"/>
                <a:ea typeface="Tahoma" pitchFamily="34" charset="0"/>
                <a:cs typeface="Times New Roman" pitchFamily="18" charset="0"/>
              </a:rPr>
              <a:t> </a:t>
            </a:r>
            <a:r>
              <a:rPr lang="en-US" dirty="0" err="1">
                <a:solidFill>
                  <a:schemeClr val="tx1"/>
                </a:solidFill>
                <a:latin typeface="Times New Roman" pitchFamily="18" charset="0"/>
                <a:ea typeface="Tahoma" pitchFamily="34" charset="0"/>
                <a:cs typeface="Times New Roman" pitchFamily="18" charset="0"/>
              </a:rPr>
              <a:t>ty</a:t>
            </a:r>
            <a:r>
              <a:rPr lang="en-US" dirty="0">
                <a:solidFill>
                  <a:schemeClr val="tx1"/>
                </a:solidFill>
                <a:latin typeface="Times New Roman" pitchFamily="18" charset="0"/>
                <a:ea typeface="Tahoma" pitchFamily="34" charset="0"/>
                <a:cs typeface="Times New Roman" pitchFamily="18" charset="0"/>
              </a:rPr>
              <a:t> </a:t>
            </a:r>
            <a:r>
              <a:rPr lang="en-US" dirty="0" smtClean="0">
                <a:solidFill>
                  <a:schemeClr val="tx1"/>
                </a:solidFill>
                <a:latin typeface="Times New Roman" pitchFamily="18" charset="0"/>
                <a:ea typeface="Tahoma" pitchFamily="34" charset="0"/>
                <a:cs typeface="Times New Roman" pitchFamily="18" charset="0"/>
              </a:rPr>
              <a:t>xi </a:t>
            </a:r>
            <a:r>
              <a:rPr lang="en-US" dirty="0" err="1" smtClean="0">
                <a:solidFill>
                  <a:schemeClr val="tx1"/>
                </a:solidFill>
                <a:latin typeface="Times New Roman" pitchFamily="18" charset="0"/>
                <a:ea typeface="Tahoma" pitchFamily="34" charset="0"/>
                <a:cs typeface="Times New Roman" pitchFamily="18" charset="0"/>
              </a:rPr>
              <a:t>măng</a:t>
            </a:r>
            <a:r>
              <a:rPr lang="en-US" dirty="0" smtClean="0">
                <a:solidFill>
                  <a:schemeClr val="tx1"/>
                </a:solidFill>
                <a:latin typeface="Times New Roman" pitchFamily="18" charset="0"/>
                <a:ea typeface="Tahoma" pitchFamily="34" charset="0"/>
                <a:cs typeface="Times New Roman" pitchFamily="18" charset="0"/>
              </a:rPr>
              <a:t> </a:t>
            </a:r>
            <a:r>
              <a:rPr lang="en-US" dirty="0" err="1" smtClean="0">
                <a:solidFill>
                  <a:schemeClr val="tx1"/>
                </a:solidFill>
                <a:latin typeface="Times New Roman" pitchFamily="18" charset="0"/>
                <a:ea typeface="Tahoma" pitchFamily="34" charset="0"/>
                <a:cs typeface="Times New Roman" pitchFamily="18" charset="0"/>
              </a:rPr>
              <a:t>Nghi</a:t>
            </a:r>
            <a:r>
              <a:rPr lang="en-US" dirty="0" smtClean="0">
                <a:solidFill>
                  <a:schemeClr val="tx1"/>
                </a:solidFill>
                <a:latin typeface="Times New Roman" pitchFamily="18" charset="0"/>
                <a:ea typeface="Tahoma" pitchFamily="34" charset="0"/>
                <a:cs typeface="Times New Roman" pitchFamily="18" charset="0"/>
              </a:rPr>
              <a:t> </a:t>
            </a:r>
            <a:r>
              <a:rPr lang="en-US" dirty="0" err="1" smtClean="0">
                <a:solidFill>
                  <a:schemeClr val="tx1"/>
                </a:solidFill>
                <a:latin typeface="Times New Roman" pitchFamily="18" charset="0"/>
                <a:ea typeface="Tahoma" pitchFamily="34" charset="0"/>
                <a:cs typeface="Times New Roman" pitchFamily="18" charset="0"/>
              </a:rPr>
              <a:t>Sơn</a:t>
            </a:r>
            <a:r>
              <a:rPr lang="en-US" dirty="0" smtClean="0">
                <a:solidFill>
                  <a:schemeClr val="tx1"/>
                </a:solidFill>
                <a:latin typeface="Times New Roman" pitchFamily="18" charset="0"/>
                <a:ea typeface="Tahoma" pitchFamily="34" charset="0"/>
                <a:cs typeface="Times New Roman" pitchFamily="18" charset="0"/>
              </a:rPr>
              <a:t> </a:t>
            </a:r>
          </a:p>
          <a:p>
            <a:pPr algn="l">
              <a:buFont typeface="Arial" pitchFamily="34" charset="0"/>
              <a:buChar char="•"/>
            </a:pPr>
            <a:r>
              <a:rPr lang="en-US" dirty="0" err="1" smtClean="0">
                <a:solidFill>
                  <a:schemeClr val="tx1"/>
                </a:solidFill>
                <a:latin typeface="Times New Roman" pitchFamily="18" charset="0"/>
                <a:ea typeface="Tahoma" pitchFamily="34" charset="0"/>
                <a:cs typeface="Times New Roman" pitchFamily="18" charset="0"/>
              </a:rPr>
              <a:t>Công</a:t>
            </a:r>
            <a:r>
              <a:rPr lang="en-US" dirty="0" smtClean="0">
                <a:solidFill>
                  <a:schemeClr val="tx1"/>
                </a:solidFill>
                <a:latin typeface="Times New Roman" pitchFamily="18" charset="0"/>
                <a:ea typeface="Tahoma" pitchFamily="34" charset="0"/>
                <a:cs typeface="Times New Roman" pitchFamily="18" charset="0"/>
              </a:rPr>
              <a:t> </a:t>
            </a:r>
            <a:r>
              <a:rPr lang="en-US" dirty="0" err="1">
                <a:solidFill>
                  <a:schemeClr val="tx1"/>
                </a:solidFill>
                <a:latin typeface="Times New Roman" pitchFamily="18" charset="0"/>
                <a:ea typeface="Tahoma" pitchFamily="34" charset="0"/>
                <a:cs typeface="Times New Roman" pitchFamily="18" charset="0"/>
              </a:rPr>
              <a:t>ty</a:t>
            </a:r>
            <a:r>
              <a:rPr lang="en-US" dirty="0">
                <a:solidFill>
                  <a:schemeClr val="tx1"/>
                </a:solidFill>
                <a:latin typeface="Times New Roman" pitchFamily="18" charset="0"/>
                <a:ea typeface="Tahoma" pitchFamily="34" charset="0"/>
                <a:cs typeface="Times New Roman" pitchFamily="18" charset="0"/>
              </a:rPr>
              <a:t> </a:t>
            </a:r>
            <a:r>
              <a:rPr lang="en-US" dirty="0" smtClean="0">
                <a:solidFill>
                  <a:schemeClr val="tx1"/>
                </a:solidFill>
                <a:latin typeface="Times New Roman" pitchFamily="18" charset="0"/>
                <a:ea typeface="Tahoma" pitchFamily="34" charset="0"/>
                <a:cs typeface="Times New Roman" pitchFamily="18" charset="0"/>
              </a:rPr>
              <a:t>xi </a:t>
            </a:r>
            <a:r>
              <a:rPr lang="en-US" dirty="0" err="1" smtClean="0">
                <a:solidFill>
                  <a:schemeClr val="tx1"/>
                </a:solidFill>
                <a:latin typeface="Times New Roman" pitchFamily="18" charset="0"/>
                <a:ea typeface="Tahoma" pitchFamily="34" charset="0"/>
                <a:cs typeface="Times New Roman" pitchFamily="18" charset="0"/>
              </a:rPr>
              <a:t>măng</a:t>
            </a:r>
            <a:r>
              <a:rPr lang="en-US" dirty="0" smtClean="0">
                <a:solidFill>
                  <a:schemeClr val="tx1"/>
                </a:solidFill>
                <a:latin typeface="Times New Roman" pitchFamily="18" charset="0"/>
                <a:ea typeface="Tahoma" pitchFamily="34" charset="0"/>
                <a:cs typeface="Times New Roman" pitchFamily="18" charset="0"/>
              </a:rPr>
              <a:t> </a:t>
            </a:r>
            <a:r>
              <a:rPr lang="en-US" dirty="0" err="1" smtClean="0">
                <a:solidFill>
                  <a:schemeClr val="tx1"/>
                </a:solidFill>
                <a:latin typeface="Times New Roman" pitchFamily="18" charset="0"/>
                <a:ea typeface="Tahoma" pitchFamily="34" charset="0"/>
                <a:cs typeface="Times New Roman" pitchFamily="18" charset="0"/>
              </a:rPr>
              <a:t>Hoàng</a:t>
            </a:r>
            <a:r>
              <a:rPr lang="en-US" dirty="0" smtClean="0">
                <a:solidFill>
                  <a:schemeClr val="tx1"/>
                </a:solidFill>
                <a:latin typeface="Times New Roman" pitchFamily="18" charset="0"/>
                <a:ea typeface="Tahoma" pitchFamily="34" charset="0"/>
                <a:cs typeface="Times New Roman" pitchFamily="18" charset="0"/>
              </a:rPr>
              <a:t> </a:t>
            </a:r>
            <a:r>
              <a:rPr lang="en-US" dirty="0" err="1" smtClean="0">
                <a:solidFill>
                  <a:schemeClr val="tx1"/>
                </a:solidFill>
                <a:latin typeface="Times New Roman" pitchFamily="18" charset="0"/>
                <a:ea typeface="Tahoma" pitchFamily="34" charset="0"/>
                <a:cs typeface="Times New Roman" pitchFamily="18" charset="0"/>
              </a:rPr>
              <a:t>Thạch</a:t>
            </a:r>
            <a:endParaRPr lang="en-US" dirty="0" smtClean="0">
              <a:solidFill>
                <a:schemeClr val="tx1"/>
              </a:solidFill>
              <a:latin typeface="Times New Roman" pitchFamily="18" charset="0"/>
              <a:ea typeface="Tahoma" pitchFamily="34" charset="0"/>
              <a:cs typeface="Times New Roman" pitchFamily="18" charset="0"/>
            </a:endParaRPr>
          </a:p>
          <a:p>
            <a:pPr algn="l">
              <a:buFont typeface="Arial" pitchFamily="34" charset="0"/>
              <a:buChar char="•"/>
            </a:pPr>
            <a:endParaRPr lang="en-US" dirty="0">
              <a:solidFill>
                <a:schemeClr val="tx1"/>
              </a:solidFill>
              <a:latin typeface="Times New Roman" pitchFamily="18" charset="0"/>
              <a:ea typeface="Tahoma" pitchFamily="34" charset="0"/>
              <a:cs typeface="Times New Roman" pitchFamily="18" charset="0"/>
            </a:endParaRPr>
          </a:p>
        </p:txBody>
      </p:sp>
      <p:pic>
        <p:nvPicPr>
          <p:cNvPr id="6" name="Picture 9" descr="HOA CANH"/>
          <p:cNvPicPr>
            <a:picLocks noChangeAspect="1" noChangeArrowheads="1" noCrop="1"/>
          </p:cNvPicPr>
          <p:nvPr/>
        </p:nvPicPr>
        <p:blipFill>
          <a:blip r:embed="rId2"/>
          <a:srcRect/>
          <a:stretch>
            <a:fillRect/>
          </a:stretch>
        </p:blipFill>
        <p:spPr bwMode="auto">
          <a:xfrm>
            <a:off x="7740652" y="-95250"/>
            <a:ext cx="828676" cy="723900"/>
          </a:xfrm>
          <a:prstGeom prst="rect">
            <a:avLst/>
          </a:prstGeom>
          <a:noFill/>
          <a:ln w="9525">
            <a:noFill/>
            <a:miter lim="800000"/>
            <a:headEnd/>
            <a:tailEnd/>
          </a:ln>
        </p:spPr>
      </p:pic>
      <p:pic>
        <p:nvPicPr>
          <p:cNvPr id="7" name="Picture 10" descr="HOA CANH"/>
          <p:cNvPicPr>
            <a:picLocks noChangeAspect="1" noChangeArrowheads="1" noCrop="1"/>
          </p:cNvPicPr>
          <p:nvPr/>
        </p:nvPicPr>
        <p:blipFill>
          <a:blip r:embed="rId2"/>
          <a:srcRect/>
          <a:stretch>
            <a:fillRect/>
          </a:stretch>
        </p:blipFill>
        <p:spPr bwMode="auto">
          <a:xfrm>
            <a:off x="8362952" y="507999"/>
            <a:ext cx="828676" cy="723900"/>
          </a:xfrm>
          <a:prstGeom prst="rect">
            <a:avLst/>
          </a:prstGeom>
          <a:noFill/>
          <a:ln w="9525">
            <a:noFill/>
            <a:miter lim="800000"/>
            <a:headEnd/>
            <a:tailEnd/>
          </a:ln>
        </p:spPr>
      </p:pic>
      <p:pic>
        <p:nvPicPr>
          <p:cNvPr id="8" name="Picture 12" descr="Picture1df"/>
          <p:cNvPicPr>
            <a:picLocks noChangeAspect="1" noChangeArrowheads="1" noCrop="1"/>
          </p:cNvPicPr>
          <p:nvPr/>
        </p:nvPicPr>
        <p:blipFill>
          <a:blip r:embed="rId3"/>
          <a:srcRect/>
          <a:stretch>
            <a:fillRect/>
          </a:stretch>
        </p:blipFill>
        <p:spPr bwMode="auto">
          <a:xfrm>
            <a:off x="8153402" y="685804"/>
            <a:ext cx="238126" cy="238125"/>
          </a:xfrm>
          <a:prstGeom prst="rect">
            <a:avLst/>
          </a:prstGeom>
          <a:noFill/>
          <a:ln w="9525">
            <a:noFill/>
            <a:miter lim="800000"/>
            <a:headEnd/>
            <a:tailEnd/>
          </a:ln>
        </p:spPr>
      </p:pic>
      <p:pic>
        <p:nvPicPr>
          <p:cNvPr id="9" name="Picture 32" descr="Picture1buom"/>
          <p:cNvPicPr>
            <a:picLocks noChangeAspect="1" noChangeArrowheads="1" noCrop="1"/>
          </p:cNvPicPr>
          <p:nvPr/>
        </p:nvPicPr>
        <p:blipFill>
          <a:blip r:embed="rId4"/>
          <a:srcRect/>
          <a:stretch>
            <a:fillRect/>
          </a:stretch>
        </p:blipFill>
        <p:spPr bwMode="auto">
          <a:xfrm>
            <a:off x="8027988" y="260354"/>
            <a:ext cx="800100" cy="466725"/>
          </a:xfrm>
          <a:prstGeom prst="rect">
            <a:avLst/>
          </a:prstGeom>
          <a:noFill/>
          <a:ln w="9525">
            <a:noFill/>
            <a:miter lim="800000"/>
            <a:headEnd/>
            <a:tailEnd/>
          </a:ln>
        </p:spPr>
      </p:pic>
      <p:pic>
        <p:nvPicPr>
          <p:cNvPr id="10" name="Picture 38" descr="HOA CANH"/>
          <p:cNvPicPr>
            <a:picLocks noChangeAspect="1" noChangeArrowheads="1" noCrop="1"/>
          </p:cNvPicPr>
          <p:nvPr/>
        </p:nvPicPr>
        <p:blipFill>
          <a:blip r:embed="rId2"/>
          <a:srcRect/>
          <a:stretch>
            <a:fillRect/>
          </a:stretch>
        </p:blipFill>
        <p:spPr bwMode="auto">
          <a:xfrm>
            <a:off x="8362952" y="-31749"/>
            <a:ext cx="828676" cy="723900"/>
          </a:xfrm>
          <a:prstGeom prst="rect">
            <a:avLst/>
          </a:prstGeom>
          <a:noFill/>
          <a:ln w="9525">
            <a:noFill/>
            <a:miter lim="800000"/>
            <a:headEnd/>
            <a:tailEnd/>
          </a:ln>
        </p:spPr>
      </p:pic>
      <p:pic>
        <p:nvPicPr>
          <p:cNvPr id="11" name="Picture 11" descr="Picture1df"/>
          <p:cNvPicPr>
            <a:picLocks noChangeAspect="1" noChangeArrowheads="1" noCrop="1"/>
          </p:cNvPicPr>
          <p:nvPr/>
        </p:nvPicPr>
        <p:blipFill>
          <a:blip r:embed="rId3"/>
          <a:srcRect/>
          <a:stretch>
            <a:fillRect/>
          </a:stretch>
        </p:blipFill>
        <p:spPr bwMode="auto">
          <a:xfrm>
            <a:off x="762002" y="838203"/>
            <a:ext cx="238126" cy="238125"/>
          </a:xfrm>
          <a:prstGeom prst="rect">
            <a:avLst/>
          </a:prstGeom>
          <a:noFill/>
          <a:ln w="9525">
            <a:noFill/>
            <a:miter lim="800000"/>
            <a:headEnd/>
            <a:tailEnd/>
          </a:ln>
        </p:spPr>
      </p:pic>
      <p:pic>
        <p:nvPicPr>
          <p:cNvPr id="12" name="Picture 33" descr="Picture1buom"/>
          <p:cNvPicPr>
            <a:picLocks noChangeAspect="1" noChangeArrowheads="1" noCrop="1"/>
          </p:cNvPicPr>
          <p:nvPr/>
        </p:nvPicPr>
        <p:blipFill>
          <a:blip r:embed="rId4"/>
          <a:srcRect/>
          <a:stretch>
            <a:fillRect/>
          </a:stretch>
        </p:blipFill>
        <p:spPr bwMode="auto">
          <a:xfrm flipH="1">
            <a:off x="323850" y="404817"/>
            <a:ext cx="800100" cy="466725"/>
          </a:xfrm>
          <a:prstGeom prst="rect">
            <a:avLst/>
          </a:prstGeom>
          <a:noFill/>
          <a:ln w="9525">
            <a:noFill/>
            <a:miter lim="800000"/>
            <a:headEnd/>
            <a:tailEnd/>
          </a:ln>
        </p:spPr>
      </p:pic>
      <p:pic>
        <p:nvPicPr>
          <p:cNvPr id="13" name="Picture 34" descr="HOA CANH"/>
          <p:cNvPicPr>
            <a:picLocks noChangeAspect="1" noChangeArrowheads="1" noCrop="1"/>
          </p:cNvPicPr>
          <p:nvPr/>
        </p:nvPicPr>
        <p:blipFill>
          <a:blip r:embed="rId2"/>
          <a:srcRect/>
          <a:stretch>
            <a:fillRect/>
          </a:stretch>
        </p:blipFill>
        <p:spPr bwMode="auto">
          <a:xfrm rot="15089985">
            <a:off x="-31750" y="-47625"/>
            <a:ext cx="828676" cy="723900"/>
          </a:xfrm>
          <a:prstGeom prst="rect">
            <a:avLst/>
          </a:prstGeom>
          <a:noFill/>
          <a:ln w="9525">
            <a:noFill/>
            <a:miter lim="800000"/>
            <a:headEnd/>
            <a:tailEnd/>
          </a:ln>
        </p:spPr>
      </p:pic>
      <p:pic>
        <p:nvPicPr>
          <p:cNvPr id="14" name="Picture 35" descr="HOA CANH"/>
          <p:cNvPicPr>
            <a:picLocks noChangeAspect="1" noChangeArrowheads="1" noCrop="1"/>
          </p:cNvPicPr>
          <p:nvPr/>
        </p:nvPicPr>
        <p:blipFill>
          <a:blip r:embed="rId2"/>
          <a:srcRect/>
          <a:stretch>
            <a:fillRect/>
          </a:stretch>
        </p:blipFill>
        <p:spPr bwMode="auto">
          <a:xfrm rot="15082063">
            <a:off x="631826" y="-69849"/>
            <a:ext cx="828676" cy="723900"/>
          </a:xfrm>
          <a:prstGeom prst="rect">
            <a:avLst/>
          </a:prstGeom>
          <a:noFill/>
          <a:ln w="9525">
            <a:noFill/>
            <a:miter lim="800000"/>
            <a:headEnd/>
            <a:tailEnd/>
          </a:ln>
        </p:spPr>
      </p:pic>
      <p:pic>
        <p:nvPicPr>
          <p:cNvPr id="15" name="Picture 36" descr="HOA CANH"/>
          <p:cNvPicPr>
            <a:picLocks noChangeAspect="1" noChangeArrowheads="1" noCrop="1"/>
          </p:cNvPicPr>
          <p:nvPr/>
        </p:nvPicPr>
        <p:blipFill>
          <a:blip r:embed="rId2"/>
          <a:srcRect/>
          <a:stretch>
            <a:fillRect/>
          </a:stretch>
        </p:blipFill>
        <p:spPr bwMode="auto">
          <a:xfrm rot="13117738">
            <a:off x="-31749" y="560467"/>
            <a:ext cx="828676" cy="723900"/>
          </a:xfrm>
          <a:prstGeom prst="rect">
            <a:avLst/>
          </a:prstGeom>
          <a:noFill/>
          <a:ln w="9525">
            <a:noFill/>
            <a:miter lim="800000"/>
            <a:headEnd/>
            <a:tailEnd/>
          </a:ln>
        </p:spPr>
      </p:pic>
      <p:pic>
        <p:nvPicPr>
          <p:cNvPr id="16" name="Picture 37" descr="Picture1df"/>
          <p:cNvPicPr>
            <a:picLocks noChangeAspect="1" noChangeArrowheads="1" noCrop="1"/>
          </p:cNvPicPr>
          <p:nvPr/>
        </p:nvPicPr>
        <p:blipFill>
          <a:blip r:embed="rId3"/>
          <a:srcRect/>
          <a:stretch>
            <a:fillRect/>
          </a:stretch>
        </p:blipFill>
        <p:spPr bwMode="auto">
          <a:xfrm>
            <a:off x="395290" y="765176"/>
            <a:ext cx="238126" cy="238125"/>
          </a:xfrm>
          <a:prstGeom prst="rect">
            <a:avLst/>
          </a:prstGeom>
          <a:noFill/>
          <a:ln w="9525">
            <a:noFill/>
            <a:miter lim="800000"/>
            <a:headEnd/>
            <a:tailEnd/>
          </a:ln>
        </p:spPr>
      </p:pic>
      <p:sp>
        <p:nvSpPr>
          <p:cNvPr id="11268" name="AutoShape 4" descr="Image result for màu pastel"/>
          <p:cNvSpPr>
            <a:spLocks noChangeAspect="1" noChangeArrowheads="1"/>
          </p:cNvSpPr>
          <p:nvPr/>
        </p:nvSpPr>
        <p:spPr bwMode="auto">
          <a:xfrm>
            <a:off x="155576" y="-144462"/>
            <a:ext cx="304800" cy="304801"/>
          </a:xfrm>
          <a:prstGeom prst="rect">
            <a:avLst/>
          </a:prstGeom>
          <a:noFill/>
        </p:spPr>
        <p:txBody>
          <a:bodyPr vert="horz" wrap="square" lIns="80010" tIns="40005" rIns="80010" bIns="40005" numCol="1" anchor="t" anchorCtr="0" compatLnSpc="1">
            <a:prstTxWarp prst="textNoShape">
              <a:avLst/>
            </a:prstTxWarp>
          </a:bodyPr>
          <a:lstStyle/>
          <a:p>
            <a:endParaRPr lang="en-US"/>
          </a:p>
        </p:txBody>
      </p:sp>
      <p:sp>
        <p:nvSpPr>
          <p:cNvPr id="11270" name="AutoShape 6" descr="Image result for màu pastel"/>
          <p:cNvSpPr>
            <a:spLocks noChangeAspect="1" noChangeArrowheads="1"/>
          </p:cNvSpPr>
          <p:nvPr/>
        </p:nvSpPr>
        <p:spPr bwMode="auto">
          <a:xfrm>
            <a:off x="155576" y="-144462"/>
            <a:ext cx="304800" cy="304801"/>
          </a:xfrm>
          <a:prstGeom prst="rect">
            <a:avLst/>
          </a:prstGeom>
          <a:noFill/>
        </p:spPr>
        <p:txBody>
          <a:bodyPr vert="horz" wrap="square" lIns="80010" tIns="40005" rIns="80010" bIns="40005" numCol="1" anchor="t" anchorCtr="0" compatLnSpc="1">
            <a:prstTxWarp prst="textNoShape">
              <a:avLst/>
            </a:prstTxWarp>
          </a:bodyPr>
          <a:lstStyle/>
          <a:p>
            <a:endParaRPr lang="en-US"/>
          </a:p>
        </p:txBody>
      </p:sp>
    </p:spTree>
    <p:extLst>
      <p:ext uri="{BB962C8B-B14F-4D97-AF65-F5344CB8AC3E}">
        <p14:creationId xmlns:p14="http://schemas.microsoft.com/office/powerpoint/2010/main" val="993685081"/>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2000"/>
                                        <p:tgtEl>
                                          <p:spTgt spid="4">
                                            <p:txEl>
                                              <p:pRg st="0" end="0"/>
                                            </p:txEl>
                                          </p:spTgt>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checkerboard(across)">
                                      <p:cBhvr>
                                        <p:cTn id="11" dur="2000"/>
                                        <p:tgtEl>
                                          <p:spTgt spid="4">
                                            <p:txEl>
                                              <p:pRg st="1" end="1"/>
                                            </p:txEl>
                                          </p:spTgt>
                                        </p:tgtEl>
                                      </p:cBhvr>
                                    </p:animEffect>
                                  </p:childTnLst>
                                </p:cTn>
                              </p:par>
                            </p:childTnLst>
                          </p:cTn>
                        </p:par>
                        <p:par>
                          <p:cTn id="12" fill="hold">
                            <p:stCondLst>
                              <p:cond delay="4000"/>
                            </p:stCondLst>
                            <p:childTnLst>
                              <p:par>
                                <p:cTn id="13" presetID="5" presetClass="entr" presetSubtype="1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checkerboard(across)">
                                      <p:cBhvr>
                                        <p:cTn id="15" dur="2000"/>
                                        <p:tgtEl>
                                          <p:spTgt spid="4">
                                            <p:txEl>
                                              <p:pRg st="2" end="2"/>
                                            </p:txEl>
                                          </p:spTgt>
                                        </p:tgtEl>
                                      </p:cBhvr>
                                    </p:animEffect>
                                  </p:childTnLst>
                                </p:cTn>
                              </p:par>
                            </p:childTnLst>
                          </p:cTn>
                        </p:par>
                        <p:par>
                          <p:cTn id="16" fill="hold">
                            <p:stCondLst>
                              <p:cond delay="6000"/>
                            </p:stCondLst>
                            <p:childTnLst>
                              <p:par>
                                <p:cTn id="17" presetID="5" presetClass="entr" presetSubtype="1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checkerboard(across)">
                                      <p:cBhvr>
                                        <p:cTn id="19" dur="2000"/>
                                        <p:tgtEl>
                                          <p:spTgt spid="4">
                                            <p:txEl>
                                              <p:pRg st="3" end="3"/>
                                            </p:txEl>
                                          </p:spTgt>
                                        </p:tgtEl>
                                      </p:cBhvr>
                                    </p:animEffect>
                                  </p:childTnLst>
                                </p:cTn>
                              </p:par>
                            </p:childTnLst>
                          </p:cTn>
                        </p:par>
                        <p:par>
                          <p:cTn id="20" fill="hold">
                            <p:stCondLst>
                              <p:cond delay="8000"/>
                            </p:stCondLst>
                            <p:childTnLst>
                              <p:par>
                                <p:cTn id="21" presetID="5" presetClass="entr" presetSubtype="1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checkerboard(across)">
                                      <p:cBhvr>
                                        <p:cTn id="23" dur="2000"/>
                                        <p:tgtEl>
                                          <p:spTgt spid="4">
                                            <p:txEl>
                                              <p:pRg st="4" end="4"/>
                                            </p:txEl>
                                          </p:spTgt>
                                        </p:tgtEl>
                                      </p:cBhvr>
                                    </p:animEffect>
                                  </p:childTnLst>
                                </p:cTn>
                              </p:par>
                            </p:childTnLst>
                          </p:cTn>
                        </p:par>
                        <p:par>
                          <p:cTn id="24" fill="hold">
                            <p:stCondLst>
                              <p:cond delay="10000"/>
                            </p:stCondLst>
                            <p:childTnLst>
                              <p:par>
                                <p:cTn id="25" presetID="5" presetClass="entr" presetSubtype="1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checkerboard(across)">
                                      <p:cBhvr>
                                        <p:cTn id="27" dur="2000"/>
                                        <p:tgtEl>
                                          <p:spTgt spid="4">
                                            <p:txEl>
                                              <p:pRg st="5" end="5"/>
                                            </p:txEl>
                                          </p:spTgt>
                                        </p:tgtEl>
                                      </p:cBhvr>
                                    </p:animEffect>
                                  </p:childTnLst>
                                </p:cTn>
                              </p:par>
                            </p:childTnLst>
                          </p:cTn>
                        </p:par>
                        <p:par>
                          <p:cTn id="28" fill="hold">
                            <p:stCondLst>
                              <p:cond delay="12000"/>
                            </p:stCondLst>
                            <p:childTnLst>
                              <p:par>
                                <p:cTn id="29" presetID="5" presetClass="entr" presetSubtype="10"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checkerboard(across)">
                                      <p:cBhvr>
                                        <p:cTn id="31" dur="2000"/>
                                        <p:tgtEl>
                                          <p:spTgt spid="4">
                                            <p:txEl>
                                              <p:pRg st="6" end="6"/>
                                            </p:txEl>
                                          </p:spTgt>
                                        </p:tgtEl>
                                      </p:cBhvr>
                                    </p:animEffect>
                                  </p:childTnLst>
                                </p:cTn>
                              </p:par>
                            </p:childTnLst>
                          </p:cTn>
                        </p:par>
                        <p:par>
                          <p:cTn id="32" fill="hold">
                            <p:stCondLst>
                              <p:cond delay="14000"/>
                            </p:stCondLst>
                            <p:childTnLst>
                              <p:par>
                                <p:cTn id="33" presetID="5" presetClass="entr" presetSubtype="10" fill="hold"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checkerboard(across)">
                                      <p:cBhvr>
                                        <p:cTn id="35"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CHEMISTRY 9\HÌNH ẢNH\background-16.jpg"/>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3" name="Group 6"/>
          <p:cNvGrpSpPr>
            <a:grpSpLocks/>
          </p:cNvGrpSpPr>
          <p:nvPr/>
        </p:nvGrpSpPr>
        <p:grpSpPr bwMode="auto">
          <a:xfrm>
            <a:off x="3965576" y="1600201"/>
            <a:ext cx="5114925" cy="4861687"/>
            <a:chOff x="912" y="1200"/>
            <a:chExt cx="3840" cy="3418"/>
          </a:xfrm>
        </p:grpSpPr>
        <p:pic>
          <p:nvPicPr>
            <p:cNvPr id="10249" name="Picture 7" descr="Picture 014"/>
            <p:cNvPicPr>
              <a:picLocks noChangeAspect="1" noChangeArrowheads="1"/>
            </p:cNvPicPr>
            <p:nvPr/>
          </p:nvPicPr>
          <p:blipFill>
            <a:blip r:embed="rId3">
              <a:lum bright="30000"/>
              <a:extLst>
                <a:ext uri="{28A0092B-C50C-407E-A947-70E740481C1C}">
                  <a14:useLocalDpi xmlns:a14="http://schemas.microsoft.com/office/drawing/2010/main" val="0"/>
                </a:ext>
              </a:extLst>
            </a:blip>
            <a:srcRect l="30016" t="7698" r="7452" b="32079"/>
            <a:stretch>
              <a:fillRect/>
            </a:stretch>
          </p:blipFill>
          <p:spPr bwMode="auto">
            <a:xfrm>
              <a:off x="912" y="1200"/>
              <a:ext cx="3840" cy="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8"/>
            <p:cNvSpPr txBox="1">
              <a:spLocks noChangeArrowheads="1"/>
            </p:cNvSpPr>
            <p:nvPr/>
          </p:nvSpPr>
          <p:spPr bwMode="auto">
            <a:xfrm>
              <a:off x="1081" y="4012"/>
              <a:ext cx="3261"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Constantia" pitchFamily="18" charset="0"/>
                </a:defRPr>
              </a:lvl1pPr>
              <a:lvl2pPr marL="742950" indent="-285750">
                <a:defRPr sz="2400">
                  <a:solidFill>
                    <a:schemeClr val="tx1"/>
                  </a:solidFill>
                  <a:latin typeface="Constantia" pitchFamily="18" charset="0"/>
                </a:defRPr>
              </a:lvl2pPr>
              <a:lvl3pPr marL="1143000" indent="-228600">
                <a:defRPr sz="2100">
                  <a:solidFill>
                    <a:schemeClr val="tx1"/>
                  </a:solidFill>
                  <a:latin typeface="Constantia" pitchFamily="18" charset="0"/>
                </a:defRPr>
              </a:lvl3pPr>
              <a:lvl4pPr marL="1600200" indent="-228600">
                <a:defRPr sz="2000">
                  <a:solidFill>
                    <a:schemeClr val="tx1"/>
                  </a:solidFill>
                  <a:latin typeface="Constantia" pitchFamily="18" charset="0"/>
                </a:defRPr>
              </a:lvl4pPr>
              <a:lvl5pPr marL="2057400" indent="-228600">
                <a:defRPr sz="2000">
                  <a:solidFill>
                    <a:schemeClr val="tx1"/>
                  </a:solidFill>
                  <a:latin typeface="Constantia" pitchFamily="18" charset="0"/>
                </a:defRPr>
              </a:lvl5pPr>
              <a:lvl6pPr marL="25146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6pPr>
              <a:lvl7pPr marL="29718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7pPr>
              <a:lvl8pPr marL="34290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r>
                <a:rPr lang="en-US" altLang="en-US" sz="2500">
                  <a:solidFill>
                    <a:srgbClr val="C00000"/>
                  </a:solidFill>
                  <a:latin typeface="Times New Roman" pitchFamily="18" charset="0"/>
                  <a:cs typeface="Times New Roman" pitchFamily="18" charset="0"/>
                </a:rPr>
                <a:t>Tỉ lệ phần trăm về khối lượng các nguyên tố trong vỏ Trái Đất</a:t>
              </a:r>
            </a:p>
          </p:txBody>
        </p:sp>
      </p:grpSp>
      <p:pic>
        <p:nvPicPr>
          <p:cNvPr id="10244"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6400"/>
            <a:ext cx="3810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1">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419600"/>
            <a:ext cx="3886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12"/>
          <p:cNvSpPr txBox="1">
            <a:spLocks noChangeArrowheads="1"/>
          </p:cNvSpPr>
          <p:nvPr/>
        </p:nvSpPr>
        <p:spPr bwMode="auto">
          <a:xfrm>
            <a:off x="0" y="6396039"/>
            <a:ext cx="2353521" cy="46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sz="2600">
                <a:solidFill>
                  <a:schemeClr val="tx1"/>
                </a:solidFill>
                <a:latin typeface="Constantia" pitchFamily="18" charset="0"/>
              </a:defRPr>
            </a:lvl1pPr>
            <a:lvl2pPr marL="742950" indent="-285750">
              <a:defRPr sz="2400">
                <a:solidFill>
                  <a:schemeClr val="tx1"/>
                </a:solidFill>
                <a:latin typeface="Constantia" pitchFamily="18" charset="0"/>
              </a:defRPr>
            </a:lvl2pPr>
            <a:lvl3pPr marL="1143000" indent="-228600">
              <a:defRPr sz="2100">
                <a:solidFill>
                  <a:schemeClr val="tx1"/>
                </a:solidFill>
                <a:latin typeface="Constantia" pitchFamily="18" charset="0"/>
              </a:defRPr>
            </a:lvl3pPr>
            <a:lvl4pPr marL="1600200" indent="-228600">
              <a:defRPr sz="2000">
                <a:solidFill>
                  <a:schemeClr val="tx1"/>
                </a:solidFill>
                <a:latin typeface="Constantia" pitchFamily="18" charset="0"/>
              </a:defRPr>
            </a:lvl4pPr>
            <a:lvl5pPr marL="2057400" indent="-228600">
              <a:defRPr sz="2000">
                <a:solidFill>
                  <a:schemeClr val="tx1"/>
                </a:solidFill>
                <a:latin typeface="Constantia" pitchFamily="18" charset="0"/>
              </a:defRPr>
            </a:lvl5pPr>
            <a:lvl6pPr marL="25146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6pPr>
            <a:lvl7pPr marL="29718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7pPr>
            <a:lvl8pPr marL="34290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r>
              <a:rPr lang="en-US" altLang="en-US" sz="2400">
                <a:solidFill>
                  <a:srgbClr val="FFFF00"/>
                </a:solidFill>
                <a:latin typeface="Times New Roman" pitchFamily="18" charset="0"/>
                <a:cs typeface="Times New Roman" pitchFamily="18" charset="0"/>
              </a:rPr>
              <a:t>Đất sét(Cao lanh)</a:t>
            </a:r>
          </a:p>
        </p:txBody>
      </p:sp>
      <p:sp>
        <p:nvSpPr>
          <p:cNvPr id="10247" name="Text Box 12"/>
          <p:cNvSpPr txBox="1">
            <a:spLocks noChangeArrowheads="1"/>
          </p:cNvSpPr>
          <p:nvPr/>
        </p:nvSpPr>
        <p:spPr bwMode="auto">
          <a:xfrm>
            <a:off x="0" y="3810001"/>
            <a:ext cx="1319584" cy="46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sz="2600">
                <a:solidFill>
                  <a:schemeClr val="tx1"/>
                </a:solidFill>
                <a:latin typeface="Constantia" pitchFamily="18" charset="0"/>
              </a:defRPr>
            </a:lvl1pPr>
            <a:lvl2pPr marL="742950" indent="-285750">
              <a:defRPr sz="2400">
                <a:solidFill>
                  <a:schemeClr val="tx1"/>
                </a:solidFill>
                <a:latin typeface="Constantia" pitchFamily="18" charset="0"/>
              </a:defRPr>
            </a:lvl2pPr>
            <a:lvl3pPr marL="1143000" indent="-228600">
              <a:defRPr sz="2100">
                <a:solidFill>
                  <a:schemeClr val="tx1"/>
                </a:solidFill>
                <a:latin typeface="Constantia" pitchFamily="18" charset="0"/>
              </a:defRPr>
            </a:lvl3pPr>
            <a:lvl4pPr marL="1600200" indent="-228600">
              <a:defRPr sz="2000">
                <a:solidFill>
                  <a:schemeClr val="tx1"/>
                </a:solidFill>
                <a:latin typeface="Constantia" pitchFamily="18" charset="0"/>
              </a:defRPr>
            </a:lvl4pPr>
            <a:lvl5pPr marL="2057400" indent="-228600">
              <a:defRPr sz="2000">
                <a:solidFill>
                  <a:schemeClr val="tx1"/>
                </a:solidFill>
                <a:latin typeface="Constantia" pitchFamily="18" charset="0"/>
              </a:defRPr>
            </a:lvl5pPr>
            <a:lvl6pPr marL="25146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6pPr>
            <a:lvl7pPr marL="29718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7pPr>
            <a:lvl8pPr marL="34290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r>
              <a:rPr lang="en-US" altLang="en-US" sz="2400">
                <a:solidFill>
                  <a:srgbClr val="FF3300"/>
                </a:solidFill>
                <a:latin typeface="Times New Roman" pitchFamily="18" charset="0"/>
                <a:cs typeface="Times New Roman" pitchFamily="18" charset="0"/>
              </a:rPr>
              <a:t>Cát tr</a:t>
            </a:r>
            <a:r>
              <a:rPr lang="vi-VN" altLang="en-US" sz="2400">
                <a:solidFill>
                  <a:srgbClr val="FF3300"/>
                </a:solidFill>
                <a:latin typeface="Times New Roman" pitchFamily="18" charset="0"/>
                <a:cs typeface="Times New Roman" pitchFamily="18" charset="0"/>
              </a:rPr>
              <a:t>ắng</a:t>
            </a:r>
            <a:endParaRPr lang="en-US" altLang="en-US" sz="2400">
              <a:solidFill>
                <a:srgbClr val="FF3300"/>
              </a:solidFill>
              <a:latin typeface="Times New Roman" pitchFamily="18" charset="0"/>
              <a:cs typeface="Times New Roman" pitchFamily="18" charset="0"/>
            </a:endParaRPr>
          </a:p>
        </p:txBody>
      </p:sp>
      <p:sp>
        <p:nvSpPr>
          <p:cNvPr id="22" name="Cloud 21"/>
          <p:cNvSpPr>
            <a:spLocks noChangeArrowheads="1"/>
          </p:cNvSpPr>
          <p:nvPr/>
        </p:nvSpPr>
        <p:spPr bwMode="auto">
          <a:xfrm>
            <a:off x="0" y="0"/>
            <a:ext cx="4191000" cy="1828800"/>
          </a:xfrm>
          <a:custGeom>
            <a:avLst/>
            <a:gdLst>
              <a:gd name="T0" fmla="*/ 2147483646 w 43200"/>
              <a:gd name="T1" fmla="*/ 2147483646 h 43200"/>
              <a:gd name="T2" fmla="*/ 2147483646 w 43200"/>
              <a:gd name="T3" fmla="*/ 2147483646 h 43200"/>
              <a:gd name="T4" fmla="*/ 115679167 w 43200"/>
              <a:gd name="T5" fmla="*/ 2147483646 h 43200"/>
              <a:gd name="T6" fmla="*/ 2147483646 w 43200"/>
              <a:gd name="T7" fmla="*/ 288891895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1"/>
                  <a:pt x="12969" y="4376"/>
                  <a:pt x="14005" y="5201"/>
                </a:cubicBezTo>
                <a:lnTo>
                  <a:pt x="14005" y="5202"/>
                </a:lnTo>
                <a:cubicBezTo>
                  <a:pt x="14930" y="2828"/>
                  <a:pt x="16742" y="1344"/>
                  <a:pt x="18715" y="1344"/>
                </a:cubicBezTo>
                <a:cubicBezTo>
                  <a:pt x="20114" y="1344"/>
                  <a:pt x="21458" y="2093"/>
                  <a:pt x="22456" y="3431"/>
                </a:cubicBezTo>
                <a:lnTo>
                  <a:pt x="22456" y="3432"/>
                </a:lnTo>
                <a:cubicBezTo>
                  <a:pt x="23194" y="1415"/>
                  <a:pt x="24707" y="141"/>
                  <a:pt x="26362" y="141"/>
                </a:cubicBezTo>
                <a:cubicBezTo>
                  <a:pt x="27723" y="141"/>
                  <a:pt x="29007" y="1006"/>
                  <a:pt x="29832" y="2481"/>
                </a:cubicBezTo>
                <a:lnTo>
                  <a:pt x="29832" y="2480"/>
                </a:lnTo>
                <a:cubicBezTo>
                  <a:pt x="30755" y="1002"/>
                  <a:pt x="32110" y="150"/>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7"/>
                  <a:pt x="31619" y="38007"/>
                </a:cubicBezTo>
                <a:cubicBezTo>
                  <a:pt x="30535" y="38007"/>
                  <a:pt x="29474" y="37593"/>
                  <a:pt x="28555" y="36813"/>
                </a:cubicBezTo>
                <a:lnTo>
                  <a:pt x="28556" y="36813"/>
                </a:lnTo>
                <a:cubicBezTo>
                  <a:pt x="27694" y="40699"/>
                  <a:pt x="25069" y="43358"/>
                  <a:pt x="22094" y="43358"/>
                </a:cubicBezTo>
                <a:cubicBezTo>
                  <a:pt x="19839" y="43358"/>
                  <a:pt x="17733" y="41821"/>
                  <a:pt x="16480" y="39263"/>
                </a:cubicBezTo>
                <a:lnTo>
                  <a:pt x="16480" y="39264"/>
                </a:lnTo>
                <a:cubicBezTo>
                  <a:pt x="15279" y="40250"/>
                  <a:pt x="13904" y="40771"/>
                  <a:pt x="12503" y="40771"/>
                </a:cubicBezTo>
                <a:cubicBezTo>
                  <a:pt x="9735" y="40771"/>
                  <a:pt x="7180" y="38748"/>
                  <a:pt x="5804" y="35469"/>
                </a:cubicBezTo>
                <a:lnTo>
                  <a:pt x="5803" y="35469"/>
                </a:lnTo>
                <a:cubicBezTo>
                  <a:pt x="5635" y="35496"/>
                  <a:pt x="5465" y="35510"/>
                  <a:pt x="5296" y="35510"/>
                </a:cubicBezTo>
                <a:cubicBezTo>
                  <a:pt x="2888" y="35510"/>
                  <a:pt x="936" y="32860"/>
                  <a:pt x="936" y="29592"/>
                </a:cubicBezTo>
                <a:cubicBezTo>
                  <a:pt x="936" y="28090"/>
                  <a:pt x="1356" y="26644"/>
                  <a:pt x="2112" y="25547"/>
                </a:cubicBezTo>
                <a:lnTo>
                  <a:pt x="2113" y="25547"/>
                </a:lnTo>
                <a:cubicBezTo>
                  <a:pt x="781" y="24481"/>
                  <a:pt x="-36" y="22528"/>
                  <a:pt x="-36" y="20418"/>
                </a:cubicBezTo>
                <a:cubicBezTo>
                  <a:pt x="-36" y="17370"/>
                  <a:pt x="1647" y="14817"/>
                  <a:pt x="3863" y="14504"/>
                </a:cubicBezTo>
                <a:lnTo>
                  <a:pt x="3900" y="14370"/>
                </a:lnTo>
                <a:close/>
              </a:path>
              <a:path w="43200" h="43200" fill="none">
                <a:moveTo>
                  <a:pt x="4693" y="26177"/>
                </a:moveTo>
                <a:lnTo>
                  <a:pt x="4693" y="26177"/>
                </a:lnTo>
                <a:cubicBezTo>
                  <a:pt x="4580" y="26189"/>
                  <a:pt x="4468" y="26195"/>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bg2"/>
          </a:solidFill>
          <a:ln w="25400" algn="ctr">
            <a:solidFill>
              <a:srgbClr val="0000FF"/>
            </a:solidFill>
            <a:miter lim="800000"/>
            <a:headEnd/>
            <a:tailEnd/>
          </a:ln>
        </p:spPr>
        <p:txBody>
          <a:bodyPr lIns="91436" tIns="45718" rIns="91436" bIns="45718" anchor="ctr"/>
          <a:lstStyle/>
          <a:p>
            <a:pPr algn="ctr" eaLnBrk="1" hangingPunct="1"/>
            <a:r>
              <a:rPr lang="en-US" altLang="en-US" sz="2400">
                <a:solidFill>
                  <a:srgbClr val="FF3300"/>
                </a:solidFill>
                <a:latin typeface="Times New Roman" pitchFamily="18" charset="0"/>
                <a:cs typeface="Times New Roman" pitchFamily="18" charset="0"/>
              </a:rPr>
              <a:t>Thành phần khối lượng và trạng thái thiên nhiên của silic</a:t>
            </a:r>
          </a:p>
        </p:txBody>
      </p:sp>
    </p:spTree>
    <p:extLst>
      <p:ext uri="{BB962C8B-B14F-4D97-AF65-F5344CB8AC3E}">
        <p14:creationId xmlns:p14="http://schemas.microsoft.com/office/powerpoint/2010/main" val="945688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rạm nghiền xi măng thị vả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265" y="400046"/>
            <a:ext cx="7457235" cy="46005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7000" y="4714875"/>
            <a:ext cx="8826500" cy="1804340"/>
          </a:xfrm>
          <a:prstGeom prst="rect">
            <a:avLst/>
          </a:prstGeom>
        </p:spPr>
        <p:txBody>
          <a:bodyPr wrap="square" lIns="80010" tIns="40005" rIns="80010" bIns="40005">
            <a:spAutoFit/>
          </a:bodyPr>
          <a:lstStyle/>
          <a:p>
            <a:pPr lvl="0" algn="just" eaLnBrk="0" fontAlgn="base" hangingPunct="0">
              <a:spcBef>
                <a:spcPct val="0"/>
              </a:spcBef>
              <a:spcAft>
                <a:spcPct val="0"/>
              </a:spcAft>
            </a:pPr>
            <a:endParaRPr lang="en-US" sz="2800" b="1" dirty="0">
              <a:solidFill>
                <a:srgbClr val="FF0000"/>
              </a:solidFill>
              <a:latin typeface="Times New Roman" pitchFamily="18" charset="0"/>
              <a:cs typeface="Times New Roman" pitchFamily="18" charset="0"/>
            </a:endParaRPr>
          </a:p>
          <a:p>
            <a:pPr algn="just" eaLnBrk="0" fontAlgn="base" hangingPunct="0">
              <a:spcBef>
                <a:spcPct val="0"/>
              </a:spcBef>
              <a:spcAft>
                <a:spcPct val="0"/>
              </a:spcAft>
            </a:pPr>
            <a:r>
              <a:rPr lang="en-US" sz="2800" b="1" err="1">
                <a:solidFill>
                  <a:srgbClr val="FF0000"/>
                </a:solidFill>
                <a:latin typeface="Times New Roman" pitchFamily="18" charset="0"/>
                <a:cs typeface="Times New Roman" pitchFamily="18" charset="0"/>
              </a:rPr>
              <a:t>Trạm</a:t>
            </a:r>
            <a:r>
              <a:rPr lang="en-US" sz="2800" b="1">
                <a:solidFill>
                  <a:srgbClr val="FF0000"/>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nghiền Thị Vải trực thuộc công ty xi măng Holcim </a:t>
            </a:r>
            <a:r>
              <a:rPr lang="en-US" sz="2800" b="1" dirty="0" err="1">
                <a:solidFill>
                  <a:srgbClr val="FF0000"/>
                </a:solidFill>
                <a:latin typeface="Times New Roman" pitchFamily="18" charset="0"/>
                <a:cs typeface="Times New Roman" pitchFamily="18" charset="0"/>
              </a:rPr>
              <a:t>được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đặt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công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nghiệp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Phú</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Mỹ</a:t>
            </a:r>
            <a:r>
              <a:rPr lang="en-US" sz="2800" b="1" dirty="0">
                <a:solidFill>
                  <a:srgbClr val="FF0000"/>
                </a:solidFill>
                <a:latin typeface="Times New Roman" pitchFamily="18" charset="0"/>
                <a:cs typeface="Times New Roman" pitchFamily="18" charset="0"/>
              </a:rPr>
              <a:t> I</a:t>
            </a:r>
            <a:r>
              <a:rPr lang="en-US" sz="2800" b="1">
                <a:solidFill>
                  <a:srgbClr val="FF0000"/>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phía</a:t>
            </a:r>
            <a:r>
              <a:rPr lang="en-US" sz="2800" b="1" dirty="0">
                <a:solidFill>
                  <a:srgbClr val="FF0000"/>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đông </a:t>
            </a:r>
            <a:r>
              <a:rPr lang="en-US" sz="2800" b="1" dirty="0">
                <a:solidFill>
                  <a:srgbClr val="FF0000"/>
                </a:solidFill>
                <a:latin typeface="Times New Roman" pitchFamily="18" charset="0"/>
                <a:cs typeface="Times New Roman" pitchFamily="18" charset="0"/>
              </a:rPr>
              <a:t>con </a:t>
            </a:r>
            <a:r>
              <a:rPr lang="en-US" sz="2800" b="1" dirty="0" err="1">
                <a:solidFill>
                  <a:srgbClr val="FF0000"/>
                </a:solidFill>
                <a:latin typeface="Times New Roman" pitchFamily="18" charset="0"/>
                <a:cs typeface="Times New Roman" pitchFamily="18" charset="0"/>
              </a:rPr>
              <a:t>sông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Thị</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Vải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thuộc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tỉnh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Rịa</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Vũng</a:t>
            </a:r>
            <a:r>
              <a:rPr lang="en-US" sz="2800" b="1" dirty="0">
                <a:solidFill>
                  <a:srgbClr val="FF0000"/>
                </a:solidFill>
                <a:latin typeface="Times New Roman" pitchFamily="18" charset="0"/>
                <a:cs typeface="Times New Roman" pitchFamily="18" charset="0"/>
              </a:rPr>
              <a:t> </a:t>
            </a:r>
            <a:r>
              <a:rPr lang="en-US" sz="2800" b="1" err="1">
                <a:solidFill>
                  <a:srgbClr val="FF0000"/>
                </a:solidFill>
                <a:latin typeface="Times New Roman" pitchFamily="18" charset="0"/>
                <a:cs typeface="Times New Roman" pitchFamily="18" charset="0"/>
              </a:rPr>
              <a:t>Tàu</a:t>
            </a:r>
            <a:r>
              <a:rPr lang="en-US" sz="2800" b="1">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8595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n.jpg"/>
          <p:cNvPicPr>
            <a:picLocks noChangeAspect="1"/>
          </p:cNvPicPr>
          <p:nvPr/>
        </p:nvPicPr>
        <p:blipFill>
          <a:blip r:embed="rId3"/>
          <a:stretch>
            <a:fillRect/>
          </a:stretch>
        </p:blipFill>
        <p:spPr>
          <a:xfrm>
            <a:off x="0" y="0"/>
            <a:ext cx="9144000" cy="6858000"/>
          </a:xfrm>
          <a:prstGeom prst="rect">
            <a:avLst/>
          </a:prstGeom>
        </p:spPr>
      </p:pic>
      <p:sp>
        <p:nvSpPr>
          <p:cNvPr id="4" name="Horizontal Scroll 3"/>
          <p:cNvSpPr/>
          <p:nvPr/>
        </p:nvSpPr>
        <p:spPr>
          <a:xfrm>
            <a:off x="1676400" y="1295400"/>
            <a:ext cx="5943600" cy="4114800"/>
          </a:xfrm>
          <a:prstGeom prst="horizontalScroll">
            <a:avLst/>
          </a:prstGeom>
        </p:spPr>
        <p:style>
          <a:lnRef idx="3">
            <a:schemeClr val="lt1"/>
          </a:lnRef>
          <a:fillRef idx="1">
            <a:schemeClr val="accent2"/>
          </a:fillRef>
          <a:effectRef idx="1">
            <a:schemeClr val="accent2"/>
          </a:effectRef>
          <a:fontRef idx="minor">
            <a:schemeClr val="lt1"/>
          </a:fontRef>
        </p:style>
        <p:txBody>
          <a:bodyPr lIns="80010" tIns="40005" rIns="80010" bIns="40005" rtlCol="0" anchor="ctr">
            <a:scene3d>
              <a:camera prst="orthographicFront"/>
              <a:lightRig rig="soft" dir="t">
                <a:rot lat="0" lon="0" rev="10800000"/>
              </a:lightRig>
            </a:scene3d>
            <a:sp3d>
              <a:bevelT w="27940" h="12700"/>
              <a:contourClr>
                <a:srgbClr val="DDDDDD"/>
              </a:contourClr>
            </a:sp3d>
          </a:bodyPr>
          <a:lstStyle/>
          <a:p>
            <a:pPr algn="ctr"/>
            <a:r>
              <a:rPr lang="en-US" sz="3500" b="1" spc="131">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CÔNG NGHỆ SẢN XUẤT XI MĂNG</a:t>
            </a:r>
            <a:endParaRPr lang="en-US" sz="3500" b="1" spc="131">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endParaRPr>
          </a:p>
        </p:txBody>
      </p:sp>
      <p:pic>
        <p:nvPicPr>
          <p:cNvPr id="75" name="Picture 11" descr="Picture3"/>
          <p:cNvPicPr>
            <a:picLocks noChangeAspect="1" noChangeArrowheads="1"/>
          </p:cNvPicPr>
          <p:nvPr/>
        </p:nvPicPr>
        <p:blipFill>
          <a:blip r:embed="rId4"/>
          <a:srcRect/>
          <a:stretch>
            <a:fillRect/>
          </a:stretch>
        </p:blipFill>
        <p:spPr bwMode="auto">
          <a:xfrm rot="16200000">
            <a:off x="-47846" y="4752753"/>
            <a:ext cx="2153093" cy="2057400"/>
          </a:xfrm>
          <a:prstGeom prst="rect">
            <a:avLst/>
          </a:prstGeom>
          <a:noFill/>
          <a:ln w="9525">
            <a:noFill/>
            <a:miter lim="800000"/>
            <a:headEnd/>
            <a:tailEnd/>
          </a:ln>
        </p:spPr>
      </p:pic>
      <p:pic>
        <p:nvPicPr>
          <p:cNvPr id="76" name="Picture 11" descr="Picture3"/>
          <p:cNvPicPr>
            <a:picLocks noChangeAspect="1" noChangeArrowheads="1"/>
          </p:cNvPicPr>
          <p:nvPr/>
        </p:nvPicPr>
        <p:blipFill>
          <a:blip r:embed="rId4"/>
          <a:srcRect/>
          <a:stretch>
            <a:fillRect/>
          </a:stretch>
        </p:blipFill>
        <p:spPr bwMode="auto">
          <a:xfrm flipH="1">
            <a:off x="7010402" y="0"/>
            <a:ext cx="2153093" cy="2057400"/>
          </a:xfrm>
          <a:prstGeom prst="rect">
            <a:avLst/>
          </a:prstGeom>
          <a:noFill/>
          <a:ln w="9525">
            <a:noFill/>
            <a:miter lim="800000"/>
            <a:headEnd/>
            <a:tailEnd/>
          </a:ln>
        </p:spPr>
      </p:pic>
      <p:pic>
        <p:nvPicPr>
          <p:cNvPr id="77" name="Picture 33" descr="Picture1buom"/>
          <p:cNvPicPr>
            <a:picLocks noChangeAspect="1" noChangeArrowheads="1" noCrop="1"/>
          </p:cNvPicPr>
          <p:nvPr/>
        </p:nvPicPr>
        <p:blipFill>
          <a:blip r:embed="rId5"/>
          <a:srcRect/>
          <a:stretch>
            <a:fillRect/>
          </a:stretch>
        </p:blipFill>
        <p:spPr bwMode="auto">
          <a:xfrm flipH="1">
            <a:off x="800100" y="304804"/>
            <a:ext cx="800100" cy="466725"/>
          </a:xfrm>
          <a:prstGeom prst="rect">
            <a:avLst/>
          </a:prstGeom>
          <a:noFill/>
          <a:ln w="9525">
            <a:noFill/>
            <a:miter lim="800000"/>
            <a:headEnd/>
            <a:tailEnd/>
          </a:ln>
        </p:spPr>
      </p:pic>
      <p:pic>
        <p:nvPicPr>
          <p:cNvPr id="78" name="Picture 33" descr="Picture1buom"/>
          <p:cNvPicPr>
            <a:picLocks noChangeAspect="1" noChangeArrowheads="1" noCrop="1"/>
          </p:cNvPicPr>
          <p:nvPr/>
        </p:nvPicPr>
        <p:blipFill>
          <a:blip r:embed="rId5"/>
          <a:srcRect/>
          <a:stretch>
            <a:fillRect/>
          </a:stretch>
        </p:blipFill>
        <p:spPr bwMode="auto">
          <a:xfrm flipH="1">
            <a:off x="152400" y="4"/>
            <a:ext cx="800100" cy="466725"/>
          </a:xfrm>
          <a:prstGeom prst="rect">
            <a:avLst/>
          </a:prstGeom>
          <a:noFill/>
          <a:ln w="9525">
            <a:noFill/>
            <a:miter lim="800000"/>
            <a:headEnd/>
            <a:tailEnd/>
          </a:ln>
        </p:spPr>
      </p:pic>
      <p:pic>
        <p:nvPicPr>
          <p:cNvPr id="79" name="Picture 33" descr="Picture1buom"/>
          <p:cNvPicPr>
            <a:picLocks noChangeAspect="1" noChangeArrowheads="1" noCrop="1"/>
          </p:cNvPicPr>
          <p:nvPr/>
        </p:nvPicPr>
        <p:blipFill>
          <a:blip r:embed="rId5"/>
          <a:srcRect/>
          <a:stretch>
            <a:fillRect/>
          </a:stretch>
        </p:blipFill>
        <p:spPr bwMode="auto">
          <a:xfrm flipH="1">
            <a:off x="0" y="523879"/>
            <a:ext cx="800100" cy="466725"/>
          </a:xfrm>
          <a:prstGeom prst="rect">
            <a:avLst/>
          </a:prstGeom>
          <a:noFill/>
          <a:ln w="9525">
            <a:noFill/>
            <a:miter lim="800000"/>
            <a:headEnd/>
            <a:tailEnd/>
          </a:ln>
        </p:spPr>
      </p:pic>
      <p:pic>
        <p:nvPicPr>
          <p:cNvPr id="80" name="Picture 33" descr="Picture1buom"/>
          <p:cNvPicPr>
            <a:picLocks noChangeAspect="1" noChangeArrowheads="1" noCrop="1"/>
          </p:cNvPicPr>
          <p:nvPr/>
        </p:nvPicPr>
        <p:blipFill>
          <a:blip r:embed="rId5"/>
          <a:srcRect/>
          <a:stretch>
            <a:fillRect/>
          </a:stretch>
        </p:blipFill>
        <p:spPr bwMode="auto">
          <a:xfrm>
            <a:off x="8382000" y="5867404"/>
            <a:ext cx="800100" cy="466725"/>
          </a:xfrm>
          <a:prstGeom prst="rect">
            <a:avLst/>
          </a:prstGeom>
          <a:noFill/>
          <a:ln w="9525">
            <a:noFill/>
            <a:miter lim="800000"/>
            <a:headEnd/>
            <a:tailEnd/>
          </a:ln>
        </p:spPr>
      </p:pic>
      <p:pic>
        <p:nvPicPr>
          <p:cNvPr id="81" name="Picture 33" descr="Picture1buom"/>
          <p:cNvPicPr>
            <a:picLocks noChangeAspect="1" noChangeArrowheads="1" noCrop="1"/>
          </p:cNvPicPr>
          <p:nvPr/>
        </p:nvPicPr>
        <p:blipFill>
          <a:blip r:embed="rId5"/>
          <a:srcRect/>
          <a:stretch>
            <a:fillRect/>
          </a:stretch>
        </p:blipFill>
        <p:spPr bwMode="auto">
          <a:xfrm>
            <a:off x="8343900" y="6391279"/>
            <a:ext cx="800100" cy="466725"/>
          </a:xfrm>
          <a:prstGeom prst="rect">
            <a:avLst/>
          </a:prstGeom>
          <a:noFill/>
          <a:ln w="9525">
            <a:noFill/>
            <a:miter lim="800000"/>
            <a:headEnd/>
            <a:tailEnd/>
          </a:ln>
        </p:spPr>
      </p:pic>
      <p:pic>
        <p:nvPicPr>
          <p:cNvPr id="82" name="Picture 33" descr="Picture1buom"/>
          <p:cNvPicPr>
            <a:picLocks noChangeAspect="1" noChangeArrowheads="1" noCrop="1"/>
          </p:cNvPicPr>
          <p:nvPr/>
        </p:nvPicPr>
        <p:blipFill>
          <a:blip r:embed="rId5"/>
          <a:srcRect/>
          <a:stretch>
            <a:fillRect/>
          </a:stretch>
        </p:blipFill>
        <p:spPr bwMode="auto">
          <a:xfrm>
            <a:off x="7658100" y="6391279"/>
            <a:ext cx="800100" cy="466725"/>
          </a:xfrm>
          <a:prstGeom prst="rect">
            <a:avLst/>
          </a:prstGeom>
          <a:noFill/>
          <a:ln w="9525">
            <a:noFill/>
            <a:miter lim="800000"/>
            <a:headEnd/>
            <a:tailEnd/>
          </a:ln>
        </p:spPr>
      </p:pic>
      <p:sp>
        <p:nvSpPr>
          <p:cNvPr id="10244" name="AutoShape 4" descr="Image result for màu pastel"/>
          <p:cNvSpPr>
            <a:spLocks noChangeAspect="1" noChangeArrowheads="1"/>
          </p:cNvSpPr>
          <p:nvPr/>
        </p:nvSpPr>
        <p:spPr bwMode="auto">
          <a:xfrm>
            <a:off x="155576" y="-144462"/>
            <a:ext cx="304800" cy="304801"/>
          </a:xfrm>
          <a:prstGeom prst="rect">
            <a:avLst/>
          </a:prstGeom>
          <a:noFill/>
        </p:spPr>
        <p:txBody>
          <a:bodyPr vert="horz" wrap="square" lIns="80010" tIns="40005" rIns="80010" bIns="40005" numCol="1" anchor="t" anchorCtr="0" compatLnSpc="1">
            <a:prstTxWarp prst="textNoShape">
              <a:avLst/>
            </a:prstTxWarp>
          </a:bodyPr>
          <a:lstStyle/>
          <a:p>
            <a:endParaRPr lang="en-US"/>
          </a:p>
        </p:txBody>
      </p:sp>
      <p:sp>
        <p:nvSpPr>
          <p:cNvPr id="3" name="Right Arrow 2">
            <a:hlinkClick r:id="rId6" action="ppaction://hlinkfile"/>
          </p:cNvPr>
          <p:cNvSpPr/>
          <p:nvPr/>
        </p:nvSpPr>
        <p:spPr>
          <a:xfrm>
            <a:off x="6400800" y="6286500"/>
            <a:ext cx="1143000" cy="466725"/>
          </a:xfrm>
          <a:prstGeom prst="rightArrow">
            <a:avLst/>
          </a:prstGeom>
        </p:spPr>
        <p:style>
          <a:lnRef idx="0">
            <a:schemeClr val="accent2"/>
          </a:lnRef>
          <a:fillRef idx="3">
            <a:schemeClr val="accent2"/>
          </a:fillRef>
          <a:effectRef idx="3">
            <a:schemeClr val="accent2"/>
          </a:effectRef>
          <a:fontRef idx="minor">
            <a:schemeClr val="lt1"/>
          </a:fontRef>
        </p:style>
        <p:txBody>
          <a:bodyPr lIns="80010" tIns="40005" rIns="80010" bIns="40005" rtlCol="0" anchor="ctr"/>
          <a:lstStyle/>
          <a:p>
            <a:pPr algn="ctr"/>
            <a:endParaRPr lang="en-US"/>
          </a:p>
        </p:txBody>
      </p:sp>
    </p:spTree>
    <p:extLst>
      <p:ext uri="{BB962C8B-B14F-4D97-AF65-F5344CB8AC3E}">
        <p14:creationId xmlns:p14="http://schemas.microsoft.com/office/powerpoint/2010/main" val="1094552755"/>
      </p:ext>
    </p:extLst>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52400" y="584200"/>
            <a:ext cx="3505200" cy="838200"/>
          </a:xfrm>
        </p:spPr>
        <p:txBody>
          <a:bodyPr/>
          <a:lstStyle/>
          <a:p>
            <a:r>
              <a:rPr lang="en-US" sz="2400" b="1">
                <a:solidFill>
                  <a:srgbClr val="003300"/>
                </a:solidFill>
              </a:rPr>
              <a:t>a) </a:t>
            </a:r>
            <a:r>
              <a:rPr lang="en-US" sz="2400" b="1" u="sng">
                <a:solidFill>
                  <a:srgbClr val="003300"/>
                </a:solidFill>
              </a:rPr>
              <a:t>Nguyên liệu</a:t>
            </a:r>
            <a:r>
              <a:rPr lang="en-US" sz="2400">
                <a:solidFill>
                  <a:srgbClr val="003300"/>
                </a:solidFill>
              </a:rPr>
              <a:t> :</a:t>
            </a:r>
          </a:p>
        </p:txBody>
      </p:sp>
      <p:pic>
        <p:nvPicPr>
          <p:cNvPr id="106499" name="Picture 3" descr="CA894VC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743200" y="3962400"/>
            <a:ext cx="3276600"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6500" name="Picture 4" descr="CAYRS5Y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9600" y="1219200"/>
            <a:ext cx="4191000" cy="2667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6501" name="Text Box 5"/>
          <p:cNvSpPr txBox="1">
            <a:spLocks noChangeArrowheads="1"/>
          </p:cNvSpPr>
          <p:nvPr/>
        </p:nvSpPr>
        <p:spPr bwMode="auto">
          <a:xfrm>
            <a:off x="3352800" y="6249989"/>
            <a:ext cx="2057400" cy="523216"/>
          </a:xfrm>
          <a:prstGeom prst="rect">
            <a:avLst/>
          </a:prstGeom>
          <a:noFill/>
          <a:ln>
            <a:noFill/>
          </a:ln>
          <a:effectLst>
            <a:outerShdw sy="50000" kx="2453608" rotWithShape="0">
              <a:srgbClr val="DDDDDD">
                <a:alpha val="50000"/>
              </a:srgbClr>
            </a:outerShdw>
          </a:effectLst>
          <a:extLst>
            <a:ext uri="{909E8E84-426E-40DD-AFC4-6F175D3DCCD1}">
              <a14:hiddenFill xmlns:a14="http://schemas.microsoft.com/office/drawing/2010/main">
                <a:gradFill rotWithShape="1">
                  <a:gsLst>
                    <a:gs pos="0">
                      <a:srgbClr val="FDCDDE"/>
                    </a:gs>
                    <a:gs pos="100000">
                      <a:srgbClr val="A1A1F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Lst>
        </p:spPr>
        <p:txBody>
          <a:bodyPr lIns="91436" tIns="45718" rIns="91436" bIns="45718">
            <a:spAutoFit/>
          </a:bodyPr>
          <a:lstStyle/>
          <a:p>
            <a:pPr algn="ctr">
              <a:spcBef>
                <a:spcPct val="50000"/>
              </a:spcBef>
            </a:pPr>
            <a:r>
              <a:rPr lang="en-US" sz="2800" b="1">
                <a:solidFill>
                  <a:schemeClr val="accent2"/>
                </a:solidFill>
                <a:effectLst>
                  <a:outerShdw blurRad="38100" dist="38100" dir="2700000" algn="tl">
                    <a:srgbClr val="C0C0C0"/>
                  </a:outerShdw>
                </a:effectLst>
              </a:rPr>
              <a:t>Đá</a:t>
            </a:r>
            <a:r>
              <a:rPr lang="en-US" sz="2800" b="1">
                <a:solidFill>
                  <a:schemeClr val="accent2"/>
                </a:solidFill>
                <a:effectLst>
                  <a:outerShdw blurRad="38100" dist="38100" dir="2700000" algn="tl">
                    <a:srgbClr val="C0C0C0"/>
                  </a:outerShdw>
                </a:effectLst>
                <a:latin typeface="VNI-Times" pitchFamily="2" charset="0"/>
              </a:rPr>
              <a:t> v</a:t>
            </a:r>
            <a:r>
              <a:rPr lang="en-US" sz="2800" b="1">
                <a:solidFill>
                  <a:schemeClr val="accent2"/>
                </a:solidFill>
                <a:effectLst>
                  <a:outerShdw blurRad="38100" dist="38100" dir="2700000" algn="tl">
                    <a:srgbClr val="C0C0C0"/>
                  </a:outerShdw>
                </a:effectLst>
              </a:rPr>
              <a:t>ôi</a:t>
            </a:r>
            <a:endParaRPr lang="en-US" sz="2800" b="1">
              <a:solidFill>
                <a:schemeClr val="accent2"/>
              </a:solidFill>
              <a:effectLst>
                <a:outerShdw blurRad="38100" dist="38100" dir="2700000" algn="tl">
                  <a:srgbClr val="C0C0C0"/>
                </a:outerShdw>
              </a:effectLst>
              <a:latin typeface="VNI-Times" pitchFamily="2" charset="0"/>
            </a:endParaRPr>
          </a:p>
        </p:txBody>
      </p:sp>
      <p:sp>
        <p:nvSpPr>
          <p:cNvPr id="106502" name="Text Box 6"/>
          <p:cNvSpPr txBox="1">
            <a:spLocks noChangeArrowheads="1"/>
          </p:cNvSpPr>
          <p:nvPr/>
        </p:nvSpPr>
        <p:spPr bwMode="auto">
          <a:xfrm>
            <a:off x="6096000" y="4038601"/>
            <a:ext cx="2362200" cy="523216"/>
          </a:xfrm>
          <a:prstGeom prst="rect">
            <a:avLst/>
          </a:prstGeom>
          <a:noFill/>
          <a:ln>
            <a:noFill/>
          </a:ln>
          <a:effectLst>
            <a:outerShdw sy="50000" kx="2453608" rotWithShape="0">
              <a:srgbClr val="DDDDDD">
                <a:alpha val="50000"/>
              </a:srgbClr>
            </a:outerShdw>
          </a:effectLst>
          <a:extLst>
            <a:ext uri="{909E8E84-426E-40DD-AFC4-6F175D3DCCD1}">
              <a14:hiddenFill xmlns:a14="http://schemas.microsoft.com/office/drawing/2010/main">
                <a:gradFill rotWithShape="1">
                  <a:gsLst>
                    <a:gs pos="0">
                      <a:srgbClr val="FDCDDE"/>
                    </a:gs>
                    <a:gs pos="100000">
                      <a:srgbClr val="A1A1F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Lst>
        </p:spPr>
        <p:txBody>
          <a:bodyPr lIns="91436" tIns="45718" rIns="91436" bIns="45718">
            <a:spAutoFit/>
          </a:bodyPr>
          <a:lstStyle/>
          <a:p>
            <a:pPr algn="ctr">
              <a:spcBef>
                <a:spcPct val="50000"/>
              </a:spcBef>
            </a:pPr>
            <a:r>
              <a:rPr lang="en-US" sz="2800" b="1">
                <a:solidFill>
                  <a:schemeClr val="accent2"/>
                </a:solidFill>
                <a:effectLst>
                  <a:outerShdw blurRad="38100" dist="38100" dir="2700000" algn="tl">
                    <a:srgbClr val="C0C0C0"/>
                  </a:outerShdw>
                </a:effectLst>
              </a:rPr>
              <a:t>Đất sét</a:t>
            </a:r>
            <a:endParaRPr lang="en-US" sz="2800" b="1">
              <a:solidFill>
                <a:schemeClr val="accent2"/>
              </a:solidFill>
              <a:effectLst>
                <a:outerShdw blurRad="38100" dist="38100" dir="2700000" algn="tl">
                  <a:srgbClr val="C0C0C0"/>
                </a:outerShdw>
              </a:effectLst>
              <a:latin typeface="VNI-Times" pitchFamily="2" charset="0"/>
            </a:endParaRPr>
          </a:p>
        </p:txBody>
      </p:sp>
      <p:sp>
        <p:nvSpPr>
          <p:cNvPr id="106503" name="Text Box 7"/>
          <p:cNvSpPr txBox="1">
            <a:spLocks noChangeArrowheads="1"/>
          </p:cNvSpPr>
          <p:nvPr/>
        </p:nvSpPr>
        <p:spPr bwMode="auto">
          <a:xfrm>
            <a:off x="0" y="1066800"/>
            <a:ext cx="4191000" cy="769437"/>
          </a:xfrm>
          <a:prstGeom prst="rect">
            <a:avLst/>
          </a:prstGeom>
          <a:noFill/>
          <a:ln>
            <a:noFill/>
          </a:ln>
          <a:effectLst>
            <a:outerShdw sy="50000" kx="2453608" rotWithShape="0">
              <a:srgbClr val="DDDDDD">
                <a:alpha val="50000"/>
              </a:srgbClr>
            </a:outerShdw>
          </a:effectLst>
          <a:extLst>
            <a:ext uri="{909E8E84-426E-40DD-AFC4-6F175D3DCCD1}">
              <a14:hiddenFill xmlns:a14="http://schemas.microsoft.com/office/drawing/2010/main">
                <a:gradFill rotWithShape="1">
                  <a:gsLst>
                    <a:gs pos="0">
                      <a:srgbClr val="FDCDDE"/>
                    </a:gs>
                    <a:gs pos="100000">
                      <a:srgbClr val="A1A1F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Lst>
        </p:spPr>
        <p:txBody>
          <a:bodyPr lIns="91436" tIns="45718" rIns="91436" bIns="45718">
            <a:spAutoFit/>
          </a:bodyPr>
          <a:lstStyle/>
          <a:p>
            <a:pPr algn="ctr">
              <a:spcBef>
                <a:spcPct val="50000"/>
              </a:spcBef>
            </a:pPr>
            <a:endParaRPr lang="en-US" sz="4400" b="1">
              <a:effectLst>
                <a:outerShdw blurRad="38100" dist="38100" dir="2700000" algn="tl">
                  <a:srgbClr val="C0C0C0"/>
                </a:outerShdw>
              </a:effectLst>
              <a:latin typeface="VNI-Bodon-Poster" pitchFamily="2" charset="0"/>
            </a:endParaRPr>
          </a:p>
        </p:txBody>
      </p:sp>
      <p:sp>
        <p:nvSpPr>
          <p:cNvPr id="106504" name="Text Box 8"/>
          <p:cNvSpPr txBox="1">
            <a:spLocks noChangeArrowheads="1"/>
          </p:cNvSpPr>
          <p:nvPr/>
        </p:nvSpPr>
        <p:spPr bwMode="auto">
          <a:xfrm>
            <a:off x="304800" y="304800"/>
            <a:ext cx="5181600" cy="1015659"/>
          </a:xfrm>
          <a:prstGeom prst="rect">
            <a:avLst/>
          </a:prstGeom>
          <a:noFill/>
          <a:ln>
            <a:noFill/>
          </a:ln>
          <a:effectLst>
            <a:outerShdw sy="50000" kx="2453608" rotWithShape="0">
              <a:srgbClr val="DDDDDD">
                <a:alpha val="50000"/>
              </a:srgbClr>
            </a:outerShdw>
          </a:effectLst>
          <a:extLst>
            <a:ext uri="{909E8E84-426E-40DD-AFC4-6F175D3DCCD1}">
              <a14:hiddenFill xmlns:a14="http://schemas.microsoft.com/office/drawing/2010/main">
                <a:gradFill rotWithShape="1">
                  <a:gsLst>
                    <a:gs pos="0">
                      <a:srgbClr val="FDCDDE"/>
                    </a:gs>
                    <a:gs pos="100000">
                      <a:srgbClr val="A1A1F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Lst>
        </p:spPr>
        <p:txBody>
          <a:bodyPr lIns="91436" tIns="45718" rIns="91436" bIns="45718">
            <a:spAutoFit/>
          </a:bodyPr>
          <a:lstStyle/>
          <a:p>
            <a:pPr>
              <a:spcBef>
                <a:spcPct val="50000"/>
              </a:spcBef>
            </a:pPr>
            <a:r>
              <a:rPr lang="en-US" sz="2400" b="1">
                <a:solidFill>
                  <a:srgbClr val="003300"/>
                </a:solidFill>
                <a:effectLst>
                  <a:outerShdw blurRad="38100" dist="38100" dir="2700000" algn="tl">
                    <a:srgbClr val="C0C0C0"/>
                  </a:outerShdw>
                </a:effectLst>
              </a:rPr>
              <a:t>2. </a:t>
            </a:r>
            <a:r>
              <a:rPr lang="en-US" sz="2400" b="1" i="1" u="sng">
                <a:solidFill>
                  <a:srgbClr val="003300"/>
                </a:solidFill>
                <a:effectLst>
                  <a:outerShdw blurRad="38100" dist="38100" dir="2700000" algn="tl">
                    <a:srgbClr val="C0C0C0"/>
                  </a:outerShdw>
                </a:effectLst>
              </a:rPr>
              <a:t>Sản xuất xi măng</a:t>
            </a:r>
            <a:r>
              <a:rPr lang="en-US" sz="2400" b="1">
                <a:solidFill>
                  <a:srgbClr val="003300"/>
                </a:solidFill>
                <a:effectLst>
                  <a:outerShdw blurRad="38100" dist="38100" dir="2700000" algn="tl">
                    <a:srgbClr val="C0C0C0"/>
                  </a:outerShdw>
                </a:effectLst>
              </a:rPr>
              <a:t> :</a:t>
            </a:r>
          </a:p>
          <a:p>
            <a:pPr algn="ctr">
              <a:spcBef>
                <a:spcPct val="50000"/>
              </a:spcBef>
            </a:pPr>
            <a:endParaRPr lang="en-US" sz="2400" b="1">
              <a:solidFill>
                <a:srgbClr val="003300"/>
              </a:solidFill>
              <a:effectLst>
                <a:outerShdw blurRad="38100" dist="38100" dir="2700000" algn="tl">
                  <a:srgbClr val="C0C0C0"/>
                </a:outerShdw>
              </a:effectLst>
            </a:endParaRPr>
          </a:p>
        </p:txBody>
      </p:sp>
      <p:pic>
        <p:nvPicPr>
          <p:cNvPr id="106505" name="Picture 9" descr="h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00201"/>
            <a:ext cx="3581400" cy="2143125"/>
          </a:xfrm>
          <a:prstGeom prst="rect">
            <a:avLst/>
          </a:prstGeom>
          <a:noFill/>
          <a:extLst>
            <a:ext uri="{909E8E84-426E-40DD-AFC4-6F175D3DCCD1}">
              <a14:hiddenFill xmlns:a14="http://schemas.microsoft.com/office/drawing/2010/main">
                <a:solidFill>
                  <a:srgbClr val="FFFFFF"/>
                </a:solidFill>
              </a14:hiddenFill>
            </a:ext>
          </a:extLst>
        </p:spPr>
      </p:pic>
      <p:sp>
        <p:nvSpPr>
          <p:cNvPr id="106506" name="Text Box 10"/>
          <p:cNvSpPr txBox="1">
            <a:spLocks noChangeArrowheads="1"/>
          </p:cNvSpPr>
          <p:nvPr/>
        </p:nvSpPr>
        <p:spPr bwMode="auto">
          <a:xfrm>
            <a:off x="4724400" y="5715000"/>
            <a:ext cx="1447800" cy="369328"/>
          </a:xfrm>
          <a:prstGeom prst="rect">
            <a:avLst/>
          </a:prstGeom>
          <a:noFill/>
          <a:ln>
            <a:noFill/>
          </a:ln>
          <a:effectLst>
            <a:outerShdw sy="50000" kx="2453608" rotWithShape="0">
              <a:srgbClr val="DDDDDD">
                <a:alpha val="50000"/>
              </a:srgbClr>
            </a:outerShdw>
          </a:effectLst>
          <a:extLst>
            <a:ext uri="{909E8E84-426E-40DD-AFC4-6F175D3DCCD1}">
              <a14:hiddenFill xmlns:a14="http://schemas.microsoft.com/office/drawing/2010/main">
                <a:gradFill rotWithShape="1">
                  <a:gsLst>
                    <a:gs pos="0">
                      <a:srgbClr val="FDCDDE"/>
                    </a:gs>
                    <a:gs pos="100000">
                      <a:srgbClr val="A1A1F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Lst>
        </p:spPr>
        <p:txBody>
          <a:bodyPr lIns="91436" tIns="45718" rIns="91436" bIns="45718">
            <a:spAutoFit/>
          </a:bodyPr>
          <a:lstStyle/>
          <a:p>
            <a:pPr algn="ctr">
              <a:spcBef>
                <a:spcPct val="50000"/>
              </a:spcBef>
            </a:pPr>
            <a:endParaRPr lang="en-US" i="1">
              <a:effectLst>
                <a:outerShdw blurRad="38100" dist="38100" dir="2700000" algn="tl">
                  <a:srgbClr val="C0C0C0"/>
                </a:outerShdw>
              </a:effectLst>
              <a:latin typeface="VNI-Times" pitchFamily="2" charset="0"/>
            </a:endParaRPr>
          </a:p>
        </p:txBody>
      </p:sp>
      <p:sp>
        <p:nvSpPr>
          <p:cNvPr id="106507" name="Text Box 11"/>
          <p:cNvSpPr txBox="1">
            <a:spLocks noChangeArrowheads="1"/>
          </p:cNvSpPr>
          <p:nvPr/>
        </p:nvSpPr>
        <p:spPr bwMode="auto">
          <a:xfrm>
            <a:off x="990600" y="3886200"/>
            <a:ext cx="1066800" cy="369328"/>
          </a:xfrm>
          <a:prstGeom prst="rect">
            <a:avLst/>
          </a:prstGeom>
          <a:noFill/>
          <a:ln>
            <a:noFill/>
          </a:ln>
          <a:effectLst>
            <a:outerShdw sy="50000" kx="2453608" rotWithShape="0">
              <a:srgbClr val="DDDDDD">
                <a:alpha val="50000"/>
              </a:srgbClr>
            </a:outerShdw>
          </a:effectLst>
          <a:extLst>
            <a:ext uri="{909E8E84-426E-40DD-AFC4-6F175D3DCCD1}">
              <a14:hiddenFill xmlns:a14="http://schemas.microsoft.com/office/drawing/2010/main">
                <a:gradFill rotWithShape="1">
                  <a:gsLst>
                    <a:gs pos="0">
                      <a:srgbClr val="FDCDDE"/>
                    </a:gs>
                    <a:gs pos="100000">
                      <a:srgbClr val="A1A1F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Lst>
        </p:spPr>
        <p:txBody>
          <a:bodyPr lIns="91436" tIns="45718" rIns="91436" bIns="45718">
            <a:spAutoFit/>
          </a:bodyPr>
          <a:lstStyle/>
          <a:p>
            <a:pPr algn="ctr">
              <a:spcBef>
                <a:spcPct val="50000"/>
              </a:spcBef>
            </a:pPr>
            <a:r>
              <a:rPr lang="en-US">
                <a:solidFill>
                  <a:schemeClr val="accent2"/>
                </a:solidFill>
                <a:effectLst>
                  <a:outerShdw blurRad="38100" dist="38100" dir="2700000" algn="tl">
                    <a:srgbClr val="C0C0C0"/>
                  </a:outerShdw>
                </a:effectLst>
              </a:rPr>
              <a:t>cát</a:t>
            </a:r>
          </a:p>
        </p:txBody>
      </p:sp>
    </p:spTree>
    <p:extLst>
      <p:ext uri="{BB962C8B-B14F-4D97-AF65-F5344CB8AC3E}">
        <p14:creationId xmlns:p14="http://schemas.microsoft.com/office/powerpoint/2010/main" val="3403475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106504"/>
                                        </p:tgtEl>
                                        <p:attrNameLst>
                                          <p:attrName>style.visibility</p:attrName>
                                        </p:attrNameLst>
                                      </p:cBhvr>
                                      <p:to>
                                        <p:strVal val="visible"/>
                                      </p:to>
                                    </p:set>
                                    <p:anim calcmode="lin" valueType="num">
                                      <p:cBhvr>
                                        <p:cTn id="7" dur="1000" fill="hold"/>
                                        <p:tgtEl>
                                          <p:spTgt spid="106504"/>
                                        </p:tgtEl>
                                        <p:attrNameLst>
                                          <p:attrName>ppt_w</p:attrName>
                                        </p:attrNameLst>
                                      </p:cBhvr>
                                      <p:tavLst>
                                        <p:tav tm="0">
                                          <p:val>
                                            <p:strVal val="#ppt_w*2.5"/>
                                          </p:val>
                                        </p:tav>
                                        <p:tav tm="100000">
                                          <p:val>
                                            <p:strVal val="#ppt_w"/>
                                          </p:val>
                                        </p:tav>
                                      </p:tavLst>
                                    </p:anim>
                                    <p:anim calcmode="lin" valueType="num">
                                      <p:cBhvr>
                                        <p:cTn id="8" dur="1000" fill="hold"/>
                                        <p:tgtEl>
                                          <p:spTgt spid="106504"/>
                                        </p:tgtEl>
                                        <p:attrNameLst>
                                          <p:attrName>ppt_h</p:attrName>
                                        </p:attrNameLst>
                                      </p:cBhvr>
                                      <p:tavLst>
                                        <p:tav tm="0">
                                          <p:val>
                                            <p:strVal val="#ppt_h*0.01"/>
                                          </p:val>
                                        </p:tav>
                                        <p:tav tm="100000">
                                          <p:val>
                                            <p:strVal val="#ppt_h"/>
                                          </p:val>
                                        </p:tav>
                                      </p:tavLst>
                                    </p:anim>
                                    <p:anim calcmode="lin" valueType="num">
                                      <p:cBhvr>
                                        <p:cTn id="9" dur="1000" fill="hold"/>
                                        <p:tgtEl>
                                          <p:spTgt spid="106504"/>
                                        </p:tgtEl>
                                        <p:attrNameLst>
                                          <p:attrName>ppt_x</p:attrName>
                                        </p:attrNameLst>
                                      </p:cBhvr>
                                      <p:tavLst>
                                        <p:tav tm="0">
                                          <p:val>
                                            <p:strVal val="#ppt_x"/>
                                          </p:val>
                                        </p:tav>
                                        <p:tav tm="100000">
                                          <p:val>
                                            <p:strVal val="#ppt_x"/>
                                          </p:val>
                                        </p:tav>
                                      </p:tavLst>
                                    </p:anim>
                                    <p:anim calcmode="lin" valueType="num">
                                      <p:cBhvr>
                                        <p:cTn id="10" dur="1000" fill="hold"/>
                                        <p:tgtEl>
                                          <p:spTgt spid="106504"/>
                                        </p:tgtEl>
                                        <p:attrNameLst>
                                          <p:attrName>ppt_y</p:attrName>
                                        </p:attrNameLst>
                                      </p:cBhvr>
                                      <p:tavLst>
                                        <p:tav tm="0">
                                          <p:val>
                                            <p:strVal val="#ppt_h+1"/>
                                          </p:val>
                                        </p:tav>
                                        <p:tav tm="100000">
                                          <p:val>
                                            <p:strVal val="#ppt_y"/>
                                          </p:val>
                                        </p:tav>
                                      </p:tavLst>
                                    </p:anim>
                                    <p:animEffect transition="in" filter="fade">
                                      <p:cBhvr>
                                        <p:cTn id="11" dur="1000"/>
                                        <p:tgtEl>
                                          <p:spTgt spid="10650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5" presetClass="entr" presetSubtype="0" fill="hold" grpId="0" nodeType="clickEffect">
                                  <p:stCondLst>
                                    <p:cond delay="0"/>
                                  </p:stCondLst>
                                  <p:childTnLst>
                                    <p:set>
                                      <p:cBhvr>
                                        <p:cTn id="15" dur="1" fill="hold">
                                          <p:stCondLst>
                                            <p:cond delay="0"/>
                                          </p:stCondLst>
                                        </p:cTn>
                                        <p:tgtEl>
                                          <p:spTgt spid="106498"/>
                                        </p:tgtEl>
                                        <p:attrNameLst>
                                          <p:attrName>style.visibility</p:attrName>
                                        </p:attrNameLst>
                                      </p:cBhvr>
                                      <p:to>
                                        <p:strVal val="visible"/>
                                      </p:to>
                                    </p:set>
                                    <p:animEffect transition="in" filter="fade">
                                      <p:cBhvr>
                                        <p:cTn id="16" dur="2000"/>
                                        <p:tgtEl>
                                          <p:spTgt spid="106498"/>
                                        </p:tgtEl>
                                      </p:cBhvr>
                                    </p:animEffect>
                                    <p:anim calcmode="lin" valueType="num">
                                      <p:cBhvr>
                                        <p:cTn id="17" dur="2000" fill="hold"/>
                                        <p:tgtEl>
                                          <p:spTgt spid="106498"/>
                                        </p:tgtEl>
                                        <p:attrNameLst>
                                          <p:attrName>style.rotation</p:attrName>
                                        </p:attrNameLst>
                                      </p:cBhvr>
                                      <p:tavLst>
                                        <p:tav tm="0">
                                          <p:val>
                                            <p:fltVal val="720"/>
                                          </p:val>
                                        </p:tav>
                                        <p:tav tm="100000">
                                          <p:val>
                                            <p:fltVal val="0"/>
                                          </p:val>
                                        </p:tav>
                                      </p:tavLst>
                                    </p:anim>
                                    <p:anim calcmode="lin" valueType="num">
                                      <p:cBhvr>
                                        <p:cTn id="18" dur="2000" fill="hold"/>
                                        <p:tgtEl>
                                          <p:spTgt spid="106498"/>
                                        </p:tgtEl>
                                        <p:attrNameLst>
                                          <p:attrName>ppt_h</p:attrName>
                                        </p:attrNameLst>
                                      </p:cBhvr>
                                      <p:tavLst>
                                        <p:tav tm="0">
                                          <p:val>
                                            <p:fltVal val="0"/>
                                          </p:val>
                                        </p:tav>
                                        <p:tav tm="100000">
                                          <p:val>
                                            <p:strVal val="#ppt_h"/>
                                          </p:val>
                                        </p:tav>
                                      </p:tavLst>
                                    </p:anim>
                                    <p:anim calcmode="lin" valueType="num">
                                      <p:cBhvr>
                                        <p:cTn id="19" dur="2000" fill="hold"/>
                                        <p:tgtEl>
                                          <p:spTgt spid="106498"/>
                                        </p:tgtEl>
                                        <p:attrNameLst>
                                          <p:attrName>ppt_w</p:attrName>
                                        </p:attrNameLst>
                                      </p:cBhvr>
                                      <p:tavLst>
                                        <p:tav tm="0">
                                          <p:val>
                                            <p:fltVal val="0"/>
                                          </p:val>
                                        </p:tav>
                                        <p:tav tm="100000">
                                          <p:val>
                                            <p:strVal val="#ppt_w"/>
                                          </p:val>
                                        </p:tav>
                                      </p:tavLst>
                                    </p:anim>
                                  </p:childTnLst>
                                </p:cTn>
                              </p:par>
                            </p:childTnLst>
                          </p:cTn>
                        </p:par>
                        <p:par>
                          <p:cTn id="20" fill="hold" nodeType="afterGroup">
                            <p:stCondLst>
                              <p:cond delay="2000"/>
                            </p:stCondLst>
                            <p:childTnLst>
                              <p:par>
                                <p:cTn id="21" presetID="25" presetClass="entr" presetSubtype="0" fill="hold" grpId="0" nodeType="afterEffect">
                                  <p:stCondLst>
                                    <p:cond delay="1000"/>
                                  </p:stCondLst>
                                  <p:childTnLst>
                                    <p:set>
                                      <p:cBhvr>
                                        <p:cTn id="22" dur="1" fill="hold">
                                          <p:stCondLst>
                                            <p:cond delay="0"/>
                                          </p:stCondLst>
                                        </p:cTn>
                                        <p:tgtEl>
                                          <p:spTgt spid="106501"/>
                                        </p:tgtEl>
                                        <p:attrNameLst>
                                          <p:attrName>style.visibility</p:attrName>
                                        </p:attrNameLst>
                                      </p:cBhvr>
                                      <p:to>
                                        <p:strVal val="visible"/>
                                      </p:to>
                                    </p:set>
                                    <p:anim calcmode="lin" valueType="num">
                                      <p:cBhvr>
                                        <p:cTn id="23" dur="500" decel="50000" fill="hold">
                                          <p:stCondLst>
                                            <p:cond delay="0"/>
                                          </p:stCondLst>
                                        </p:cTn>
                                        <p:tgtEl>
                                          <p:spTgt spid="106501"/>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06501"/>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06501"/>
                                        </p:tgtEl>
                                        <p:attrNameLst>
                                          <p:attrName>ppt_w</p:attrName>
                                        </p:attrNameLst>
                                      </p:cBhvr>
                                      <p:tavLst>
                                        <p:tav tm="0">
                                          <p:val>
                                            <p:strVal val="#ppt_w*.05"/>
                                          </p:val>
                                        </p:tav>
                                        <p:tav tm="100000">
                                          <p:val>
                                            <p:strVal val="#ppt_w"/>
                                          </p:val>
                                        </p:tav>
                                      </p:tavLst>
                                    </p:anim>
                                    <p:anim calcmode="lin" valueType="num">
                                      <p:cBhvr>
                                        <p:cTn id="26" dur="1000" fill="hold"/>
                                        <p:tgtEl>
                                          <p:spTgt spid="106501"/>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06501"/>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06501"/>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06501"/>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06501"/>
                                        </p:tgtEl>
                                      </p:cBhvr>
                                    </p:animEffect>
                                  </p:childTnLst>
                                </p:cTn>
                              </p:par>
                              <p:par>
                                <p:cTn id="31" presetID="55" presetClass="entr" presetSubtype="0" fill="hold" nodeType="withEffect">
                                  <p:stCondLst>
                                    <p:cond delay="1000"/>
                                  </p:stCondLst>
                                  <p:childTnLst>
                                    <p:set>
                                      <p:cBhvr>
                                        <p:cTn id="32" dur="1" fill="hold">
                                          <p:stCondLst>
                                            <p:cond delay="0"/>
                                          </p:stCondLst>
                                        </p:cTn>
                                        <p:tgtEl>
                                          <p:spTgt spid="106499"/>
                                        </p:tgtEl>
                                        <p:attrNameLst>
                                          <p:attrName>style.visibility</p:attrName>
                                        </p:attrNameLst>
                                      </p:cBhvr>
                                      <p:to>
                                        <p:strVal val="visible"/>
                                      </p:to>
                                    </p:set>
                                    <p:anim calcmode="lin" valueType="num">
                                      <p:cBhvr>
                                        <p:cTn id="33" dur="1000" fill="hold"/>
                                        <p:tgtEl>
                                          <p:spTgt spid="106499"/>
                                        </p:tgtEl>
                                        <p:attrNameLst>
                                          <p:attrName>ppt_w</p:attrName>
                                        </p:attrNameLst>
                                      </p:cBhvr>
                                      <p:tavLst>
                                        <p:tav tm="0">
                                          <p:val>
                                            <p:strVal val="#ppt_w*0.70"/>
                                          </p:val>
                                        </p:tav>
                                        <p:tav tm="100000">
                                          <p:val>
                                            <p:strVal val="#ppt_w"/>
                                          </p:val>
                                        </p:tav>
                                      </p:tavLst>
                                    </p:anim>
                                    <p:anim calcmode="lin" valueType="num">
                                      <p:cBhvr>
                                        <p:cTn id="34" dur="1000" fill="hold"/>
                                        <p:tgtEl>
                                          <p:spTgt spid="106499"/>
                                        </p:tgtEl>
                                        <p:attrNameLst>
                                          <p:attrName>ppt_h</p:attrName>
                                        </p:attrNameLst>
                                      </p:cBhvr>
                                      <p:tavLst>
                                        <p:tav tm="0">
                                          <p:val>
                                            <p:strVal val="#ppt_h"/>
                                          </p:val>
                                        </p:tav>
                                        <p:tav tm="100000">
                                          <p:val>
                                            <p:strVal val="#ppt_h"/>
                                          </p:val>
                                        </p:tav>
                                      </p:tavLst>
                                    </p:anim>
                                    <p:animEffect transition="in" filter="fade">
                                      <p:cBhvr>
                                        <p:cTn id="35" dur="1000"/>
                                        <p:tgtEl>
                                          <p:spTgt spid="106499"/>
                                        </p:tgtEl>
                                      </p:cBhvr>
                                    </p:animEffect>
                                  </p:childTnLst>
                                </p:cTn>
                              </p:par>
                              <p:par>
                                <p:cTn id="36" presetID="53" presetClass="entr" presetSubtype="0" fill="hold" nodeType="withEffect">
                                  <p:stCondLst>
                                    <p:cond delay="0"/>
                                  </p:stCondLst>
                                  <p:childTnLst>
                                    <p:set>
                                      <p:cBhvr>
                                        <p:cTn id="37" dur="1" fill="hold">
                                          <p:stCondLst>
                                            <p:cond delay="0"/>
                                          </p:stCondLst>
                                        </p:cTn>
                                        <p:tgtEl>
                                          <p:spTgt spid="106500"/>
                                        </p:tgtEl>
                                        <p:attrNameLst>
                                          <p:attrName>style.visibility</p:attrName>
                                        </p:attrNameLst>
                                      </p:cBhvr>
                                      <p:to>
                                        <p:strVal val="visible"/>
                                      </p:to>
                                    </p:set>
                                    <p:anim calcmode="lin" valueType="num">
                                      <p:cBhvr>
                                        <p:cTn id="38" dur="500" fill="hold"/>
                                        <p:tgtEl>
                                          <p:spTgt spid="106500"/>
                                        </p:tgtEl>
                                        <p:attrNameLst>
                                          <p:attrName>ppt_w</p:attrName>
                                        </p:attrNameLst>
                                      </p:cBhvr>
                                      <p:tavLst>
                                        <p:tav tm="0">
                                          <p:val>
                                            <p:fltVal val="0"/>
                                          </p:val>
                                        </p:tav>
                                        <p:tav tm="100000">
                                          <p:val>
                                            <p:strVal val="#ppt_w"/>
                                          </p:val>
                                        </p:tav>
                                      </p:tavLst>
                                    </p:anim>
                                    <p:anim calcmode="lin" valueType="num">
                                      <p:cBhvr>
                                        <p:cTn id="39" dur="500" fill="hold"/>
                                        <p:tgtEl>
                                          <p:spTgt spid="106500"/>
                                        </p:tgtEl>
                                        <p:attrNameLst>
                                          <p:attrName>ppt_h</p:attrName>
                                        </p:attrNameLst>
                                      </p:cBhvr>
                                      <p:tavLst>
                                        <p:tav tm="0">
                                          <p:val>
                                            <p:fltVal val="0"/>
                                          </p:val>
                                        </p:tav>
                                        <p:tav tm="100000">
                                          <p:val>
                                            <p:strVal val="#ppt_h"/>
                                          </p:val>
                                        </p:tav>
                                      </p:tavLst>
                                    </p:anim>
                                    <p:animEffect transition="in" filter="fade">
                                      <p:cBhvr>
                                        <p:cTn id="40" dur="500"/>
                                        <p:tgtEl>
                                          <p:spTgt spid="106500"/>
                                        </p:tgtEl>
                                      </p:cBhvr>
                                    </p:animEffect>
                                  </p:childTnLst>
                                </p:cTn>
                              </p:par>
                              <p:par>
                                <p:cTn id="41" presetID="25" presetClass="entr" presetSubtype="0" fill="hold" grpId="0" nodeType="withEffect">
                                  <p:stCondLst>
                                    <p:cond delay="0"/>
                                  </p:stCondLst>
                                  <p:childTnLst>
                                    <p:set>
                                      <p:cBhvr>
                                        <p:cTn id="42" dur="1" fill="hold">
                                          <p:stCondLst>
                                            <p:cond delay="0"/>
                                          </p:stCondLst>
                                        </p:cTn>
                                        <p:tgtEl>
                                          <p:spTgt spid="106502"/>
                                        </p:tgtEl>
                                        <p:attrNameLst>
                                          <p:attrName>style.visibility</p:attrName>
                                        </p:attrNameLst>
                                      </p:cBhvr>
                                      <p:to>
                                        <p:strVal val="visible"/>
                                      </p:to>
                                    </p:set>
                                    <p:anim calcmode="lin" valueType="num">
                                      <p:cBhvr>
                                        <p:cTn id="43" dur="500" decel="50000" fill="hold">
                                          <p:stCondLst>
                                            <p:cond delay="0"/>
                                          </p:stCondLst>
                                        </p:cTn>
                                        <p:tgtEl>
                                          <p:spTgt spid="106502"/>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6502"/>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6502"/>
                                        </p:tgtEl>
                                        <p:attrNameLst>
                                          <p:attrName>ppt_w</p:attrName>
                                        </p:attrNameLst>
                                      </p:cBhvr>
                                      <p:tavLst>
                                        <p:tav tm="0">
                                          <p:val>
                                            <p:strVal val="#ppt_w*.05"/>
                                          </p:val>
                                        </p:tav>
                                        <p:tav tm="100000">
                                          <p:val>
                                            <p:strVal val="#ppt_w"/>
                                          </p:val>
                                        </p:tav>
                                      </p:tavLst>
                                    </p:anim>
                                    <p:anim calcmode="lin" valueType="num">
                                      <p:cBhvr>
                                        <p:cTn id="46" dur="1000" fill="hold"/>
                                        <p:tgtEl>
                                          <p:spTgt spid="106502"/>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6502"/>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6502"/>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6502"/>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6502"/>
                                        </p:tgtEl>
                                      </p:cBhvr>
                                    </p:animEffect>
                                  </p:childTnLst>
                                </p:cTn>
                              </p:par>
                              <p:par>
                                <p:cTn id="51" presetID="3" presetClass="entr" presetSubtype="10" fill="hold" nodeType="withEffect">
                                  <p:stCondLst>
                                    <p:cond delay="0"/>
                                  </p:stCondLst>
                                  <p:childTnLst>
                                    <p:set>
                                      <p:cBhvr>
                                        <p:cTn id="52" dur="1" fill="hold">
                                          <p:stCondLst>
                                            <p:cond delay="0"/>
                                          </p:stCondLst>
                                        </p:cTn>
                                        <p:tgtEl>
                                          <p:spTgt spid="106505"/>
                                        </p:tgtEl>
                                        <p:attrNameLst>
                                          <p:attrName>style.visibility</p:attrName>
                                        </p:attrNameLst>
                                      </p:cBhvr>
                                      <p:to>
                                        <p:strVal val="visible"/>
                                      </p:to>
                                    </p:set>
                                    <p:animEffect transition="in" filter="blinds(horizontal)">
                                      <p:cBhvr>
                                        <p:cTn id="53" dur="500"/>
                                        <p:tgtEl>
                                          <p:spTgt spid="106505"/>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106507"/>
                                        </p:tgtEl>
                                        <p:attrNameLst>
                                          <p:attrName>style.visibility</p:attrName>
                                        </p:attrNameLst>
                                      </p:cBhvr>
                                      <p:to>
                                        <p:strVal val="visible"/>
                                      </p:to>
                                    </p:set>
                                    <p:animEffect transition="in" filter="box(in)">
                                      <p:cBhvr>
                                        <p:cTn id="56" dur="500"/>
                                        <p:tgtEl>
                                          <p:spTgt spid="106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501" grpId="0"/>
      <p:bldP spid="106502" grpId="0"/>
      <p:bldP spid="106504" grpId="0"/>
      <p:bldP spid="10650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ình ảnh có liên qu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8500" y="1518186"/>
            <a:ext cx="8445500" cy="50540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8500" y="-71438"/>
            <a:ext cx="7808686" cy="1304203"/>
          </a:xfrm>
          <a:prstGeom prst="rect">
            <a:avLst/>
          </a:prstGeom>
          <a:noFill/>
        </p:spPr>
        <p:txBody>
          <a:bodyPr wrap="square" lIns="80010" tIns="40005" rIns="80010" bIns="40005" rtlCol="0">
            <a:spAutoFit/>
          </a:bodyPr>
          <a:lstStyle/>
          <a:p>
            <a:pPr algn="ctr">
              <a:lnSpc>
                <a:spcPct val="150000"/>
              </a:lnSpc>
            </a:pPr>
            <a:r>
              <a:rPr lang="en-US" sz="2800" b="1">
                <a:solidFill>
                  <a:srgbClr val="FF0000"/>
                </a:solidFill>
                <a:latin typeface="Times New Roman" pitchFamily="18" charset="0"/>
                <a:cs typeface="Times New Roman" pitchFamily="18" charset="0"/>
              </a:rPr>
              <a:t>TÓM TẮT QUY TRÌNH SẢN </a:t>
            </a:r>
            <a:r>
              <a:rPr lang="en-US" sz="2800" b="1" dirty="0">
                <a:solidFill>
                  <a:srgbClr val="FF0000"/>
                </a:solidFill>
                <a:latin typeface="Times New Roman" pitchFamily="18" charset="0"/>
                <a:cs typeface="Times New Roman" pitchFamily="18" charset="0"/>
              </a:rPr>
              <a:t>XUẤT XI </a:t>
            </a:r>
            <a:r>
              <a:rPr lang="en-US" sz="2800" b="1">
                <a:solidFill>
                  <a:srgbClr val="FF0000"/>
                </a:solidFill>
                <a:latin typeface="Times New Roman" pitchFamily="18" charset="0"/>
                <a:cs typeface="Times New Roman" pitchFamily="18" charset="0"/>
              </a:rPr>
              <a:t>MĂNG:</a:t>
            </a:r>
          </a:p>
          <a:p>
            <a:pPr>
              <a:lnSpc>
                <a:spcPct val="150000"/>
              </a:lnSpc>
            </a:pPr>
            <a:r>
              <a:rPr lang="en-US" sz="2500">
                <a:latin typeface="Times New Roman" pitchFamily="18" charset="0"/>
                <a:cs typeface="Times New Roman" pitchFamily="18" charset="0"/>
              </a:rPr>
              <a:t>Nguyên </a:t>
            </a:r>
            <a:r>
              <a:rPr lang="en-US" sz="2500" dirty="0" err="1">
                <a:latin typeface="Times New Roman" pitchFamily="18" charset="0"/>
                <a:cs typeface="Times New Roman" pitchFamily="18" charset="0"/>
              </a:rPr>
              <a:t>liệu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chính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Đất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sét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vôi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cát</a:t>
            </a:r>
            <a:r>
              <a:rPr lang="en-US" sz="2500" dirty="0">
                <a:latin typeface="Times New Roman" pitchFamily="18" charset="0"/>
                <a:cs typeface="Times New Roman" pitchFamily="18" charset="0"/>
              </a:rPr>
              <a:t> …</a:t>
            </a: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427480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by="(-#ppt_w*2)" calcmode="lin" valueType="num">
                                      <p:cBhvr rctx="PPT">
                                        <p:cTn id="13" dur="500" autoRev="1" fill="hold">
                                          <p:stCondLst>
                                            <p:cond delay="0"/>
                                          </p:stCondLst>
                                        </p:cTn>
                                        <p:tgtEl>
                                          <p:spTgt spid="2"/>
                                        </p:tgtEl>
                                        <p:attrNameLst>
                                          <p:attrName>ppt_w</p:attrName>
                                        </p:attrNameLst>
                                      </p:cBhvr>
                                    </p:anim>
                                    <p:anim by="(#ppt_w*0.50)" calcmode="lin" valueType="num">
                                      <p:cBhvr>
                                        <p:cTn id="14" dur="500" decel="50000" autoRev="1" fill="hold">
                                          <p:stCondLst>
                                            <p:cond delay="0"/>
                                          </p:stCondLst>
                                        </p:cTn>
                                        <p:tgtEl>
                                          <p:spTgt spid="2"/>
                                        </p:tgtEl>
                                        <p:attrNameLst>
                                          <p:attrName>ppt_x</p:attrName>
                                        </p:attrNameLst>
                                      </p:cBhvr>
                                    </p:anim>
                                    <p:anim from="(-#ppt_h/2)" to="(#ppt_y)" calcmode="lin" valueType="num">
                                      <p:cBhvr>
                                        <p:cTn id="15" dur="1000" fill="hold">
                                          <p:stCondLst>
                                            <p:cond delay="0"/>
                                          </p:stCondLst>
                                        </p:cTn>
                                        <p:tgtEl>
                                          <p:spTgt spid="2"/>
                                        </p:tgtEl>
                                        <p:attrNameLst>
                                          <p:attrName>ppt_y</p:attrName>
                                        </p:attrNameLst>
                                      </p:cBhvr>
                                    </p:anim>
                                    <p:animRot by="21600000">
                                      <p:cBhvr>
                                        <p:cTn id="16"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vuoncay_But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1"/>
            <a:ext cx="8686800" cy="5691188"/>
          </a:xfrm>
          <a:prstGeom prst="rect">
            <a:avLst/>
          </a:prstGeom>
          <a:noFill/>
          <a:extLst>
            <a:ext uri="{909E8E84-426E-40DD-AFC4-6F175D3DCCD1}">
              <a14:hiddenFill xmlns:a14="http://schemas.microsoft.com/office/drawing/2010/main">
                <a:solidFill>
                  <a:srgbClr val="FFFFFF"/>
                </a:solidFill>
              </a14:hiddenFill>
            </a:ext>
          </a:extLst>
        </p:spPr>
      </p:pic>
      <p:sp>
        <p:nvSpPr>
          <p:cNvPr id="121859" name="Text Box 3"/>
          <p:cNvSpPr txBox="1">
            <a:spLocks noChangeArrowheads="1"/>
          </p:cNvSpPr>
          <p:nvPr/>
        </p:nvSpPr>
        <p:spPr bwMode="auto">
          <a:xfrm>
            <a:off x="1066800" y="6172201"/>
            <a:ext cx="6324600"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spcBef>
                <a:spcPct val="50000"/>
              </a:spcBef>
            </a:pPr>
            <a:r>
              <a:rPr lang="en-US" sz="2400" b="1">
                <a:solidFill>
                  <a:srgbClr val="FF0000"/>
                </a:solidFill>
                <a:latin typeface=".VnTime" pitchFamily="34" charset="0"/>
              </a:rPr>
              <a:t>Nhµ m¸y xi m¨ng Bót S¬n – Hµ Nam</a:t>
            </a:r>
          </a:p>
        </p:txBody>
      </p:sp>
    </p:spTree>
    <p:extLst>
      <p:ext uri="{BB962C8B-B14F-4D97-AF65-F5344CB8AC3E}">
        <p14:creationId xmlns:p14="http://schemas.microsoft.com/office/powerpoint/2010/main" val="394334244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b="1">
                <a:solidFill>
                  <a:srgbClr val="FF0000"/>
                </a:solidFill>
                <a:latin typeface="Tahoma" pitchFamily="34" charset="0"/>
                <a:ea typeface="Tahoma" pitchFamily="34" charset="0"/>
                <a:cs typeface="Tahoma" pitchFamily="34" charset="0"/>
              </a:rPr>
              <a:t>ỨNG DỤNG VẬT LIỆU XI MĂNG</a:t>
            </a:r>
            <a:endParaRPr lang="en-US" sz="2800" b="1">
              <a:solidFill>
                <a:srgbClr val="FF0000"/>
              </a:solidFill>
              <a:latin typeface="Tahoma" pitchFamily="34" charset="0"/>
              <a:ea typeface="Tahoma" pitchFamily="34" charset="0"/>
              <a:cs typeface="Tahoma" pitchFamily="34" charset="0"/>
            </a:endParaRPr>
          </a:p>
        </p:txBody>
      </p:sp>
      <p:pic>
        <p:nvPicPr>
          <p:cNvPr id="31746" name="Picture 2" descr="Related image"/>
          <p:cNvPicPr>
            <a:picLocks noChangeAspect="1" noChangeArrowheads="1"/>
          </p:cNvPicPr>
          <p:nvPr/>
        </p:nvPicPr>
        <p:blipFill>
          <a:blip r:embed="rId3" cstate="print"/>
          <a:srcRect/>
          <a:stretch>
            <a:fillRect/>
          </a:stretch>
        </p:blipFill>
        <p:spPr bwMode="auto">
          <a:xfrm>
            <a:off x="76200" y="642938"/>
            <a:ext cx="4419600" cy="3086100"/>
          </a:xfrm>
          <a:prstGeom prst="rect">
            <a:avLst/>
          </a:prstGeom>
          <a:noFill/>
        </p:spPr>
      </p:pic>
      <p:pic>
        <p:nvPicPr>
          <p:cNvPr id="31750" name="Picture 6" descr="Related image"/>
          <p:cNvPicPr>
            <a:picLocks noChangeAspect="1" noChangeArrowheads="1"/>
          </p:cNvPicPr>
          <p:nvPr/>
        </p:nvPicPr>
        <p:blipFill>
          <a:blip r:embed="rId4"/>
          <a:srcRect/>
          <a:stretch>
            <a:fillRect/>
          </a:stretch>
        </p:blipFill>
        <p:spPr bwMode="auto">
          <a:xfrm>
            <a:off x="4660900" y="642937"/>
            <a:ext cx="4419600" cy="3071813"/>
          </a:xfrm>
          <a:prstGeom prst="rect">
            <a:avLst/>
          </a:prstGeom>
          <a:noFill/>
        </p:spPr>
      </p:pic>
      <p:pic>
        <p:nvPicPr>
          <p:cNvPr id="31752" name="Picture 8" descr="Related image"/>
          <p:cNvPicPr>
            <a:picLocks noChangeAspect="1" noChangeArrowheads="1"/>
          </p:cNvPicPr>
          <p:nvPr/>
        </p:nvPicPr>
        <p:blipFill>
          <a:blip r:embed="rId5" cstate="print"/>
          <a:srcRect/>
          <a:stretch>
            <a:fillRect/>
          </a:stretch>
        </p:blipFill>
        <p:spPr bwMode="auto">
          <a:xfrm>
            <a:off x="76205" y="3786188"/>
            <a:ext cx="4419599" cy="3048000"/>
          </a:xfrm>
          <a:prstGeom prst="rect">
            <a:avLst/>
          </a:prstGeom>
          <a:noFill/>
        </p:spPr>
      </p:pic>
      <p:pic>
        <p:nvPicPr>
          <p:cNvPr id="31754" name="Picture 10" descr="Related image"/>
          <p:cNvPicPr>
            <a:picLocks noChangeAspect="1" noChangeArrowheads="1"/>
          </p:cNvPicPr>
          <p:nvPr/>
        </p:nvPicPr>
        <p:blipFill>
          <a:blip r:embed="rId6"/>
          <a:srcRect/>
          <a:stretch>
            <a:fillRect/>
          </a:stretch>
        </p:blipFill>
        <p:spPr bwMode="auto">
          <a:xfrm>
            <a:off x="4635500" y="3786188"/>
            <a:ext cx="4508500" cy="2985282"/>
          </a:xfrm>
          <a:prstGeom prst="rect">
            <a:avLst/>
          </a:prstGeom>
          <a:noFill/>
        </p:spPr>
      </p:pic>
    </p:spTree>
    <p:extLst>
      <p:ext uri="{BB962C8B-B14F-4D97-AF65-F5344CB8AC3E}">
        <p14:creationId xmlns:p14="http://schemas.microsoft.com/office/powerpoint/2010/main" val="363341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1746"/>
                                        </p:tgtEl>
                                        <p:attrNameLst>
                                          <p:attrName>style.visibility</p:attrName>
                                        </p:attrNameLst>
                                      </p:cBhvr>
                                      <p:to>
                                        <p:strVal val="visible"/>
                                      </p:to>
                                    </p:set>
                                    <p:anim calcmode="lin" valueType="num">
                                      <p:cBhvr>
                                        <p:cTn id="7" dur="1000" fill="hold"/>
                                        <p:tgtEl>
                                          <p:spTgt spid="31746"/>
                                        </p:tgtEl>
                                        <p:attrNameLst>
                                          <p:attrName>ppt_w</p:attrName>
                                        </p:attrNameLst>
                                      </p:cBhvr>
                                      <p:tavLst>
                                        <p:tav tm="0">
                                          <p:val>
                                            <p:fltVal val="0"/>
                                          </p:val>
                                        </p:tav>
                                        <p:tav tm="100000">
                                          <p:val>
                                            <p:strVal val="#ppt_w"/>
                                          </p:val>
                                        </p:tav>
                                      </p:tavLst>
                                    </p:anim>
                                    <p:anim calcmode="lin" valueType="num">
                                      <p:cBhvr>
                                        <p:cTn id="8" dur="1000" fill="hold"/>
                                        <p:tgtEl>
                                          <p:spTgt spid="31746"/>
                                        </p:tgtEl>
                                        <p:attrNameLst>
                                          <p:attrName>ppt_h</p:attrName>
                                        </p:attrNameLst>
                                      </p:cBhvr>
                                      <p:tavLst>
                                        <p:tav tm="0">
                                          <p:val>
                                            <p:fltVal val="0"/>
                                          </p:val>
                                        </p:tav>
                                        <p:tav tm="100000">
                                          <p:val>
                                            <p:strVal val="#ppt_h"/>
                                          </p:val>
                                        </p:tav>
                                      </p:tavLst>
                                    </p:anim>
                                    <p:anim calcmode="lin" valueType="num">
                                      <p:cBhvr>
                                        <p:cTn id="9" dur="1000" fill="hold"/>
                                        <p:tgtEl>
                                          <p:spTgt spid="31746"/>
                                        </p:tgtEl>
                                        <p:attrNameLst>
                                          <p:attrName>style.rotation</p:attrName>
                                        </p:attrNameLst>
                                      </p:cBhvr>
                                      <p:tavLst>
                                        <p:tav tm="0">
                                          <p:val>
                                            <p:fltVal val="90"/>
                                          </p:val>
                                        </p:tav>
                                        <p:tav tm="100000">
                                          <p:val>
                                            <p:fltVal val="0"/>
                                          </p:val>
                                        </p:tav>
                                      </p:tavLst>
                                    </p:anim>
                                    <p:animEffect transition="in" filter="fade">
                                      <p:cBhvr>
                                        <p:cTn id="10" dur="1000"/>
                                        <p:tgtEl>
                                          <p:spTgt spid="31746"/>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1750"/>
                                        </p:tgtEl>
                                        <p:attrNameLst>
                                          <p:attrName>style.visibility</p:attrName>
                                        </p:attrNameLst>
                                      </p:cBhvr>
                                      <p:to>
                                        <p:strVal val="visible"/>
                                      </p:to>
                                    </p:set>
                                    <p:anim calcmode="lin" valueType="num">
                                      <p:cBhvr>
                                        <p:cTn id="13" dur="1000" fill="hold"/>
                                        <p:tgtEl>
                                          <p:spTgt spid="31750"/>
                                        </p:tgtEl>
                                        <p:attrNameLst>
                                          <p:attrName>ppt_w</p:attrName>
                                        </p:attrNameLst>
                                      </p:cBhvr>
                                      <p:tavLst>
                                        <p:tav tm="0">
                                          <p:val>
                                            <p:fltVal val="0"/>
                                          </p:val>
                                        </p:tav>
                                        <p:tav tm="100000">
                                          <p:val>
                                            <p:strVal val="#ppt_w"/>
                                          </p:val>
                                        </p:tav>
                                      </p:tavLst>
                                    </p:anim>
                                    <p:anim calcmode="lin" valueType="num">
                                      <p:cBhvr>
                                        <p:cTn id="14" dur="1000" fill="hold"/>
                                        <p:tgtEl>
                                          <p:spTgt spid="31750"/>
                                        </p:tgtEl>
                                        <p:attrNameLst>
                                          <p:attrName>ppt_h</p:attrName>
                                        </p:attrNameLst>
                                      </p:cBhvr>
                                      <p:tavLst>
                                        <p:tav tm="0">
                                          <p:val>
                                            <p:fltVal val="0"/>
                                          </p:val>
                                        </p:tav>
                                        <p:tav tm="100000">
                                          <p:val>
                                            <p:strVal val="#ppt_h"/>
                                          </p:val>
                                        </p:tav>
                                      </p:tavLst>
                                    </p:anim>
                                    <p:anim calcmode="lin" valueType="num">
                                      <p:cBhvr>
                                        <p:cTn id="15" dur="1000" fill="hold"/>
                                        <p:tgtEl>
                                          <p:spTgt spid="31750"/>
                                        </p:tgtEl>
                                        <p:attrNameLst>
                                          <p:attrName>style.rotation</p:attrName>
                                        </p:attrNameLst>
                                      </p:cBhvr>
                                      <p:tavLst>
                                        <p:tav tm="0">
                                          <p:val>
                                            <p:fltVal val="90"/>
                                          </p:val>
                                        </p:tav>
                                        <p:tav tm="100000">
                                          <p:val>
                                            <p:fltVal val="0"/>
                                          </p:val>
                                        </p:tav>
                                      </p:tavLst>
                                    </p:anim>
                                    <p:animEffect transition="in" filter="fade">
                                      <p:cBhvr>
                                        <p:cTn id="16" dur="1000"/>
                                        <p:tgtEl>
                                          <p:spTgt spid="31750"/>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31752"/>
                                        </p:tgtEl>
                                        <p:attrNameLst>
                                          <p:attrName>style.visibility</p:attrName>
                                        </p:attrNameLst>
                                      </p:cBhvr>
                                      <p:to>
                                        <p:strVal val="visible"/>
                                      </p:to>
                                    </p:set>
                                    <p:anim calcmode="lin" valueType="num">
                                      <p:cBhvr>
                                        <p:cTn id="19" dur="1000" fill="hold"/>
                                        <p:tgtEl>
                                          <p:spTgt spid="31752"/>
                                        </p:tgtEl>
                                        <p:attrNameLst>
                                          <p:attrName>ppt_w</p:attrName>
                                        </p:attrNameLst>
                                      </p:cBhvr>
                                      <p:tavLst>
                                        <p:tav tm="0">
                                          <p:val>
                                            <p:fltVal val="0"/>
                                          </p:val>
                                        </p:tav>
                                        <p:tav tm="100000">
                                          <p:val>
                                            <p:strVal val="#ppt_w"/>
                                          </p:val>
                                        </p:tav>
                                      </p:tavLst>
                                    </p:anim>
                                    <p:anim calcmode="lin" valueType="num">
                                      <p:cBhvr>
                                        <p:cTn id="20" dur="1000" fill="hold"/>
                                        <p:tgtEl>
                                          <p:spTgt spid="31752"/>
                                        </p:tgtEl>
                                        <p:attrNameLst>
                                          <p:attrName>ppt_h</p:attrName>
                                        </p:attrNameLst>
                                      </p:cBhvr>
                                      <p:tavLst>
                                        <p:tav tm="0">
                                          <p:val>
                                            <p:fltVal val="0"/>
                                          </p:val>
                                        </p:tav>
                                        <p:tav tm="100000">
                                          <p:val>
                                            <p:strVal val="#ppt_h"/>
                                          </p:val>
                                        </p:tav>
                                      </p:tavLst>
                                    </p:anim>
                                    <p:anim calcmode="lin" valueType="num">
                                      <p:cBhvr>
                                        <p:cTn id="21" dur="1000" fill="hold"/>
                                        <p:tgtEl>
                                          <p:spTgt spid="31752"/>
                                        </p:tgtEl>
                                        <p:attrNameLst>
                                          <p:attrName>style.rotation</p:attrName>
                                        </p:attrNameLst>
                                      </p:cBhvr>
                                      <p:tavLst>
                                        <p:tav tm="0">
                                          <p:val>
                                            <p:fltVal val="90"/>
                                          </p:val>
                                        </p:tav>
                                        <p:tav tm="100000">
                                          <p:val>
                                            <p:fltVal val="0"/>
                                          </p:val>
                                        </p:tav>
                                      </p:tavLst>
                                    </p:anim>
                                    <p:animEffect transition="in" filter="fade">
                                      <p:cBhvr>
                                        <p:cTn id="22" dur="1000"/>
                                        <p:tgtEl>
                                          <p:spTgt spid="31752"/>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31754"/>
                                        </p:tgtEl>
                                        <p:attrNameLst>
                                          <p:attrName>style.visibility</p:attrName>
                                        </p:attrNameLst>
                                      </p:cBhvr>
                                      <p:to>
                                        <p:strVal val="visible"/>
                                      </p:to>
                                    </p:set>
                                    <p:anim calcmode="lin" valueType="num">
                                      <p:cBhvr>
                                        <p:cTn id="25" dur="1000" fill="hold"/>
                                        <p:tgtEl>
                                          <p:spTgt spid="31754"/>
                                        </p:tgtEl>
                                        <p:attrNameLst>
                                          <p:attrName>ppt_w</p:attrName>
                                        </p:attrNameLst>
                                      </p:cBhvr>
                                      <p:tavLst>
                                        <p:tav tm="0">
                                          <p:val>
                                            <p:fltVal val="0"/>
                                          </p:val>
                                        </p:tav>
                                        <p:tav tm="100000">
                                          <p:val>
                                            <p:strVal val="#ppt_w"/>
                                          </p:val>
                                        </p:tav>
                                      </p:tavLst>
                                    </p:anim>
                                    <p:anim calcmode="lin" valueType="num">
                                      <p:cBhvr>
                                        <p:cTn id="26" dur="1000" fill="hold"/>
                                        <p:tgtEl>
                                          <p:spTgt spid="31754"/>
                                        </p:tgtEl>
                                        <p:attrNameLst>
                                          <p:attrName>ppt_h</p:attrName>
                                        </p:attrNameLst>
                                      </p:cBhvr>
                                      <p:tavLst>
                                        <p:tav tm="0">
                                          <p:val>
                                            <p:fltVal val="0"/>
                                          </p:val>
                                        </p:tav>
                                        <p:tav tm="100000">
                                          <p:val>
                                            <p:strVal val="#ppt_h"/>
                                          </p:val>
                                        </p:tav>
                                      </p:tavLst>
                                    </p:anim>
                                    <p:anim calcmode="lin" valueType="num">
                                      <p:cBhvr>
                                        <p:cTn id="27" dur="1000" fill="hold"/>
                                        <p:tgtEl>
                                          <p:spTgt spid="31754"/>
                                        </p:tgtEl>
                                        <p:attrNameLst>
                                          <p:attrName>style.rotation</p:attrName>
                                        </p:attrNameLst>
                                      </p:cBhvr>
                                      <p:tavLst>
                                        <p:tav tm="0">
                                          <p:val>
                                            <p:fltVal val="90"/>
                                          </p:val>
                                        </p:tav>
                                        <p:tav tm="100000">
                                          <p:val>
                                            <p:fltVal val="0"/>
                                          </p:val>
                                        </p:tav>
                                      </p:tavLst>
                                    </p:anim>
                                    <p:animEffect transition="in" filter="fade">
                                      <p:cBhvr>
                                        <p:cTn id="28" dur="10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jpg"/>
          <p:cNvPicPr>
            <a:picLocks noChangeAspect="1"/>
          </p:cNvPicPr>
          <p:nvPr/>
        </p:nvPicPr>
        <p:blipFill>
          <a:blip r:embed="rId2"/>
          <a:stretch>
            <a:fillRect/>
          </a:stretch>
        </p:blipFill>
        <p:spPr>
          <a:xfrm>
            <a:off x="0" y="0"/>
            <a:ext cx="9144000" cy="6858000"/>
          </a:xfrm>
          <a:prstGeom prst="rect">
            <a:avLst/>
          </a:prstGeom>
        </p:spPr>
      </p:pic>
      <p:pic>
        <p:nvPicPr>
          <p:cNvPr id="28676" name="Picture 5"/>
          <p:cNvPicPr>
            <a:picLocks noChangeAspect="1"/>
          </p:cNvPicPr>
          <p:nvPr/>
        </p:nvPicPr>
        <p:blipFill>
          <a:blip r:embed="rId3"/>
          <a:srcRect/>
          <a:stretch>
            <a:fillRect/>
          </a:stretch>
        </p:blipFill>
        <p:spPr bwMode="auto">
          <a:xfrm>
            <a:off x="4572000" y="0"/>
            <a:ext cx="4572000" cy="2971800"/>
          </a:xfrm>
          <a:prstGeom prst="rect">
            <a:avLst/>
          </a:prstGeom>
          <a:noFill/>
          <a:ln w="9525">
            <a:noFill/>
            <a:miter lim="800000"/>
            <a:headEnd/>
            <a:tailEnd/>
          </a:ln>
        </p:spPr>
      </p:pic>
      <p:pic>
        <p:nvPicPr>
          <p:cNvPr id="6148" name="Picture 4" descr="Related image"/>
          <p:cNvPicPr>
            <a:picLocks noChangeAspect="1" noChangeArrowheads="1"/>
          </p:cNvPicPr>
          <p:nvPr/>
        </p:nvPicPr>
        <p:blipFill>
          <a:blip r:embed="rId4"/>
          <a:srcRect/>
          <a:stretch>
            <a:fillRect/>
          </a:stretch>
        </p:blipFill>
        <p:spPr bwMode="auto">
          <a:xfrm>
            <a:off x="4572000" y="3886200"/>
            <a:ext cx="4572000" cy="2971800"/>
          </a:xfrm>
          <a:prstGeom prst="rect">
            <a:avLst/>
          </a:prstGeom>
          <a:noFill/>
        </p:spPr>
      </p:pic>
      <p:sp>
        <p:nvSpPr>
          <p:cNvPr id="17" name="TextBox 16"/>
          <p:cNvSpPr txBox="1"/>
          <p:nvPr/>
        </p:nvSpPr>
        <p:spPr>
          <a:xfrm>
            <a:off x="1905000" y="3200401"/>
            <a:ext cx="6019800" cy="523216"/>
          </a:xfrm>
          <a:prstGeom prst="rect">
            <a:avLst/>
          </a:prstGeom>
          <a:noFill/>
        </p:spPr>
        <p:txBody>
          <a:bodyPr wrap="square" lIns="91436" tIns="45718" rIns="91436" bIns="45718" rtlCol="0">
            <a:spAutoFit/>
          </a:bodyPr>
          <a:lstStyle/>
          <a:p>
            <a:r>
              <a:rPr lang="en-US" sz="2800" b="1">
                <a:latin typeface="Times New Roman" pitchFamily="18" charset="0"/>
                <a:cs typeface="Times New Roman" pitchFamily="18" charset="0"/>
              </a:rPr>
              <a:t>CÁC VẤN ĐỀ CẦN GIẢI QUYẾT</a:t>
            </a:r>
            <a:endParaRPr lang="en-US" sz="2800" b="1">
              <a:latin typeface="Times New Roman" pitchFamily="18" charset="0"/>
              <a:cs typeface="Times New Roman" pitchFamily="18" charset="0"/>
            </a:endParaRPr>
          </a:p>
        </p:txBody>
      </p:sp>
      <p:pic>
        <p:nvPicPr>
          <p:cNvPr id="7" name="Picture 2" descr="Related image"/>
          <p:cNvPicPr>
            <a:picLocks noChangeAspect="1" noChangeArrowheads="1" noCrop="1"/>
          </p:cNvPicPr>
          <p:nvPr/>
        </p:nvPicPr>
        <p:blipFill>
          <a:blip r:embed="rId5" cstate="print"/>
          <a:srcRect/>
          <a:stretch>
            <a:fillRect/>
          </a:stretch>
        </p:blipFill>
        <p:spPr bwMode="auto">
          <a:xfrm>
            <a:off x="1003300" y="2971800"/>
            <a:ext cx="901700" cy="889348"/>
          </a:xfrm>
          <a:prstGeom prst="rect">
            <a:avLst/>
          </a:prstGeom>
          <a:noFill/>
        </p:spPr>
      </p:pic>
      <p:pic>
        <p:nvPicPr>
          <p:cNvPr id="8" name="Picture 2" descr="Related image"/>
          <p:cNvPicPr>
            <a:picLocks noChangeAspect="1" noChangeArrowheads="1" noCrop="1"/>
          </p:cNvPicPr>
          <p:nvPr/>
        </p:nvPicPr>
        <p:blipFill>
          <a:blip r:embed="rId5" cstate="print"/>
          <a:srcRect/>
          <a:stretch>
            <a:fillRect/>
          </a:stretch>
        </p:blipFill>
        <p:spPr bwMode="auto">
          <a:xfrm flipH="1">
            <a:off x="7315200" y="2971800"/>
            <a:ext cx="901700" cy="889348"/>
          </a:xfrm>
          <a:prstGeom prst="rect">
            <a:avLst/>
          </a:prstGeom>
          <a:noFill/>
        </p:spPr>
      </p:pic>
      <p:pic>
        <p:nvPicPr>
          <p:cNvPr id="11" name="Picture 2" descr="Hình ảnh có liên qua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886200"/>
            <a:ext cx="45720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Related image"/>
          <p:cNvPicPr>
            <a:picLocks noChangeAspect="1" noChangeArrowheads="1"/>
          </p:cNvPicPr>
          <p:nvPr/>
        </p:nvPicPr>
        <p:blipFill>
          <a:blip r:embed="rId7"/>
          <a:srcRect/>
          <a:stretch>
            <a:fillRect/>
          </a:stretch>
        </p:blipFill>
        <p:spPr bwMode="auto">
          <a:xfrm>
            <a:off x="0" y="0"/>
            <a:ext cx="4572000" cy="2971800"/>
          </a:xfrm>
          <a:prstGeom prst="rect">
            <a:avLst/>
          </a:prstGeom>
          <a:noFill/>
        </p:spPr>
      </p:pic>
    </p:spTree>
    <p:extLst>
      <p:ext uri="{BB962C8B-B14F-4D97-AF65-F5344CB8AC3E}">
        <p14:creationId xmlns:p14="http://schemas.microsoft.com/office/powerpoint/2010/main" val="305702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edge">
                                      <p:cBhvr>
                                        <p:cTn id="7" dur="2000"/>
                                        <p:tgtEl>
                                          <p:spTgt spid="6146"/>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28676"/>
                                        </p:tgtEl>
                                        <p:attrNameLst>
                                          <p:attrName>style.visibility</p:attrName>
                                        </p:attrNameLst>
                                      </p:cBhvr>
                                      <p:to>
                                        <p:strVal val="visible"/>
                                      </p:to>
                                    </p:set>
                                    <p:animEffect transition="in" filter="wedge">
                                      <p:cBhvr>
                                        <p:cTn id="11" dur="2000"/>
                                        <p:tgtEl>
                                          <p:spTgt spid="28676"/>
                                        </p:tgtEl>
                                      </p:cBhvr>
                                    </p:animEffect>
                                  </p:childTnLst>
                                </p:cTn>
                              </p:par>
                            </p:childTnLst>
                          </p:cTn>
                        </p:par>
                        <p:par>
                          <p:cTn id="12" fill="hold">
                            <p:stCondLst>
                              <p:cond delay="4000"/>
                            </p:stCondLst>
                            <p:childTnLst>
                              <p:par>
                                <p:cTn id="13" presetID="2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edge">
                                      <p:cBhvr>
                                        <p:cTn id="15" dur="2000"/>
                                        <p:tgtEl>
                                          <p:spTgt spid="11"/>
                                        </p:tgtEl>
                                      </p:cBhvr>
                                    </p:animEffect>
                                  </p:childTnLst>
                                </p:cTn>
                              </p:par>
                            </p:childTnLst>
                          </p:cTn>
                        </p:par>
                        <p:par>
                          <p:cTn id="16" fill="hold">
                            <p:stCondLst>
                              <p:cond delay="6000"/>
                            </p:stCondLst>
                            <p:childTnLst>
                              <p:par>
                                <p:cTn id="17" presetID="20" presetClass="entr" presetSubtype="0" fill="hold" nodeType="after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wedge">
                                      <p:cBhvr>
                                        <p:cTn id="19"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MÈO.gif"/>
          <p:cNvPicPr>
            <a:picLocks noChangeAspect="1"/>
          </p:cNvPicPr>
          <p:nvPr/>
        </p:nvPicPr>
        <p:blipFill>
          <a:blip r:embed="rId3" cstate="print"/>
          <a:stretch>
            <a:fillRect/>
          </a:stretch>
        </p:blipFill>
        <p:spPr>
          <a:xfrm flipH="1">
            <a:off x="7315200" y="5410200"/>
            <a:ext cx="2133600" cy="1600200"/>
          </a:xfrm>
          <a:prstGeom prst="rect">
            <a:avLst/>
          </a:prstGeom>
        </p:spPr>
      </p:pic>
      <p:pic>
        <p:nvPicPr>
          <p:cNvPr id="22" name="Picture 21" descr="MÈO.gif"/>
          <p:cNvPicPr>
            <a:picLocks noChangeAspect="1"/>
          </p:cNvPicPr>
          <p:nvPr/>
        </p:nvPicPr>
        <p:blipFill>
          <a:blip r:embed="rId3" cstate="print"/>
          <a:stretch>
            <a:fillRect/>
          </a:stretch>
        </p:blipFill>
        <p:spPr>
          <a:xfrm>
            <a:off x="-304800" y="5410200"/>
            <a:ext cx="2133600" cy="1600200"/>
          </a:xfrm>
          <a:prstGeom prst="rect">
            <a:avLst/>
          </a:prstGeom>
        </p:spPr>
      </p:pic>
      <p:sp>
        <p:nvSpPr>
          <p:cNvPr id="29698" name="TextBox 1"/>
          <p:cNvSpPr txBox="1">
            <a:spLocks noChangeArrowheads="1"/>
          </p:cNvSpPr>
          <p:nvPr/>
        </p:nvSpPr>
        <p:spPr bwMode="auto">
          <a:xfrm>
            <a:off x="2514600" y="435115"/>
            <a:ext cx="4038600" cy="707882"/>
          </a:xfrm>
          <a:prstGeom prst="rect">
            <a:avLst/>
          </a:prstGeom>
          <a:noFill/>
          <a:ln w="9525">
            <a:noFill/>
            <a:miter lim="800000"/>
            <a:headEnd/>
            <a:tailEnd/>
          </a:ln>
        </p:spPr>
        <p:txBody>
          <a:bodyPr lIns="91436" tIns="45718" rIns="91436" bIns="45718">
            <a:spAutoFit/>
          </a:bodyPr>
          <a:lstStyle/>
          <a:p>
            <a:pPr algn="ctr"/>
            <a:r>
              <a:rPr lang="en-US" sz="4000" b="1">
                <a:solidFill>
                  <a:srgbClr val="002060"/>
                </a:solidFill>
                <a:latin typeface="Times New Roman" pitchFamily="18" charset="0"/>
                <a:cs typeface="Times New Roman" pitchFamily="18" charset="0"/>
              </a:rPr>
              <a:t>BIỆN PHÁP</a:t>
            </a:r>
            <a:endParaRPr lang="vi-VN" sz="4000" b="1">
              <a:solidFill>
                <a:srgbClr val="002060"/>
              </a:solidFill>
              <a:latin typeface="Times New Roman" pitchFamily="18" charset="0"/>
              <a:cs typeface="Times New Roman" pitchFamily="18" charset="0"/>
            </a:endParaRPr>
          </a:p>
        </p:txBody>
      </p:sp>
      <p:pic>
        <p:nvPicPr>
          <p:cNvPr id="23554" name="Picture 2" descr="Image result for hệ thống lọc bụi tĩnh điện"/>
          <p:cNvPicPr>
            <a:picLocks noChangeAspect="1" noChangeArrowheads="1"/>
          </p:cNvPicPr>
          <p:nvPr/>
        </p:nvPicPr>
        <p:blipFill>
          <a:blip r:embed="rId4"/>
          <a:srcRect/>
          <a:stretch>
            <a:fillRect/>
          </a:stretch>
        </p:blipFill>
        <p:spPr bwMode="auto">
          <a:xfrm>
            <a:off x="0" y="1641157"/>
            <a:ext cx="4572000" cy="3429000"/>
          </a:xfrm>
          <a:prstGeom prst="rect">
            <a:avLst/>
          </a:prstGeom>
          <a:ln w="3175"/>
        </p:spPr>
        <p:style>
          <a:lnRef idx="2">
            <a:schemeClr val="dk1"/>
          </a:lnRef>
          <a:fillRef idx="1">
            <a:schemeClr val="lt1"/>
          </a:fillRef>
          <a:effectRef idx="0">
            <a:schemeClr val="dk1"/>
          </a:effectRef>
          <a:fontRef idx="minor">
            <a:schemeClr val="dk1"/>
          </a:fontRef>
        </p:style>
      </p:pic>
      <p:pic>
        <p:nvPicPr>
          <p:cNvPr id="23556" name="Picture 4" descr="Image result for lọc bụi tay áo"/>
          <p:cNvPicPr>
            <a:picLocks noChangeAspect="1" noChangeArrowheads="1"/>
          </p:cNvPicPr>
          <p:nvPr/>
        </p:nvPicPr>
        <p:blipFill>
          <a:blip r:embed="rId5"/>
          <a:srcRect/>
          <a:stretch>
            <a:fillRect/>
          </a:stretch>
        </p:blipFill>
        <p:spPr bwMode="auto">
          <a:xfrm>
            <a:off x="4648200" y="1617026"/>
            <a:ext cx="4495800" cy="3453131"/>
          </a:xfrm>
          <a:prstGeom prst="rect">
            <a:avLst/>
          </a:prstGeom>
          <a:ln w="3175"/>
        </p:spPr>
        <p:style>
          <a:lnRef idx="2">
            <a:schemeClr val="dk1"/>
          </a:lnRef>
          <a:fillRef idx="1">
            <a:schemeClr val="lt1"/>
          </a:fillRef>
          <a:effectRef idx="0">
            <a:schemeClr val="dk1"/>
          </a:effectRef>
          <a:fontRef idx="minor">
            <a:schemeClr val="dk1"/>
          </a:fontRef>
        </p:style>
      </p:pic>
      <p:sp>
        <p:nvSpPr>
          <p:cNvPr id="9" name="TextBox 8"/>
          <p:cNvSpPr txBox="1"/>
          <p:nvPr/>
        </p:nvSpPr>
        <p:spPr>
          <a:xfrm>
            <a:off x="457200" y="5298758"/>
            <a:ext cx="3733800" cy="492438"/>
          </a:xfrm>
          <a:prstGeom prst="rect">
            <a:avLst/>
          </a:prstGeom>
          <a:noFill/>
        </p:spPr>
        <p:txBody>
          <a:bodyPr wrap="square" lIns="91436" tIns="45718" rIns="91436" bIns="45718" rtlCol="0">
            <a:spAutoFit/>
          </a:bodyPr>
          <a:lstStyle/>
          <a:p>
            <a:r>
              <a:rPr lang="en-US" sz="2600">
                <a:latin typeface="Times New Roman" pitchFamily="18" charset="0"/>
                <a:cs typeface="Times New Roman" pitchFamily="18" charset="0"/>
              </a:rPr>
              <a:t>Hệ thống lọc bụi tĩnh điện </a:t>
            </a:r>
            <a:endParaRPr lang="en-US" sz="2600">
              <a:latin typeface="Times New Roman" pitchFamily="18" charset="0"/>
              <a:cs typeface="Times New Roman" pitchFamily="18" charset="0"/>
            </a:endParaRPr>
          </a:p>
        </p:txBody>
      </p:sp>
      <p:sp>
        <p:nvSpPr>
          <p:cNvPr id="10" name="TextBox 9"/>
          <p:cNvSpPr txBox="1"/>
          <p:nvPr/>
        </p:nvSpPr>
        <p:spPr>
          <a:xfrm>
            <a:off x="5334000" y="5298758"/>
            <a:ext cx="3505200" cy="492438"/>
          </a:xfrm>
          <a:prstGeom prst="rect">
            <a:avLst/>
          </a:prstGeom>
          <a:noFill/>
        </p:spPr>
        <p:txBody>
          <a:bodyPr wrap="square" lIns="91436" tIns="45718" rIns="91436" bIns="45718" rtlCol="0">
            <a:spAutoFit/>
          </a:bodyPr>
          <a:lstStyle/>
          <a:p>
            <a:r>
              <a:rPr lang="en-US" sz="2600">
                <a:latin typeface="Times New Roman" pitchFamily="18" charset="0"/>
                <a:cs typeface="Times New Roman" pitchFamily="18" charset="0"/>
              </a:rPr>
              <a:t>Hệ thống lọc bụi tay áo</a:t>
            </a:r>
            <a:endParaRPr lang="en-US" sz="2600">
              <a:latin typeface="Times New Roman" pitchFamily="18" charset="0"/>
              <a:cs typeface="Times New Roman" pitchFamily="18" charset="0"/>
            </a:endParaRPr>
          </a:p>
        </p:txBody>
      </p:sp>
      <p:sp>
        <p:nvSpPr>
          <p:cNvPr id="5132" name="AutoShape 12" descr="Related image"/>
          <p:cNvSpPr>
            <a:spLocks noChangeAspect="1" noChangeArrowheads="1"/>
          </p:cNvSpPr>
          <p:nvPr/>
        </p:nvSpPr>
        <p:spPr bwMode="auto">
          <a:xfrm>
            <a:off x="155575" y="-144462"/>
            <a:ext cx="304800" cy="304801"/>
          </a:xfrm>
          <a:prstGeom prst="rect">
            <a:avLst/>
          </a:prstGeom>
          <a:noFill/>
        </p:spPr>
        <p:txBody>
          <a:bodyPr vert="horz" wrap="square" lIns="91436" tIns="45718" rIns="91436" bIns="45718" numCol="1" anchor="t" anchorCtr="0" compatLnSpc="1">
            <a:prstTxWarp prst="textNoShape">
              <a:avLst/>
            </a:prstTxWarp>
          </a:bodyPr>
          <a:lstStyle/>
          <a:p>
            <a:endParaRPr lang="en-US"/>
          </a:p>
        </p:txBody>
      </p:sp>
      <p:sp>
        <p:nvSpPr>
          <p:cNvPr id="5134" name="AutoShape 14" descr="Related image"/>
          <p:cNvSpPr>
            <a:spLocks noChangeAspect="1" noChangeArrowheads="1"/>
          </p:cNvSpPr>
          <p:nvPr/>
        </p:nvSpPr>
        <p:spPr bwMode="auto">
          <a:xfrm>
            <a:off x="155575" y="-144462"/>
            <a:ext cx="304800" cy="304801"/>
          </a:xfrm>
          <a:prstGeom prst="rect">
            <a:avLst/>
          </a:prstGeom>
          <a:noFill/>
        </p:spPr>
        <p:txBody>
          <a:bodyPr vert="horz" wrap="square" lIns="91436" tIns="45718" rIns="91436" bIns="45718" numCol="1" anchor="t" anchorCtr="0" compatLnSpc="1">
            <a:prstTxWarp prst="textNoShape">
              <a:avLst/>
            </a:prstTxWarp>
          </a:bodyPr>
          <a:lstStyle/>
          <a:p>
            <a:endParaRPr lang="en-US"/>
          </a:p>
        </p:txBody>
      </p:sp>
      <p:sp>
        <p:nvSpPr>
          <p:cNvPr id="5136" name="AutoShape 16" descr="Related image"/>
          <p:cNvSpPr>
            <a:spLocks noChangeAspect="1" noChangeArrowheads="1"/>
          </p:cNvSpPr>
          <p:nvPr/>
        </p:nvSpPr>
        <p:spPr bwMode="auto">
          <a:xfrm>
            <a:off x="155575" y="-144462"/>
            <a:ext cx="304800" cy="304801"/>
          </a:xfrm>
          <a:prstGeom prst="rect">
            <a:avLst/>
          </a:prstGeom>
          <a:noFill/>
        </p:spPr>
        <p:txBody>
          <a:bodyPr vert="horz" wrap="square" lIns="91436" tIns="45718" rIns="91436" bIns="45718" numCol="1" anchor="t" anchorCtr="0" compatLnSpc="1">
            <a:prstTxWarp prst="textNoShape">
              <a:avLst/>
            </a:prstTxWarp>
          </a:bodyPr>
          <a:lstStyle/>
          <a:p>
            <a:endParaRPr lang="en-US"/>
          </a:p>
        </p:txBody>
      </p:sp>
      <p:sp>
        <p:nvSpPr>
          <p:cNvPr id="5138" name="AutoShape 18" descr="Related image"/>
          <p:cNvSpPr>
            <a:spLocks noChangeAspect="1" noChangeArrowheads="1"/>
          </p:cNvSpPr>
          <p:nvPr/>
        </p:nvSpPr>
        <p:spPr bwMode="auto">
          <a:xfrm>
            <a:off x="155575" y="-144462"/>
            <a:ext cx="304800" cy="304801"/>
          </a:xfrm>
          <a:prstGeom prst="rect">
            <a:avLst/>
          </a:prstGeom>
          <a:noFill/>
        </p:spPr>
        <p:txBody>
          <a:bodyPr vert="horz" wrap="square" lIns="91436" tIns="45718" rIns="91436" bIns="45718" numCol="1" anchor="t" anchorCtr="0" compatLnSpc="1">
            <a:prstTxWarp prst="textNoShape">
              <a:avLst/>
            </a:prstTxWarp>
          </a:bodyPr>
          <a:lstStyle/>
          <a:p>
            <a:endParaRPr lang="en-US"/>
          </a:p>
        </p:txBody>
      </p:sp>
      <p:sp>
        <p:nvSpPr>
          <p:cNvPr id="5140" name="AutoShape 20" descr="Related image"/>
          <p:cNvSpPr>
            <a:spLocks noChangeAspect="1" noChangeArrowheads="1"/>
          </p:cNvSpPr>
          <p:nvPr/>
        </p:nvSpPr>
        <p:spPr bwMode="auto">
          <a:xfrm>
            <a:off x="155575" y="-144462"/>
            <a:ext cx="304800" cy="304801"/>
          </a:xfrm>
          <a:prstGeom prst="rect">
            <a:avLst/>
          </a:prstGeom>
          <a:noFill/>
        </p:spPr>
        <p:txBody>
          <a:bodyPr vert="horz" wrap="square" lIns="91436" tIns="45718" rIns="91436" bIns="45718" numCol="1" anchor="t" anchorCtr="0" compatLnSpc="1">
            <a:prstTxWarp prst="textNoShape">
              <a:avLst/>
            </a:prstTxWarp>
          </a:bodyPr>
          <a:lstStyle/>
          <a:p>
            <a:endParaRPr lang="en-US"/>
          </a:p>
        </p:txBody>
      </p:sp>
      <p:sp>
        <p:nvSpPr>
          <p:cNvPr id="5142" name="AutoShape 22" descr="Related image"/>
          <p:cNvSpPr>
            <a:spLocks noChangeAspect="1" noChangeArrowheads="1"/>
          </p:cNvSpPr>
          <p:nvPr/>
        </p:nvSpPr>
        <p:spPr bwMode="auto">
          <a:xfrm>
            <a:off x="155575" y="-144462"/>
            <a:ext cx="304800" cy="304801"/>
          </a:xfrm>
          <a:prstGeom prst="rect">
            <a:avLst/>
          </a:prstGeom>
          <a:noFill/>
        </p:spPr>
        <p:txBody>
          <a:bodyPr vert="horz" wrap="square" lIns="91436" tIns="45718" rIns="91436" bIns="45718" numCol="1" anchor="t" anchorCtr="0" compatLnSpc="1">
            <a:prstTxWarp prst="textNoShape">
              <a:avLst/>
            </a:prstTxWarp>
          </a:bodyPr>
          <a:lstStyle/>
          <a:p>
            <a:endParaRPr lang="en-US"/>
          </a:p>
        </p:txBody>
      </p:sp>
      <p:sp>
        <p:nvSpPr>
          <p:cNvPr id="5144" name="AutoShape 24" descr="Related image"/>
          <p:cNvSpPr>
            <a:spLocks noChangeAspect="1" noChangeArrowheads="1"/>
          </p:cNvSpPr>
          <p:nvPr/>
        </p:nvSpPr>
        <p:spPr bwMode="auto">
          <a:xfrm>
            <a:off x="155575" y="-144462"/>
            <a:ext cx="304800" cy="304801"/>
          </a:xfrm>
          <a:prstGeom prst="rect">
            <a:avLst/>
          </a:prstGeom>
          <a:noFill/>
        </p:spPr>
        <p:txBody>
          <a:bodyPr vert="horz" wrap="square" lIns="91436" tIns="45718" rIns="91436" bIns="45718" numCol="1" anchor="t" anchorCtr="0" compatLnSpc="1">
            <a:prstTxWarp prst="textNoShape">
              <a:avLst/>
            </a:prstTxWarp>
          </a:bodyPr>
          <a:lstStyle/>
          <a:p>
            <a:endParaRPr lang="en-US"/>
          </a:p>
        </p:txBody>
      </p:sp>
    </p:spTree>
    <p:extLst>
      <p:ext uri="{BB962C8B-B14F-4D97-AF65-F5344CB8AC3E}">
        <p14:creationId xmlns:p14="http://schemas.microsoft.com/office/powerpoint/2010/main" val="1336263262"/>
      </p:ext>
    </p:extLst>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1000" fill="hold"/>
                                        <p:tgtEl>
                                          <p:spTgt spid="23554"/>
                                        </p:tgtEl>
                                        <p:attrNameLst>
                                          <p:attrName>ppt_x</p:attrName>
                                        </p:attrNameLst>
                                      </p:cBhvr>
                                      <p:tavLst>
                                        <p:tav tm="0">
                                          <p:val>
                                            <p:strVal val="#ppt_x"/>
                                          </p:val>
                                        </p:tav>
                                        <p:tav tm="100000">
                                          <p:val>
                                            <p:strVal val="#ppt_x"/>
                                          </p:val>
                                        </p:tav>
                                      </p:tavLst>
                                    </p:anim>
                                    <p:anim calcmode="lin" valueType="num">
                                      <p:cBhvr additive="base">
                                        <p:cTn id="8" dur="1000" fill="hold"/>
                                        <p:tgtEl>
                                          <p:spTgt spid="23554"/>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7" presetClass="entr" presetSubtype="4" fill="hold" nodeType="afterEffect">
                                  <p:stCondLst>
                                    <p:cond delay="0"/>
                                  </p:stCondLst>
                                  <p:childTnLst>
                                    <p:set>
                                      <p:cBhvr>
                                        <p:cTn id="15" dur="1" fill="hold">
                                          <p:stCondLst>
                                            <p:cond delay="0"/>
                                          </p:stCondLst>
                                        </p:cTn>
                                        <p:tgtEl>
                                          <p:spTgt spid="23556"/>
                                        </p:tgtEl>
                                        <p:attrNameLst>
                                          <p:attrName>style.visibility</p:attrName>
                                        </p:attrNameLst>
                                      </p:cBhvr>
                                      <p:to>
                                        <p:strVal val="visible"/>
                                      </p:to>
                                    </p:set>
                                    <p:anim calcmode="lin" valueType="num">
                                      <p:cBhvr additive="base">
                                        <p:cTn id="16" dur="1000" fill="hold"/>
                                        <p:tgtEl>
                                          <p:spTgt spid="23556"/>
                                        </p:tgtEl>
                                        <p:attrNameLst>
                                          <p:attrName>ppt_x</p:attrName>
                                        </p:attrNameLst>
                                      </p:cBhvr>
                                      <p:tavLst>
                                        <p:tav tm="0">
                                          <p:val>
                                            <p:strVal val="#ppt_x"/>
                                          </p:val>
                                        </p:tav>
                                        <p:tav tm="100000">
                                          <p:val>
                                            <p:strVal val="#ppt_x"/>
                                          </p:val>
                                        </p:tav>
                                      </p:tavLst>
                                    </p:anim>
                                    <p:anim calcmode="lin" valueType="num">
                                      <p:cBhvr additive="base">
                                        <p:cTn id="17" dur="1000" fill="hold"/>
                                        <p:tgtEl>
                                          <p:spTgt spid="23556"/>
                                        </p:tgtEl>
                                        <p:attrNameLst>
                                          <p:attrName>ppt_y</p:attrName>
                                        </p:attrNameLst>
                                      </p:cBhvr>
                                      <p:tavLst>
                                        <p:tav tm="0">
                                          <p:val>
                                            <p:strVal val="1+#ppt_h/2"/>
                                          </p:val>
                                        </p:tav>
                                        <p:tav tm="100000">
                                          <p:val>
                                            <p:strVal val="#ppt_y"/>
                                          </p:val>
                                        </p:tav>
                                      </p:tavLst>
                                    </p:anim>
                                  </p:childTnLst>
                                </p:cTn>
                              </p:par>
                              <p:par>
                                <p:cTn id="18" presetID="7"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000" fill="hold"/>
                                        <p:tgtEl>
                                          <p:spTgt spid="10"/>
                                        </p:tgtEl>
                                        <p:attrNameLst>
                                          <p:attrName>ppt_x</p:attrName>
                                        </p:attrNameLst>
                                      </p:cBhvr>
                                      <p:tavLst>
                                        <p:tav tm="0">
                                          <p:val>
                                            <p:strVal val="#ppt_x"/>
                                          </p:val>
                                        </p:tav>
                                        <p:tav tm="100000">
                                          <p:val>
                                            <p:strVal val="#ppt_x"/>
                                          </p:val>
                                        </p:tav>
                                      </p:tavLst>
                                    </p:anim>
                                    <p:anim calcmode="lin" valueType="num">
                                      <p:cBhvr additive="base">
                                        <p:cTn id="2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Related image"/>
          <p:cNvPicPr>
            <a:picLocks noChangeAspect="1" noChangeArrowheads="1"/>
          </p:cNvPicPr>
          <p:nvPr/>
        </p:nvPicPr>
        <p:blipFill>
          <a:blip r:embed="rId2"/>
          <a:srcRect/>
          <a:stretch>
            <a:fillRect/>
          </a:stretch>
        </p:blipFill>
        <p:spPr bwMode="auto">
          <a:xfrm>
            <a:off x="0" y="-1"/>
            <a:ext cx="4876800" cy="3388963"/>
          </a:xfrm>
          <a:prstGeom prst="rect">
            <a:avLst/>
          </a:prstGeom>
          <a:noFill/>
        </p:spPr>
      </p:pic>
      <p:sp>
        <p:nvSpPr>
          <p:cNvPr id="25604" name="AutoShape 4" descr="Image result for Quy hoạch công tác thu gom và xử lý chất thải"/>
          <p:cNvSpPr>
            <a:spLocks noChangeAspect="1" noChangeArrowheads="1"/>
          </p:cNvSpPr>
          <p:nvPr/>
        </p:nvSpPr>
        <p:spPr bwMode="auto">
          <a:xfrm>
            <a:off x="155575" y="-144462"/>
            <a:ext cx="304800" cy="304801"/>
          </a:xfrm>
          <a:prstGeom prst="rect">
            <a:avLst/>
          </a:prstGeom>
          <a:noFill/>
        </p:spPr>
        <p:txBody>
          <a:bodyPr vert="horz" wrap="square" lIns="91436" tIns="45718" rIns="91436" bIns="45718" numCol="1" anchor="t" anchorCtr="0" compatLnSpc="1">
            <a:prstTxWarp prst="textNoShape">
              <a:avLst/>
            </a:prstTxWarp>
          </a:bodyPr>
          <a:lstStyle/>
          <a:p>
            <a:endParaRPr lang="en-US"/>
          </a:p>
        </p:txBody>
      </p:sp>
      <p:sp>
        <p:nvSpPr>
          <p:cNvPr id="25606" name="AutoShape 6" descr="Image result for Quy hoạch công tác thu gom và xử lý chất thải"/>
          <p:cNvSpPr>
            <a:spLocks noChangeAspect="1" noChangeArrowheads="1"/>
          </p:cNvSpPr>
          <p:nvPr/>
        </p:nvSpPr>
        <p:spPr bwMode="auto">
          <a:xfrm>
            <a:off x="155575" y="-144462"/>
            <a:ext cx="304800" cy="304801"/>
          </a:xfrm>
          <a:prstGeom prst="rect">
            <a:avLst/>
          </a:prstGeom>
          <a:noFill/>
        </p:spPr>
        <p:txBody>
          <a:bodyPr vert="horz" wrap="square" lIns="91436" tIns="45718" rIns="91436" bIns="45718" numCol="1" anchor="t" anchorCtr="0" compatLnSpc="1">
            <a:prstTxWarp prst="textNoShape">
              <a:avLst/>
            </a:prstTxWarp>
          </a:bodyPr>
          <a:lstStyle/>
          <a:p>
            <a:endParaRPr lang="en-US"/>
          </a:p>
        </p:txBody>
      </p:sp>
      <p:sp>
        <p:nvSpPr>
          <p:cNvPr id="25608" name="AutoShape 8" descr="Image result for Quy hoạch công tác thu gom và xử lý chất thải"/>
          <p:cNvSpPr>
            <a:spLocks noChangeAspect="1" noChangeArrowheads="1"/>
          </p:cNvSpPr>
          <p:nvPr/>
        </p:nvSpPr>
        <p:spPr bwMode="auto">
          <a:xfrm>
            <a:off x="155575" y="-144462"/>
            <a:ext cx="304800" cy="304801"/>
          </a:xfrm>
          <a:prstGeom prst="rect">
            <a:avLst/>
          </a:prstGeom>
          <a:noFill/>
        </p:spPr>
        <p:txBody>
          <a:bodyPr vert="horz" wrap="square" lIns="91436" tIns="45718" rIns="91436" bIns="45718" numCol="1" anchor="t" anchorCtr="0" compatLnSpc="1">
            <a:prstTxWarp prst="textNoShape">
              <a:avLst/>
            </a:prstTxWarp>
          </a:bodyPr>
          <a:lstStyle/>
          <a:p>
            <a:endParaRPr lang="en-US"/>
          </a:p>
        </p:txBody>
      </p:sp>
      <p:sp>
        <p:nvSpPr>
          <p:cNvPr id="25610" name="AutoShape 10" descr="Image result for Quy hoạch công tác thu gom và xử lý chất thải"/>
          <p:cNvSpPr>
            <a:spLocks noChangeAspect="1" noChangeArrowheads="1"/>
          </p:cNvSpPr>
          <p:nvPr/>
        </p:nvSpPr>
        <p:spPr bwMode="auto">
          <a:xfrm>
            <a:off x="155575" y="-144462"/>
            <a:ext cx="304800" cy="304801"/>
          </a:xfrm>
          <a:prstGeom prst="rect">
            <a:avLst/>
          </a:prstGeom>
          <a:noFill/>
        </p:spPr>
        <p:txBody>
          <a:bodyPr vert="horz" wrap="square" lIns="91436" tIns="45718" rIns="91436" bIns="45718" numCol="1" anchor="t" anchorCtr="0" compatLnSpc="1">
            <a:prstTxWarp prst="textNoShape">
              <a:avLst/>
            </a:prstTxWarp>
          </a:bodyPr>
          <a:lstStyle/>
          <a:p>
            <a:endParaRPr lang="en-US"/>
          </a:p>
        </p:txBody>
      </p:sp>
      <p:sp>
        <p:nvSpPr>
          <p:cNvPr id="25612" name="AutoShape 12" descr="Image result for Quy hoạch công tác thu gom và xử lý chất thải"/>
          <p:cNvSpPr>
            <a:spLocks noChangeAspect="1" noChangeArrowheads="1"/>
          </p:cNvSpPr>
          <p:nvPr/>
        </p:nvSpPr>
        <p:spPr bwMode="auto">
          <a:xfrm>
            <a:off x="155575" y="-144462"/>
            <a:ext cx="304800" cy="304801"/>
          </a:xfrm>
          <a:prstGeom prst="rect">
            <a:avLst/>
          </a:prstGeom>
          <a:noFill/>
        </p:spPr>
        <p:txBody>
          <a:bodyPr vert="horz" wrap="square" lIns="91436" tIns="45718" rIns="91436" bIns="45718" numCol="1" anchor="t" anchorCtr="0" compatLnSpc="1">
            <a:prstTxWarp prst="textNoShape">
              <a:avLst/>
            </a:prstTxWarp>
          </a:bodyPr>
          <a:lstStyle/>
          <a:p>
            <a:endParaRPr lang="en-US"/>
          </a:p>
        </p:txBody>
      </p:sp>
      <p:sp>
        <p:nvSpPr>
          <p:cNvPr id="9" name="TextBox 8"/>
          <p:cNvSpPr txBox="1"/>
          <p:nvPr/>
        </p:nvSpPr>
        <p:spPr>
          <a:xfrm>
            <a:off x="5029200" y="977206"/>
            <a:ext cx="3886200" cy="1384990"/>
          </a:xfrm>
          <a:prstGeom prst="rect">
            <a:avLst/>
          </a:prstGeom>
          <a:noFill/>
        </p:spPr>
        <p:txBody>
          <a:bodyPr wrap="square" lIns="91436" tIns="45718" rIns="91436" bIns="45718" rtlCol="0">
            <a:spAutoFit/>
          </a:bodyPr>
          <a:lstStyle/>
          <a:p>
            <a:r>
              <a:rPr lang="en-US" sz="2800">
                <a:latin typeface="Times New Roman" pitchFamily="18" charset="0"/>
                <a:cs typeface="Times New Roman" pitchFamily="18" charset="0"/>
              </a:rPr>
              <a:t>Xây dựng, sửa chữa hệ thống thu gom xử lý nước thải</a:t>
            </a:r>
            <a:endParaRPr lang="en-US" sz="2800">
              <a:latin typeface="Times New Roman" pitchFamily="18" charset="0"/>
              <a:cs typeface="Times New Roman" pitchFamily="18" charset="0"/>
            </a:endParaRPr>
          </a:p>
        </p:txBody>
      </p:sp>
      <p:sp>
        <p:nvSpPr>
          <p:cNvPr id="10" name="TextBox 9"/>
          <p:cNvSpPr txBox="1"/>
          <p:nvPr/>
        </p:nvSpPr>
        <p:spPr>
          <a:xfrm>
            <a:off x="5105400" y="4724401"/>
            <a:ext cx="3657600" cy="954103"/>
          </a:xfrm>
          <a:prstGeom prst="rect">
            <a:avLst/>
          </a:prstGeom>
          <a:noFill/>
        </p:spPr>
        <p:txBody>
          <a:bodyPr wrap="square" lIns="91436" tIns="45718" rIns="91436" bIns="45718" rtlCol="0">
            <a:spAutoFit/>
          </a:bodyPr>
          <a:lstStyle/>
          <a:p>
            <a:r>
              <a:rPr lang="en-US" sz="2800">
                <a:latin typeface="Times New Roman" pitchFamily="18" charset="0"/>
                <a:cs typeface="Times New Roman" pitchFamily="18" charset="0"/>
              </a:rPr>
              <a:t>Quy hoạch công tác thu gom và xử lý chất thải</a:t>
            </a:r>
            <a:endParaRPr lang="en-US" sz="2800">
              <a:latin typeface="Times New Roman" pitchFamily="18" charset="0"/>
              <a:cs typeface="Times New Roman" pitchFamily="18" charset="0"/>
            </a:endParaRPr>
          </a:p>
        </p:txBody>
      </p:sp>
      <p:pic>
        <p:nvPicPr>
          <p:cNvPr id="25616" name="Picture 16" descr="Image result for xử lý chất thải chưa hợp lý xi măng"/>
          <p:cNvPicPr>
            <a:picLocks noChangeAspect="1" noChangeArrowheads="1"/>
          </p:cNvPicPr>
          <p:nvPr/>
        </p:nvPicPr>
        <p:blipFill>
          <a:blip r:embed="rId3"/>
          <a:srcRect/>
          <a:stretch>
            <a:fillRect/>
          </a:stretch>
        </p:blipFill>
        <p:spPr bwMode="auto">
          <a:xfrm>
            <a:off x="0" y="3733800"/>
            <a:ext cx="4876800" cy="3124200"/>
          </a:xfrm>
          <a:prstGeom prst="rect">
            <a:avLst/>
          </a:prstGeom>
          <a:noFill/>
        </p:spPr>
      </p:pic>
    </p:spTree>
    <p:extLst>
      <p:ext uri="{BB962C8B-B14F-4D97-AF65-F5344CB8AC3E}">
        <p14:creationId xmlns:p14="http://schemas.microsoft.com/office/powerpoint/2010/main" val="71218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3000" fill="hold"/>
                                        <p:tgtEl>
                                          <p:spTgt spid="25602"/>
                                        </p:tgtEl>
                                        <p:attrNameLst>
                                          <p:attrName>ppt_x</p:attrName>
                                        </p:attrNameLst>
                                      </p:cBhvr>
                                      <p:tavLst>
                                        <p:tav tm="0">
                                          <p:val>
                                            <p:strVal val="#ppt_x"/>
                                          </p:val>
                                        </p:tav>
                                        <p:tav tm="100000">
                                          <p:val>
                                            <p:strVal val="#ppt_x"/>
                                          </p:val>
                                        </p:tav>
                                      </p:tavLst>
                                    </p:anim>
                                    <p:anim calcmode="lin" valueType="num">
                                      <p:cBhvr additive="base">
                                        <p:cTn id="8" dur="3000" fill="hold"/>
                                        <p:tgtEl>
                                          <p:spTgt spid="25602"/>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3000" fill="hold"/>
                                        <p:tgtEl>
                                          <p:spTgt spid="9"/>
                                        </p:tgtEl>
                                        <p:attrNameLst>
                                          <p:attrName>ppt_x</p:attrName>
                                        </p:attrNameLst>
                                      </p:cBhvr>
                                      <p:tavLst>
                                        <p:tav tm="0">
                                          <p:val>
                                            <p:strVal val="#ppt_x"/>
                                          </p:val>
                                        </p:tav>
                                        <p:tav tm="100000">
                                          <p:val>
                                            <p:strVal val="#ppt_x"/>
                                          </p:val>
                                        </p:tav>
                                      </p:tavLst>
                                    </p:anim>
                                    <p:anim calcmode="lin" valueType="num">
                                      <p:cBhvr additive="base">
                                        <p:cTn id="12" dur="30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7" presetClass="entr" presetSubtype="4" fill="hold" nodeType="afterEffect">
                                  <p:stCondLst>
                                    <p:cond delay="0"/>
                                  </p:stCondLst>
                                  <p:childTnLst>
                                    <p:set>
                                      <p:cBhvr>
                                        <p:cTn id="15" dur="1" fill="hold">
                                          <p:stCondLst>
                                            <p:cond delay="0"/>
                                          </p:stCondLst>
                                        </p:cTn>
                                        <p:tgtEl>
                                          <p:spTgt spid="25616"/>
                                        </p:tgtEl>
                                        <p:attrNameLst>
                                          <p:attrName>style.visibility</p:attrName>
                                        </p:attrNameLst>
                                      </p:cBhvr>
                                      <p:to>
                                        <p:strVal val="visible"/>
                                      </p:to>
                                    </p:set>
                                    <p:anim calcmode="lin" valueType="num">
                                      <p:cBhvr additive="base">
                                        <p:cTn id="16" dur="3000" fill="hold"/>
                                        <p:tgtEl>
                                          <p:spTgt spid="25616"/>
                                        </p:tgtEl>
                                        <p:attrNameLst>
                                          <p:attrName>ppt_x</p:attrName>
                                        </p:attrNameLst>
                                      </p:cBhvr>
                                      <p:tavLst>
                                        <p:tav tm="0">
                                          <p:val>
                                            <p:strVal val="#ppt_x"/>
                                          </p:val>
                                        </p:tav>
                                        <p:tav tm="100000">
                                          <p:val>
                                            <p:strVal val="#ppt_x"/>
                                          </p:val>
                                        </p:tav>
                                      </p:tavLst>
                                    </p:anim>
                                    <p:anim calcmode="lin" valueType="num">
                                      <p:cBhvr additive="base">
                                        <p:cTn id="17" dur="3000" fill="hold"/>
                                        <p:tgtEl>
                                          <p:spTgt spid="25616"/>
                                        </p:tgtEl>
                                        <p:attrNameLst>
                                          <p:attrName>ppt_y</p:attrName>
                                        </p:attrNameLst>
                                      </p:cBhvr>
                                      <p:tavLst>
                                        <p:tav tm="0">
                                          <p:val>
                                            <p:strVal val="1+#ppt_h/2"/>
                                          </p:val>
                                        </p:tav>
                                        <p:tav tm="100000">
                                          <p:val>
                                            <p:strVal val="#ppt_y"/>
                                          </p:val>
                                        </p:tav>
                                      </p:tavLst>
                                    </p:anim>
                                  </p:childTnLst>
                                </p:cTn>
                              </p:par>
                              <p:par>
                                <p:cTn id="18" presetID="7"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3000" fill="hold"/>
                                        <p:tgtEl>
                                          <p:spTgt spid="10"/>
                                        </p:tgtEl>
                                        <p:attrNameLst>
                                          <p:attrName>ppt_x</p:attrName>
                                        </p:attrNameLst>
                                      </p:cBhvr>
                                      <p:tavLst>
                                        <p:tav tm="0">
                                          <p:val>
                                            <p:strVal val="#ppt_x"/>
                                          </p:val>
                                        </p:tav>
                                        <p:tav tm="100000">
                                          <p:val>
                                            <p:strVal val="#ppt_x"/>
                                          </p:val>
                                        </p:tav>
                                      </p:tavLst>
                                    </p:anim>
                                    <p:anim calcmode="lin" valueType="num">
                                      <p:cBhvr additive="base">
                                        <p:cTn id="21"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202" y="71438"/>
            <a:ext cx="8256684" cy="511679"/>
          </a:xfrm>
          <a:prstGeom prst="rect">
            <a:avLst/>
          </a:prstGeom>
          <a:noFill/>
        </p:spPr>
        <p:txBody>
          <a:bodyPr wrap="none" lIns="80010" tIns="40005" rIns="80010" bIns="40005" rtlCol="0">
            <a:spAutoFit/>
          </a:bodyPr>
          <a:lstStyle/>
          <a:p>
            <a:r>
              <a:rPr lang="it-IT" sz="2800" b="1" dirty="0">
                <a:solidFill>
                  <a:srgbClr val="FF0000"/>
                </a:solidFill>
                <a:latin typeface="Times New Roman" pitchFamily="18" charset="0"/>
                <a:cs typeface="Times New Roman" pitchFamily="18" charset="0"/>
              </a:rPr>
              <a:t>Tiết 39 - Bài 30</a:t>
            </a:r>
            <a:r>
              <a:rPr lang="it-IT" sz="2800" dirty="0">
                <a:solidFill>
                  <a:srgbClr val="FF0000"/>
                </a:solidFill>
                <a:latin typeface="Times New Roman" pitchFamily="18" charset="0"/>
                <a:cs typeface="Times New Roman" pitchFamily="18" charset="0"/>
              </a:rPr>
              <a:t> </a:t>
            </a:r>
            <a:r>
              <a:rPr lang="it-IT" sz="2800" i="1" dirty="0">
                <a:solidFill>
                  <a:srgbClr val="FF0000"/>
                </a:solidFill>
                <a:latin typeface="Times New Roman" pitchFamily="18" charset="0"/>
                <a:cs typeface="Times New Roman" pitchFamily="18" charset="0"/>
              </a:rPr>
              <a:t>:</a:t>
            </a:r>
            <a:r>
              <a:rPr lang="it-IT" sz="2800" dirty="0">
                <a:solidFill>
                  <a:srgbClr val="FF0000"/>
                </a:solidFill>
                <a:latin typeface="Times New Roman" pitchFamily="18" charset="0"/>
                <a:cs typeface="Times New Roman" pitchFamily="18" charset="0"/>
              </a:rPr>
              <a:t>   </a:t>
            </a:r>
            <a:r>
              <a:rPr lang="it-IT" sz="2800" b="1" dirty="0">
                <a:solidFill>
                  <a:srgbClr val="FF0000"/>
                </a:solidFill>
                <a:latin typeface="Times New Roman" pitchFamily="18" charset="0"/>
                <a:cs typeface="Times New Roman" pitchFamily="18" charset="0"/>
              </a:rPr>
              <a:t>SILIC- </a:t>
            </a:r>
            <a:r>
              <a:rPr lang="it-IT" sz="2800" b="1" dirty="0">
                <a:solidFill>
                  <a:srgbClr val="FF0000"/>
                </a:solidFill>
                <a:latin typeface="Times New Roman" pitchFamily="18" charset="0"/>
                <a:cs typeface="Times New Roman" pitchFamily="18" charset="0"/>
              </a:rPr>
              <a:t>CÔNG NGHIỆP </a:t>
            </a:r>
            <a:r>
              <a:rPr lang="it-IT" sz="2800" b="1" dirty="0">
                <a:solidFill>
                  <a:srgbClr val="FF0000"/>
                </a:solidFill>
                <a:latin typeface="Times New Roman" pitchFamily="18" charset="0"/>
                <a:cs typeface="Times New Roman" pitchFamily="18" charset="0"/>
              </a:rPr>
              <a:t>SILICAT</a:t>
            </a:r>
            <a:endParaRPr lang="en-US" sz="2800" dirty="0">
              <a:solidFill>
                <a:srgbClr val="FF0000"/>
              </a:solidFill>
              <a:latin typeface="Times New Roman" pitchFamily="18" charset="0"/>
              <a:cs typeface="Times New Roman" pitchFamily="18" charset="0"/>
            </a:endParaRPr>
          </a:p>
        </p:txBody>
      </p:sp>
      <p:sp>
        <p:nvSpPr>
          <p:cNvPr id="3" name="Rectangle 2"/>
          <p:cNvSpPr/>
          <p:nvPr/>
        </p:nvSpPr>
        <p:spPr>
          <a:xfrm>
            <a:off x="604502" y="1178384"/>
            <a:ext cx="6032500" cy="2966197"/>
          </a:xfrm>
          <a:prstGeom prst="rect">
            <a:avLst/>
          </a:prstGeom>
        </p:spPr>
        <p:txBody>
          <a:bodyPr wrap="square" lIns="80010" tIns="40005" rIns="80010" bIns="40005">
            <a:spAutoFit/>
          </a:bodyPr>
          <a:lstStyle/>
          <a:p>
            <a:pPr>
              <a:lnSpc>
                <a:spcPct val="150000"/>
              </a:lnSpc>
            </a:pPr>
            <a:r>
              <a:rPr lang="pt-BR" sz="2500" b="1" dirty="0">
                <a:solidFill>
                  <a:srgbClr val="5F24E7"/>
                </a:solidFill>
                <a:latin typeface="Times New Roman" pitchFamily="18" charset="0"/>
                <a:cs typeface="Times New Roman" pitchFamily="18" charset="0"/>
              </a:rPr>
              <a:t>2.</a:t>
            </a:r>
            <a:r>
              <a:rPr lang="pt-BR" sz="2500" dirty="0">
                <a:solidFill>
                  <a:srgbClr val="5F24E7"/>
                </a:solidFill>
                <a:latin typeface="Times New Roman" pitchFamily="18" charset="0"/>
                <a:cs typeface="Times New Roman" pitchFamily="18" charset="0"/>
              </a:rPr>
              <a:t> </a:t>
            </a:r>
            <a:r>
              <a:rPr lang="pt-BR" sz="2500" b="1" u="sng" dirty="0">
                <a:solidFill>
                  <a:srgbClr val="5F24E7"/>
                </a:solidFill>
                <a:latin typeface="Times New Roman" pitchFamily="18" charset="0"/>
                <a:cs typeface="Times New Roman" pitchFamily="18" charset="0"/>
              </a:rPr>
              <a:t>Sản xuất xi măng:</a:t>
            </a:r>
            <a:endParaRPr lang="en-US" sz="2500" dirty="0">
              <a:solidFill>
                <a:srgbClr val="5F24E7"/>
              </a:solidFill>
              <a:latin typeface="Times New Roman" pitchFamily="18" charset="0"/>
              <a:cs typeface="Times New Roman" pitchFamily="18" charset="0"/>
            </a:endParaRPr>
          </a:p>
          <a:p>
            <a:pPr>
              <a:lnSpc>
                <a:spcPct val="150000"/>
              </a:lnSpc>
            </a:pPr>
            <a:r>
              <a:rPr lang="pt-BR" sz="2500" dirty="0">
                <a:latin typeface="Times New Roman" pitchFamily="18" charset="0"/>
                <a:cs typeface="Times New Roman" pitchFamily="18" charset="0"/>
              </a:rPr>
              <a:t>a) </a:t>
            </a:r>
            <a:r>
              <a:rPr lang="pt-BR" sz="2500" dirty="0">
                <a:latin typeface="Times New Roman" pitchFamily="18" charset="0"/>
                <a:cs typeface="Times New Roman" pitchFamily="18" charset="0"/>
              </a:rPr>
              <a:t>Nguyên </a:t>
            </a:r>
            <a:r>
              <a:rPr lang="pt-BR" sz="2500" dirty="0">
                <a:latin typeface="Times New Roman" pitchFamily="18" charset="0"/>
                <a:cs typeface="Times New Roman" pitchFamily="18" charset="0"/>
              </a:rPr>
              <a:t>liệu chính: Đất sét , đá vôi, </a:t>
            </a:r>
            <a:r>
              <a:rPr lang="pt-BR" sz="2500" dirty="0">
                <a:latin typeface="Times New Roman" pitchFamily="18" charset="0"/>
                <a:cs typeface="Times New Roman" pitchFamily="18" charset="0"/>
              </a:rPr>
              <a:t>cát</a:t>
            </a:r>
            <a:r>
              <a:rPr lang="pt-BR" sz="2500" dirty="0">
                <a:latin typeface="Times New Roman" pitchFamily="18" charset="0"/>
                <a:cs typeface="Times New Roman" pitchFamily="18" charset="0"/>
              </a:rPr>
              <a:t>.</a:t>
            </a:r>
            <a:endParaRPr lang="en-US" sz="2500" dirty="0">
              <a:latin typeface="Times New Roman" pitchFamily="18" charset="0"/>
              <a:cs typeface="Times New Roman" pitchFamily="18" charset="0"/>
            </a:endParaRPr>
          </a:p>
          <a:p>
            <a:pPr>
              <a:lnSpc>
                <a:spcPct val="150000"/>
              </a:lnSpc>
            </a:pPr>
            <a:r>
              <a:rPr lang="pt-BR" sz="2500" dirty="0">
                <a:latin typeface="Times New Roman" pitchFamily="18" charset="0"/>
                <a:cs typeface="Times New Roman" pitchFamily="18" charset="0"/>
              </a:rPr>
              <a:t>b) Các công đoạn chính</a:t>
            </a:r>
            <a:r>
              <a:rPr lang="pt-BR" sz="2500" dirty="0">
                <a:latin typeface="Times New Roman" pitchFamily="18" charset="0"/>
                <a:cs typeface="Times New Roman" pitchFamily="18" charset="0"/>
              </a:rPr>
              <a:t>: sgk</a:t>
            </a:r>
            <a:endParaRPr lang="en-US" sz="2500" dirty="0">
              <a:latin typeface="Times New Roman" pitchFamily="18" charset="0"/>
              <a:cs typeface="Times New Roman" pitchFamily="18" charset="0"/>
            </a:endParaRPr>
          </a:p>
          <a:p>
            <a:pPr>
              <a:lnSpc>
                <a:spcPct val="150000"/>
              </a:lnSpc>
            </a:pPr>
            <a:r>
              <a:rPr lang="pt-BR" sz="2500" dirty="0">
                <a:latin typeface="Times New Roman" pitchFamily="18" charset="0"/>
                <a:cs typeface="Times New Roman" pitchFamily="18" charset="0"/>
              </a:rPr>
              <a:t>c) Cơ sở sản xuất xi măng ở nước ta:</a:t>
            </a:r>
            <a:endParaRPr lang="en-US" sz="2500" dirty="0">
              <a:latin typeface="Times New Roman" pitchFamily="18" charset="0"/>
              <a:cs typeface="Times New Roman" pitchFamily="18" charset="0"/>
            </a:endParaRPr>
          </a:p>
          <a:p>
            <a:pPr>
              <a:lnSpc>
                <a:spcPct val="150000"/>
              </a:lnSpc>
            </a:pPr>
            <a:r>
              <a:rPr lang="pt-BR" sz="2500" dirty="0">
                <a:latin typeface="Times New Roman" pitchFamily="18" charset="0"/>
                <a:cs typeface="Times New Roman" pitchFamily="18" charset="0"/>
              </a:rPr>
              <a:t>         Xi </a:t>
            </a:r>
            <a:r>
              <a:rPr lang="pt-BR" sz="2500" dirty="0">
                <a:latin typeface="Times New Roman" pitchFamily="18" charset="0"/>
                <a:cs typeface="Times New Roman" pitchFamily="18" charset="0"/>
              </a:rPr>
              <a:t>măng Hải Phòng, Hà Tiên, Bỉm Sơn..</a:t>
            </a: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68888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5029200" y="1143000"/>
            <a:ext cx="3352800" cy="2590800"/>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80899" name="Text Box 3"/>
          <p:cNvSpPr txBox="1">
            <a:spLocks noChangeArrowheads="1"/>
          </p:cNvSpPr>
          <p:nvPr/>
        </p:nvSpPr>
        <p:spPr bwMode="auto">
          <a:xfrm>
            <a:off x="381000" y="4267201"/>
            <a:ext cx="4267200" cy="52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spcBef>
                <a:spcPct val="50000"/>
              </a:spcBef>
            </a:pPr>
            <a:r>
              <a:rPr lang="en-US" sz="2800" b="1"/>
              <a:t>Khối lượng vỏ trái đất</a:t>
            </a:r>
          </a:p>
        </p:txBody>
      </p:sp>
      <p:sp>
        <p:nvSpPr>
          <p:cNvPr id="80900" name="Text Box 4"/>
          <p:cNvSpPr txBox="1">
            <a:spLocks noChangeArrowheads="1"/>
          </p:cNvSpPr>
          <p:nvPr/>
        </p:nvSpPr>
        <p:spPr bwMode="auto">
          <a:xfrm>
            <a:off x="5222875" y="1155701"/>
            <a:ext cx="3048000" cy="830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spcBef>
                <a:spcPct val="50000"/>
              </a:spcBef>
            </a:pPr>
            <a:r>
              <a:rPr lang="en-US" sz="2400" b="1"/>
              <a:t>sự </a:t>
            </a:r>
            <a:r>
              <a:rPr lang="en-US" sz="2400" b="1">
                <a:solidFill>
                  <a:srgbClr val="03020E"/>
                </a:solidFill>
              </a:rPr>
              <a:t> ph</a:t>
            </a:r>
            <a:r>
              <a:rPr lang="en-US" sz="2400" b="1"/>
              <a:t>ổ</a:t>
            </a:r>
            <a:r>
              <a:rPr lang="en-US" sz="2400" b="1">
                <a:solidFill>
                  <a:srgbClr val="03020E"/>
                </a:solidFill>
              </a:rPr>
              <a:t> bi</a:t>
            </a:r>
            <a:r>
              <a:rPr lang="en-US" sz="2400" b="1"/>
              <a:t>ế</a:t>
            </a:r>
            <a:r>
              <a:rPr lang="en-US" sz="2400" b="1">
                <a:solidFill>
                  <a:srgbClr val="03020E"/>
                </a:solidFill>
              </a:rPr>
              <a:t>n c</a:t>
            </a:r>
            <a:r>
              <a:rPr lang="en-US" sz="2400" b="1"/>
              <a:t>ủ</a:t>
            </a:r>
            <a:r>
              <a:rPr lang="en-US" sz="2400" b="1">
                <a:solidFill>
                  <a:srgbClr val="03020E"/>
                </a:solidFill>
              </a:rPr>
              <a:t>a nguy</a:t>
            </a:r>
            <a:r>
              <a:rPr lang="en-US" sz="2400" b="1"/>
              <a:t>ê</a:t>
            </a:r>
            <a:r>
              <a:rPr lang="en-US" sz="2400" b="1">
                <a:solidFill>
                  <a:srgbClr val="03020E"/>
                </a:solidFill>
              </a:rPr>
              <a:t>n t</a:t>
            </a:r>
            <a:r>
              <a:rPr lang="en-US" sz="2400" b="1"/>
              <a:t>ố</a:t>
            </a:r>
            <a:r>
              <a:rPr lang="en-US" sz="2400" b="1">
                <a:solidFill>
                  <a:srgbClr val="03020E"/>
                </a:solidFill>
              </a:rPr>
              <a:t>:</a:t>
            </a:r>
          </a:p>
        </p:txBody>
      </p:sp>
      <p:sp>
        <p:nvSpPr>
          <p:cNvPr id="80901" name="Text Box 5"/>
          <p:cNvSpPr txBox="1">
            <a:spLocks noChangeArrowheads="1"/>
          </p:cNvSpPr>
          <p:nvPr/>
        </p:nvSpPr>
        <p:spPr bwMode="auto">
          <a:xfrm>
            <a:off x="5334000" y="2057401"/>
            <a:ext cx="3276600"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spcBef>
                <a:spcPct val="50000"/>
              </a:spcBef>
            </a:pPr>
            <a:r>
              <a:rPr lang="en-US" sz="2400" b="1" u="sng">
                <a:solidFill>
                  <a:srgbClr val="03020E"/>
                </a:solidFill>
              </a:rPr>
              <a:t>Th</a:t>
            </a:r>
            <a:r>
              <a:rPr lang="en-US" sz="2400" b="1" u="sng"/>
              <a:t>ứ</a:t>
            </a:r>
            <a:r>
              <a:rPr lang="en-US" sz="2400" b="1" u="sng">
                <a:solidFill>
                  <a:srgbClr val="03020E"/>
                </a:solidFill>
              </a:rPr>
              <a:t> 1</a:t>
            </a:r>
            <a:r>
              <a:rPr lang="en-US" sz="2400" b="1">
                <a:solidFill>
                  <a:srgbClr val="03020E"/>
                </a:solidFill>
              </a:rPr>
              <a:t>: Oxi</a:t>
            </a:r>
          </a:p>
        </p:txBody>
      </p:sp>
      <p:sp>
        <p:nvSpPr>
          <p:cNvPr id="80902" name="Text Box 6"/>
          <p:cNvSpPr txBox="1">
            <a:spLocks noChangeArrowheads="1"/>
          </p:cNvSpPr>
          <p:nvPr/>
        </p:nvSpPr>
        <p:spPr bwMode="auto">
          <a:xfrm>
            <a:off x="5334000" y="2667001"/>
            <a:ext cx="2438400"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spcBef>
                <a:spcPct val="50000"/>
              </a:spcBef>
            </a:pPr>
            <a:r>
              <a:rPr lang="en-US" sz="2400" b="1" u="sng">
                <a:solidFill>
                  <a:srgbClr val="03020E"/>
                </a:solidFill>
              </a:rPr>
              <a:t>Th</a:t>
            </a:r>
            <a:r>
              <a:rPr lang="en-US" sz="2400" b="1" u="sng"/>
              <a:t>ứ</a:t>
            </a:r>
            <a:r>
              <a:rPr lang="en-US" sz="2400" b="1" u="sng">
                <a:solidFill>
                  <a:srgbClr val="03020E"/>
                </a:solidFill>
              </a:rPr>
              <a:t> 2</a:t>
            </a:r>
            <a:r>
              <a:rPr lang="en-US" sz="2400" b="1">
                <a:solidFill>
                  <a:srgbClr val="03020E"/>
                </a:solidFill>
              </a:rPr>
              <a:t>: Silic</a:t>
            </a:r>
          </a:p>
        </p:txBody>
      </p:sp>
      <p:graphicFrame>
        <p:nvGraphicFramePr>
          <p:cNvPr id="80904" name="Object 8"/>
          <p:cNvGraphicFramePr>
            <a:graphicFrameLocks noGrp="1" noChangeAspect="1"/>
          </p:cNvGraphicFramePr>
          <p:nvPr>
            <p:ph/>
          </p:nvPr>
        </p:nvGraphicFramePr>
        <p:xfrm>
          <a:off x="381000" y="0"/>
          <a:ext cx="4724400" cy="4648200"/>
        </p:xfrm>
        <a:graphic>
          <a:graphicData uri="http://schemas.openxmlformats.org/presentationml/2006/ole">
            <mc:AlternateContent xmlns:mc="http://schemas.openxmlformats.org/markup-compatibility/2006">
              <mc:Choice xmlns:v="urn:schemas-microsoft-com:vml" Requires="v">
                <p:oleObj spid="_x0000_s1027" name="Chart" r:id="rId3" imgW="6924793" imgH="3914847" progId="MSGraph.Chart.8">
                  <p:embed followColorScheme="full"/>
                </p:oleObj>
              </mc:Choice>
              <mc:Fallback>
                <p:oleObj name="Chart" r:id="rId3" imgW="6924793" imgH="3914847" progId="MSGraph.Chart.8">
                  <p:embed followColorScheme="full"/>
                  <p:pic>
                    <p:nvPicPr>
                      <p:cNvPr id="0" name=""/>
                      <p:cNvPicPr>
                        <a:picLocks noChangeAspect="1" noChangeArrowheads="1"/>
                      </p:cNvPicPr>
                      <p:nvPr/>
                    </p:nvPicPr>
                    <p:blipFill>
                      <a:blip r:embed="rId4"/>
                      <a:srcRect/>
                      <a:stretch>
                        <a:fillRect/>
                      </a:stretch>
                    </p:blipFill>
                    <p:spPr bwMode="auto">
                      <a:xfrm>
                        <a:off x="381000" y="0"/>
                        <a:ext cx="4724400" cy="4648200"/>
                      </a:xfrm>
                      <a:prstGeom prst="rect">
                        <a:avLst/>
                      </a:prstGeom>
                      <a:noFill/>
                      <a:ln>
                        <a:noFill/>
                      </a:ln>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9525">
                            <a:solidFill>
                              <a:srgbClr val="FFFF66"/>
                            </a:solidFill>
                            <a:miter lim="800000"/>
                            <a:headEnd/>
                            <a:tailEnd/>
                          </a14:hiddenLine>
                        </a:ext>
                      </a:extLst>
                    </p:spPr>
                  </p:pic>
                </p:oleObj>
              </mc:Fallback>
            </mc:AlternateContent>
          </a:graphicData>
        </a:graphic>
      </p:graphicFrame>
      <p:sp>
        <p:nvSpPr>
          <p:cNvPr id="80905" name="Line 9"/>
          <p:cNvSpPr>
            <a:spLocks noChangeShapeType="1"/>
          </p:cNvSpPr>
          <p:nvPr/>
        </p:nvSpPr>
        <p:spPr bwMode="auto">
          <a:xfrm flipV="1">
            <a:off x="3105150" y="914401"/>
            <a:ext cx="628650" cy="739775"/>
          </a:xfrm>
          <a:prstGeom prst="line">
            <a:avLst/>
          </a:prstGeom>
          <a:noFill/>
          <a:ln w="9525">
            <a:solidFill>
              <a:schemeClr val="tx1"/>
            </a:solidFill>
            <a:round/>
            <a:headEnd/>
            <a:tailEnd type="triangle" w="med" len="med"/>
          </a:ln>
          <a:effectLst>
            <a:outerShdw sy="50000" kx="2453608" rotWithShape="0">
              <a:srgbClr val="DDDDDD">
                <a:alpha val="50000"/>
              </a:srgbClr>
            </a:outerShdw>
          </a:effectLst>
          <a:extLst>
            <a:ext uri="{909E8E84-426E-40DD-AFC4-6F175D3DCCD1}">
              <a14:hiddenFill xmlns:a14="http://schemas.microsoft.com/office/drawing/2010/main">
                <a:noFill/>
              </a14:hiddenFill>
            </a:ext>
          </a:extLst>
        </p:spPr>
        <p:txBody>
          <a:bodyPr wrap="none" lIns="91436" tIns="45718" rIns="91436" bIns="45718" anchor="ctr"/>
          <a:lstStyle/>
          <a:p>
            <a:endParaRPr lang="en-US"/>
          </a:p>
        </p:txBody>
      </p:sp>
      <p:sp>
        <p:nvSpPr>
          <p:cNvPr id="80906" name="Text Box 10"/>
          <p:cNvSpPr txBox="1">
            <a:spLocks noChangeArrowheads="1"/>
          </p:cNvSpPr>
          <p:nvPr/>
        </p:nvSpPr>
        <p:spPr bwMode="auto">
          <a:xfrm>
            <a:off x="3429000" y="304801"/>
            <a:ext cx="914400" cy="461661"/>
          </a:xfrm>
          <a:prstGeom prst="rect">
            <a:avLst/>
          </a:prstGeom>
          <a:noFill/>
          <a:ln>
            <a:noFill/>
          </a:ln>
          <a:effectLst>
            <a:outerShdw sy="50000" kx="2453608" rotWithShape="0">
              <a:srgbClr val="DDDDDD">
                <a:alpha val="50000"/>
              </a:srgbClr>
            </a:outerShdw>
          </a:effectLst>
          <a:extLst>
            <a:ext uri="{909E8E84-426E-40DD-AFC4-6F175D3DCCD1}">
              <a14:hiddenFill xmlns:a14="http://schemas.microsoft.com/office/drawing/2010/main">
                <a:gradFill rotWithShape="1">
                  <a:gsLst>
                    <a:gs pos="0">
                      <a:srgbClr val="FDCDDE"/>
                    </a:gs>
                    <a:gs pos="100000">
                      <a:srgbClr val="A1A1F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Lst>
        </p:spPr>
        <p:txBody>
          <a:bodyPr lIns="91436" tIns="45718" rIns="91436" bIns="45718">
            <a:spAutoFit/>
          </a:bodyPr>
          <a:lstStyle/>
          <a:p>
            <a:pPr algn="ctr">
              <a:spcBef>
                <a:spcPct val="50000"/>
              </a:spcBef>
            </a:pPr>
            <a:r>
              <a:rPr lang="en-US" sz="2400" b="1">
                <a:effectLst>
                  <a:outerShdw blurRad="38100" dist="38100" dir="2700000" algn="tl">
                    <a:srgbClr val="C0C0C0"/>
                  </a:outerShdw>
                </a:effectLst>
              </a:rPr>
              <a:t>oxi</a:t>
            </a:r>
          </a:p>
        </p:txBody>
      </p:sp>
    </p:spTree>
    <p:extLst>
      <p:ext uri="{BB962C8B-B14F-4D97-AF65-F5344CB8AC3E}">
        <p14:creationId xmlns:p14="http://schemas.microsoft.com/office/powerpoint/2010/main" val="603477222"/>
      </p:ext>
    </p:extLst>
  </p:cSld>
  <p:clrMapOvr>
    <a:masterClrMapping/>
  </p:clrMapOvr>
  <p:transition spd="med">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anim calcmode="lin" valueType="num">
                                      <p:cBhvr>
                                        <p:cTn id="7" dur="500" decel="50000" fill="hold">
                                          <p:stCondLst>
                                            <p:cond delay="0"/>
                                          </p:stCondLst>
                                        </p:cTn>
                                        <p:tgtEl>
                                          <p:spTgt spid="8090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090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0901"/>
                                        </p:tgtEl>
                                        <p:attrNameLst>
                                          <p:attrName>ppt_w</p:attrName>
                                        </p:attrNameLst>
                                      </p:cBhvr>
                                      <p:tavLst>
                                        <p:tav tm="0">
                                          <p:val>
                                            <p:strVal val="#ppt_w*.05"/>
                                          </p:val>
                                        </p:tav>
                                        <p:tav tm="100000">
                                          <p:val>
                                            <p:strVal val="#ppt_w"/>
                                          </p:val>
                                        </p:tav>
                                      </p:tavLst>
                                    </p:anim>
                                    <p:anim calcmode="lin" valueType="num">
                                      <p:cBhvr>
                                        <p:cTn id="10" dur="1000" fill="hold"/>
                                        <p:tgtEl>
                                          <p:spTgt spid="8090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090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090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090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0901"/>
                                        </p:tgtEl>
                                      </p:cBhvr>
                                    </p:animEffect>
                                  </p:childTnLst>
                                </p:cTn>
                              </p:par>
                            </p:childTnLst>
                          </p:cTn>
                        </p:par>
                        <p:par>
                          <p:cTn id="15" fill="hold" nodeType="afterGroup">
                            <p:stCondLst>
                              <p:cond delay="1000"/>
                            </p:stCondLst>
                            <p:childTnLst>
                              <p:par>
                                <p:cTn id="16" presetID="15" presetClass="entr" presetSubtype="0" fill="hold" grpId="0" nodeType="afterEffect">
                                  <p:stCondLst>
                                    <p:cond delay="500"/>
                                  </p:stCondLst>
                                  <p:childTnLst>
                                    <p:set>
                                      <p:cBhvr>
                                        <p:cTn id="17" dur="1" fill="hold">
                                          <p:stCondLst>
                                            <p:cond delay="0"/>
                                          </p:stCondLst>
                                        </p:cTn>
                                        <p:tgtEl>
                                          <p:spTgt spid="80902"/>
                                        </p:tgtEl>
                                        <p:attrNameLst>
                                          <p:attrName>style.visibility</p:attrName>
                                        </p:attrNameLst>
                                      </p:cBhvr>
                                      <p:to>
                                        <p:strVal val="visible"/>
                                      </p:to>
                                    </p:set>
                                    <p:anim calcmode="lin" valueType="num">
                                      <p:cBhvr>
                                        <p:cTn id="18" dur="1000" fill="hold"/>
                                        <p:tgtEl>
                                          <p:spTgt spid="80902"/>
                                        </p:tgtEl>
                                        <p:attrNameLst>
                                          <p:attrName>ppt_w</p:attrName>
                                        </p:attrNameLst>
                                      </p:cBhvr>
                                      <p:tavLst>
                                        <p:tav tm="0">
                                          <p:val>
                                            <p:fltVal val="0"/>
                                          </p:val>
                                        </p:tav>
                                        <p:tav tm="100000">
                                          <p:val>
                                            <p:strVal val="#ppt_w"/>
                                          </p:val>
                                        </p:tav>
                                      </p:tavLst>
                                    </p:anim>
                                    <p:anim calcmode="lin" valueType="num">
                                      <p:cBhvr>
                                        <p:cTn id="19" dur="1000" fill="hold"/>
                                        <p:tgtEl>
                                          <p:spTgt spid="80902"/>
                                        </p:tgtEl>
                                        <p:attrNameLst>
                                          <p:attrName>ppt_h</p:attrName>
                                        </p:attrNameLst>
                                      </p:cBhvr>
                                      <p:tavLst>
                                        <p:tav tm="0">
                                          <p:val>
                                            <p:fltVal val="0"/>
                                          </p:val>
                                        </p:tav>
                                        <p:tav tm="100000">
                                          <p:val>
                                            <p:strVal val="#ppt_h"/>
                                          </p:val>
                                        </p:tav>
                                      </p:tavLst>
                                    </p:anim>
                                    <p:anim calcmode="lin" valueType="num">
                                      <p:cBhvr>
                                        <p:cTn id="20" dur="1000" fill="hold"/>
                                        <p:tgtEl>
                                          <p:spTgt spid="80902"/>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8090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p:bldP spid="8090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CHEMISTRY 9\HÌNH ẢNH\background-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descr="D:\CHEMISTRY 9\HÌNH ẢNH\images (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1"/>
            <a:ext cx="38100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5" y="3254375"/>
            <a:ext cx="388620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16"/>
          <p:cNvSpPr txBox="1">
            <a:spLocks noChangeArrowheads="1"/>
          </p:cNvSpPr>
          <p:nvPr/>
        </p:nvSpPr>
        <p:spPr bwMode="auto">
          <a:xfrm>
            <a:off x="2209800" y="152401"/>
            <a:ext cx="4343400"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sz="2400">
                <a:solidFill>
                  <a:srgbClr val="A50021"/>
                </a:solidFill>
                <a:latin typeface="Times New Roman" pitchFamily="18" charset="0"/>
              </a:rPr>
              <a:t>   SẢN XUẤT THỦY TINH </a:t>
            </a:r>
          </a:p>
        </p:txBody>
      </p:sp>
      <p:sp>
        <p:nvSpPr>
          <p:cNvPr id="29702" name="AutoShape 19"/>
          <p:cNvSpPr>
            <a:spLocks noChangeArrowheads="1"/>
          </p:cNvSpPr>
          <p:nvPr/>
        </p:nvSpPr>
        <p:spPr bwMode="auto">
          <a:xfrm rot="10800000">
            <a:off x="4267200" y="3962400"/>
            <a:ext cx="4191000" cy="2209800"/>
          </a:xfrm>
          <a:prstGeom prst="wedgeEllipseCallout">
            <a:avLst>
              <a:gd name="adj1" fmla="val 52991"/>
              <a:gd name="adj2" fmla="val 82972"/>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lIns="91436" tIns="45718" rIns="91436" bIns="45718"/>
          <a:lstStyle/>
          <a:p>
            <a:pPr algn="ctr" eaLnBrk="1" hangingPunct="1"/>
            <a:endParaRPr lang="en-US" altLang="en-US"/>
          </a:p>
        </p:txBody>
      </p:sp>
      <p:sp>
        <p:nvSpPr>
          <p:cNvPr id="29703" name="Text Box 20"/>
          <p:cNvSpPr txBox="1">
            <a:spLocks noChangeArrowheads="1"/>
          </p:cNvSpPr>
          <p:nvPr/>
        </p:nvSpPr>
        <p:spPr bwMode="auto">
          <a:xfrm>
            <a:off x="4503738" y="4438650"/>
            <a:ext cx="3902075" cy="12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sz="2400" i="1">
                <a:latin typeface="Times New Roman" pitchFamily="18" charset="0"/>
              </a:rPr>
              <a:t>  Thành phần chính là hỗn hợp: Natri silicat(Na</a:t>
            </a:r>
            <a:r>
              <a:rPr lang="en-US" altLang="en-US" sz="2400" i="1" baseline="-25000">
                <a:latin typeface="Times New Roman" pitchFamily="18" charset="0"/>
              </a:rPr>
              <a:t>2</a:t>
            </a:r>
            <a:r>
              <a:rPr lang="en-US" altLang="en-US" sz="2400" i="1">
                <a:latin typeface="Times New Roman" pitchFamily="18" charset="0"/>
              </a:rPr>
              <a:t>SiO</a:t>
            </a:r>
            <a:r>
              <a:rPr lang="en-US" altLang="en-US" sz="2400" i="1" baseline="-25000">
                <a:latin typeface="Times New Roman" pitchFamily="18" charset="0"/>
              </a:rPr>
              <a:t>3</a:t>
            </a:r>
            <a:r>
              <a:rPr lang="en-US" altLang="en-US" sz="2400" i="1">
                <a:latin typeface="Times New Roman" pitchFamily="18" charset="0"/>
              </a:rPr>
              <a:t>) và Canxi silicat(CaSiO</a:t>
            </a:r>
            <a:r>
              <a:rPr lang="en-US" altLang="en-US" sz="2400" i="1" baseline="-25000">
                <a:latin typeface="Times New Roman" pitchFamily="18" charset="0"/>
              </a:rPr>
              <a:t>3</a:t>
            </a:r>
            <a:r>
              <a:rPr lang="en-US" altLang="en-US" sz="2400" i="1">
                <a:latin typeface="Times New Roman" pitchFamily="18" charset="0"/>
              </a:rPr>
              <a:t>)</a:t>
            </a:r>
            <a:endParaRPr lang="en-US" altLang="en-US" sz="2400">
              <a:latin typeface="Times New Roman" pitchFamily="18" charset="0"/>
            </a:endParaRPr>
          </a:p>
        </p:txBody>
      </p:sp>
      <p:pic>
        <p:nvPicPr>
          <p:cNvPr id="29704" name="Picture 22" descr="kinh-cuong-lu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3213" y="609601"/>
            <a:ext cx="4116387"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4258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7162800" cy="4953000"/>
          </a:xfrm>
          <a:prstGeom prst="rect">
            <a:avLst/>
          </a:prstGeom>
          <a:noFill/>
          <a:extLst>
            <a:ext uri="{909E8E84-426E-40DD-AFC4-6F175D3DCCD1}">
              <a14:hiddenFill xmlns:a14="http://schemas.microsoft.com/office/drawing/2010/main">
                <a:solidFill>
                  <a:srgbClr val="FFFFFF"/>
                </a:solidFill>
              </a14:hiddenFill>
            </a:ext>
          </a:extLst>
        </p:spPr>
      </p:pic>
      <p:sp>
        <p:nvSpPr>
          <p:cNvPr id="125955" name="Text Box 3"/>
          <p:cNvSpPr txBox="1">
            <a:spLocks noChangeArrowheads="1"/>
          </p:cNvSpPr>
          <p:nvPr/>
        </p:nvSpPr>
        <p:spPr bwMode="auto">
          <a:xfrm>
            <a:off x="1524000" y="228601"/>
            <a:ext cx="6019800"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spcBef>
                <a:spcPct val="50000"/>
              </a:spcBef>
            </a:pPr>
            <a:r>
              <a:rPr lang="en-US" sz="2400" b="1" i="1">
                <a:solidFill>
                  <a:srgbClr val="003300"/>
                </a:solidFill>
              </a:rPr>
              <a:t>3. Thủy tinh</a:t>
            </a:r>
          </a:p>
        </p:txBody>
      </p:sp>
    </p:spTree>
    <p:extLst>
      <p:ext uri="{BB962C8B-B14F-4D97-AF65-F5344CB8AC3E}">
        <p14:creationId xmlns:p14="http://schemas.microsoft.com/office/powerpoint/2010/main" val="5484170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5955"/>
                                        </p:tgtEl>
                                        <p:attrNameLst>
                                          <p:attrName>style.visibility</p:attrName>
                                        </p:attrNameLst>
                                      </p:cBhvr>
                                      <p:to>
                                        <p:strVal val="visible"/>
                                      </p:to>
                                    </p:set>
                                    <p:animEffect transition="in" filter="box(in)">
                                      <p:cBhvr>
                                        <p:cTn id="7" dur="500"/>
                                        <p:tgtEl>
                                          <p:spTgt spid="1259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5954"/>
                                        </p:tgtEl>
                                        <p:attrNameLst>
                                          <p:attrName>style.visibility</p:attrName>
                                        </p:attrNameLst>
                                      </p:cBhvr>
                                      <p:to>
                                        <p:strVal val="visible"/>
                                      </p:to>
                                    </p:set>
                                    <p:animEffect transition="in" filter="box(in)">
                                      <p:cBhvr>
                                        <p:cTn id="12" dur="500"/>
                                        <p:tgtEl>
                                          <p:spTgt spid="125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4572000"/>
            <a:ext cx="3886200" cy="1143000"/>
          </a:xfrm>
        </p:spPr>
        <p:txBody>
          <a:bodyPr/>
          <a:lstStyle/>
          <a:p>
            <a:r>
              <a:rPr lang="en-US" sz="2400" b="1">
                <a:solidFill>
                  <a:srgbClr val="000066"/>
                </a:solidFill>
              </a:rPr>
              <a:t>Thủy tinh khắc hoa văn</a:t>
            </a:r>
          </a:p>
        </p:txBody>
      </p:sp>
      <p:pic>
        <p:nvPicPr>
          <p:cNvPr id="124931" name="Picture 3" descr="CA8TG3KB"/>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029200" y="609600"/>
            <a:ext cx="3810000" cy="3733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932" name="Picture 4" descr="CAQL0JMV"/>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1000" y="457200"/>
            <a:ext cx="4114800"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4933" name="Text Box 5"/>
          <p:cNvSpPr txBox="1">
            <a:spLocks noChangeArrowheads="1"/>
          </p:cNvSpPr>
          <p:nvPr/>
        </p:nvSpPr>
        <p:spPr bwMode="auto">
          <a:xfrm>
            <a:off x="5257800" y="5181601"/>
            <a:ext cx="2819400" cy="461661"/>
          </a:xfrm>
          <a:prstGeom prst="rect">
            <a:avLst/>
          </a:prstGeom>
          <a:noFill/>
          <a:ln>
            <a:noFill/>
          </a:ln>
          <a:effectLst>
            <a:outerShdw sy="50000" kx="2453608" rotWithShape="0">
              <a:srgbClr val="DDDDDD">
                <a:alpha val="50000"/>
              </a:srgbClr>
            </a:outerShdw>
          </a:effectLst>
          <a:extLst>
            <a:ext uri="{909E8E84-426E-40DD-AFC4-6F175D3DCCD1}">
              <a14:hiddenFill xmlns:a14="http://schemas.microsoft.com/office/drawing/2010/main">
                <a:gradFill rotWithShape="1">
                  <a:gsLst>
                    <a:gs pos="0">
                      <a:srgbClr val="FDCDDE"/>
                    </a:gs>
                    <a:gs pos="100000">
                      <a:srgbClr val="A1A1F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Lst>
        </p:spPr>
        <p:txBody>
          <a:bodyPr lIns="91436" tIns="45718" rIns="91436" bIns="45718">
            <a:spAutoFit/>
          </a:bodyPr>
          <a:lstStyle/>
          <a:p>
            <a:pPr algn="ctr">
              <a:spcBef>
                <a:spcPct val="50000"/>
              </a:spcBef>
            </a:pPr>
            <a:r>
              <a:rPr lang="en-US" sz="2400" b="1">
                <a:solidFill>
                  <a:srgbClr val="000066"/>
                </a:solidFill>
                <a:effectLst>
                  <a:outerShdw blurRad="38100" dist="38100" dir="2700000" algn="tl">
                    <a:srgbClr val="C0C0C0"/>
                  </a:outerShdw>
                </a:effectLst>
              </a:rPr>
              <a:t>Pha lê</a:t>
            </a:r>
          </a:p>
        </p:txBody>
      </p:sp>
    </p:spTree>
    <p:extLst>
      <p:ext uri="{BB962C8B-B14F-4D97-AF65-F5344CB8AC3E}">
        <p14:creationId xmlns:p14="http://schemas.microsoft.com/office/powerpoint/2010/main" val="2514297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4932"/>
                                        </p:tgtEl>
                                        <p:attrNameLst>
                                          <p:attrName>style.visibility</p:attrName>
                                        </p:attrNameLst>
                                      </p:cBhvr>
                                      <p:to>
                                        <p:strVal val="visible"/>
                                      </p:to>
                                    </p:set>
                                    <p:animEffect transition="in" filter="fade">
                                      <p:cBhvr>
                                        <p:cTn id="7" dur="1000"/>
                                        <p:tgtEl>
                                          <p:spTgt spid="124932"/>
                                        </p:tgtEl>
                                      </p:cBhvr>
                                    </p:animEffect>
                                    <p:anim calcmode="lin" valueType="num">
                                      <p:cBhvr>
                                        <p:cTn id="8" dur="1000" fill="hold"/>
                                        <p:tgtEl>
                                          <p:spTgt spid="124932"/>
                                        </p:tgtEl>
                                        <p:attrNameLst>
                                          <p:attrName>ppt_x</p:attrName>
                                        </p:attrNameLst>
                                      </p:cBhvr>
                                      <p:tavLst>
                                        <p:tav tm="0">
                                          <p:val>
                                            <p:strVal val="#ppt_x"/>
                                          </p:val>
                                        </p:tav>
                                        <p:tav tm="100000">
                                          <p:val>
                                            <p:strVal val="#ppt_x"/>
                                          </p:val>
                                        </p:tav>
                                      </p:tavLst>
                                    </p:anim>
                                    <p:anim calcmode="lin" valueType="num">
                                      <p:cBhvr>
                                        <p:cTn id="9" dur="1000" fill="hold"/>
                                        <p:tgtEl>
                                          <p:spTgt spid="12493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124930"/>
                                        </p:tgtEl>
                                        <p:attrNameLst>
                                          <p:attrName>style.visibility</p:attrName>
                                        </p:attrNameLst>
                                      </p:cBhvr>
                                      <p:to>
                                        <p:strVal val="visible"/>
                                      </p:to>
                                    </p:set>
                                    <p:animEffect transition="in" filter="fade">
                                      <p:cBhvr>
                                        <p:cTn id="14" dur="100"/>
                                        <p:tgtEl>
                                          <p:spTgt spid="124930"/>
                                        </p:tgtEl>
                                      </p:cBhvr>
                                    </p:animEffect>
                                    <p:anim calcmode="lin" valueType="num">
                                      <p:cBhvr>
                                        <p:cTn id="15" dur="400" fill="hold"/>
                                        <p:tgtEl>
                                          <p:spTgt spid="124930"/>
                                        </p:tgtEl>
                                        <p:attrNameLst>
                                          <p:attrName>ppt_x</p:attrName>
                                        </p:attrNameLst>
                                      </p:cBhvr>
                                      <p:tavLst>
                                        <p:tav tm="0">
                                          <p:val>
                                            <p:strVal val="#ppt_x"/>
                                          </p:val>
                                        </p:tav>
                                        <p:tav tm="100000">
                                          <p:val>
                                            <p:strVal val="#ppt_x"/>
                                          </p:val>
                                        </p:tav>
                                      </p:tavLst>
                                    </p:anim>
                                    <p:anim calcmode="lin" valueType="num">
                                      <p:cBhvr>
                                        <p:cTn id="16" dur="400" fill="hold"/>
                                        <p:tgtEl>
                                          <p:spTgt spid="124930"/>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249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249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8" presetClass="entr" presetSubtype="0" accel="100000" fill="hold" nodeType="clickEffect">
                                  <p:stCondLst>
                                    <p:cond delay="0"/>
                                  </p:stCondLst>
                                  <p:childTnLst>
                                    <p:set>
                                      <p:cBhvr>
                                        <p:cTn id="22" dur="1" fill="hold">
                                          <p:stCondLst>
                                            <p:cond delay="0"/>
                                          </p:stCondLst>
                                        </p:cTn>
                                        <p:tgtEl>
                                          <p:spTgt spid="124931"/>
                                        </p:tgtEl>
                                        <p:attrNameLst>
                                          <p:attrName>style.visibility</p:attrName>
                                        </p:attrNameLst>
                                      </p:cBhvr>
                                      <p:to>
                                        <p:strVal val="visible"/>
                                      </p:to>
                                    </p:set>
                                    <p:anim calcmode="lin" valueType="num">
                                      <p:cBhvr>
                                        <p:cTn id="23" dur="1000" fill="hold"/>
                                        <p:tgtEl>
                                          <p:spTgt spid="124931"/>
                                        </p:tgtEl>
                                        <p:attrNameLst>
                                          <p:attrName>ppt_w</p:attrName>
                                        </p:attrNameLst>
                                      </p:cBhvr>
                                      <p:tavLst>
                                        <p:tav tm="0">
                                          <p:val>
                                            <p:strVal val="#ppt_w*2.5"/>
                                          </p:val>
                                        </p:tav>
                                        <p:tav tm="100000">
                                          <p:val>
                                            <p:strVal val="#ppt_w"/>
                                          </p:val>
                                        </p:tav>
                                      </p:tavLst>
                                    </p:anim>
                                    <p:anim calcmode="lin" valueType="num">
                                      <p:cBhvr>
                                        <p:cTn id="24" dur="1000" fill="hold"/>
                                        <p:tgtEl>
                                          <p:spTgt spid="124931"/>
                                        </p:tgtEl>
                                        <p:attrNameLst>
                                          <p:attrName>ppt_h</p:attrName>
                                        </p:attrNameLst>
                                      </p:cBhvr>
                                      <p:tavLst>
                                        <p:tav tm="0">
                                          <p:val>
                                            <p:strVal val="#ppt_h*0.01"/>
                                          </p:val>
                                        </p:tav>
                                        <p:tav tm="100000">
                                          <p:val>
                                            <p:strVal val="#ppt_h"/>
                                          </p:val>
                                        </p:tav>
                                      </p:tavLst>
                                    </p:anim>
                                    <p:anim calcmode="lin" valueType="num">
                                      <p:cBhvr>
                                        <p:cTn id="25" dur="1000" fill="hold"/>
                                        <p:tgtEl>
                                          <p:spTgt spid="124931"/>
                                        </p:tgtEl>
                                        <p:attrNameLst>
                                          <p:attrName>ppt_x</p:attrName>
                                        </p:attrNameLst>
                                      </p:cBhvr>
                                      <p:tavLst>
                                        <p:tav tm="0">
                                          <p:val>
                                            <p:strVal val="#ppt_x"/>
                                          </p:val>
                                        </p:tav>
                                        <p:tav tm="100000">
                                          <p:val>
                                            <p:strVal val="#ppt_x"/>
                                          </p:val>
                                        </p:tav>
                                      </p:tavLst>
                                    </p:anim>
                                    <p:anim calcmode="lin" valueType="num">
                                      <p:cBhvr>
                                        <p:cTn id="26" dur="1000" fill="hold"/>
                                        <p:tgtEl>
                                          <p:spTgt spid="124931"/>
                                        </p:tgtEl>
                                        <p:attrNameLst>
                                          <p:attrName>ppt_y</p:attrName>
                                        </p:attrNameLst>
                                      </p:cBhvr>
                                      <p:tavLst>
                                        <p:tav tm="0">
                                          <p:val>
                                            <p:strVal val="#ppt_h+1"/>
                                          </p:val>
                                        </p:tav>
                                        <p:tav tm="100000">
                                          <p:val>
                                            <p:strVal val="#ppt_y"/>
                                          </p:val>
                                        </p:tav>
                                      </p:tavLst>
                                    </p:anim>
                                    <p:animEffect transition="in" filter="fade">
                                      <p:cBhvr>
                                        <p:cTn id="27" dur="1000"/>
                                        <p:tgtEl>
                                          <p:spTgt spid="1249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124933"/>
                                        </p:tgtEl>
                                        <p:attrNameLst>
                                          <p:attrName>style.visibility</p:attrName>
                                        </p:attrNameLst>
                                      </p:cBhvr>
                                      <p:to>
                                        <p:strVal val="visible"/>
                                      </p:to>
                                    </p:set>
                                    <p:animEffect transition="in" filter="fade">
                                      <p:cBhvr>
                                        <p:cTn id="32" dur="100"/>
                                        <p:tgtEl>
                                          <p:spTgt spid="124933"/>
                                        </p:tgtEl>
                                      </p:cBhvr>
                                    </p:animEffect>
                                    <p:anim calcmode="lin" valueType="num">
                                      <p:cBhvr>
                                        <p:cTn id="33" dur="400" fill="hold"/>
                                        <p:tgtEl>
                                          <p:spTgt spid="124933"/>
                                        </p:tgtEl>
                                        <p:attrNameLst>
                                          <p:attrName>ppt_x</p:attrName>
                                        </p:attrNameLst>
                                      </p:cBhvr>
                                      <p:tavLst>
                                        <p:tav tm="0">
                                          <p:val>
                                            <p:strVal val="#ppt_x"/>
                                          </p:val>
                                        </p:tav>
                                        <p:tav tm="100000">
                                          <p:val>
                                            <p:strVal val="#ppt_x"/>
                                          </p:val>
                                        </p:tav>
                                      </p:tavLst>
                                    </p:anim>
                                    <p:anim calcmode="lin" valueType="num">
                                      <p:cBhvr>
                                        <p:cTn id="34" dur="400" fill="hold"/>
                                        <p:tgtEl>
                                          <p:spTgt spid="124933"/>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12493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12493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P spid="12493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2514600" y="609601"/>
            <a:ext cx="3429000" cy="52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spcBef>
                <a:spcPct val="50000"/>
              </a:spcBef>
            </a:pPr>
            <a:endParaRPr lang="en-US" sz="2800">
              <a:latin typeface=".VnTime" pitchFamily="34" charset="0"/>
            </a:endParaRPr>
          </a:p>
        </p:txBody>
      </p:sp>
      <p:sp>
        <p:nvSpPr>
          <p:cNvPr id="129027" name="Text Box 3"/>
          <p:cNvSpPr txBox="1">
            <a:spLocks noChangeArrowheads="1"/>
          </p:cNvSpPr>
          <p:nvPr/>
        </p:nvSpPr>
        <p:spPr bwMode="auto">
          <a:xfrm>
            <a:off x="1587373" y="561976"/>
            <a:ext cx="5246942" cy="652482"/>
          </a:xfrm>
          <a:prstGeom prst="rect">
            <a:avLst/>
          </a:prstGeom>
          <a:solidFill>
            <a:srgbClr val="66CC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p>
            <a:pPr algn="ctr">
              <a:lnSpc>
                <a:spcPct val="130000"/>
              </a:lnSpc>
            </a:pPr>
            <a:r>
              <a:rPr lang="en-US" sz="2800" b="1">
                <a:latin typeface=".VnTime" pitchFamily="34" charset="0"/>
              </a:rPr>
              <a:t>Hçn hîp: SiO</a:t>
            </a:r>
            <a:r>
              <a:rPr lang="en-US" sz="2800" b="1" baseline="-25000">
                <a:latin typeface=".VnTime" pitchFamily="34" charset="0"/>
              </a:rPr>
              <a:t>2</a:t>
            </a:r>
            <a:r>
              <a:rPr lang="en-US" sz="2800" b="1">
                <a:latin typeface=".VnTime" pitchFamily="34" charset="0"/>
              </a:rPr>
              <a:t> , CaCO</a:t>
            </a:r>
            <a:r>
              <a:rPr lang="en-US" sz="2800" b="1" baseline="-25000">
                <a:latin typeface=".VnTime" pitchFamily="34" charset="0"/>
              </a:rPr>
              <a:t>3 </a:t>
            </a:r>
            <a:r>
              <a:rPr lang="en-US" sz="2800" b="1">
                <a:latin typeface=".VnTime" pitchFamily="34" charset="0"/>
              </a:rPr>
              <a:t>, Na</a:t>
            </a:r>
            <a:r>
              <a:rPr lang="en-US" sz="2800" b="1" baseline="-25000">
                <a:latin typeface=".VnTime" pitchFamily="34" charset="0"/>
              </a:rPr>
              <a:t>2</a:t>
            </a:r>
            <a:r>
              <a:rPr lang="en-US" sz="2800" b="1">
                <a:latin typeface=".VnTime" pitchFamily="34" charset="0"/>
              </a:rPr>
              <a:t>CO</a:t>
            </a:r>
            <a:r>
              <a:rPr lang="en-US" sz="2800" b="1" baseline="-25000">
                <a:latin typeface=".VnTime" pitchFamily="34" charset="0"/>
              </a:rPr>
              <a:t>3</a:t>
            </a:r>
            <a:endParaRPr lang="en-US" sz="2800" b="1">
              <a:latin typeface=".VnTime" pitchFamily="34" charset="0"/>
            </a:endParaRPr>
          </a:p>
        </p:txBody>
      </p:sp>
      <p:sp>
        <p:nvSpPr>
          <p:cNvPr id="129028" name="Line 4"/>
          <p:cNvSpPr>
            <a:spLocks noChangeShapeType="1"/>
          </p:cNvSpPr>
          <p:nvPr/>
        </p:nvSpPr>
        <p:spPr bwMode="auto">
          <a:xfrm>
            <a:off x="4191000" y="1219200"/>
            <a:ext cx="0" cy="1162050"/>
          </a:xfrm>
          <a:prstGeom prst="line">
            <a:avLst/>
          </a:prstGeom>
          <a:noFill/>
          <a:ln w="38100">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29029" name="Text Box 5"/>
          <p:cNvSpPr txBox="1">
            <a:spLocks noChangeArrowheads="1"/>
          </p:cNvSpPr>
          <p:nvPr/>
        </p:nvSpPr>
        <p:spPr bwMode="auto">
          <a:xfrm>
            <a:off x="2971800" y="2376488"/>
            <a:ext cx="2895600" cy="630938"/>
          </a:xfrm>
          <a:prstGeom prst="rect">
            <a:avLst/>
          </a:prstGeom>
          <a:solidFill>
            <a:srgbClr val="FFFF66"/>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ctr">
              <a:lnSpc>
                <a:spcPct val="125000"/>
              </a:lnSpc>
            </a:pPr>
            <a:r>
              <a:rPr lang="en-US" sz="2800" b="1">
                <a:solidFill>
                  <a:srgbClr val="660033"/>
                </a:solidFill>
                <a:latin typeface=".VnTime" pitchFamily="34" charset="0"/>
              </a:rPr>
              <a:t>Thñy tinh nh·o</a:t>
            </a:r>
          </a:p>
        </p:txBody>
      </p:sp>
      <p:sp>
        <p:nvSpPr>
          <p:cNvPr id="129030" name="Text Box 6"/>
          <p:cNvSpPr txBox="1">
            <a:spLocks noChangeArrowheads="1"/>
          </p:cNvSpPr>
          <p:nvPr/>
        </p:nvSpPr>
        <p:spPr bwMode="auto">
          <a:xfrm>
            <a:off x="5681664" y="1589089"/>
            <a:ext cx="2674122"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p>
            <a:r>
              <a:rPr lang="en-US" sz="2400" b="1">
                <a:solidFill>
                  <a:srgbClr val="003300"/>
                </a:solidFill>
                <a:latin typeface=".VnTime" pitchFamily="34" charset="0"/>
              </a:rPr>
              <a:t>NÊu ch¶y ë 1400</a:t>
            </a:r>
            <a:r>
              <a:rPr lang="en-US" sz="2400" b="1" baseline="30000">
                <a:solidFill>
                  <a:srgbClr val="003300"/>
                </a:solidFill>
                <a:latin typeface=".VnTime" pitchFamily="34" charset="0"/>
              </a:rPr>
              <a:t>o</a:t>
            </a:r>
            <a:r>
              <a:rPr lang="en-US" sz="2400" b="1">
                <a:solidFill>
                  <a:srgbClr val="003300"/>
                </a:solidFill>
                <a:latin typeface=".VnTime" pitchFamily="34" charset="0"/>
              </a:rPr>
              <a:t>C</a:t>
            </a:r>
          </a:p>
        </p:txBody>
      </p:sp>
      <p:sp>
        <p:nvSpPr>
          <p:cNvPr id="129031" name="Line 7"/>
          <p:cNvSpPr>
            <a:spLocks noChangeShapeType="1"/>
          </p:cNvSpPr>
          <p:nvPr/>
        </p:nvSpPr>
        <p:spPr bwMode="auto">
          <a:xfrm>
            <a:off x="4191000" y="3009900"/>
            <a:ext cx="0" cy="971550"/>
          </a:xfrm>
          <a:prstGeom prst="line">
            <a:avLst/>
          </a:prstGeom>
          <a:noFill/>
          <a:ln w="38100">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29032" name="Text Box 8"/>
          <p:cNvSpPr txBox="1">
            <a:spLocks noChangeArrowheads="1"/>
          </p:cNvSpPr>
          <p:nvPr/>
        </p:nvSpPr>
        <p:spPr bwMode="auto">
          <a:xfrm>
            <a:off x="3067050" y="3992563"/>
            <a:ext cx="2432068" cy="630938"/>
          </a:xfrm>
          <a:prstGeom prst="rect">
            <a:avLst/>
          </a:prstGeom>
          <a:solidFill>
            <a:srgbClr val="FF99FF"/>
          </a:solidFill>
          <a:ln w="9525">
            <a:solidFill>
              <a:srgbClr val="FF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p>
            <a:pPr>
              <a:lnSpc>
                <a:spcPct val="125000"/>
              </a:lnSpc>
            </a:pPr>
            <a:r>
              <a:rPr lang="en-US" sz="2800" b="1">
                <a:solidFill>
                  <a:srgbClr val="003300"/>
                </a:solidFill>
                <a:latin typeface=".VnTime" pitchFamily="34" charset="0"/>
              </a:rPr>
              <a:t>Thñy tinh  dÎo</a:t>
            </a:r>
          </a:p>
        </p:txBody>
      </p:sp>
      <p:sp>
        <p:nvSpPr>
          <p:cNvPr id="129033" name="Text Box 9"/>
          <p:cNvSpPr txBox="1">
            <a:spLocks noChangeArrowheads="1"/>
          </p:cNvSpPr>
          <p:nvPr/>
        </p:nvSpPr>
        <p:spPr bwMode="auto">
          <a:xfrm>
            <a:off x="304800" y="3208339"/>
            <a:ext cx="2315049"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p>
            <a:r>
              <a:rPr lang="en-US" sz="2400" b="1">
                <a:solidFill>
                  <a:srgbClr val="003300"/>
                </a:solidFill>
                <a:latin typeface=".VnTime" pitchFamily="34" charset="0"/>
              </a:rPr>
              <a:t>Lµm nguéi tõ tõ</a:t>
            </a:r>
          </a:p>
        </p:txBody>
      </p:sp>
      <p:sp>
        <p:nvSpPr>
          <p:cNvPr id="129034" name="Line 10"/>
          <p:cNvSpPr>
            <a:spLocks noChangeShapeType="1"/>
          </p:cNvSpPr>
          <p:nvPr/>
        </p:nvSpPr>
        <p:spPr bwMode="auto">
          <a:xfrm>
            <a:off x="4191000" y="4610100"/>
            <a:ext cx="0" cy="914400"/>
          </a:xfrm>
          <a:prstGeom prst="line">
            <a:avLst/>
          </a:prstGeom>
          <a:noFill/>
          <a:ln w="38100">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29035" name="Text Box 11"/>
          <p:cNvSpPr txBox="1">
            <a:spLocks noChangeArrowheads="1"/>
          </p:cNvSpPr>
          <p:nvPr/>
        </p:nvSpPr>
        <p:spPr bwMode="auto">
          <a:xfrm>
            <a:off x="3336925" y="5529263"/>
            <a:ext cx="1821324" cy="630938"/>
          </a:xfrm>
          <a:prstGeom prst="rect">
            <a:avLst/>
          </a:prstGeom>
          <a:solidFill>
            <a:srgbClr val="99FF66"/>
          </a:solidFill>
          <a:ln w="9525">
            <a:solidFill>
              <a:srgbClr val="33CC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p>
            <a:pPr>
              <a:lnSpc>
                <a:spcPct val="125000"/>
              </a:lnSpc>
            </a:pPr>
            <a:r>
              <a:rPr lang="en-US" sz="2800" b="1">
                <a:solidFill>
                  <a:srgbClr val="CC0000"/>
                </a:solidFill>
                <a:latin typeface=".VnTime" pitchFamily="34" charset="0"/>
              </a:rPr>
              <a:t>C¸c ®å vËt</a:t>
            </a:r>
          </a:p>
        </p:txBody>
      </p:sp>
      <p:sp>
        <p:nvSpPr>
          <p:cNvPr id="129036" name="Text Box 12"/>
          <p:cNvSpPr txBox="1">
            <a:spLocks noChangeArrowheads="1"/>
          </p:cNvSpPr>
          <p:nvPr/>
        </p:nvSpPr>
        <p:spPr bwMode="auto">
          <a:xfrm>
            <a:off x="5657850" y="4829176"/>
            <a:ext cx="1228213"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p>
            <a:r>
              <a:rPr lang="en-US" sz="2400" b="1">
                <a:solidFill>
                  <a:srgbClr val="003300"/>
                </a:solidFill>
                <a:latin typeface=".VnTimeH" pitchFamily="34" charset="0"/>
              </a:rPr>
              <a:t>Ð</a:t>
            </a:r>
            <a:r>
              <a:rPr lang="en-US" sz="2400" b="1">
                <a:solidFill>
                  <a:srgbClr val="003300"/>
                </a:solidFill>
                <a:latin typeface=".VnTime" pitchFamily="34" charset="0"/>
              </a:rPr>
              <a:t>p, thæi</a:t>
            </a:r>
          </a:p>
        </p:txBody>
      </p:sp>
      <p:sp>
        <p:nvSpPr>
          <p:cNvPr id="129037" name="Line 13"/>
          <p:cNvSpPr>
            <a:spLocks noChangeShapeType="1"/>
          </p:cNvSpPr>
          <p:nvPr/>
        </p:nvSpPr>
        <p:spPr bwMode="auto">
          <a:xfrm>
            <a:off x="4191000" y="1809750"/>
            <a:ext cx="1524000" cy="0"/>
          </a:xfrm>
          <a:prstGeom prst="line">
            <a:avLst/>
          </a:prstGeom>
          <a:noFill/>
          <a:ln w="38100">
            <a:solidFill>
              <a:srgbClr val="66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29038" name="Line 14"/>
          <p:cNvSpPr>
            <a:spLocks noChangeShapeType="1"/>
          </p:cNvSpPr>
          <p:nvPr/>
        </p:nvSpPr>
        <p:spPr bwMode="auto">
          <a:xfrm rot="-10800000">
            <a:off x="2590800" y="3467100"/>
            <a:ext cx="1600200" cy="0"/>
          </a:xfrm>
          <a:prstGeom prst="line">
            <a:avLst/>
          </a:prstGeom>
          <a:noFill/>
          <a:ln w="38100">
            <a:solidFill>
              <a:srgbClr val="66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29039" name="Line 15"/>
          <p:cNvSpPr>
            <a:spLocks noChangeShapeType="1"/>
          </p:cNvSpPr>
          <p:nvPr/>
        </p:nvSpPr>
        <p:spPr bwMode="auto">
          <a:xfrm>
            <a:off x="4191000" y="5067300"/>
            <a:ext cx="1524000" cy="0"/>
          </a:xfrm>
          <a:prstGeom prst="line">
            <a:avLst/>
          </a:prstGeom>
          <a:noFill/>
          <a:ln w="38100">
            <a:solidFill>
              <a:srgbClr val="66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Tree>
    <p:extLst>
      <p:ext uri="{BB962C8B-B14F-4D97-AF65-F5344CB8AC3E}">
        <p14:creationId xmlns:p14="http://schemas.microsoft.com/office/powerpoint/2010/main" val="36215450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9027"/>
                                        </p:tgtEl>
                                        <p:attrNameLst>
                                          <p:attrName>style.visibility</p:attrName>
                                        </p:attrNameLst>
                                      </p:cBhvr>
                                      <p:to>
                                        <p:strVal val="visible"/>
                                      </p:to>
                                    </p:set>
                                    <p:animEffect transition="in" filter="dissolve">
                                      <p:cBhvr>
                                        <p:cTn id="7" dur="500"/>
                                        <p:tgtEl>
                                          <p:spTgt spid="129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9028"/>
                                        </p:tgtEl>
                                        <p:attrNameLst>
                                          <p:attrName>style.visibility</p:attrName>
                                        </p:attrNameLst>
                                      </p:cBhvr>
                                      <p:to>
                                        <p:strVal val="visible"/>
                                      </p:to>
                                    </p:set>
                                    <p:animEffect transition="in" filter="blinds(horizontal)">
                                      <p:cBhvr>
                                        <p:cTn id="12" dur="500"/>
                                        <p:tgtEl>
                                          <p:spTgt spid="12902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9037"/>
                                        </p:tgtEl>
                                        <p:attrNameLst>
                                          <p:attrName>style.visibility</p:attrName>
                                        </p:attrNameLst>
                                      </p:cBhvr>
                                      <p:to>
                                        <p:strVal val="visible"/>
                                      </p:to>
                                    </p:set>
                                    <p:animEffect transition="in" filter="blinds(horizontal)">
                                      <p:cBhvr>
                                        <p:cTn id="15" dur="500"/>
                                        <p:tgtEl>
                                          <p:spTgt spid="12903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29030"/>
                                        </p:tgtEl>
                                        <p:attrNameLst>
                                          <p:attrName>style.visibility</p:attrName>
                                        </p:attrNameLst>
                                      </p:cBhvr>
                                      <p:to>
                                        <p:strVal val="visible"/>
                                      </p:to>
                                    </p:set>
                                    <p:animEffect transition="in" filter="diamond(in)">
                                      <p:cBhvr>
                                        <p:cTn id="20" dur="500"/>
                                        <p:tgtEl>
                                          <p:spTgt spid="12903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29029"/>
                                        </p:tgtEl>
                                        <p:attrNameLst>
                                          <p:attrName>style.visibility</p:attrName>
                                        </p:attrNameLst>
                                      </p:cBhvr>
                                      <p:to>
                                        <p:strVal val="visible"/>
                                      </p:to>
                                    </p:set>
                                    <p:animEffect transition="in" filter="dissolve">
                                      <p:cBhvr>
                                        <p:cTn id="25" dur="500"/>
                                        <p:tgtEl>
                                          <p:spTgt spid="12902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29038"/>
                                        </p:tgtEl>
                                        <p:attrNameLst>
                                          <p:attrName>style.visibility</p:attrName>
                                        </p:attrNameLst>
                                      </p:cBhvr>
                                      <p:to>
                                        <p:strVal val="visible"/>
                                      </p:to>
                                    </p:set>
                                    <p:animEffect transition="in" filter="blinds(horizontal)">
                                      <p:cBhvr>
                                        <p:cTn id="30" dur="500"/>
                                        <p:tgtEl>
                                          <p:spTgt spid="12903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29031"/>
                                        </p:tgtEl>
                                        <p:attrNameLst>
                                          <p:attrName>style.visibility</p:attrName>
                                        </p:attrNameLst>
                                      </p:cBhvr>
                                      <p:to>
                                        <p:strVal val="visible"/>
                                      </p:to>
                                    </p:set>
                                    <p:animEffect transition="in" filter="blinds(horizontal)">
                                      <p:cBhvr>
                                        <p:cTn id="33" dur="500"/>
                                        <p:tgtEl>
                                          <p:spTgt spid="12903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29033"/>
                                        </p:tgtEl>
                                        <p:attrNameLst>
                                          <p:attrName>style.visibility</p:attrName>
                                        </p:attrNameLst>
                                      </p:cBhvr>
                                      <p:to>
                                        <p:strVal val="visible"/>
                                      </p:to>
                                    </p:set>
                                    <p:animEffect transition="in" filter="diamond(in)">
                                      <p:cBhvr>
                                        <p:cTn id="38" dur="500"/>
                                        <p:tgtEl>
                                          <p:spTgt spid="12903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29032"/>
                                        </p:tgtEl>
                                        <p:attrNameLst>
                                          <p:attrName>style.visibility</p:attrName>
                                        </p:attrNameLst>
                                      </p:cBhvr>
                                      <p:to>
                                        <p:strVal val="visible"/>
                                      </p:to>
                                    </p:set>
                                    <p:animEffect transition="in" filter="dissolve">
                                      <p:cBhvr>
                                        <p:cTn id="43" dur="500"/>
                                        <p:tgtEl>
                                          <p:spTgt spid="12903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29034"/>
                                        </p:tgtEl>
                                        <p:attrNameLst>
                                          <p:attrName>style.visibility</p:attrName>
                                        </p:attrNameLst>
                                      </p:cBhvr>
                                      <p:to>
                                        <p:strVal val="visible"/>
                                      </p:to>
                                    </p:set>
                                    <p:animEffect transition="in" filter="blinds(horizontal)">
                                      <p:cBhvr>
                                        <p:cTn id="48" dur="500"/>
                                        <p:tgtEl>
                                          <p:spTgt spid="129034"/>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29039"/>
                                        </p:tgtEl>
                                        <p:attrNameLst>
                                          <p:attrName>style.visibility</p:attrName>
                                        </p:attrNameLst>
                                      </p:cBhvr>
                                      <p:to>
                                        <p:strVal val="visible"/>
                                      </p:to>
                                    </p:set>
                                    <p:animEffect transition="in" filter="blinds(horizontal)">
                                      <p:cBhvr>
                                        <p:cTn id="51" dur="500"/>
                                        <p:tgtEl>
                                          <p:spTgt spid="12903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8" presetClass="entr" presetSubtype="16" fill="hold" grpId="0" nodeType="clickEffect">
                                  <p:stCondLst>
                                    <p:cond delay="0"/>
                                  </p:stCondLst>
                                  <p:childTnLst>
                                    <p:set>
                                      <p:cBhvr>
                                        <p:cTn id="55" dur="1" fill="hold">
                                          <p:stCondLst>
                                            <p:cond delay="0"/>
                                          </p:stCondLst>
                                        </p:cTn>
                                        <p:tgtEl>
                                          <p:spTgt spid="129036"/>
                                        </p:tgtEl>
                                        <p:attrNameLst>
                                          <p:attrName>style.visibility</p:attrName>
                                        </p:attrNameLst>
                                      </p:cBhvr>
                                      <p:to>
                                        <p:strVal val="visible"/>
                                      </p:to>
                                    </p:set>
                                    <p:animEffect transition="in" filter="diamond(in)">
                                      <p:cBhvr>
                                        <p:cTn id="56" dur="500"/>
                                        <p:tgtEl>
                                          <p:spTgt spid="12903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29035"/>
                                        </p:tgtEl>
                                        <p:attrNameLst>
                                          <p:attrName>style.visibility</p:attrName>
                                        </p:attrNameLst>
                                      </p:cBhvr>
                                      <p:to>
                                        <p:strVal val="visible"/>
                                      </p:to>
                                    </p:set>
                                    <p:animEffect transition="in" filter="dissolve">
                                      <p:cBhvr>
                                        <p:cTn id="61" dur="500"/>
                                        <p:tgtEl>
                                          <p:spTgt spid="129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nimBg="1"/>
      <p:bldP spid="129028" grpId="0" animBg="1"/>
      <p:bldP spid="129029" grpId="0" animBg="1"/>
      <p:bldP spid="129030" grpId="0"/>
      <p:bldP spid="129031" grpId="0" animBg="1"/>
      <p:bldP spid="129032" grpId="0" animBg="1"/>
      <p:bldP spid="129033" grpId="0"/>
      <p:bldP spid="129034" grpId="0" animBg="1"/>
      <p:bldP spid="129035" grpId="0" animBg="1"/>
      <p:bldP spid="129036" grpId="0"/>
      <p:bldP spid="129037" grpId="0" animBg="1"/>
      <p:bldP spid="129038" grpId="0" animBg="1"/>
      <p:bldP spid="12903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Text Box 3"/>
          <p:cNvSpPr txBox="1">
            <a:spLocks noChangeArrowheads="1"/>
          </p:cNvSpPr>
          <p:nvPr/>
        </p:nvSpPr>
        <p:spPr bwMode="auto">
          <a:xfrm>
            <a:off x="190500" y="685800"/>
            <a:ext cx="8953500" cy="5847751"/>
          </a:xfrm>
          <a:prstGeom prst="rect">
            <a:avLst/>
          </a:prstGeom>
          <a:noFill/>
          <a:ln>
            <a:noFill/>
          </a:ln>
          <a:effectLst>
            <a:outerShdw sy="50000" kx="2453608" rotWithShape="0">
              <a:srgbClr val="DDDDDD">
                <a:alpha val="50000"/>
              </a:srgbClr>
            </a:outerShdw>
          </a:effectLst>
          <a:extLst>
            <a:ext uri="{909E8E84-426E-40DD-AFC4-6F175D3DCCD1}">
              <a14:hiddenFill xmlns:a14="http://schemas.microsoft.com/office/drawing/2010/main">
                <a:gradFill rotWithShape="1">
                  <a:gsLst>
                    <a:gs pos="0">
                      <a:srgbClr val="FDCDDE"/>
                    </a:gs>
                    <a:gs pos="100000">
                      <a:srgbClr val="A1A1F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lIns="91436" tIns="45718" rIns="91436" bIns="45718">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ts val="525"/>
              </a:spcBef>
              <a:spcAft>
                <a:spcPts val="525"/>
              </a:spcAft>
              <a:buFontTx/>
              <a:buAutoNum type="alphaLcPeriod"/>
            </a:pPr>
            <a:r>
              <a:rPr lang="en-US" sz="3200" dirty="0" err="1">
                <a:solidFill>
                  <a:srgbClr val="0000FF"/>
                </a:solidFill>
              </a:rPr>
              <a:t>Nguyên</a:t>
            </a:r>
            <a:r>
              <a:rPr lang="en-US" sz="3200" dirty="0">
                <a:solidFill>
                  <a:srgbClr val="0000FF"/>
                </a:solidFill>
              </a:rPr>
              <a:t> </a:t>
            </a:r>
            <a:r>
              <a:rPr lang="en-US" sz="3200" dirty="0" err="1">
                <a:solidFill>
                  <a:srgbClr val="0000FF"/>
                </a:solidFill>
              </a:rPr>
              <a:t>liệu</a:t>
            </a:r>
            <a:r>
              <a:rPr lang="en-US" sz="3200" dirty="0">
                <a:solidFill>
                  <a:srgbClr val="0000FF"/>
                </a:solidFill>
              </a:rPr>
              <a:t> </a:t>
            </a:r>
            <a:r>
              <a:rPr lang="en-US" sz="3200" dirty="0" err="1">
                <a:solidFill>
                  <a:srgbClr val="0000FF"/>
                </a:solidFill>
              </a:rPr>
              <a:t>chính</a:t>
            </a:r>
            <a:r>
              <a:rPr lang="en-US" sz="3200" dirty="0">
                <a:solidFill>
                  <a:srgbClr val="0000FF"/>
                </a:solidFill>
              </a:rPr>
              <a:t>:</a:t>
            </a:r>
          </a:p>
          <a:p>
            <a:pPr>
              <a:spcBef>
                <a:spcPts val="525"/>
              </a:spcBef>
              <a:spcAft>
                <a:spcPts val="525"/>
              </a:spcAft>
            </a:pPr>
            <a:r>
              <a:rPr lang="en-US" sz="3200" dirty="0"/>
              <a:t>   </a:t>
            </a:r>
            <a:r>
              <a:rPr lang="en-US" sz="3200" dirty="0" err="1"/>
              <a:t>Cát</a:t>
            </a:r>
            <a:r>
              <a:rPr lang="en-US" sz="3200" dirty="0"/>
              <a:t> </a:t>
            </a:r>
            <a:r>
              <a:rPr lang="en-US" sz="3200" dirty="0" err="1"/>
              <a:t>thạch</a:t>
            </a:r>
            <a:r>
              <a:rPr lang="en-US" sz="3200" dirty="0"/>
              <a:t> </a:t>
            </a:r>
            <a:r>
              <a:rPr lang="en-US" sz="3200" dirty="0" err="1"/>
              <a:t>anh</a:t>
            </a:r>
            <a:r>
              <a:rPr lang="en-US" sz="3200" dirty="0"/>
              <a:t>, </a:t>
            </a:r>
            <a:r>
              <a:rPr lang="en-US" sz="3200" dirty="0" err="1"/>
              <a:t>đá</a:t>
            </a:r>
            <a:r>
              <a:rPr lang="en-US" sz="3200" dirty="0"/>
              <a:t> </a:t>
            </a:r>
            <a:r>
              <a:rPr lang="en-US" sz="3200" dirty="0" err="1"/>
              <a:t>vôi</a:t>
            </a:r>
            <a:r>
              <a:rPr lang="en-US" sz="3200" dirty="0"/>
              <a:t>, </a:t>
            </a:r>
            <a:r>
              <a:rPr lang="en-US" sz="3200" dirty="0" err="1"/>
              <a:t>sôđa</a:t>
            </a:r>
            <a:r>
              <a:rPr lang="en-US" sz="3200" dirty="0"/>
              <a:t> (Na</a:t>
            </a:r>
            <a:r>
              <a:rPr lang="en-US" sz="3200" baseline="-25000" dirty="0"/>
              <a:t>2</a:t>
            </a:r>
            <a:r>
              <a:rPr lang="en-US" sz="3200" dirty="0"/>
              <a:t>CO</a:t>
            </a:r>
            <a:r>
              <a:rPr lang="en-US" sz="3200" baseline="-25000" dirty="0"/>
              <a:t>3</a:t>
            </a:r>
            <a:r>
              <a:rPr lang="en-US" sz="3200" dirty="0"/>
              <a:t>)</a:t>
            </a:r>
          </a:p>
          <a:p>
            <a:pPr>
              <a:spcBef>
                <a:spcPts val="525"/>
              </a:spcBef>
              <a:spcAft>
                <a:spcPts val="525"/>
              </a:spcAft>
            </a:pPr>
            <a:r>
              <a:rPr lang="en-US" sz="3200" dirty="0">
                <a:solidFill>
                  <a:srgbClr val="0000FF"/>
                </a:solidFill>
              </a:rPr>
              <a:t>b. </a:t>
            </a:r>
            <a:r>
              <a:rPr lang="en-US" sz="3200" dirty="0" err="1">
                <a:solidFill>
                  <a:srgbClr val="0000FF"/>
                </a:solidFill>
              </a:rPr>
              <a:t>Các</a:t>
            </a:r>
            <a:r>
              <a:rPr lang="en-US" sz="3200" dirty="0">
                <a:solidFill>
                  <a:srgbClr val="0000FF"/>
                </a:solidFill>
              </a:rPr>
              <a:t> </a:t>
            </a:r>
            <a:r>
              <a:rPr lang="en-US" sz="3200" dirty="0" err="1">
                <a:solidFill>
                  <a:srgbClr val="0000FF"/>
                </a:solidFill>
              </a:rPr>
              <a:t>công</a:t>
            </a:r>
            <a:r>
              <a:rPr lang="en-US" sz="3200" dirty="0">
                <a:solidFill>
                  <a:srgbClr val="0000FF"/>
                </a:solidFill>
              </a:rPr>
              <a:t> </a:t>
            </a:r>
            <a:r>
              <a:rPr lang="en-US" sz="3200" dirty="0" err="1">
                <a:solidFill>
                  <a:srgbClr val="0000FF"/>
                </a:solidFill>
              </a:rPr>
              <a:t>đoạn</a:t>
            </a:r>
            <a:r>
              <a:rPr lang="en-US" sz="3200" dirty="0">
                <a:solidFill>
                  <a:srgbClr val="0000FF"/>
                </a:solidFill>
              </a:rPr>
              <a:t> </a:t>
            </a:r>
            <a:r>
              <a:rPr lang="en-US" sz="3200" dirty="0" err="1">
                <a:solidFill>
                  <a:srgbClr val="0000FF"/>
                </a:solidFill>
              </a:rPr>
              <a:t>chính</a:t>
            </a:r>
            <a:r>
              <a:rPr lang="en-US" sz="3200" dirty="0">
                <a:solidFill>
                  <a:srgbClr val="0000FF"/>
                </a:solidFill>
              </a:rPr>
              <a:t>: </a:t>
            </a:r>
            <a:r>
              <a:rPr lang="en-US" sz="3200" dirty="0" err="1">
                <a:solidFill>
                  <a:srgbClr val="0000FF"/>
                </a:solidFill>
              </a:rPr>
              <a:t>sgk</a:t>
            </a:r>
            <a:endParaRPr lang="en-US" sz="3200" dirty="0">
              <a:solidFill>
                <a:srgbClr val="0000FF"/>
              </a:solidFill>
            </a:endParaRPr>
          </a:p>
          <a:p>
            <a:pPr>
              <a:spcBef>
                <a:spcPts val="525"/>
              </a:spcBef>
              <a:spcAft>
                <a:spcPts val="525"/>
              </a:spcAft>
            </a:pPr>
            <a:r>
              <a:rPr lang="en-US" sz="3200" dirty="0" err="1">
                <a:solidFill>
                  <a:srgbClr val="0000FF"/>
                </a:solidFill>
              </a:rPr>
              <a:t>PTHH</a:t>
            </a:r>
            <a:r>
              <a:rPr lang="en-US" sz="3200" dirty="0">
                <a:solidFill>
                  <a:srgbClr val="0000FF"/>
                </a:solidFill>
              </a:rPr>
              <a:t>:</a:t>
            </a:r>
          </a:p>
          <a:p>
            <a:pPr>
              <a:spcBef>
                <a:spcPts val="525"/>
              </a:spcBef>
              <a:spcAft>
                <a:spcPts val="525"/>
              </a:spcAft>
            </a:pPr>
            <a:r>
              <a:rPr lang="en-US" sz="3200" dirty="0"/>
              <a:t>  CaCO</a:t>
            </a:r>
            <a:r>
              <a:rPr lang="en-US" sz="3200" baseline="-25000" dirty="0"/>
              <a:t>3</a:t>
            </a:r>
            <a:r>
              <a:rPr lang="en-US" sz="3200" dirty="0"/>
              <a:t>             </a:t>
            </a:r>
            <a:r>
              <a:rPr lang="en-US" sz="3200" dirty="0" err="1"/>
              <a:t>CaO</a:t>
            </a:r>
            <a:r>
              <a:rPr lang="en-US" sz="3200" dirty="0"/>
              <a:t>   +   CO</a:t>
            </a:r>
            <a:r>
              <a:rPr lang="en-US" sz="3200" baseline="-25000" dirty="0"/>
              <a:t>2</a:t>
            </a:r>
          </a:p>
          <a:p>
            <a:pPr>
              <a:spcBef>
                <a:spcPts val="525"/>
              </a:spcBef>
              <a:spcAft>
                <a:spcPts val="525"/>
              </a:spcAft>
            </a:pPr>
            <a:r>
              <a:rPr lang="en-US" sz="3200" dirty="0"/>
              <a:t>   </a:t>
            </a:r>
            <a:r>
              <a:rPr lang="en-US" sz="3200" dirty="0" err="1"/>
              <a:t>CaO</a:t>
            </a:r>
            <a:r>
              <a:rPr lang="en-US" sz="3200" dirty="0"/>
              <a:t>   +  SiO</a:t>
            </a:r>
            <a:r>
              <a:rPr lang="en-US" sz="3200" baseline="-25000" dirty="0"/>
              <a:t>2</a:t>
            </a:r>
            <a:r>
              <a:rPr lang="en-US" sz="3200" dirty="0"/>
              <a:t>           CaSiO</a:t>
            </a:r>
            <a:r>
              <a:rPr lang="en-US" sz="3200" baseline="-25000" dirty="0"/>
              <a:t>3</a:t>
            </a:r>
          </a:p>
          <a:p>
            <a:pPr>
              <a:spcBef>
                <a:spcPts val="525"/>
              </a:spcBef>
              <a:spcAft>
                <a:spcPts val="525"/>
              </a:spcAft>
            </a:pPr>
            <a:r>
              <a:rPr lang="en-US" sz="3200" dirty="0"/>
              <a:t>   Na</a:t>
            </a:r>
            <a:r>
              <a:rPr lang="en-US" sz="3200" baseline="-25000" dirty="0"/>
              <a:t>2</a:t>
            </a:r>
            <a:r>
              <a:rPr lang="en-US" sz="3200" dirty="0"/>
              <a:t>CO</a:t>
            </a:r>
            <a:r>
              <a:rPr lang="en-US" sz="3200" baseline="-25000" dirty="0"/>
              <a:t>3</a:t>
            </a:r>
            <a:r>
              <a:rPr lang="en-US" sz="3200" dirty="0"/>
              <a:t>  +   SiO</a:t>
            </a:r>
            <a:r>
              <a:rPr lang="en-US" sz="3200" baseline="-25000" dirty="0"/>
              <a:t>2</a:t>
            </a:r>
            <a:r>
              <a:rPr lang="en-US" sz="3200" dirty="0"/>
              <a:t>           Na</a:t>
            </a:r>
            <a:r>
              <a:rPr lang="en-US" sz="3200" baseline="-25000" dirty="0"/>
              <a:t>2</a:t>
            </a:r>
            <a:r>
              <a:rPr lang="en-US" sz="3200" dirty="0"/>
              <a:t>SiO</a:t>
            </a:r>
            <a:r>
              <a:rPr lang="en-US" sz="3200" baseline="-25000" dirty="0"/>
              <a:t>3 </a:t>
            </a:r>
            <a:r>
              <a:rPr lang="en-US" sz="3200" dirty="0"/>
              <a:t> +  </a:t>
            </a:r>
            <a:r>
              <a:rPr lang="en-US" sz="3200" dirty="0"/>
              <a:t>CO</a:t>
            </a:r>
            <a:r>
              <a:rPr lang="en-US" sz="3200" baseline="-25000" dirty="0"/>
              <a:t>2</a:t>
            </a:r>
          </a:p>
          <a:p>
            <a:pPr>
              <a:spcBef>
                <a:spcPts val="525"/>
              </a:spcBef>
              <a:spcAft>
                <a:spcPts val="525"/>
              </a:spcAft>
            </a:pPr>
            <a:r>
              <a:rPr lang="pt-BR" sz="2500" dirty="0">
                <a:solidFill>
                  <a:srgbClr val="0000FF"/>
                </a:solidFill>
              </a:rPr>
              <a:t>   Na</a:t>
            </a:r>
            <a:r>
              <a:rPr lang="pt-BR" sz="2500" baseline="-25000" dirty="0">
                <a:solidFill>
                  <a:srgbClr val="0000FF"/>
                </a:solidFill>
              </a:rPr>
              <a:t>2</a:t>
            </a:r>
            <a:r>
              <a:rPr lang="pt-BR" sz="2500" dirty="0">
                <a:solidFill>
                  <a:srgbClr val="0000FF"/>
                </a:solidFill>
              </a:rPr>
              <a:t>SiO</a:t>
            </a:r>
            <a:r>
              <a:rPr lang="pt-BR" sz="2500" baseline="-25000" dirty="0">
                <a:solidFill>
                  <a:srgbClr val="0000FF"/>
                </a:solidFill>
              </a:rPr>
              <a:t>3</a:t>
            </a:r>
            <a:r>
              <a:rPr lang="pt-BR" sz="2500" dirty="0">
                <a:solidFill>
                  <a:srgbClr val="0000FF"/>
                </a:solidFill>
              </a:rPr>
              <a:t>, CaSiO</a:t>
            </a:r>
            <a:r>
              <a:rPr lang="pt-BR" sz="2500" baseline="-25000" dirty="0">
                <a:solidFill>
                  <a:srgbClr val="0000FF"/>
                </a:solidFill>
              </a:rPr>
              <a:t>3</a:t>
            </a:r>
            <a:r>
              <a:rPr lang="pt-BR" sz="2500" dirty="0">
                <a:solidFill>
                  <a:srgbClr val="0000FF"/>
                </a:solidFill>
              </a:rPr>
              <a:t> là thành phần chính của thủy tinh.</a:t>
            </a:r>
            <a:endParaRPr lang="en-US" sz="2500" dirty="0">
              <a:solidFill>
                <a:srgbClr val="0000FF"/>
              </a:solidFill>
            </a:endParaRPr>
          </a:p>
          <a:p>
            <a:pPr>
              <a:spcBef>
                <a:spcPts val="525"/>
              </a:spcBef>
              <a:spcAft>
                <a:spcPts val="525"/>
              </a:spcAft>
            </a:pPr>
            <a:r>
              <a:rPr lang="pt-BR" sz="2500" dirty="0">
                <a:solidFill>
                  <a:srgbClr val="0000FF"/>
                </a:solidFill>
              </a:rPr>
              <a:t>c) Các cơ sở sản xuất chính</a:t>
            </a:r>
            <a:r>
              <a:rPr lang="pt-BR" sz="2500" dirty="0"/>
              <a:t>:  Hải </a:t>
            </a:r>
            <a:r>
              <a:rPr lang="pt-BR" sz="2500" dirty="0"/>
              <a:t>Phòng, Hà Nội, </a:t>
            </a:r>
            <a:r>
              <a:rPr lang="pt-BR" sz="2500" dirty="0" smtClean="0"/>
              <a:t>Đà </a:t>
            </a:r>
            <a:r>
              <a:rPr lang="pt-BR" sz="2500" dirty="0"/>
              <a:t>Nẵng, TP HCM</a:t>
            </a:r>
            <a:r>
              <a:rPr lang="pt-BR" sz="2500" dirty="0"/>
              <a:t>...</a:t>
            </a:r>
            <a:endParaRPr lang="en-US" sz="2500" dirty="0"/>
          </a:p>
        </p:txBody>
      </p:sp>
      <p:sp>
        <p:nvSpPr>
          <p:cNvPr id="142340" name="Line 4"/>
          <p:cNvSpPr>
            <a:spLocks noChangeShapeType="1"/>
          </p:cNvSpPr>
          <p:nvPr/>
        </p:nvSpPr>
        <p:spPr bwMode="auto">
          <a:xfrm>
            <a:off x="1295400" y="3733800"/>
            <a:ext cx="0" cy="0"/>
          </a:xfrm>
          <a:prstGeom prst="line">
            <a:avLst/>
          </a:prstGeom>
          <a:noFill/>
          <a:ln w="9525">
            <a:solidFill>
              <a:schemeClr val="tx1"/>
            </a:solidFill>
            <a:round/>
            <a:headEnd/>
            <a:tailEnd type="triangle" w="med" len="med"/>
          </a:ln>
          <a:effectLst>
            <a:outerShdw sy="50000" kx="2453608" rotWithShape="0">
              <a:srgbClr val="DDDDDD">
                <a:alpha val="50000"/>
              </a:srgbClr>
            </a:outerShdw>
          </a:effectLst>
          <a:extLst>
            <a:ext uri="{909E8E84-426E-40DD-AFC4-6F175D3DCCD1}">
              <a14:hiddenFill xmlns:a14="http://schemas.microsoft.com/office/drawing/2010/main">
                <a:noFill/>
              </a14:hiddenFill>
            </a:ext>
          </a:extLst>
        </p:spPr>
        <p:txBody>
          <a:bodyPr wrap="none" lIns="91436" tIns="45718" rIns="91436" bIns="45718" anchor="ctr"/>
          <a:lstStyle/>
          <a:p>
            <a:endParaRPr lang="en-US"/>
          </a:p>
        </p:txBody>
      </p:sp>
      <p:sp>
        <p:nvSpPr>
          <p:cNvPr id="142341" name="Line 5"/>
          <p:cNvSpPr>
            <a:spLocks noChangeShapeType="1"/>
          </p:cNvSpPr>
          <p:nvPr/>
        </p:nvSpPr>
        <p:spPr bwMode="auto">
          <a:xfrm>
            <a:off x="2032000" y="3598863"/>
            <a:ext cx="685800" cy="0"/>
          </a:xfrm>
          <a:prstGeom prst="line">
            <a:avLst/>
          </a:prstGeom>
          <a:noFill/>
          <a:ln w="28575">
            <a:solidFill>
              <a:schemeClr val="tx1"/>
            </a:solidFill>
            <a:round/>
            <a:headEnd/>
            <a:tailEnd type="triangle" w="med" len="med"/>
          </a:ln>
          <a:effectLst>
            <a:outerShdw sy="50000" kx="2453608" rotWithShape="0">
              <a:srgbClr val="DDDDDD">
                <a:alpha val="50000"/>
              </a:srgbClr>
            </a:outerShdw>
          </a:effectLst>
          <a:extLst>
            <a:ext uri="{909E8E84-426E-40DD-AFC4-6F175D3DCCD1}">
              <a14:hiddenFill xmlns:a14="http://schemas.microsoft.com/office/drawing/2010/main">
                <a:noFill/>
              </a14:hiddenFill>
            </a:ext>
          </a:extLst>
        </p:spPr>
        <p:txBody>
          <a:bodyPr wrap="none" lIns="91436" tIns="45718" rIns="91436" bIns="45718" anchor="ctr"/>
          <a:lstStyle/>
          <a:p>
            <a:endParaRPr lang="en-US"/>
          </a:p>
        </p:txBody>
      </p:sp>
      <p:sp>
        <p:nvSpPr>
          <p:cNvPr id="142342" name="Text Box 6"/>
          <p:cNvSpPr txBox="1">
            <a:spLocks noChangeArrowheads="1"/>
          </p:cNvSpPr>
          <p:nvPr/>
        </p:nvSpPr>
        <p:spPr bwMode="auto">
          <a:xfrm>
            <a:off x="2095500" y="3143251"/>
            <a:ext cx="762000" cy="523216"/>
          </a:xfrm>
          <a:prstGeom prst="rect">
            <a:avLst/>
          </a:prstGeom>
          <a:noFill/>
          <a:ln>
            <a:noFill/>
          </a:ln>
          <a:effectLst>
            <a:outerShdw sy="50000" kx="2453608" rotWithShape="0">
              <a:srgbClr val="DDDDDD">
                <a:alpha val="50000"/>
              </a:srgbClr>
            </a:outerShdw>
          </a:effectLst>
          <a:extLst>
            <a:ext uri="{909E8E84-426E-40DD-AFC4-6F175D3DCCD1}">
              <a14:hiddenFill xmlns:a14="http://schemas.microsoft.com/office/drawing/2010/main">
                <a:gradFill rotWithShape="1">
                  <a:gsLst>
                    <a:gs pos="0">
                      <a:srgbClr val="FDCDDE"/>
                    </a:gs>
                    <a:gs pos="100000">
                      <a:srgbClr val="A1A1F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Lst>
        </p:spPr>
        <p:txBody>
          <a:bodyPr lIns="91436" tIns="45718" rIns="91436" bIns="45718">
            <a:spAutoFit/>
          </a:bodyPr>
          <a:lstStyle/>
          <a:p>
            <a:pPr algn="ctr">
              <a:spcBef>
                <a:spcPct val="50000"/>
              </a:spcBef>
            </a:pPr>
            <a:r>
              <a:rPr lang="en-US" sz="2800" dirty="0"/>
              <a:t>t</a:t>
            </a:r>
            <a:r>
              <a:rPr lang="en-US" sz="2800" baseline="30000" dirty="0"/>
              <a:t>o</a:t>
            </a:r>
          </a:p>
        </p:txBody>
      </p:sp>
      <p:sp>
        <p:nvSpPr>
          <p:cNvPr id="142343" name="Line 7"/>
          <p:cNvSpPr>
            <a:spLocks noChangeShapeType="1"/>
          </p:cNvSpPr>
          <p:nvPr/>
        </p:nvSpPr>
        <p:spPr bwMode="auto">
          <a:xfrm>
            <a:off x="3708400" y="5072063"/>
            <a:ext cx="762000" cy="0"/>
          </a:xfrm>
          <a:prstGeom prst="line">
            <a:avLst/>
          </a:prstGeom>
          <a:noFill/>
          <a:ln w="28575">
            <a:solidFill>
              <a:schemeClr val="tx1"/>
            </a:solidFill>
            <a:round/>
            <a:headEnd/>
            <a:tailEnd type="triangle" w="med" len="med"/>
          </a:ln>
          <a:effectLst>
            <a:outerShdw sy="50000" kx="2453608" rotWithShape="0">
              <a:srgbClr val="DDDDDD">
                <a:alpha val="50000"/>
              </a:srgbClr>
            </a:outerShdw>
          </a:effectLst>
          <a:extLst>
            <a:ext uri="{909E8E84-426E-40DD-AFC4-6F175D3DCCD1}">
              <a14:hiddenFill xmlns:a14="http://schemas.microsoft.com/office/drawing/2010/main">
                <a:noFill/>
              </a14:hiddenFill>
            </a:ext>
          </a:extLst>
        </p:spPr>
        <p:txBody>
          <a:bodyPr wrap="none" lIns="91436" tIns="45718" rIns="91436" bIns="45718" anchor="ctr"/>
          <a:lstStyle/>
          <a:p>
            <a:endParaRPr lang="en-US"/>
          </a:p>
        </p:txBody>
      </p:sp>
      <p:sp>
        <p:nvSpPr>
          <p:cNvPr id="142344" name="Line 8"/>
          <p:cNvSpPr>
            <a:spLocks noChangeShapeType="1"/>
          </p:cNvSpPr>
          <p:nvPr/>
        </p:nvSpPr>
        <p:spPr bwMode="auto">
          <a:xfrm>
            <a:off x="3111500" y="4322763"/>
            <a:ext cx="762000" cy="0"/>
          </a:xfrm>
          <a:prstGeom prst="line">
            <a:avLst/>
          </a:prstGeom>
          <a:noFill/>
          <a:ln w="28575">
            <a:solidFill>
              <a:schemeClr val="tx1"/>
            </a:solidFill>
            <a:round/>
            <a:headEnd/>
            <a:tailEnd type="triangle" w="med" len="med"/>
          </a:ln>
          <a:effectLst>
            <a:outerShdw sy="50000" kx="2453608" rotWithShape="0">
              <a:srgbClr val="DDDDDD">
                <a:alpha val="50000"/>
              </a:srgbClr>
            </a:outerShdw>
          </a:effectLst>
          <a:extLst>
            <a:ext uri="{909E8E84-426E-40DD-AFC4-6F175D3DCCD1}">
              <a14:hiddenFill xmlns:a14="http://schemas.microsoft.com/office/drawing/2010/main">
                <a:noFill/>
              </a14:hiddenFill>
            </a:ext>
          </a:extLst>
        </p:spPr>
        <p:txBody>
          <a:bodyPr wrap="none" lIns="91436" tIns="45718" rIns="91436" bIns="45718" anchor="ctr"/>
          <a:lstStyle/>
          <a:p>
            <a:endParaRPr lang="en-US"/>
          </a:p>
        </p:txBody>
      </p:sp>
      <p:sp>
        <p:nvSpPr>
          <p:cNvPr id="142345" name="Text Box 9"/>
          <p:cNvSpPr txBox="1">
            <a:spLocks noChangeArrowheads="1"/>
          </p:cNvSpPr>
          <p:nvPr/>
        </p:nvSpPr>
        <p:spPr bwMode="auto">
          <a:xfrm>
            <a:off x="3187700" y="3829051"/>
            <a:ext cx="762000" cy="523216"/>
          </a:xfrm>
          <a:prstGeom prst="rect">
            <a:avLst/>
          </a:prstGeom>
          <a:noFill/>
          <a:ln>
            <a:noFill/>
          </a:ln>
          <a:effectLst>
            <a:outerShdw sy="50000" kx="2453608" rotWithShape="0">
              <a:srgbClr val="DDDDDD">
                <a:alpha val="50000"/>
              </a:srgbClr>
            </a:outerShdw>
          </a:effectLst>
          <a:extLst>
            <a:ext uri="{909E8E84-426E-40DD-AFC4-6F175D3DCCD1}">
              <a14:hiddenFill xmlns:a14="http://schemas.microsoft.com/office/drawing/2010/main">
                <a:gradFill rotWithShape="1">
                  <a:gsLst>
                    <a:gs pos="0">
                      <a:srgbClr val="FDCDDE"/>
                    </a:gs>
                    <a:gs pos="100000">
                      <a:srgbClr val="A1A1F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Lst>
        </p:spPr>
        <p:txBody>
          <a:bodyPr lIns="91436" tIns="45718" rIns="91436" bIns="45718">
            <a:spAutoFit/>
          </a:bodyPr>
          <a:lstStyle/>
          <a:p>
            <a:pPr algn="ctr">
              <a:spcBef>
                <a:spcPct val="50000"/>
              </a:spcBef>
            </a:pPr>
            <a:r>
              <a:rPr lang="en-US" sz="2800"/>
              <a:t>t</a:t>
            </a:r>
            <a:r>
              <a:rPr lang="en-US" sz="2800" baseline="30000"/>
              <a:t>o</a:t>
            </a:r>
          </a:p>
        </p:txBody>
      </p:sp>
      <p:sp>
        <p:nvSpPr>
          <p:cNvPr id="142346" name="Text Box 10"/>
          <p:cNvSpPr txBox="1">
            <a:spLocks noChangeArrowheads="1"/>
          </p:cNvSpPr>
          <p:nvPr/>
        </p:nvSpPr>
        <p:spPr bwMode="auto">
          <a:xfrm>
            <a:off x="3759200" y="4582912"/>
            <a:ext cx="762000" cy="523216"/>
          </a:xfrm>
          <a:prstGeom prst="rect">
            <a:avLst/>
          </a:prstGeom>
          <a:noFill/>
          <a:ln>
            <a:noFill/>
          </a:ln>
          <a:effectLst>
            <a:outerShdw sy="50000" kx="2453608" rotWithShape="0">
              <a:srgbClr val="DDDDDD">
                <a:alpha val="50000"/>
              </a:srgbClr>
            </a:outerShdw>
          </a:effectLst>
          <a:extLst>
            <a:ext uri="{909E8E84-426E-40DD-AFC4-6F175D3DCCD1}">
              <a14:hiddenFill xmlns:a14="http://schemas.microsoft.com/office/drawing/2010/main">
                <a:gradFill rotWithShape="1">
                  <a:gsLst>
                    <a:gs pos="0">
                      <a:srgbClr val="FDCDDE"/>
                    </a:gs>
                    <a:gs pos="100000">
                      <a:srgbClr val="A1A1F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Lst>
        </p:spPr>
        <p:txBody>
          <a:bodyPr lIns="91436" tIns="45718" rIns="91436" bIns="45718">
            <a:spAutoFit/>
          </a:bodyPr>
          <a:lstStyle/>
          <a:p>
            <a:pPr algn="ctr">
              <a:spcBef>
                <a:spcPct val="50000"/>
              </a:spcBef>
            </a:pPr>
            <a:r>
              <a:rPr lang="en-US" sz="2800"/>
              <a:t>t</a:t>
            </a:r>
            <a:r>
              <a:rPr lang="en-US" sz="2800" baseline="30000"/>
              <a:t>o</a:t>
            </a:r>
          </a:p>
        </p:txBody>
      </p:sp>
      <p:sp>
        <p:nvSpPr>
          <p:cNvPr id="2" name="TextBox 1"/>
          <p:cNvSpPr txBox="1"/>
          <p:nvPr/>
        </p:nvSpPr>
        <p:spPr>
          <a:xfrm>
            <a:off x="0" y="1"/>
            <a:ext cx="4762500" cy="573234"/>
          </a:xfrm>
          <a:prstGeom prst="rect">
            <a:avLst/>
          </a:prstGeom>
          <a:noFill/>
        </p:spPr>
        <p:txBody>
          <a:bodyPr wrap="square" lIns="80010" tIns="40005" rIns="80010" bIns="40005" rtlCol="0">
            <a:spAutoFit/>
          </a:bodyPr>
          <a:lstStyle/>
          <a:p>
            <a:r>
              <a:rPr lang="pt-BR" sz="3200" b="1" dirty="0">
                <a:solidFill>
                  <a:srgbClr val="FF0000"/>
                </a:solidFill>
                <a:latin typeface="Times New Roman" pitchFamily="18" charset="0"/>
                <a:cs typeface="Times New Roman" pitchFamily="18" charset="0"/>
              </a:rPr>
              <a:t>3.</a:t>
            </a:r>
            <a:r>
              <a:rPr lang="pt-BR" sz="3200" dirty="0">
                <a:solidFill>
                  <a:srgbClr val="FF0000"/>
                </a:solidFill>
                <a:latin typeface="Times New Roman" pitchFamily="18" charset="0"/>
                <a:cs typeface="Times New Roman" pitchFamily="18" charset="0"/>
              </a:rPr>
              <a:t> </a:t>
            </a:r>
            <a:r>
              <a:rPr lang="pt-BR" sz="3200" b="1" u="sng" dirty="0">
                <a:solidFill>
                  <a:srgbClr val="FF0000"/>
                </a:solidFill>
                <a:latin typeface="Times New Roman" pitchFamily="18" charset="0"/>
                <a:cs typeface="Times New Roman" pitchFamily="18" charset="0"/>
              </a:rPr>
              <a:t>Sản xuất thủy tinh</a:t>
            </a:r>
            <a:r>
              <a:rPr lang="pt-BR" sz="3200" b="1" u="sng"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31596582"/>
      </p:ext>
    </p:extLst>
  </p:cSld>
  <p:clrMapOvr>
    <a:masterClrMapping/>
  </p:clrMapOvr>
  <p:transition spd="med">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images[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1"/>
            <a:ext cx="3733800" cy="2624138"/>
          </a:xfrm>
          <a:prstGeom prst="rect">
            <a:avLst/>
          </a:prstGeom>
          <a:noFill/>
          <a:extLst>
            <a:ext uri="{909E8E84-426E-40DD-AFC4-6F175D3DCCD1}">
              <a14:hiddenFill xmlns:a14="http://schemas.microsoft.com/office/drawing/2010/main">
                <a:solidFill>
                  <a:srgbClr val="FFFFFF"/>
                </a:solidFill>
              </a14:hiddenFill>
            </a:ext>
          </a:extLst>
        </p:spPr>
      </p:pic>
      <p:pic>
        <p:nvPicPr>
          <p:cNvPr id="123907" name="Picture 3" descr="CA4TCL6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04800"/>
            <a:ext cx="3733800" cy="2706688"/>
          </a:xfrm>
          <a:prstGeom prst="rect">
            <a:avLst/>
          </a:prstGeom>
          <a:noFill/>
          <a:extLst>
            <a:ext uri="{909E8E84-426E-40DD-AFC4-6F175D3DCCD1}">
              <a14:hiddenFill xmlns:a14="http://schemas.microsoft.com/office/drawing/2010/main">
                <a:solidFill>
                  <a:srgbClr val="FFFFFF"/>
                </a:solidFill>
              </a14:hiddenFill>
            </a:ext>
          </a:extLst>
        </p:spPr>
      </p:pic>
      <p:pic>
        <p:nvPicPr>
          <p:cNvPr id="123908" name="Picture 4" descr="Zug%20Gla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200400"/>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123911" name="Picture 7" descr="CA167J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1" y="3124200"/>
            <a:ext cx="367347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45498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circle(in)">
                                      <p:cBhvr>
                                        <p:cTn id="7" dur="2000"/>
                                        <p:tgtEl>
                                          <p:spTgt spid="1239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123911"/>
                                        </p:tgtEl>
                                        <p:attrNameLst>
                                          <p:attrName>style.visibility</p:attrName>
                                        </p:attrNameLst>
                                      </p:cBhvr>
                                      <p:to>
                                        <p:strVal val="visible"/>
                                      </p:to>
                                    </p:set>
                                    <p:anim calcmode="lin" valueType="num">
                                      <p:cBhvr>
                                        <p:cTn id="12" dur="1000" fill="hold"/>
                                        <p:tgtEl>
                                          <p:spTgt spid="123911"/>
                                        </p:tgtEl>
                                        <p:attrNameLst>
                                          <p:attrName>ppt_w</p:attrName>
                                        </p:attrNameLst>
                                      </p:cBhvr>
                                      <p:tavLst>
                                        <p:tav tm="0">
                                          <p:val>
                                            <p:fltVal val="0"/>
                                          </p:val>
                                        </p:tav>
                                        <p:tav tm="100000">
                                          <p:val>
                                            <p:strVal val="#ppt_w"/>
                                          </p:val>
                                        </p:tav>
                                      </p:tavLst>
                                    </p:anim>
                                    <p:anim calcmode="lin" valueType="num">
                                      <p:cBhvr>
                                        <p:cTn id="13" dur="1000" fill="hold"/>
                                        <p:tgtEl>
                                          <p:spTgt spid="123911"/>
                                        </p:tgtEl>
                                        <p:attrNameLst>
                                          <p:attrName>ppt_h</p:attrName>
                                        </p:attrNameLst>
                                      </p:cBhvr>
                                      <p:tavLst>
                                        <p:tav tm="0">
                                          <p:val>
                                            <p:fltVal val="0"/>
                                          </p:val>
                                        </p:tav>
                                        <p:tav tm="100000">
                                          <p:val>
                                            <p:strVal val="#ppt_h"/>
                                          </p:val>
                                        </p:tav>
                                      </p:tavLst>
                                    </p:anim>
                                    <p:anim calcmode="lin" valueType="num">
                                      <p:cBhvr>
                                        <p:cTn id="14" dur="1000" fill="hold"/>
                                        <p:tgtEl>
                                          <p:spTgt spid="12391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239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23907"/>
                                        </p:tgtEl>
                                        <p:attrNameLst>
                                          <p:attrName>style.visibility</p:attrName>
                                        </p:attrNameLst>
                                      </p:cBhvr>
                                      <p:to>
                                        <p:strVal val="visible"/>
                                      </p:to>
                                    </p:set>
                                    <p:animEffect transition="in" filter="fade">
                                      <p:cBhvr>
                                        <p:cTn id="20" dur="2000"/>
                                        <p:tgtEl>
                                          <p:spTgt spid="12390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123908"/>
                                        </p:tgtEl>
                                        <p:attrNameLst>
                                          <p:attrName>style.visibility</p:attrName>
                                        </p:attrNameLst>
                                      </p:cBhvr>
                                      <p:to>
                                        <p:strVal val="visible"/>
                                      </p:to>
                                    </p:set>
                                    <p:anim calcmode="lin" valueType="num">
                                      <p:cBhvr>
                                        <p:cTn id="25" dur="500" fill="hold"/>
                                        <p:tgtEl>
                                          <p:spTgt spid="123908"/>
                                        </p:tgtEl>
                                        <p:attrNameLst>
                                          <p:attrName>ppt_w</p:attrName>
                                        </p:attrNameLst>
                                      </p:cBhvr>
                                      <p:tavLst>
                                        <p:tav tm="0">
                                          <p:val>
                                            <p:fltVal val="0"/>
                                          </p:val>
                                        </p:tav>
                                        <p:tav tm="100000">
                                          <p:val>
                                            <p:strVal val="#ppt_w"/>
                                          </p:val>
                                        </p:tav>
                                      </p:tavLst>
                                    </p:anim>
                                    <p:anim calcmode="lin" valueType="num">
                                      <p:cBhvr>
                                        <p:cTn id="26" dur="500" fill="hold"/>
                                        <p:tgtEl>
                                          <p:spTgt spid="123908"/>
                                        </p:tgtEl>
                                        <p:attrNameLst>
                                          <p:attrName>ppt_h</p:attrName>
                                        </p:attrNameLst>
                                      </p:cBhvr>
                                      <p:tavLst>
                                        <p:tav tm="0">
                                          <p:val>
                                            <p:fltVal val="0"/>
                                          </p:val>
                                        </p:tav>
                                        <p:tav tm="100000">
                                          <p:val>
                                            <p:strVal val="#ppt_h"/>
                                          </p:val>
                                        </p:tav>
                                      </p:tavLst>
                                    </p:anim>
                                    <p:animEffect transition="in" filter="fade">
                                      <p:cBhvr>
                                        <p:cTn id="27" dur="500"/>
                                        <p:tgtEl>
                                          <p:spTgt spid="123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Công nghệ hiện đ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5" name="Text Box 3"/>
          <p:cNvSpPr txBox="1">
            <a:spLocks noChangeArrowheads="1"/>
          </p:cNvSpPr>
          <p:nvPr/>
        </p:nvSpPr>
        <p:spPr bwMode="auto">
          <a:xfrm>
            <a:off x="2362200" y="6338889"/>
            <a:ext cx="4114800" cy="52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spcBef>
                <a:spcPct val="50000"/>
              </a:spcBef>
            </a:pPr>
            <a:r>
              <a:rPr lang="vi-VN" sz="2800" b="1"/>
              <a:t>Công nghệ hiện đại</a:t>
            </a:r>
            <a:endParaRPr lang="en-US" sz="2800" b="1"/>
          </a:p>
        </p:txBody>
      </p:sp>
    </p:spTree>
    <p:extLst>
      <p:ext uri="{BB962C8B-B14F-4D97-AF65-F5344CB8AC3E}">
        <p14:creationId xmlns:p14="http://schemas.microsoft.com/office/powerpoint/2010/main" val="409152031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Hình:Glass-B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Text Box 3"/>
          <p:cNvSpPr txBox="1">
            <a:spLocks noChangeArrowheads="1"/>
          </p:cNvSpPr>
          <p:nvPr/>
        </p:nvSpPr>
        <p:spPr bwMode="auto">
          <a:xfrm>
            <a:off x="5105400" y="4572000"/>
            <a:ext cx="3505200" cy="36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spcBef>
                <a:spcPct val="50000"/>
              </a:spcBef>
            </a:pPr>
            <a:r>
              <a:rPr lang="vi-VN"/>
              <a:t>Bàn </a:t>
            </a:r>
            <a:r>
              <a:rPr lang="vi-VN">
                <a:hlinkClick r:id="rId3" tooltip="Cờ vua"/>
              </a:rPr>
              <a:t>cờ vua</a:t>
            </a:r>
            <a:r>
              <a:rPr lang="vi-VN"/>
              <a:t> bằng thủy tinh.</a:t>
            </a:r>
            <a:endParaRPr lang="en-US"/>
          </a:p>
        </p:txBody>
      </p:sp>
      <p:pic>
        <p:nvPicPr>
          <p:cNvPr id="135172" name="Picture 4" descr="bao%20bì%20thủy%20tinh%20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533400"/>
            <a:ext cx="4038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08675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CHEMISTRY 9\HÌNH ẢNH\background-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0" descr="Silicon2"/>
          <p:cNvPicPr>
            <a:picLocks noChangeAspect="1" noChangeArrowheads="1"/>
          </p:cNvPicPr>
          <p:nvPr/>
        </p:nvPicPr>
        <p:blipFill>
          <a:blip r:embed="rId3">
            <a:extLst>
              <a:ext uri="{28A0092B-C50C-407E-A947-70E740481C1C}">
                <a14:useLocalDpi xmlns:a14="http://schemas.microsoft.com/office/drawing/2010/main" val="0"/>
              </a:ext>
            </a:extLst>
          </a:blip>
          <a:srcRect l="2632" t="3510" r="3947" b="5263"/>
          <a:stretch>
            <a:fillRect/>
          </a:stretch>
        </p:blipFill>
        <p:spPr bwMode="auto">
          <a:xfrm>
            <a:off x="-304800" y="685800"/>
            <a:ext cx="4038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9" descr="sil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685800"/>
            <a:ext cx="41719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21"/>
          <p:cNvSpPr txBox="1">
            <a:spLocks noChangeArrowheads="1"/>
          </p:cNvSpPr>
          <p:nvPr/>
        </p:nvSpPr>
        <p:spPr bwMode="auto">
          <a:xfrm>
            <a:off x="2133600" y="3962401"/>
            <a:ext cx="3657600" cy="5191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a:latin typeface="Times New Roman" pitchFamily="18" charset="0"/>
              </a:rPr>
              <a:t>Mẫu đơn chất Silic</a:t>
            </a:r>
          </a:p>
        </p:txBody>
      </p:sp>
    </p:spTree>
    <p:extLst>
      <p:ext uri="{BB962C8B-B14F-4D97-AF65-F5344CB8AC3E}">
        <p14:creationId xmlns:p14="http://schemas.microsoft.com/office/powerpoint/2010/main" val="4034846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1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http://home.swipnet.se/~w-50674/hifi_pics/hifi_100pr/qrv01r0_overview.jpg"/>
          <p:cNvPicPr>
            <a:picLocks noChangeAspect="1" noChangeArrowheads="1"/>
          </p:cNvPicPr>
          <p:nvPr/>
        </p:nvPicPr>
        <p:blipFill>
          <a:blip r:embed="rId3">
            <a:extLst>
              <a:ext uri="{28A0092B-C50C-407E-A947-70E740481C1C}">
                <a14:useLocalDpi xmlns:a14="http://schemas.microsoft.com/office/drawing/2010/main" val="0"/>
              </a:ext>
            </a:extLst>
          </a:blip>
          <a:srcRect l="1282" t="8199" b="5722"/>
          <a:stretch>
            <a:fillRect/>
          </a:stretch>
        </p:blipFill>
        <p:spPr bwMode="auto">
          <a:xfrm>
            <a:off x="4419600" y="0"/>
            <a:ext cx="4724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ext Box 11"/>
          <p:cNvSpPr txBox="1">
            <a:spLocks noChangeArrowheads="1"/>
          </p:cNvSpPr>
          <p:nvPr/>
        </p:nvSpPr>
        <p:spPr bwMode="auto">
          <a:xfrm>
            <a:off x="0" y="4267201"/>
            <a:ext cx="3124200" cy="5847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sz="2600">
                <a:solidFill>
                  <a:schemeClr val="tx1"/>
                </a:solidFill>
                <a:latin typeface="Constantia" pitchFamily="18" charset="0"/>
              </a:defRPr>
            </a:lvl1pPr>
            <a:lvl2pPr marL="742950" indent="-285750">
              <a:defRPr sz="2400">
                <a:solidFill>
                  <a:schemeClr val="tx1"/>
                </a:solidFill>
                <a:latin typeface="Constantia" pitchFamily="18" charset="0"/>
              </a:defRPr>
            </a:lvl2pPr>
            <a:lvl3pPr marL="1143000" indent="-228600">
              <a:defRPr sz="2100">
                <a:solidFill>
                  <a:schemeClr val="tx1"/>
                </a:solidFill>
                <a:latin typeface="Constantia" pitchFamily="18" charset="0"/>
              </a:defRPr>
            </a:lvl3pPr>
            <a:lvl4pPr marL="1600200" indent="-228600">
              <a:defRPr sz="2000">
                <a:solidFill>
                  <a:schemeClr val="tx1"/>
                </a:solidFill>
                <a:latin typeface="Constantia" pitchFamily="18" charset="0"/>
              </a:defRPr>
            </a:lvl4pPr>
            <a:lvl5pPr marL="2057400" indent="-228600">
              <a:defRPr sz="2000">
                <a:solidFill>
                  <a:schemeClr val="tx1"/>
                </a:solidFill>
                <a:latin typeface="Constantia" pitchFamily="18" charset="0"/>
              </a:defRPr>
            </a:lvl5pPr>
            <a:lvl6pPr marL="25146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6pPr>
            <a:lvl7pPr marL="29718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7pPr>
            <a:lvl8pPr marL="34290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r>
              <a:rPr lang="en-US" altLang="en-US" sz="3200">
                <a:solidFill>
                  <a:srgbClr val="FF0066"/>
                </a:solidFill>
                <a:latin typeface="Arial" charset="0"/>
              </a:rPr>
              <a:t>Pin mặt trời</a:t>
            </a:r>
          </a:p>
        </p:txBody>
      </p:sp>
      <p:sp>
        <p:nvSpPr>
          <p:cNvPr id="9234" name="Text Box 18"/>
          <p:cNvSpPr txBox="1">
            <a:spLocks noChangeArrowheads="1"/>
          </p:cNvSpPr>
          <p:nvPr/>
        </p:nvSpPr>
        <p:spPr bwMode="auto">
          <a:xfrm>
            <a:off x="4495800" y="2971800"/>
            <a:ext cx="1981200" cy="9541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sz="2600">
                <a:solidFill>
                  <a:schemeClr val="tx1"/>
                </a:solidFill>
                <a:latin typeface="Constantia" pitchFamily="18" charset="0"/>
              </a:defRPr>
            </a:lvl1pPr>
            <a:lvl2pPr marL="742950" indent="-285750">
              <a:defRPr sz="2400">
                <a:solidFill>
                  <a:schemeClr val="tx1"/>
                </a:solidFill>
                <a:latin typeface="Constantia" pitchFamily="18" charset="0"/>
              </a:defRPr>
            </a:lvl2pPr>
            <a:lvl3pPr marL="1143000" indent="-228600">
              <a:defRPr sz="2100">
                <a:solidFill>
                  <a:schemeClr val="tx1"/>
                </a:solidFill>
                <a:latin typeface="Constantia" pitchFamily="18" charset="0"/>
              </a:defRPr>
            </a:lvl3pPr>
            <a:lvl4pPr marL="1600200" indent="-228600">
              <a:defRPr sz="2000">
                <a:solidFill>
                  <a:schemeClr val="tx1"/>
                </a:solidFill>
                <a:latin typeface="Constantia" pitchFamily="18" charset="0"/>
              </a:defRPr>
            </a:lvl4pPr>
            <a:lvl5pPr marL="2057400" indent="-228600">
              <a:defRPr sz="2000">
                <a:solidFill>
                  <a:schemeClr val="tx1"/>
                </a:solidFill>
                <a:latin typeface="Constantia" pitchFamily="18" charset="0"/>
              </a:defRPr>
            </a:lvl5pPr>
            <a:lvl6pPr marL="25146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6pPr>
            <a:lvl7pPr marL="29718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7pPr>
            <a:lvl8pPr marL="34290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r>
              <a:rPr lang="en-US" altLang="en-US" sz="2800">
                <a:solidFill>
                  <a:srgbClr val="FF0066"/>
                </a:solidFill>
                <a:latin typeface="Arial" charset="0"/>
              </a:rPr>
              <a:t>Linh kiện điện tử</a:t>
            </a:r>
          </a:p>
        </p:txBody>
      </p:sp>
    </p:spTree>
    <p:extLst>
      <p:ext uri="{BB962C8B-B14F-4D97-AF65-F5344CB8AC3E}">
        <p14:creationId xmlns:p14="http://schemas.microsoft.com/office/powerpoint/2010/main" val="3839258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checkerboard(across)">
                                      <p:cBhvr>
                                        <p:cTn id="7" dur="1000"/>
                                        <p:tgtEl>
                                          <p:spTgt spid="922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227"/>
                                        </p:tgtEl>
                                        <p:attrNameLst>
                                          <p:attrName>style.visibility</p:attrName>
                                        </p:attrNameLst>
                                      </p:cBhvr>
                                      <p:to>
                                        <p:strVal val="visible"/>
                                      </p:to>
                                    </p:set>
                                    <p:animEffect transition="in" filter="box(in)">
                                      <p:cBhvr>
                                        <p:cTn id="10" dur="1000"/>
                                        <p:tgtEl>
                                          <p:spTgt spid="9227"/>
                                        </p:tgtEl>
                                      </p:cBhvr>
                                    </p:animEffect>
                                  </p:childTnLst>
                                </p:cTn>
                              </p:par>
                            </p:childTnLst>
                          </p:cTn>
                        </p:par>
                        <p:par>
                          <p:cTn id="11" fill="hold" nodeType="afterGroup">
                            <p:stCondLst>
                              <p:cond delay="1000"/>
                            </p:stCondLst>
                            <p:childTnLst>
                              <p:par>
                                <p:cTn id="12" presetID="5" presetClass="entr" presetSubtype="10" fill="hold" nodeType="afterEffect">
                                  <p:stCondLst>
                                    <p:cond delay="0"/>
                                  </p:stCondLst>
                                  <p:childTnLst>
                                    <p:set>
                                      <p:cBhvr>
                                        <p:cTn id="13" dur="1" fill="hold">
                                          <p:stCondLst>
                                            <p:cond delay="0"/>
                                          </p:stCondLst>
                                        </p:cTn>
                                        <p:tgtEl>
                                          <p:spTgt spid="9224"/>
                                        </p:tgtEl>
                                        <p:attrNameLst>
                                          <p:attrName>style.visibility</p:attrName>
                                        </p:attrNameLst>
                                      </p:cBhvr>
                                      <p:to>
                                        <p:strVal val="visible"/>
                                      </p:to>
                                    </p:set>
                                    <p:animEffect transition="in" filter="checkerboard(across)">
                                      <p:cBhvr>
                                        <p:cTn id="14" dur="1000"/>
                                        <p:tgtEl>
                                          <p:spTgt spid="9224"/>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9234"/>
                                        </p:tgtEl>
                                        <p:attrNameLst>
                                          <p:attrName>style.visibility</p:attrName>
                                        </p:attrNameLst>
                                      </p:cBhvr>
                                      <p:to>
                                        <p:strVal val="visible"/>
                                      </p:to>
                                    </p:set>
                                    <p:animEffect transition="in" filter="dissolve">
                                      <p:cBhvr>
                                        <p:cTn id="17" dur="1000"/>
                                        <p:tgtEl>
                                          <p:spTgt spid="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animBg="1"/>
      <p:bldP spid="92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 y="785813"/>
            <a:ext cx="9017000" cy="5466881"/>
          </a:xfrm>
          <a:prstGeom prst="rect">
            <a:avLst/>
          </a:prstGeom>
        </p:spPr>
        <p:txBody>
          <a:bodyPr wrap="square" lIns="80010" tIns="40005" rIns="80010" bIns="40005">
            <a:spAutoFit/>
          </a:bodyPr>
          <a:lstStyle/>
          <a:p>
            <a:pPr>
              <a:spcBef>
                <a:spcPts val="525"/>
              </a:spcBef>
              <a:spcAft>
                <a:spcPts val="525"/>
              </a:spcAft>
            </a:pPr>
            <a:r>
              <a:rPr lang="it-IT" sz="2500" b="1" dirty="0">
                <a:solidFill>
                  <a:srgbClr val="5F24E7"/>
                </a:solidFill>
                <a:latin typeface="Times New Roman" pitchFamily="18" charset="0"/>
                <a:cs typeface="Times New Roman" pitchFamily="18" charset="0"/>
              </a:rPr>
              <a:t>I- </a:t>
            </a:r>
            <a:r>
              <a:rPr lang="it-IT" sz="2500" b="1" u="sng" dirty="0">
                <a:solidFill>
                  <a:srgbClr val="5F24E7"/>
                </a:solidFill>
                <a:latin typeface="Times New Roman" pitchFamily="18" charset="0"/>
                <a:cs typeface="Times New Roman" pitchFamily="18" charset="0"/>
              </a:rPr>
              <a:t>Silic</a:t>
            </a:r>
            <a:r>
              <a:rPr lang="it-IT" sz="2500" b="1" dirty="0">
                <a:solidFill>
                  <a:srgbClr val="5F24E7"/>
                </a:solidFill>
                <a:latin typeface="Times New Roman" pitchFamily="18" charset="0"/>
                <a:cs typeface="Times New Roman" pitchFamily="18" charset="0"/>
              </a:rPr>
              <a:t>  (Si = 28)</a:t>
            </a:r>
            <a:endParaRPr lang="en-US" sz="2500" b="1" dirty="0">
              <a:solidFill>
                <a:srgbClr val="5F24E7"/>
              </a:solidFill>
              <a:latin typeface="Times New Roman" pitchFamily="18" charset="0"/>
              <a:cs typeface="Times New Roman" pitchFamily="18" charset="0"/>
            </a:endParaRPr>
          </a:p>
          <a:p>
            <a:pPr>
              <a:spcBef>
                <a:spcPts val="525"/>
              </a:spcBef>
              <a:spcAft>
                <a:spcPts val="525"/>
              </a:spcAft>
            </a:pPr>
            <a:r>
              <a:rPr lang="en-US" sz="2500" b="1" i="1" u="sng" dirty="0">
                <a:solidFill>
                  <a:srgbClr val="5F24E7"/>
                </a:solidFill>
                <a:latin typeface="Times New Roman" pitchFamily="18" charset="0"/>
                <a:cs typeface="Times New Roman" pitchFamily="18" charset="0"/>
              </a:rPr>
              <a:t>1. </a:t>
            </a:r>
            <a:r>
              <a:rPr lang="en-US" sz="2500" b="1" i="1" u="sng" dirty="0" err="1">
                <a:solidFill>
                  <a:srgbClr val="5F24E7"/>
                </a:solidFill>
                <a:latin typeface="Times New Roman" pitchFamily="18" charset="0"/>
                <a:cs typeface="Times New Roman" pitchFamily="18" charset="0"/>
              </a:rPr>
              <a:t>Trạng</a:t>
            </a:r>
            <a:r>
              <a:rPr lang="en-US" sz="2500" b="1" i="1" u="sng" dirty="0">
                <a:solidFill>
                  <a:srgbClr val="5F24E7"/>
                </a:solidFill>
                <a:latin typeface="Times New Roman" pitchFamily="18" charset="0"/>
                <a:cs typeface="Times New Roman" pitchFamily="18" charset="0"/>
              </a:rPr>
              <a:t> </a:t>
            </a:r>
            <a:r>
              <a:rPr lang="en-US" sz="2500" b="1" i="1" u="sng" dirty="0" err="1">
                <a:solidFill>
                  <a:srgbClr val="5F24E7"/>
                </a:solidFill>
                <a:latin typeface="Times New Roman" pitchFamily="18" charset="0"/>
                <a:cs typeface="Times New Roman" pitchFamily="18" charset="0"/>
              </a:rPr>
              <a:t>thái</a:t>
            </a:r>
            <a:r>
              <a:rPr lang="en-US" sz="2500" b="1" i="1" u="sng" dirty="0">
                <a:solidFill>
                  <a:srgbClr val="5F24E7"/>
                </a:solidFill>
                <a:latin typeface="Times New Roman" pitchFamily="18" charset="0"/>
                <a:cs typeface="Times New Roman" pitchFamily="18" charset="0"/>
              </a:rPr>
              <a:t> </a:t>
            </a:r>
            <a:r>
              <a:rPr lang="en-US" sz="2500" b="1" i="1" u="sng" dirty="0" err="1">
                <a:solidFill>
                  <a:srgbClr val="5F24E7"/>
                </a:solidFill>
                <a:latin typeface="Times New Roman" pitchFamily="18" charset="0"/>
                <a:cs typeface="Times New Roman" pitchFamily="18" charset="0"/>
              </a:rPr>
              <a:t>thiên</a:t>
            </a:r>
            <a:r>
              <a:rPr lang="en-US" sz="2500" b="1" i="1" u="sng" dirty="0">
                <a:solidFill>
                  <a:srgbClr val="5F24E7"/>
                </a:solidFill>
                <a:latin typeface="Times New Roman" pitchFamily="18" charset="0"/>
                <a:cs typeface="Times New Roman" pitchFamily="18" charset="0"/>
              </a:rPr>
              <a:t> </a:t>
            </a:r>
            <a:r>
              <a:rPr lang="en-US" sz="2500" b="1" i="1" u="sng" dirty="0" err="1">
                <a:solidFill>
                  <a:srgbClr val="5F24E7"/>
                </a:solidFill>
                <a:latin typeface="Times New Roman" pitchFamily="18" charset="0"/>
                <a:cs typeface="Times New Roman" pitchFamily="18" charset="0"/>
              </a:rPr>
              <a:t>nhiên</a:t>
            </a:r>
            <a:r>
              <a:rPr lang="en-US" sz="2500" dirty="0">
                <a:solidFill>
                  <a:srgbClr val="5F24E7"/>
                </a:solidFill>
                <a:latin typeface="Times New Roman" pitchFamily="18" charset="0"/>
                <a:cs typeface="Times New Roman" pitchFamily="18" charset="0"/>
              </a:rPr>
              <a:t>:</a:t>
            </a:r>
          </a:p>
          <a:p>
            <a:pPr>
              <a:spcBef>
                <a:spcPts val="525"/>
              </a:spcBef>
              <a:spcAft>
                <a:spcPts val="525"/>
              </a:spcAft>
            </a:pPr>
            <a:r>
              <a:rPr lang="en-US" sz="2500" dirty="0">
                <a:latin typeface="Times New Roman" pitchFamily="18" charset="0"/>
                <a:cs typeface="Times New Roman" pitchFamily="18" charset="0"/>
                <a:sym typeface="Symbol"/>
              </a:rPr>
              <a:t></a:t>
            </a:r>
            <a:r>
              <a:rPr lang="en-US" sz="2500" dirty="0">
                <a:latin typeface="Times New Roman" pitchFamily="18" charset="0"/>
                <a:cs typeface="Times New Roman" pitchFamily="18" charset="0"/>
              </a:rPr>
              <a:t> Si </a:t>
            </a:r>
            <a:r>
              <a:rPr lang="en-US" sz="2500" dirty="0" err="1">
                <a:latin typeface="Times New Roman" pitchFamily="18" charset="0"/>
                <a:cs typeface="Times New Roman" pitchFamily="18" charset="0"/>
              </a:rPr>
              <a:t>chiếm</a:t>
            </a:r>
            <a:r>
              <a:rPr lang="en-US" sz="2500" dirty="0">
                <a:latin typeface="Times New Roman" pitchFamily="18" charset="0"/>
                <a:cs typeface="Times New Roman" pitchFamily="18" charset="0"/>
              </a:rPr>
              <a:t> 1/4 </a:t>
            </a:r>
            <a:r>
              <a:rPr lang="en-US" sz="2500" dirty="0" err="1">
                <a:latin typeface="Times New Roman" pitchFamily="18" charset="0"/>
                <a:cs typeface="Times New Roman" pitchFamily="18" charset="0"/>
              </a:rPr>
              <a:t>khối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lượng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vỏ</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quả</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đất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ng.tố</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thứ</a:t>
            </a:r>
            <a:r>
              <a:rPr lang="en-US" sz="2500" dirty="0">
                <a:latin typeface="Times New Roman" pitchFamily="18" charset="0"/>
                <a:cs typeface="Times New Roman" pitchFamily="18" charset="0"/>
              </a:rPr>
              <a:t> 2 </a:t>
            </a: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nhiều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trong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vỏ</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quả</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đất</a:t>
            </a:r>
            <a:r>
              <a:rPr lang="en-US" sz="2500" dirty="0">
                <a:latin typeface="Times New Roman" pitchFamily="18" charset="0"/>
                <a:cs typeface="Times New Roman" pitchFamily="18" charset="0"/>
              </a:rPr>
              <a:t>.</a:t>
            </a:r>
          </a:p>
          <a:p>
            <a:pPr>
              <a:spcBef>
                <a:spcPts val="525"/>
              </a:spcBef>
              <a:spcAft>
                <a:spcPts val="525"/>
              </a:spcAft>
            </a:pPr>
            <a:r>
              <a:rPr lang="en-US" sz="2500" dirty="0">
                <a:latin typeface="Times New Roman" pitchFamily="18" charset="0"/>
                <a:cs typeface="Times New Roman" pitchFamily="18" charset="0"/>
                <a:sym typeface="Symbol"/>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Tồn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tại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dạng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hợp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chất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trắng,đất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sét</a:t>
            </a:r>
            <a:r>
              <a:rPr lang="en-US" sz="2500" dirty="0">
                <a:latin typeface="Times New Roman" pitchFamily="18" charset="0"/>
                <a:cs typeface="Times New Roman" pitchFamily="18" charset="0"/>
              </a:rPr>
              <a:t>)</a:t>
            </a:r>
          </a:p>
          <a:p>
            <a:pPr>
              <a:spcBef>
                <a:spcPts val="525"/>
              </a:spcBef>
              <a:spcAft>
                <a:spcPts val="525"/>
              </a:spcAft>
            </a:pPr>
            <a:r>
              <a:rPr lang="en-US" sz="2500" b="1" i="1" u="sng" dirty="0">
                <a:solidFill>
                  <a:srgbClr val="5F24E7"/>
                </a:solidFill>
                <a:latin typeface="Times New Roman" pitchFamily="18" charset="0"/>
                <a:cs typeface="Times New Roman" pitchFamily="18" charset="0"/>
              </a:rPr>
              <a:t>2. </a:t>
            </a:r>
            <a:r>
              <a:rPr lang="en-US" sz="2500" b="1" i="1" u="sng" dirty="0" err="1">
                <a:solidFill>
                  <a:srgbClr val="5F24E7"/>
                </a:solidFill>
                <a:latin typeface="Times New Roman" pitchFamily="18" charset="0"/>
                <a:cs typeface="Times New Roman" pitchFamily="18" charset="0"/>
              </a:rPr>
              <a:t>Tính</a:t>
            </a:r>
            <a:r>
              <a:rPr lang="en-US" sz="2500" b="1" i="1" u="sng" dirty="0">
                <a:solidFill>
                  <a:srgbClr val="5F24E7"/>
                </a:solidFill>
                <a:latin typeface="Times New Roman" pitchFamily="18" charset="0"/>
                <a:cs typeface="Times New Roman" pitchFamily="18" charset="0"/>
              </a:rPr>
              <a:t> </a:t>
            </a:r>
            <a:r>
              <a:rPr lang="en-US" sz="2500" b="1" i="1" u="sng" dirty="0" err="1">
                <a:solidFill>
                  <a:srgbClr val="5F24E7"/>
                </a:solidFill>
                <a:latin typeface="Times New Roman" pitchFamily="18" charset="0"/>
                <a:cs typeface="Times New Roman" pitchFamily="18" charset="0"/>
              </a:rPr>
              <a:t>chất</a:t>
            </a:r>
            <a:r>
              <a:rPr lang="en-US" sz="2500" b="1" i="1" u="sng" dirty="0">
                <a:solidFill>
                  <a:srgbClr val="5F24E7"/>
                </a:solidFill>
                <a:latin typeface="Times New Roman" pitchFamily="18" charset="0"/>
                <a:cs typeface="Times New Roman" pitchFamily="18" charset="0"/>
              </a:rPr>
              <a:t>:</a:t>
            </a:r>
            <a:endParaRPr lang="en-US" sz="2500" dirty="0">
              <a:solidFill>
                <a:srgbClr val="5F24E7"/>
              </a:solidFill>
              <a:latin typeface="Times New Roman" pitchFamily="18" charset="0"/>
              <a:cs typeface="Times New Roman" pitchFamily="18" charset="0"/>
            </a:endParaRPr>
          </a:p>
          <a:p>
            <a:pPr>
              <a:spcBef>
                <a:spcPts val="525"/>
              </a:spcBef>
              <a:spcAft>
                <a:spcPts val="525"/>
              </a:spcAft>
            </a:pP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Chất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rắn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màu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xám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nóng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chảy</a:t>
            </a:r>
            <a:r>
              <a:rPr lang="en-US" sz="2500" dirty="0">
                <a:latin typeface="Times New Roman" pitchFamily="18" charset="0"/>
                <a:cs typeface="Times New Roman" pitchFamily="18" charset="0"/>
              </a:rPr>
              <a:t>..</a:t>
            </a:r>
          </a:p>
          <a:p>
            <a:pPr>
              <a:spcBef>
                <a:spcPts val="525"/>
              </a:spcBef>
              <a:spcAft>
                <a:spcPts val="525"/>
              </a:spcAft>
            </a:pP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Chất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bán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dẫn</a:t>
            </a:r>
            <a:r>
              <a:rPr lang="en-US" sz="2500" dirty="0">
                <a:latin typeface="Times New Roman" pitchFamily="18" charset="0"/>
                <a:cs typeface="Times New Roman" pitchFamily="18" charset="0"/>
              </a:rPr>
              <a:t>.</a:t>
            </a:r>
          </a:p>
          <a:p>
            <a:pPr>
              <a:spcBef>
                <a:spcPts val="525"/>
              </a:spcBef>
              <a:spcAft>
                <a:spcPts val="525"/>
              </a:spcAft>
            </a:pPr>
            <a:r>
              <a:rPr lang="en-US" sz="2500" dirty="0">
                <a:latin typeface="Times New Roman" pitchFamily="18" charset="0"/>
                <a:cs typeface="Times New Roman" pitchFamily="18" charset="0"/>
              </a:rPr>
              <a:t>- P </a:t>
            </a:r>
            <a:r>
              <a:rPr lang="en-US" sz="2500" dirty="0" err="1">
                <a:latin typeface="Times New Roman" pitchFamily="18" charset="0"/>
                <a:cs typeface="Times New Roman" pitchFamily="18" charset="0"/>
              </a:rPr>
              <a:t>kim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hoạt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động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hóa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học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yếu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hơn</a:t>
            </a:r>
            <a:r>
              <a:rPr lang="en-US" sz="2500" dirty="0">
                <a:latin typeface="Times New Roman" pitchFamily="18" charset="0"/>
                <a:cs typeface="Times New Roman" pitchFamily="18" charset="0"/>
              </a:rPr>
              <a:t> C, Cl.</a:t>
            </a:r>
          </a:p>
          <a:p>
            <a:pPr>
              <a:spcBef>
                <a:spcPts val="525"/>
              </a:spcBef>
              <a:spcAft>
                <a:spcPts val="525"/>
              </a:spcAft>
            </a:pPr>
            <a:r>
              <a:rPr lang="pt-BR" sz="2500" dirty="0">
                <a:latin typeface="Times New Roman" pitchFamily="18" charset="0"/>
                <a:cs typeface="Times New Roman" pitchFamily="18" charset="0"/>
              </a:rPr>
              <a:t>- </a:t>
            </a:r>
            <a:r>
              <a:rPr lang="pt-BR" sz="2500" dirty="0">
                <a:latin typeface="Times New Roman" pitchFamily="18" charset="0"/>
                <a:cs typeface="Times New Roman" pitchFamily="18" charset="0"/>
              </a:rPr>
              <a:t>Tác </a:t>
            </a:r>
            <a:r>
              <a:rPr lang="pt-BR" sz="2500" dirty="0">
                <a:latin typeface="Times New Roman" pitchFamily="18" charset="0"/>
                <a:cs typeface="Times New Roman" pitchFamily="18" charset="0"/>
              </a:rPr>
              <a:t>dụng với O</a:t>
            </a:r>
            <a:r>
              <a:rPr lang="pt-BR" sz="2500" baseline="-25000" dirty="0">
                <a:latin typeface="Times New Roman" pitchFamily="18" charset="0"/>
                <a:cs typeface="Times New Roman" pitchFamily="18" charset="0"/>
              </a:rPr>
              <a:t>2</a:t>
            </a:r>
            <a:r>
              <a:rPr lang="pt-BR" sz="2500" dirty="0">
                <a:latin typeface="Times New Roman" pitchFamily="18" charset="0"/>
                <a:cs typeface="Times New Roman" pitchFamily="18" charset="0"/>
              </a:rPr>
              <a:t> ở nhiệt độ cao:</a:t>
            </a:r>
            <a:endParaRPr lang="en-US" sz="2500" dirty="0">
              <a:latin typeface="Times New Roman" pitchFamily="18" charset="0"/>
              <a:cs typeface="Times New Roman" pitchFamily="18" charset="0"/>
            </a:endParaRPr>
          </a:p>
          <a:p>
            <a:pPr>
              <a:spcBef>
                <a:spcPts val="525"/>
              </a:spcBef>
              <a:spcAft>
                <a:spcPts val="525"/>
              </a:spcAft>
            </a:pPr>
            <a:r>
              <a:rPr lang="en-US" sz="2500" dirty="0">
                <a:latin typeface="Times New Roman" pitchFamily="18" charset="0"/>
                <a:cs typeface="Times New Roman" pitchFamily="18" charset="0"/>
              </a:rPr>
              <a:t>                                  Si </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O</a:t>
            </a:r>
            <a:r>
              <a:rPr lang="en-US" sz="2500" baseline="-25000" dirty="0" err="1">
                <a:latin typeface="Times New Roman" pitchFamily="18" charset="0"/>
                <a:cs typeface="Times New Roman" pitchFamily="18" charset="0"/>
              </a:rPr>
              <a:t>2</a:t>
            </a:r>
            <a:r>
              <a:rPr lang="en-US" sz="2500" dirty="0">
                <a:latin typeface="Times New Roman" pitchFamily="18" charset="0"/>
                <a:cs typeface="Times New Roman" pitchFamily="18" charset="0"/>
              </a:rPr>
              <a:t> </a:t>
            </a:r>
            <a:r>
              <a:rPr lang="en-US" sz="2500" dirty="0">
                <a:latin typeface="Times New Roman" pitchFamily="18" charset="0"/>
                <a:cs typeface="Times New Roman" pitchFamily="18" charset="0"/>
                <a:sym typeface="Symbol"/>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SiO</a:t>
            </a:r>
            <a:r>
              <a:rPr lang="en-US" sz="2500" baseline="-25000" dirty="0" err="1">
                <a:latin typeface="Times New Roman" pitchFamily="18" charset="0"/>
                <a:cs typeface="Times New Roman" pitchFamily="18" charset="0"/>
              </a:rPr>
              <a:t>2</a:t>
            </a:r>
            <a:endParaRPr lang="en-US" sz="2500" baseline="-25000" dirty="0">
              <a:latin typeface="Times New Roman" pitchFamily="18" charset="0"/>
              <a:cs typeface="Times New Roman" pitchFamily="18" charset="0"/>
            </a:endParaRPr>
          </a:p>
        </p:txBody>
      </p:sp>
      <p:sp>
        <p:nvSpPr>
          <p:cNvPr id="3" name="TextBox 2"/>
          <p:cNvSpPr txBox="1"/>
          <p:nvPr/>
        </p:nvSpPr>
        <p:spPr>
          <a:xfrm>
            <a:off x="617202" y="71438"/>
            <a:ext cx="8256684" cy="511679"/>
          </a:xfrm>
          <a:prstGeom prst="rect">
            <a:avLst/>
          </a:prstGeom>
          <a:noFill/>
        </p:spPr>
        <p:txBody>
          <a:bodyPr wrap="none" lIns="80010" tIns="40005" rIns="80010" bIns="40005" rtlCol="0">
            <a:spAutoFit/>
          </a:bodyPr>
          <a:lstStyle/>
          <a:p>
            <a:r>
              <a:rPr lang="it-IT" sz="2800" b="1" dirty="0">
                <a:solidFill>
                  <a:srgbClr val="FF0000"/>
                </a:solidFill>
                <a:latin typeface="Times New Roman" pitchFamily="18" charset="0"/>
                <a:cs typeface="Times New Roman" pitchFamily="18" charset="0"/>
              </a:rPr>
              <a:t>Tiết 39 - Bài 30</a:t>
            </a:r>
            <a:r>
              <a:rPr lang="it-IT" sz="2800" dirty="0">
                <a:solidFill>
                  <a:srgbClr val="FF0000"/>
                </a:solidFill>
                <a:latin typeface="Times New Roman" pitchFamily="18" charset="0"/>
                <a:cs typeface="Times New Roman" pitchFamily="18" charset="0"/>
              </a:rPr>
              <a:t> </a:t>
            </a:r>
            <a:r>
              <a:rPr lang="it-IT" sz="2800" i="1" dirty="0">
                <a:solidFill>
                  <a:srgbClr val="FF0000"/>
                </a:solidFill>
                <a:latin typeface="Times New Roman" pitchFamily="18" charset="0"/>
                <a:cs typeface="Times New Roman" pitchFamily="18" charset="0"/>
              </a:rPr>
              <a:t>:</a:t>
            </a:r>
            <a:r>
              <a:rPr lang="it-IT" sz="2800" dirty="0">
                <a:solidFill>
                  <a:srgbClr val="FF0000"/>
                </a:solidFill>
                <a:latin typeface="Times New Roman" pitchFamily="18" charset="0"/>
                <a:cs typeface="Times New Roman" pitchFamily="18" charset="0"/>
              </a:rPr>
              <a:t>   </a:t>
            </a:r>
            <a:r>
              <a:rPr lang="it-IT" sz="2800" b="1" dirty="0">
                <a:solidFill>
                  <a:srgbClr val="FF0000"/>
                </a:solidFill>
                <a:latin typeface="Times New Roman" pitchFamily="18" charset="0"/>
                <a:cs typeface="Times New Roman" pitchFamily="18" charset="0"/>
              </a:rPr>
              <a:t>SILIC- </a:t>
            </a:r>
            <a:r>
              <a:rPr lang="it-IT" sz="2800" b="1" dirty="0">
                <a:solidFill>
                  <a:srgbClr val="FF0000"/>
                </a:solidFill>
                <a:latin typeface="Times New Roman" pitchFamily="18" charset="0"/>
                <a:cs typeface="Times New Roman" pitchFamily="18" charset="0"/>
              </a:rPr>
              <a:t>CÔNG NGHIỆP </a:t>
            </a:r>
            <a:r>
              <a:rPr lang="it-IT" sz="2800" b="1" dirty="0">
                <a:solidFill>
                  <a:srgbClr val="FF0000"/>
                </a:solidFill>
                <a:latin typeface="Times New Roman" pitchFamily="18" charset="0"/>
                <a:cs typeface="Times New Roman" pitchFamily="18" charset="0"/>
              </a:rPr>
              <a:t>SILICAT</a:t>
            </a:r>
            <a:endParaRPr lang="en-US" sz="2800" dirty="0">
              <a:solidFill>
                <a:srgbClr val="FF0000"/>
              </a:solidFill>
              <a:latin typeface="Times New Roman" pitchFamily="18" charset="0"/>
              <a:cs typeface="Times New Roman" pitchFamily="18" charset="0"/>
            </a:endParaRPr>
          </a:p>
        </p:txBody>
      </p:sp>
      <p:sp>
        <p:nvSpPr>
          <p:cNvPr id="4" name="TextBox 3"/>
          <p:cNvSpPr txBox="1"/>
          <p:nvPr/>
        </p:nvSpPr>
        <p:spPr>
          <a:xfrm>
            <a:off x="3619500" y="6025976"/>
            <a:ext cx="302647" cy="357790"/>
          </a:xfrm>
          <a:prstGeom prst="rect">
            <a:avLst/>
          </a:prstGeom>
          <a:noFill/>
        </p:spPr>
        <p:txBody>
          <a:bodyPr wrap="none" lIns="80010" tIns="40005" rIns="80010" bIns="40005" rtlCol="0">
            <a:spAutoFit/>
          </a:bodyPr>
          <a:lstStyle/>
          <a:p>
            <a:r>
              <a:rPr lang="en-US" dirty="0" smtClean="0">
                <a:latin typeface="Times New Roman" pitchFamily="18" charset="0"/>
                <a:cs typeface="Times New Roman" pitchFamily="18" charset="0"/>
              </a:rPr>
              <a:t>t</a:t>
            </a:r>
            <a:r>
              <a:rPr lang="en-US" baseline="30000" dirty="0" smtClean="0">
                <a:latin typeface="Times New Roman" pitchFamily="18" charset="0"/>
                <a:cs typeface="Times New Roman" pitchFamily="18" charset="0"/>
              </a:rPr>
              <a:t>o</a:t>
            </a:r>
            <a:endParaRPr lang="en-US" dirty="0">
              <a:latin typeface="Times New Roman" pitchFamily="18" charset="0"/>
              <a:cs typeface="Times New Roman" pitchFamily="18" charset="0"/>
            </a:endParaRPr>
          </a:p>
        </p:txBody>
      </p:sp>
      <p:pic>
        <p:nvPicPr>
          <p:cNvPr id="5" name="Picture 2" descr="App Insights: Tập viết chữ đẹp | Apptopi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73" b="20723"/>
          <a:stretch/>
        </p:blipFill>
        <p:spPr bwMode="auto">
          <a:xfrm>
            <a:off x="3032372" y="619664"/>
            <a:ext cx="858570" cy="626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979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7" descr="cát thạch 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838201"/>
            <a:ext cx="7924800"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a:extLst>
              <a:ext uri="{FF2B5EF4-FFF2-40B4-BE49-F238E27FC236}">
                <a16:creationId xmlns:a16="http://schemas.microsoft.com/office/drawing/2014/main" xmlns="" id="{5773CAD6-85BE-417E-B0AC-0CAD0548C77F}"/>
              </a:ext>
            </a:extLst>
          </p:cNvPr>
          <p:cNvSpPr>
            <a:spLocks noChangeArrowheads="1"/>
          </p:cNvSpPr>
          <p:nvPr/>
        </p:nvSpPr>
        <p:spPr bwMode="auto">
          <a:xfrm>
            <a:off x="1066800" y="990601"/>
            <a:ext cx="5867400"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defRPr/>
            </a:pPr>
            <a:r>
              <a:rPr lang="en-US" altLang="en-US" sz="3200">
                <a:solidFill>
                  <a:srgbClr val="0000FF"/>
                </a:solidFill>
                <a:effectLst>
                  <a:outerShdw blurRad="38100" dist="38100" dir="2700000" algn="tl">
                    <a:srgbClr val="C0C0C0"/>
                  </a:outerShdw>
                </a:effectLst>
                <a:latin typeface="Times New Roman" panose="02020603050405020304" pitchFamily="18" charset="0"/>
              </a:rPr>
              <a:t>SILIC ĐIOXIT(SiO</a:t>
            </a:r>
            <a:r>
              <a:rPr lang="en-US" altLang="en-US" sz="3200" baseline="-25000">
                <a:solidFill>
                  <a:srgbClr val="0000FF"/>
                </a:solidFill>
                <a:effectLst>
                  <a:outerShdw blurRad="38100" dist="38100" dir="2700000" algn="tl">
                    <a:srgbClr val="C0C0C0"/>
                  </a:outerShdw>
                </a:effectLst>
                <a:latin typeface="Times New Roman" panose="02020603050405020304" pitchFamily="18" charset="0"/>
              </a:rPr>
              <a:t>2</a:t>
            </a:r>
            <a:r>
              <a:rPr lang="en-US" altLang="en-US" sz="3200">
                <a:solidFill>
                  <a:srgbClr val="0000FF"/>
                </a:solidFill>
                <a:effectLst>
                  <a:outerShdw blurRad="38100" dist="38100" dir="2700000" algn="tl">
                    <a:srgbClr val="C0C0C0"/>
                  </a:outerShdw>
                </a:effectLst>
                <a:latin typeface="Times New Roman" panose="02020603050405020304" pitchFamily="18" charset="0"/>
              </a:rPr>
              <a:t>)</a:t>
            </a:r>
          </a:p>
        </p:txBody>
      </p:sp>
    </p:spTree>
    <p:extLst>
      <p:ext uri="{BB962C8B-B14F-4D97-AF65-F5344CB8AC3E}">
        <p14:creationId xmlns:p14="http://schemas.microsoft.com/office/powerpoint/2010/main" val="3131387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500" y="714375"/>
            <a:ext cx="8191500" cy="4697440"/>
          </a:xfrm>
          <a:prstGeom prst="rect">
            <a:avLst/>
          </a:prstGeom>
        </p:spPr>
        <p:txBody>
          <a:bodyPr wrap="square" lIns="80010" tIns="40005" rIns="80010" bIns="40005">
            <a:spAutoFit/>
          </a:bodyPr>
          <a:lstStyle/>
          <a:p>
            <a:pPr>
              <a:lnSpc>
                <a:spcPct val="150000"/>
              </a:lnSpc>
            </a:pPr>
            <a:r>
              <a:rPr lang="en-US" sz="2500" b="1" dirty="0">
                <a:solidFill>
                  <a:srgbClr val="5F24E7"/>
                </a:solidFill>
                <a:latin typeface="Times New Roman" pitchFamily="18" charset="0"/>
                <a:cs typeface="Times New Roman" pitchFamily="18" charset="0"/>
              </a:rPr>
              <a:t>II- </a:t>
            </a:r>
            <a:r>
              <a:rPr lang="en-US" sz="2500" b="1" dirty="0" err="1">
                <a:solidFill>
                  <a:srgbClr val="5F24E7"/>
                </a:solidFill>
                <a:latin typeface="Times New Roman" pitchFamily="18" charset="0"/>
                <a:cs typeface="Times New Roman" pitchFamily="18" charset="0"/>
              </a:rPr>
              <a:t>SILIC</a:t>
            </a:r>
            <a:r>
              <a:rPr lang="en-US" sz="2500" b="1" dirty="0">
                <a:solidFill>
                  <a:srgbClr val="5F24E7"/>
                </a:solidFill>
                <a:latin typeface="Times New Roman" pitchFamily="18" charset="0"/>
                <a:cs typeface="Times New Roman" pitchFamily="18" charset="0"/>
              </a:rPr>
              <a:t> </a:t>
            </a:r>
            <a:r>
              <a:rPr lang="en-US" sz="2500" b="1" dirty="0" err="1">
                <a:solidFill>
                  <a:srgbClr val="5F24E7"/>
                </a:solidFill>
                <a:latin typeface="Times New Roman" pitchFamily="18" charset="0"/>
                <a:cs typeface="Times New Roman" pitchFamily="18" charset="0"/>
              </a:rPr>
              <a:t>DIOXIT</a:t>
            </a:r>
            <a:r>
              <a:rPr lang="en-US" sz="2500" b="1" dirty="0">
                <a:solidFill>
                  <a:srgbClr val="5F24E7"/>
                </a:solidFill>
                <a:latin typeface="Times New Roman" pitchFamily="18" charset="0"/>
                <a:cs typeface="Times New Roman" pitchFamily="18" charset="0"/>
              </a:rPr>
              <a:t> (</a:t>
            </a:r>
            <a:r>
              <a:rPr lang="en-US" sz="2500" b="1" dirty="0" err="1">
                <a:solidFill>
                  <a:srgbClr val="5F24E7"/>
                </a:solidFill>
                <a:latin typeface="Times New Roman" pitchFamily="18" charset="0"/>
                <a:cs typeface="Times New Roman" pitchFamily="18" charset="0"/>
              </a:rPr>
              <a:t>SiO</a:t>
            </a:r>
            <a:r>
              <a:rPr lang="en-US" sz="2500" b="1" baseline="-25000" dirty="0" err="1">
                <a:solidFill>
                  <a:srgbClr val="5F24E7"/>
                </a:solidFill>
                <a:latin typeface="Times New Roman" pitchFamily="18" charset="0"/>
                <a:cs typeface="Times New Roman" pitchFamily="18" charset="0"/>
              </a:rPr>
              <a:t>2</a:t>
            </a:r>
            <a:r>
              <a:rPr lang="en-US" sz="2500" b="1" dirty="0">
                <a:solidFill>
                  <a:srgbClr val="5F24E7"/>
                </a:solidFill>
                <a:latin typeface="Times New Roman" pitchFamily="18" charset="0"/>
                <a:cs typeface="Times New Roman" pitchFamily="18" charset="0"/>
              </a:rPr>
              <a:t>)</a:t>
            </a:r>
          </a:p>
          <a:p>
            <a:pPr>
              <a:lnSpc>
                <a:spcPct val="150000"/>
              </a:lnSpc>
            </a:pP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SiO</a:t>
            </a:r>
            <a:r>
              <a:rPr lang="en-US" sz="2500" baseline="-25000" dirty="0" err="1">
                <a:latin typeface="Times New Roman" pitchFamily="18" charset="0"/>
                <a:cs typeface="Times New Roman" pitchFamily="18" charset="0"/>
              </a:rPr>
              <a:t>2</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oxit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axit</a:t>
            </a:r>
            <a:r>
              <a:rPr lang="en-US" sz="2500" dirty="0">
                <a:latin typeface="Times New Roman" pitchFamily="18" charset="0"/>
                <a:cs typeface="Times New Roman" pitchFamily="18" charset="0"/>
              </a:rPr>
              <a:t> </a:t>
            </a:r>
            <a:r>
              <a:rPr lang="en-US" sz="2500" dirty="0">
                <a:latin typeface="Times New Roman" pitchFamily="18" charset="0"/>
                <a:cs typeface="Times New Roman" pitchFamily="18" charset="0"/>
              </a:rPr>
              <a:t> </a:t>
            </a:r>
            <a:endParaRPr lang="en-US" sz="2500" dirty="0" smtClean="0">
              <a:latin typeface="Times New Roman" pitchFamily="18" charset="0"/>
              <a:cs typeface="Times New Roman" pitchFamily="18" charset="0"/>
            </a:endParaRPr>
          </a:p>
          <a:p>
            <a:pPr>
              <a:lnSpc>
                <a:spcPct val="150000"/>
              </a:lnSpc>
            </a:pPr>
            <a:r>
              <a:rPr lang="pt-BR" sz="2500" dirty="0" smtClean="0">
                <a:solidFill>
                  <a:srgbClr val="5F24E7"/>
                </a:solidFill>
                <a:latin typeface="Times New Roman" pitchFamily="18" charset="0"/>
                <a:cs typeface="Times New Roman" pitchFamily="18" charset="0"/>
              </a:rPr>
              <a:t>1</a:t>
            </a:r>
            <a:r>
              <a:rPr lang="pt-BR" sz="2500" dirty="0">
                <a:solidFill>
                  <a:srgbClr val="5F24E7"/>
                </a:solidFill>
                <a:latin typeface="Times New Roman" pitchFamily="18" charset="0"/>
                <a:cs typeface="Times New Roman" pitchFamily="18" charset="0"/>
              </a:rPr>
              <a:t>) </a:t>
            </a:r>
            <a:r>
              <a:rPr lang="pt-BR" sz="2500" dirty="0">
                <a:solidFill>
                  <a:srgbClr val="5F24E7"/>
                </a:solidFill>
                <a:latin typeface="Times New Roman" pitchFamily="18" charset="0"/>
                <a:cs typeface="Times New Roman" pitchFamily="18" charset="0"/>
              </a:rPr>
              <a:t>Tác dụng với kiềm:</a:t>
            </a:r>
            <a:endParaRPr lang="en-US" sz="2500" dirty="0">
              <a:solidFill>
                <a:srgbClr val="5F24E7"/>
              </a:solidFill>
              <a:latin typeface="Times New Roman" pitchFamily="18" charset="0"/>
              <a:cs typeface="Times New Roman" pitchFamily="18" charset="0"/>
            </a:endParaRPr>
          </a:p>
          <a:p>
            <a:pPr>
              <a:lnSpc>
                <a:spcPct val="150000"/>
              </a:lnSpc>
            </a:pPr>
            <a:r>
              <a:rPr lang="pt-BR" sz="2500" dirty="0">
                <a:latin typeface="Times New Roman" pitchFamily="18" charset="0"/>
                <a:cs typeface="Times New Roman" pitchFamily="18" charset="0"/>
              </a:rPr>
              <a:t>                 SiO</a:t>
            </a:r>
            <a:r>
              <a:rPr lang="pt-BR" sz="2500" baseline="-25000" dirty="0">
                <a:latin typeface="Times New Roman" pitchFamily="18" charset="0"/>
                <a:cs typeface="Times New Roman" pitchFamily="18" charset="0"/>
              </a:rPr>
              <a:t>2</a:t>
            </a:r>
            <a:r>
              <a:rPr lang="pt-BR" sz="2500" dirty="0">
                <a:latin typeface="Times New Roman" pitchFamily="18" charset="0"/>
                <a:cs typeface="Times New Roman" pitchFamily="18" charset="0"/>
              </a:rPr>
              <a:t> </a:t>
            </a:r>
            <a:r>
              <a:rPr lang="pt-BR" sz="2500" dirty="0">
                <a:latin typeface="Times New Roman" pitchFamily="18" charset="0"/>
                <a:cs typeface="Times New Roman" pitchFamily="18" charset="0"/>
              </a:rPr>
              <a:t>+ 2NaOH </a:t>
            </a:r>
            <a:r>
              <a:rPr lang="en-US" sz="2500" dirty="0">
                <a:latin typeface="Times New Roman" pitchFamily="18" charset="0"/>
                <a:cs typeface="Times New Roman" pitchFamily="18" charset="0"/>
                <a:sym typeface="Symbol"/>
              </a:rPr>
              <a:t></a:t>
            </a:r>
            <a:r>
              <a:rPr lang="pt-BR" sz="2500" dirty="0">
                <a:latin typeface="Times New Roman" pitchFamily="18" charset="0"/>
                <a:cs typeface="Times New Roman" pitchFamily="18" charset="0"/>
              </a:rPr>
              <a:t> </a:t>
            </a:r>
            <a:r>
              <a:rPr lang="pt-BR" sz="2500" dirty="0">
                <a:latin typeface="Times New Roman" pitchFamily="18" charset="0"/>
                <a:cs typeface="Times New Roman" pitchFamily="18" charset="0"/>
              </a:rPr>
              <a:t>Na</a:t>
            </a:r>
            <a:r>
              <a:rPr lang="pt-BR" sz="2500" baseline="-25000" dirty="0">
                <a:latin typeface="Times New Roman" pitchFamily="18" charset="0"/>
                <a:cs typeface="Times New Roman" pitchFamily="18" charset="0"/>
              </a:rPr>
              <a:t>2</a:t>
            </a:r>
            <a:r>
              <a:rPr lang="pt-BR" sz="2500" dirty="0">
                <a:latin typeface="Times New Roman" pitchFamily="18" charset="0"/>
                <a:cs typeface="Times New Roman" pitchFamily="18" charset="0"/>
              </a:rPr>
              <a:t>SiO</a:t>
            </a:r>
            <a:r>
              <a:rPr lang="pt-BR" sz="2500" baseline="-25000" dirty="0">
                <a:latin typeface="Times New Roman" pitchFamily="18" charset="0"/>
                <a:cs typeface="Times New Roman" pitchFamily="18" charset="0"/>
              </a:rPr>
              <a:t>3</a:t>
            </a:r>
            <a:r>
              <a:rPr lang="pt-BR" sz="2500" dirty="0">
                <a:latin typeface="Times New Roman" pitchFamily="18" charset="0"/>
                <a:cs typeface="Times New Roman" pitchFamily="18" charset="0"/>
              </a:rPr>
              <a:t> </a:t>
            </a:r>
            <a:r>
              <a:rPr lang="pt-BR" sz="2500" dirty="0">
                <a:latin typeface="Times New Roman" pitchFamily="18" charset="0"/>
                <a:cs typeface="Times New Roman" pitchFamily="18" charset="0"/>
              </a:rPr>
              <a:t>+ </a:t>
            </a:r>
            <a:r>
              <a:rPr lang="pt-BR" sz="2500" dirty="0">
                <a:latin typeface="Times New Roman" pitchFamily="18" charset="0"/>
                <a:cs typeface="Times New Roman" pitchFamily="18" charset="0"/>
              </a:rPr>
              <a:t>H</a:t>
            </a:r>
            <a:r>
              <a:rPr lang="pt-BR" sz="2500" baseline="-25000" dirty="0">
                <a:latin typeface="Times New Roman" pitchFamily="18" charset="0"/>
                <a:cs typeface="Times New Roman" pitchFamily="18" charset="0"/>
              </a:rPr>
              <a:t>2</a:t>
            </a:r>
            <a:r>
              <a:rPr lang="pt-BR" sz="2500" dirty="0">
                <a:latin typeface="Times New Roman" pitchFamily="18" charset="0"/>
                <a:cs typeface="Times New Roman" pitchFamily="18" charset="0"/>
              </a:rPr>
              <a:t>O</a:t>
            </a:r>
          </a:p>
          <a:p>
            <a:pPr>
              <a:lnSpc>
                <a:spcPct val="150000"/>
              </a:lnSpc>
            </a:pPr>
            <a:r>
              <a:rPr lang="pt-BR" sz="2500" dirty="0">
                <a:latin typeface="Times New Roman" pitchFamily="18" charset="0"/>
                <a:cs typeface="Times New Roman" pitchFamily="18" charset="0"/>
              </a:rPr>
              <a:t> </a:t>
            </a:r>
            <a:r>
              <a:rPr lang="pt-BR" sz="2500" dirty="0">
                <a:latin typeface="Times New Roman" pitchFamily="18" charset="0"/>
                <a:cs typeface="Times New Roman" pitchFamily="18" charset="0"/>
              </a:rPr>
              <a:t>                                              natri silicat</a:t>
            </a:r>
            <a:endParaRPr lang="en-US" sz="2500" dirty="0">
              <a:latin typeface="Times New Roman" pitchFamily="18" charset="0"/>
              <a:cs typeface="Times New Roman" pitchFamily="18" charset="0"/>
            </a:endParaRPr>
          </a:p>
          <a:p>
            <a:pPr>
              <a:lnSpc>
                <a:spcPct val="150000"/>
              </a:lnSpc>
            </a:pPr>
            <a:r>
              <a:rPr lang="pt-BR" sz="2500" dirty="0">
                <a:solidFill>
                  <a:srgbClr val="5F24E7"/>
                </a:solidFill>
                <a:latin typeface="Times New Roman" pitchFamily="18" charset="0"/>
                <a:cs typeface="Times New Roman" pitchFamily="18" charset="0"/>
              </a:rPr>
              <a:t>2</a:t>
            </a:r>
            <a:r>
              <a:rPr lang="pt-BR" sz="2500" dirty="0">
                <a:solidFill>
                  <a:srgbClr val="5F24E7"/>
                </a:solidFill>
                <a:latin typeface="Times New Roman" pitchFamily="18" charset="0"/>
                <a:cs typeface="Times New Roman" pitchFamily="18" charset="0"/>
              </a:rPr>
              <a:t>) </a:t>
            </a:r>
            <a:r>
              <a:rPr lang="pt-BR" sz="2500" dirty="0">
                <a:solidFill>
                  <a:srgbClr val="5F24E7"/>
                </a:solidFill>
                <a:latin typeface="Times New Roman" pitchFamily="18" charset="0"/>
                <a:cs typeface="Times New Roman" pitchFamily="18" charset="0"/>
              </a:rPr>
              <a:t>Tác dụng với oxit bazơ:</a:t>
            </a:r>
            <a:endParaRPr lang="en-US" sz="2500" dirty="0">
              <a:solidFill>
                <a:srgbClr val="5F24E7"/>
              </a:solidFill>
              <a:latin typeface="Times New Roman" pitchFamily="18" charset="0"/>
              <a:cs typeface="Times New Roman" pitchFamily="18" charset="0"/>
            </a:endParaRPr>
          </a:p>
          <a:p>
            <a:pPr>
              <a:lnSpc>
                <a:spcPct val="150000"/>
              </a:lnSpc>
            </a:pPr>
            <a:r>
              <a:rPr lang="pt-BR" sz="2500" dirty="0">
                <a:latin typeface="Times New Roman" pitchFamily="18" charset="0"/>
                <a:cs typeface="Times New Roman" pitchFamily="18" charset="0"/>
              </a:rPr>
              <a:t>   </a:t>
            </a:r>
            <a:r>
              <a:rPr lang="pt-BR" sz="2500" dirty="0">
                <a:latin typeface="Times New Roman" pitchFamily="18" charset="0"/>
                <a:cs typeface="Times New Roman" pitchFamily="18" charset="0"/>
              </a:rPr>
              <a:t>               </a:t>
            </a:r>
            <a:r>
              <a:rPr lang="it-IT" sz="2500" dirty="0">
                <a:latin typeface="Times New Roman" pitchFamily="18" charset="0"/>
                <a:cs typeface="Times New Roman" pitchFamily="18" charset="0"/>
              </a:rPr>
              <a:t>SiO</a:t>
            </a:r>
            <a:r>
              <a:rPr lang="it-IT" sz="2500" baseline="-25000" dirty="0">
                <a:latin typeface="Times New Roman" pitchFamily="18" charset="0"/>
                <a:cs typeface="Times New Roman" pitchFamily="18" charset="0"/>
              </a:rPr>
              <a:t>2</a:t>
            </a:r>
            <a:r>
              <a:rPr lang="it-IT" sz="2500" dirty="0">
                <a:latin typeface="Times New Roman" pitchFamily="18" charset="0"/>
                <a:cs typeface="Times New Roman" pitchFamily="18" charset="0"/>
              </a:rPr>
              <a:t> </a:t>
            </a:r>
            <a:r>
              <a:rPr lang="it-IT" sz="2500" dirty="0">
                <a:latin typeface="Times New Roman" pitchFamily="18" charset="0"/>
                <a:cs typeface="Times New Roman" pitchFamily="18" charset="0"/>
              </a:rPr>
              <a:t>+ CaO </a:t>
            </a:r>
            <a:r>
              <a:rPr lang="en-US" sz="2500" dirty="0">
                <a:latin typeface="Times New Roman" pitchFamily="18" charset="0"/>
                <a:cs typeface="Times New Roman" pitchFamily="18" charset="0"/>
                <a:sym typeface="Symbol"/>
              </a:rPr>
              <a:t></a:t>
            </a:r>
            <a:r>
              <a:rPr lang="it-IT" sz="2500" dirty="0">
                <a:latin typeface="Times New Roman" pitchFamily="18" charset="0"/>
                <a:cs typeface="Times New Roman" pitchFamily="18" charset="0"/>
              </a:rPr>
              <a:t> </a:t>
            </a:r>
            <a:r>
              <a:rPr lang="it-IT" sz="2500" dirty="0">
                <a:latin typeface="Times New Roman" pitchFamily="18" charset="0"/>
                <a:cs typeface="Times New Roman" pitchFamily="18" charset="0"/>
              </a:rPr>
              <a:t>CaSiO</a:t>
            </a:r>
            <a:r>
              <a:rPr lang="it-IT" sz="2500" baseline="-25000" dirty="0">
                <a:latin typeface="Times New Roman" pitchFamily="18" charset="0"/>
                <a:cs typeface="Times New Roman" pitchFamily="18" charset="0"/>
              </a:rPr>
              <a:t>3 </a:t>
            </a:r>
            <a:r>
              <a:rPr lang="it-IT" sz="2500" dirty="0">
                <a:latin typeface="Times New Roman" pitchFamily="18" charset="0"/>
                <a:cs typeface="Times New Roman" pitchFamily="18" charset="0"/>
              </a:rPr>
              <a:t>( canxi</a:t>
            </a:r>
            <a:r>
              <a:rPr lang="pt-BR" sz="2500" dirty="0">
                <a:latin typeface="Times New Roman" pitchFamily="18" charset="0"/>
                <a:cs typeface="Times New Roman" pitchFamily="18" charset="0"/>
              </a:rPr>
              <a:t> silicat)</a:t>
            </a:r>
            <a:endParaRPr lang="en-US" sz="2500" baseline="-25000" dirty="0">
              <a:latin typeface="Times New Roman" pitchFamily="18" charset="0"/>
              <a:cs typeface="Times New Roman" pitchFamily="18" charset="0"/>
            </a:endParaRPr>
          </a:p>
          <a:p>
            <a:pPr>
              <a:lnSpc>
                <a:spcPct val="150000"/>
              </a:lnSpc>
            </a:pPr>
            <a:r>
              <a:rPr lang="pt-BR" sz="2500" dirty="0">
                <a:latin typeface="Times New Roman" pitchFamily="18" charset="0"/>
                <a:cs typeface="Times New Roman" pitchFamily="18" charset="0"/>
              </a:rPr>
              <a:t>   </a:t>
            </a:r>
            <a:r>
              <a:rPr lang="pt-BR" sz="2500" dirty="0">
                <a:solidFill>
                  <a:srgbClr val="C00000"/>
                </a:solidFill>
                <a:latin typeface="Times New Roman" pitchFamily="18" charset="0"/>
                <a:cs typeface="Times New Roman" pitchFamily="18" charset="0"/>
              </a:rPr>
              <a:t>Chú ý:   SiO</a:t>
            </a:r>
            <a:r>
              <a:rPr lang="pt-BR" sz="2500" baseline="-25000" dirty="0">
                <a:solidFill>
                  <a:srgbClr val="C00000"/>
                </a:solidFill>
                <a:latin typeface="Times New Roman" pitchFamily="18" charset="0"/>
                <a:cs typeface="Times New Roman" pitchFamily="18" charset="0"/>
              </a:rPr>
              <a:t>2</a:t>
            </a:r>
            <a:r>
              <a:rPr lang="pt-BR" sz="2500" dirty="0">
                <a:solidFill>
                  <a:srgbClr val="C00000"/>
                </a:solidFill>
                <a:latin typeface="Times New Roman" pitchFamily="18" charset="0"/>
                <a:cs typeface="Times New Roman" pitchFamily="18" charset="0"/>
              </a:rPr>
              <a:t> </a:t>
            </a:r>
            <a:r>
              <a:rPr lang="pt-BR" sz="2500" dirty="0">
                <a:solidFill>
                  <a:srgbClr val="C00000"/>
                </a:solidFill>
                <a:latin typeface="Times New Roman" pitchFamily="18" charset="0"/>
                <a:cs typeface="Times New Roman" pitchFamily="18" charset="0"/>
              </a:rPr>
              <a:t>+ H</a:t>
            </a:r>
            <a:r>
              <a:rPr lang="pt-BR" sz="2500" baseline="-25000" dirty="0">
                <a:solidFill>
                  <a:srgbClr val="C00000"/>
                </a:solidFill>
                <a:latin typeface="Times New Roman" pitchFamily="18" charset="0"/>
                <a:cs typeface="Times New Roman" pitchFamily="18" charset="0"/>
              </a:rPr>
              <a:t>2</a:t>
            </a:r>
            <a:r>
              <a:rPr lang="pt-BR" sz="2500" dirty="0">
                <a:solidFill>
                  <a:srgbClr val="C00000"/>
                </a:solidFill>
                <a:latin typeface="Times New Roman" pitchFamily="18" charset="0"/>
                <a:cs typeface="Times New Roman" pitchFamily="18" charset="0"/>
              </a:rPr>
              <a:t>O </a:t>
            </a:r>
            <a:r>
              <a:rPr lang="pt-BR" sz="2500" dirty="0">
                <a:solidFill>
                  <a:srgbClr val="C00000"/>
                </a:solidFill>
                <a:latin typeface="Times New Roman" pitchFamily="18" charset="0"/>
                <a:cs typeface="Times New Roman" pitchFamily="18" charset="0"/>
                <a:sym typeface="Wingdings" pitchFamily="2" charset="2"/>
              </a:rPr>
              <a:t></a:t>
            </a:r>
            <a:r>
              <a:rPr lang="pt-BR" sz="2500" dirty="0">
                <a:solidFill>
                  <a:srgbClr val="C00000"/>
                </a:solidFill>
                <a:latin typeface="Times New Roman" pitchFamily="18" charset="0"/>
                <a:cs typeface="Times New Roman" pitchFamily="18" charset="0"/>
              </a:rPr>
              <a:t> </a:t>
            </a:r>
            <a:r>
              <a:rPr lang="pt-BR" sz="2500" dirty="0">
                <a:solidFill>
                  <a:srgbClr val="C00000"/>
                </a:solidFill>
                <a:latin typeface="Times New Roman" pitchFamily="18" charset="0"/>
                <a:cs typeface="Times New Roman" pitchFamily="18" charset="0"/>
              </a:rPr>
              <a:t>không xảy ra phản ứng.</a:t>
            </a:r>
            <a:endParaRPr lang="en-US" sz="2500" dirty="0">
              <a:solidFill>
                <a:srgbClr val="C00000"/>
              </a:solidFill>
              <a:latin typeface="Times New Roman" pitchFamily="18" charset="0"/>
              <a:cs typeface="Times New Roman" pitchFamily="18" charset="0"/>
            </a:endParaRPr>
          </a:p>
        </p:txBody>
      </p:sp>
      <p:sp>
        <p:nvSpPr>
          <p:cNvPr id="3" name="TextBox 2"/>
          <p:cNvSpPr txBox="1"/>
          <p:nvPr/>
        </p:nvSpPr>
        <p:spPr>
          <a:xfrm>
            <a:off x="617202" y="71438"/>
            <a:ext cx="8256684" cy="511679"/>
          </a:xfrm>
          <a:prstGeom prst="rect">
            <a:avLst/>
          </a:prstGeom>
          <a:noFill/>
        </p:spPr>
        <p:txBody>
          <a:bodyPr wrap="none" lIns="80010" tIns="40005" rIns="80010" bIns="40005" rtlCol="0">
            <a:spAutoFit/>
          </a:bodyPr>
          <a:lstStyle/>
          <a:p>
            <a:r>
              <a:rPr lang="it-IT" sz="2800" b="1" dirty="0">
                <a:solidFill>
                  <a:srgbClr val="FF0000"/>
                </a:solidFill>
                <a:latin typeface="Times New Roman" pitchFamily="18" charset="0"/>
                <a:cs typeface="Times New Roman" pitchFamily="18" charset="0"/>
              </a:rPr>
              <a:t>Tiết 39 - Bài 30</a:t>
            </a:r>
            <a:r>
              <a:rPr lang="it-IT" sz="2800" dirty="0">
                <a:solidFill>
                  <a:srgbClr val="FF0000"/>
                </a:solidFill>
                <a:latin typeface="Times New Roman" pitchFamily="18" charset="0"/>
                <a:cs typeface="Times New Roman" pitchFamily="18" charset="0"/>
              </a:rPr>
              <a:t> </a:t>
            </a:r>
            <a:r>
              <a:rPr lang="it-IT" sz="2800" i="1" dirty="0">
                <a:solidFill>
                  <a:srgbClr val="FF0000"/>
                </a:solidFill>
                <a:latin typeface="Times New Roman" pitchFamily="18" charset="0"/>
                <a:cs typeface="Times New Roman" pitchFamily="18" charset="0"/>
              </a:rPr>
              <a:t>:</a:t>
            </a:r>
            <a:r>
              <a:rPr lang="it-IT" sz="2800" dirty="0">
                <a:solidFill>
                  <a:srgbClr val="FF0000"/>
                </a:solidFill>
                <a:latin typeface="Times New Roman" pitchFamily="18" charset="0"/>
                <a:cs typeface="Times New Roman" pitchFamily="18" charset="0"/>
              </a:rPr>
              <a:t>   </a:t>
            </a:r>
            <a:r>
              <a:rPr lang="it-IT" sz="2800" b="1" dirty="0">
                <a:solidFill>
                  <a:srgbClr val="FF0000"/>
                </a:solidFill>
                <a:latin typeface="Times New Roman" pitchFamily="18" charset="0"/>
                <a:cs typeface="Times New Roman" pitchFamily="18" charset="0"/>
              </a:rPr>
              <a:t>SILIC- </a:t>
            </a:r>
            <a:r>
              <a:rPr lang="it-IT" sz="2800" b="1" dirty="0">
                <a:solidFill>
                  <a:srgbClr val="FF0000"/>
                </a:solidFill>
                <a:latin typeface="Times New Roman" pitchFamily="18" charset="0"/>
                <a:cs typeface="Times New Roman" pitchFamily="18" charset="0"/>
              </a:rPr>
              <a:t>CÔNG NGHIỆP </a:t>
            </a:r>
            <a:r>
              <a:rPr lang="it-IT" sz="2800" b="1" dirty="0">
                <a:solidFill>
                  <a:srgbClr val="FF0000"/>
                </a:solidFill>
                <a:latin typeface="Times New Roman" pitchFamily="18" charset="0"/>
                <a:cs typeface="Times New Roman" pitchFamily="18" charset="0"/>
              </a:rPr>
              <a:t>SILICAT</a:t>
            </a:r>
            <a:endParaRPr lang="en-US" sz="2800" dirty="0">
              <a:solidFill>
                <a:srgbClr val="FF0000"/>
              </a:solidFill>
              <a:latin typeface="Times New Roman" pitchFamily="18" charset="0"/>
              <a:cs typeface="Times New Roman" pitchFamily="18" charset="0"/>
            </a:endParaRPr>
          </a:p>
        </p:txBody>
      </p:sp>
      <p:pic>
        <p:nvPicPr>
          <p:cNvPr id="4" name="Picture 2" descr="App Insights: Tập viết chữ đẹp | Apptopi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73" b="20723"/>
          <a:stretch/>
        </p:blipFill>
        <p:spPr bwMode="auto">
          <a:xfrm>
            <a:off x="3810000" y="634822"/>
            <a:ext cx="858570" cy="6269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90067" y="2571750"/>
            <a:ext cx="318036" cy="357790"/>
          </a:xfrm>
          <a:prstGeom prst="rect">
            <a:avLst/>
          </a:prstGeom>
          <a:noFill/>
        </p:spPr>
        <p:txBody>
          <a:bodyPr wrap="none" lIns="80010" tIns="40005" rIns="80010" bIns="40005" rtlCol="0">
            <a:spAutoFit/>
          </a:bodyPr>
          <a:lstStyle/>
          <a:p>
            <a:r>
              <a:rPr lang="en-US" dirty="0" smtClean="0"/>
              <a:t>t</a:t>
            </a:r>
            <a:r>
              <a:rPr lang="en-US" baseline="30000" dirty="0" smtClean="0"/>
              <a:t>o</a:t>
            </a:r>
            <a:endParaRPr lang="en-US" dirty="0"/>
          </a:p>
        </p:txBody>
      </p:sp>
      <p:sp>
        <p:nvSpPr>
          <p:cNvPr id="6" name="TextBox 5"/>
          <p:cNvSpPr txBox="1"/>
          <p:nvPr/>
        </p:nvSpPr>
        <p:spPr>
          <a:xfrm>
            <a:off x="3205801" y="4357687"/>
            <a:ext cx="318036" cy="357790"/>
          </a:xfrm>
          <a:prstGeom prst="rect">
            <a:avLst/>
          </a:prstGeom>
          <a:noFill/>
        </p:spPr>
        <p:txBody>
          <a:bodyPr wrap="none" lIns="80010" tIns="40005" rIns="80010" bIns="40005" rtlCol="0">
            <a:spAutoFit/>
          </a:bodyPr>
          <a:lstStyle/>
          <a:p>
            <a:r>
              <a:rPr lang="en-US" dirty="0" smtClean="0"/>
              <a:t>t</a:t>
            </a:r>
            <a:r>
              <a:rPr lang="en-US" baseline="30000" dirty="0" smtClean="0"/>
              <a:t>o</a:t>
            </a:r>
            <a:endParaRPr lang="en-US" dirty="0"/>
          </a:p>
        </p:txBody>
      </p:sp>
    </p:spTree>
    <p:extLst>
      <p:ext uri="{BB962C8B-B14F-4D97-AF65-F5344CB8AC3E}">
        <p14:creationId xmlns:p14="http://schemas.microsoft.com/office/powerpoint/2010/main" val="2345450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1003</Words>
  <Application>Microsoft Office PowerPoint</Application>
  <PresentationFormat>On-screen Show (4:3)</PresentationFormat>
  <Paragraphs>144</Paragraphs>
  <Slides>47</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Office Theme</vt:lpstr>
      <vt:lpstr>Chart</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Ở Việt Nam, xi măng là ngành công nghiệp phát triển sớm nhất (để phục vụ cho công cuộc khai thác thuộc địa của người Pháp) từ năm những 1899 tại Hải Phòng. Hải Phòng cũng là cái nôi của ngành xi măng Việt Nam hiện nay. Hiện nay năng lực sản xuất xi măng trong nước của Việt Nam vào khoảng trên  60 triệu tấn/năm.</vt:lpstr>
      <vt:lpstr>CÁC CÔNG TY XI MĂNG NỔI TIẾNG</vt:lpstr>
      <vt:lpstr>PowerPoint Presentation</vt:lpstr>
      <vt:lpstr>PowerPoint Presentation</vt:lpstr>
      <vt:lpstr>a) Nguyên liệu :</vt:lpstr>
      <vt:lpstr>PowerPoint Presentation</vt:lpstr>
      <vt:lpstr>PowerPoint Presentation</vt:lpstr>
      <vt:lpstr>ỨNG DỤNG VẬT LIỆU XI MĂNG</vt:lpstr>
      <vt:lpstr>PowerPoint Presentation</vt:lpstr>
      <vt:lpstr>PowerPoint Presentation</vt:lpstr>
      <vt:lpstr>PowerPoint Presentation</vt:lpstr>
      <vt:lpstr>PowerPoint Presentation</vt:lpstr>
      <vt:lpstr>PowerPoint Presentation</vt:lpstr>
      <vt:lpstr>PowerPoint Presentation</vt:lpstr>
      <vt:lpstr>Thủy tinh khắc hoa văn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WIN7PRO</dc:creator>
  <cp:lastModifiedBy>WIN7PRO</cp:lastModifiedBy>
  <cp:revision>2</cp:revision>
  <dcterms:created xsi:type="dcterms:W3CDTF">2023-07-20T10:05:39Z</dcterms:created>
  <dcterms:modified xsi:type="dcterms:W3CDTF">2023-07-20T10:12:15Z</dcterms:modified>
</cp:coreProperties>
</file>