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8" r:id="rId5"/>
    <p:sldMasterId id="2147483710" r:id="rId6"/>
    <p:sldMasterId id="2147483728" r:id="rId7"/>
  </p:sldMasterIdLst>
  <p:notesMasterIdLst>
    <p:notesMasterId r:id="rId40"/>
  </p:notesMasterIdLst>
  <p:sldIdLst>
    <p:sldId id="258" r:id="rId8"/>
    <p:sldId id="25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59" r:id="rId20"/>
    <p:sldId id="270" r:id="rId21"/>
    <p:sldId id="271" r:id="rId22"/>
    <p:sldId id="273" r:id="rId23"/>
    <p:sldId id="274" r:id="rId24"/>
    <p:sldId id="272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2D68A9"/>
    <a:srgbClr val="32D5E2"/>
    <a:srgbClr val="32D5F6"/>
    <a:srgbClr val="00FFCC"/>
    <a:srgbClr val="E1CCF0"/>
    <a:srgbClr val="CDA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DBE4A-A407-45EB-8606-D520348A591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B9FC3-E782-4EB5-98BB-6E9DB8FAB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1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8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36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50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0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39A33-F22A-457C-ABD9-2D52358023E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7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74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39A33-F22A-457C-ABD9-2D52358023E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96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5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27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99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9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16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microsoft.com/office/2007/relationships/hdphoto" Target="../media/hdphoto1.wdp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microsoft.com/office/2007/relationships/hdphoto" Target="../media/hdphoto2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3.png"/><Relationship Id="rId11" Type="http://schemas.openxmlformats.org/officeDocument/2006/relationships/image" Target="../media/image27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46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29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9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85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64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81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5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7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39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59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02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49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5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4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1" y="0"/>
            <a:ext cx="1220594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777709"/>
            <a:ext cx="12192000" cy="4083744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716038"/>
            <a:ext cx="12192000" cy="590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9" y="113679"/>
            <a:ext cx="1083560" cy="1086171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273610" y="214805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单击此处添加您的副标题文字</a:t>
            </a:r>
          </a:p>
        </p:txBody>
      </p:sp>
    </p:spTree>
    <p:extLst>
      <p:ext uri="{BB962C8B-B14F-4D97-AF65-F5344CB8AC3E}">
        <p14:creationId xmlns:p14="http://schemas.microsoft.com/office/powerpoint/2010/main" val="11459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6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02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1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2022/2/15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35458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2022/2/15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18550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2022/2/15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7974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2022/2/15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606638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201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2022/2/15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76286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2022/2/15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50612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2022/2/15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00565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2022/2/15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39001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2022/2/15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52660"/>
      </p:ext>
    </p:extLst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2022/2/15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40752"/>
      </p:ext>
    </p:extLst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2022/2/15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1202"/>
      </p:ext>
    </p:extLst>
  </p:cSld>
  <p:clrMapOvr>
    <a:masterClrMapping/>
  </p:clrMapOvr>
  <p:transition spd="slow" advTm="4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0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0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72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675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9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9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00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8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9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5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2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45812"/>
      </p:ext>
    </p:extLst>
  </p:cSld>
  <p:clrMapOvr>
    <a:masterClrMapping/>
  </p:clrMapOvr>
  <p:transition spd="slow" advClick="0" advTm="3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42843"/>
      </p:ext>
    </p:extLst>
  </p:cSld>
  <p:clrMapOvr>
    <a:masterClrMapping/>
  </p:clrMapOvr>
  <p:transition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987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30930"/>
      </p:ext>
    </p:extLst>
  </p:cSld>
  <p:clrMapOvr>
    <a:masterClrMapping/>
  </p:clrMapOvr>
  <p:transition spd="slow" advClick="0" advTm="3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29263"/>
      </p:ext>
    </p:extLst>
  </p:cSld>
  <p:clrMapOvr>
    <a:masterClrMapping/>
  </p:clrMapOvr>
  <p:transition spd="slow" advClick="0" advTm="3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28236"/>
      </p:ext>
    </p:extLst>
  </p:cSld>
  <p:clrMapOvr>
    <a:masterClrMapping/>
  </p:clrMapOvr>
  <p:transition spd="slow" advClick="0" advTm="3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61180"/>
      </p:ext>
    </p:extLst>
  </p:cSld>
  <p:clrMapOvr>
    <a:masterClrMapping/>
  </p:clrMapOvr>
  <p:transition spd="slow" advClick="0" advTm="3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77531"/>
      </p:ext>
    </p:extLst>
  </p:cSld>
  <p:clrMapOvr>
    <a:masterClrMapping/>
  </p:clrMapOvr>
  <p:transition spd="slow" advClick="0" advTm="3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30" y="-640269"/>
            <a:ext cx="7316125" cy="7498269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00463"/>
            <a:ext cx="6858000" cy="6858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32071" y="2056063"/>
            <a:ext cx="6051216" cy="939800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rgbClr val="FB4F2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232071" y="3199063"/>
            <a:ext cx="6051216" cy="939800"/>
          </a:xfrm>
        </p:spPr>
        <p:txBody>
          <a:bodyPr>
            <a:normAutofit/>
          </a:bodyPr>
          <a:lstStyle>
            <a:lvl1pPr marL="0" indent="0" algn="ctr">
              <a:buNone/>
              <a:defRPr sz="6000" b="1" baseline="0">
                <a:solidFill>
                  <a:srgbClr val="FB4F2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66388523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705" y="4781549"/>
            <a:ext cx="1636295" cy="222083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33138" y="418450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B58B6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rgbClr val="FB4F29"/>
                </a:solidFill>
              </a:rPr>
              <a:t>教学分析</a:t>
            </a:r>
          </a:p>
        </p:txBody>
      </p:sp>
    </p:spTree>
    <p:extLst>
      <p:ext uri="{BB962C8B-B14F-4D97-AF65-F5344CB8AC3E}">
        <p14:creationId xmlns:p14="http://schemas.microsoft.com/office/powerpoint/2010/main" val="1983922656"/>
      </p:ext>
    </p:extLst>
  </p:cSld>
  <p:clrMapOvr>
    <a:masterClrMapping/>
  </p:clrMapOvr>
  <p:transition spd="slow" advClick="0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705" y="4781549"/>
            <a:ext cx="1636295" cy="222083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385011" y="298134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FB4F2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教学设计</a:t>
            </a:r>
          </a:p>
        </p:txBody>
      </p:sp>
    </p:spTree>
    <p:extLst>
      <p:ext uri="{BB962C8B-B14F-4D97-AF65-F5344CB8AC3E}">
        <p14:creationId xmlns:p14="http://schemas.microsoft.com/office/powerpoint/2010/main" val="978203364"/>
      </p:ext>
    </p:extLst>
  </p:cSld>
  <p:clrMapOvr>
    <a:masterClrMapping/>
  </p:clrMapOvr>
  <p:transition spd="slow" advClick="0" advTm="3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705" y="4781549"/>
            <a:ext cx="1636295" cy="222083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81263" y="322197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FB4F2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教学过程</a:t>
            </a:r>
          </a:p>
        </p:txBody>
      </p:sp>
    </p:spTree>
    <p:extLst>
      <p:ext uri="{BB962C8B-B14F-4D97-AF65-F5344CB8AC3E}">
        <p14:creationId xmlns:p14="http://schemas.microsoft.com/office/powerpoint/2010/main" val="2000528996"/>
      </p:ext>
    </p:extLst>
  </p:cSld>
  <p:clrMapOvr>
    <a:masterClrMapping/>
  </p:clrMapOvr>
  <p:transition spd="slow" advClick="0" advTm="3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705" y="4781549"/>
            <a:ext cx="1636295" cy="222083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73769" y="274071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FB4F2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教学反思</a:t>
            </a:r>
          </a:p>
        </p:txBody>
      </p:sp>
    </p:spTree>
    <p:extLst>
      <p:ext uri="{BB962C8B-B14F-4D97-AF65-F5344CB8AC3E}">
        <p14:creationId xmlns:p14="http://schemas.microsoft.com/office/powerpoint/2010/main" val="2151598857"/>
      </p:ext>
    </p:extLst>
  </p:cSld>
  <p:clrMapOvr>
    <a:masterClrMapping/>
  </p:clrMapOvr>
  <p:transition spd="slow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10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1617"/>
      </p:ext>
    </p:extLst>
  </p:cSld>
  <p:clrMapOvr>
    <a:masterClrMapping/>
  </p:clrMapOvr>
  <p:transition spd="slow" advClick="0" advTm="3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89165"/>
      </p:ext>
    </p:extLst>
  </p:cSld>
  <p:clrMapOvr>
    <a:masterClrMapping/>
  </p:clrMapOvr>
  <p:transition spd="slow" advClick="0" advTm="3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83088"/>
      </p:ext>
    </p:extLst>
  </p:cSld>
  <p:clrMapOvr>
    <a:masterClrMapping/>
  </p:clrMapOvr>
  <p:transition spd="slow" advClick="0" advTm="3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925619"/>
      </p:ext>
    </p:extLst>
  </p:cSld>
  <p:clrMapOvr>
    <a:masterClrMapping/>
  </p:clrMapOvr>
  <p:transition spd="slow" advClick="0" advTm="3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171076"/>
      </p:ext>
    </p:extLst>
  </p:cSld>
  <p:clrMapOvr>
    <a:masterClrMapping/>
  </p:clrMapOvr>
  <p:transition spd="slow" advClick="0" advTm="3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7974" y="-1014748"/>
            <a:ext cx="19687956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086" y="-1004239"/>
            <a:ext cx="19678180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202" y="2477745"/>
            <a:ext cx="11963604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prstClr val="white"/>
                </a:solidFill>
              </a:rPr>
              <a:t>Contents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prstClr val="white"/>
                </a:solidFill>
              </a:rPr>
              <a:t>Contents_N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332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70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6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2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85A65-2239-41FB-B86A-5FA4A8CB518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D45A4-C9BC-4FEE-B547-52B29FCF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4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4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9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0" t="-5000" r="-30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09835-6EAD-4278-BDE8-0BDE911FA9C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1FC3F-2928-4C70-8417-5C1454250C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041AE-4545-4426-A31C-0BDF750660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4A59A-A464-4761-A868-D343F36836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23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4.jpg"/><Relationship Id="rId7" Type="http://schemas.microsoft.com/office/2007/relationships/hdphoto" Target="../media/hdphoto4.wdp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2.png"/><Relationship Id="rId11" Type="http://schemas.openxmlformats.org/officeDocument/2006/relationships/image" Target="../media/image116.jpeg"/><Relationship Id="rId5" Type="http://schemas.openxmlformats.org/officeDocument/2006/relationships/image" Target="../media/image111.emf"/><Relationship Id="rId15" Type="http://schemas.openxmlformats.org/officeDocument/2006/relationships/image" Target="../media/image120.png"/><Relationship Id="rId10" Type="http://schemas.openxmlformats.org/officeDocument/2006/relationships/image" Target="../media/image115.jpeg"/><Relationship Id="rId4" Type="http://schemas.openxmlformats.org/officeDocument/2006/relationships/image" Target="../media/image110.jp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9.jpe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10" Type="http://schemas.openxmlformats.org/officeDocument/2006/relationships/image" Target="../media/image155.jpeg"/><Relationship Id="rId4" Type="http://schemas.openxmlformats.org/officeDocument/2006/relationships/image" Target="../media/image91.gif"/><Relationship Id="rId9" Type="http://schemas.openxmlformats.org/officeDocument/2006/relationships/image" Target="../media/image1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39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7.jpeg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1.jpeg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26" Type="http://schemas.openxmlformats.org/officeDocument/2006/relationships/image" Target="../media/image64.jpeg"/><Relationship Id="rId3" Type="http://schemas.openxmlformats.org/officeDocument/2006/relationships/tags" Target="../tags/tag3.xml"/><Relationship Id="rId21" Type="http://schemas.openxmlformats.org/officeDocument/2006/relationships/image" Target="../media/image59.jpeg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5" Type="http://schemas.openxmlformats.org/officeDocument/2006/relationships/image" Target="../media/image63.jpeg"/><Relationship Id="rId2" Type="http://schemas.openxmlformats.org/officeDocument/2006/relationships/tags" Target="../tags/tag2.xml"/><Relationship Id="rId16" Type="http://schemas.openxmlformats.org/officeDocument/2006/relationships/image" Target="../media/image54.jpeg"/><Relationship Id="rId20" Type="http://schemas.openxmlformats.org/officeDocument/2006/relationships/image" Target="../media/image58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49.jpeg"/><Relationship Id="rId24" Type="http://schemas.openxmlformats.org/officeDocument/2006/relationships/image" Target="../media/image62.jpeg"/><Relationship Id="rId5" Type="http://schemas.openxmlformats.org/officeDocument/2006/relationships/tags" Target="../tags/tag5.xml"/><Relationship Id="rId15" Type="http://schemas.openxmlformats.org/officeDocument/2006/relationships/image" Target="../media/image53.jpeg"/><Relationship Id="rId23" Type="http://schemas.openxmlformats.org/officeDocument/2006/relationships/image" Target="../media/image61.jpeg"/><Relationship Id="rId10" Type="http://schemas.openxmlformats.org/officeDocument/2006/relationships/image" Target="../media/image48.jpeg"/><Relationship Id="rId19" Type="http://schemas.openxmlformats.org/officeDocument/2006/relationships/image" Target="../media/image57.png"/><Relationship Id="rId4" Type="http://schemas.openxmlformats.org/officeDocument/2006/relationships/tags" Target="../tags/tag4.xml"/><Relationship Id="rId9" Type="http://schemas.openxmlformats.org/officeDocument/2006/relationships/image" Target="../media/image47.jpeg"/><Relationship Id="rId14" Type="http://schemas.openxmlformats.org/officeDocument/2006/relationships/image" Target="../media/image52.jpeg"/><Relationship Id="rId22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jpeg"/><Relationship Id="rId18" Type="http://schemas.openxmlformats.org/officeDocument/2006/relationships/image" Target="../media/image8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eg"/><Relationship Id="rId2" Type="http://schemas.openxmlformats.org/officeDocument/2006/relationships/image" Target="../media/image65.jpeg"/><Relationship Id="rId16" Type="http://schemas.openxmlformats.org/officeDocument/2006/relationships/image" Target="../media/image79.jpeg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19" Type="http://schemas.openxmlformats.org/officeDocument/2006/relationships/image" Target="../media/image82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" Type="http://schemas.openxmlformats.org/officeDocument/2006/relationships/image" Target="../media/image84.jpeg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19" Type="http://schemas.openxmlformats.org/officeDocument/2006/relationships/image" Target="../media/image101.jpeg"/><Relationship Id="rId4" Type="http://schemas.openxmlformats.org/officeDocument/2006/relationships/image" Target="../media/image86.jpeg"/><Relationship Id="rId9" Type="http://schemas.openxmlformats.org/officeDocument/2006/relationships/image" Target="../media/image91.gif"/><Relationship Id="rId1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own snail on red mushroom during day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t="4650" r="-32" b="1714"/>
          <a:stretch/>
        </p:blipFill>
        <p:spPr bwMode="auto">
          <a:xfrm>
            <a:off x="-43543" y="-290286"/>
            <a:ext cx="12235543" cy="744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54748" y="3914693"/>
            <a:ext cx="9008192" cy="2806574"/>
            <a:chOff x="-198550" y="0"/>
            <a:chExt cx="9008192" cy="2806574"/>
          </a:xfrm>
        </p:grpSpPr>
        <p:sp>
          <p:nvSpPr>
            <p:cNvPr id="6" name="Rounded Rectangle 5"/>
            <p:cNvSpPr/>
            <p:nvPr/>
          </p:nvSpPr>
          <p:spPr>
            <a:xfrm>
              <a:off x="1789998" y="800679"/>
              <a:ext cx="7019644" cy="1205215"/>
            </a:xfrm>
            <a:prstGeom prst="roundRect">
              <a:avLst>
                <a:gd name="adj" fmla="val 31514"/>
              </a:avLst>
            </a:prstGeom>
            <a:solidFill>
              <a:srgbClr val="2D68A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r>
                <a:rPr lang="en-US" sz="3600" dirty="0" smtClean="0">
                  <a:solidFill>
                    <a:prstClr val="white"/>
                  </a:solidFill>
                  <a:latin typeface="#9Slide03 Swiss Condensed Bold" panose="02000500000000000000" pitchFamily="2" charset="0"/>
                  <a:ea typeface="#9Slide03 Roboto Condensed" panose="02000000000000000000" pitchFamily="2" charset="0"/>
                </a:rPr>
                <a:t>ĐỘNG VẬT KHÔNG XƯƠNG SỐNG</a:t>
              </a:r>
              <a:endParaRPr lang="en-US" sz="3600" dirty="0">
                <a:solidFill>
                  <a:prstClr val="white"/>
                </a:solidFill>
                <a:latin typeface="#9Slide03 Swiss Condensed Bold" panose="02000500000000000000" pitchFamily="2" charset="0"/>
                <a:ea typeface="#9Slide03 Roboto Condensed" panose="02000000000000000000" pitchFamily="2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02944" y="279105"/>
              <a:ext cx="6650109" cy="661352"/>
            </a:xfrm>
            <a:prstGeom prst="roundRect">
              <a:avLst>
                <a:gd name="adj" fmla="val 31514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dirty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                          </a:t>
              </a:r>
              <a:r>
                <a:rPr lang="vi-VN" sz="2400" dirty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Chủ đề </a:t>
              </a:r>
              <a:r>
                <a:rPr lang="en-US" sz="2400" dirty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8: ĐA DẠNG THẾ GIỚI SỐNG</a:t>
              </a:r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-198550" y="0"/>
              <a:ext cx="2732352" cy="280657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615"/>
            <a:ext cx="2465251" cy="24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1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131683" y="2056062"/>
            <a:ext cx="4164594" cy="156532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vi-VN" altLang="zh-CN" sz="2800" dirty="0" smtClean="0">
                <a:latin typeface="#9Slide03 Cabin Condensed Mediu" panose="00000606000000000000" pitchFamily="2" charset="0"/>
              </a:rPr>
              <a:t>Em hãy kể tên một số đại diện thuộc nhóm động vật không xương sống và có xương sống</a:t>
            </a:r>
            <a:endParaRPr lang="vi-VN" altLang="zh-CN" sz="2800" dirty="0">
              <a:latin typeface="#9Slide03 Cabin Condensed Mediu" panose="00000606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240925"/>
              </p:ext>
            </p:extLst>
          </p:nvPr>
        </p:nvGraphicFramePr>
        <p:xfrm>
          <a:off x="6165410" y="111901"/>
          <a:ext cx="5884752" cy="1944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2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2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041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HƯỚNG</a:t>
                      </a:r>
                      <a:r>
                        <a:rPr lang="en-US" sz="2400" baseline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DẪN </a:t>
                      </a:r>
                      <a:endParaRPr lang="en-US" sz="2400" dirty="0"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494">
                <a:tc>
                  <a:txBody>
                    <a:bodyPr/>
                    <a:lstStyle/>
                    <a:p>
                      <a:pPr algn="ctr"/>
                      <a:r>
                        <a:rPr lang="vi-VN" sz="2000" noProof="0" dirty="0" smtClean="0">
                          <a:solidFill>
                            <a:schemeClr val="bg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Không</a:t>
                      </a:r>
                      <a:r>
                        <a:rPr lang="vi-VN" sz="2000" baseline="0" noProof="0" dirty="0" smtClean="0">
                          <a:solidFill>
                            <a:schemeClr val="bg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xương sống</a:t>
                      </a:r>
                      <a:endParaRPr lang="vi-VN" sz="2000" noProof="0" dirty="0">
                        <a:solidFill>
                          <a:schemeClr val="bg1"/>
                        </a:solidFill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noProof="0" dirty="0" smtClean="0">
                          <a:solidFill>
                            <a:schemeClr val="bg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Có</a:t>
                      </a:r>
                      <a:r>
                        <a:rPr lang="vi-VN" sz="2000" baseline="0" noProof="0" dirty="0" smtClean="0">
                          <a:solidFill>
                            <a:schemeClr val="bg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xương sống</a:t>
                      </a:r>
                      <a:endParaRPr lang="vi-VN" sz="2000" noProof="0" dirty="0">
                        <a:solidFill>
                          <a:schemeClr val="bg1"/>
                        </a:solidFill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252">
                <a:tc>
                  <a:txBody>
                    <a:bodyPr/>
                    <a:lstStyle/>
                    <a:p>
                      <a:pPr algn="ctr"/>
                      <a:r>
                        <a:rPr lang="vi-VN" sz="200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Giun, châu</a:t>
                      </a:r>
                      <a:r>
                        <a:rPr lang="vi-VN" sz="2000" baseline="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chấu, sâu,….</a:t>
                      </a:r>
                      <a:endParaRPr lang="vi-VN" sz="2000" noProof="0" dirty="0"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Cá, lươn, voi,</a:t>
                      </a:r>
                      <a:r>
                        <a:rPr lang="vi-VN" sz="2000" baseline="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mèo</a:t>
                      </a:r>
                      <a:r>
                        <a:rPr lang="vi-VN" sz="200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,</a:t>
                      </a:r>
                      <a:r>
                        <a:rPr lang="vi-VN" sz="2000" baseline="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ếch, chim bồ câu,…</a:t>
                      </a:r>
                      <a:endParaRPr lang="vi-VN" sz="2000" noProof="0" dirty="0"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Cloud Callout 5"/>
          <p:cNvSpPr/>
          <p:nvPr/>
        </p:nvSpPr>
        <p:spPr>
          <a:xfrm>
            <a:off x="7849355" y="2186873"/>
            <a:ext cx="4170629" cy="1303699"/>
          </a:xfrm>
          <a:prstGeom prst="cloudCallout">
            <a:avLst>
              <a:gd name="adj1" fmla="val -22620"/>
              <a:gd name="adj2" fmla="val 88194"/>
            </a:avLst>
          </a:prstGeom>
          <a:solidFill>
            <a:srgbClr val="0066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Đặc điểm chung của </a:t>
            </a:r>
            <a:r>
              <a:rPr lang="en-US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ĐV </a:t>
            </a:r>
            <a:r>
              <a:rPr lang="vi-VN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như thế nào?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4444" y="5305331"/>
            <a:ext cx="5667469" cy="1471188"/>
            <a:chOff x="244444" y="5305331"/>
            <a:chExt cx="5667469" cy="1471188"/>
          </a:xfrm>
        </p:grpSpPr>
        <p:sp>
          <p:nvSpPr>
            <p:cNvPr id="7" name="Notched Right Arrow 6"/>
            <p:cNvSpPr/>
            <p:nvPr/>
          </p:nvSpPr>
          <p:spPr>
            <a:xfrm>
              <a:off x="244444" y="5798609"/>
              <a:ext cx="978408" cy="484632"/>
            </a:xfrm>
            <a:prstGeom prst="notchedRightArrow">
              <a:avLst/>
            </a:prstGeom>
            <a:solidFill>
              <a:srgbClr val="CC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9913" y="5305331"/>
              <a:ext cx="4572000" cy="1471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vi-VN" sz="2000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Phân hóa thành mô, cơ quan, hệ cơ quan để đảm nhiệm các chức năng sống khác nhau; có lối sống dị dưỡng; di chuyển tích cực; thần kinh và giác quan phát triển.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123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0" t="-90000" r="-120000" b="-1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9502DB7-335D-42AA-B810-89B643AE2BB8}"/>
              </a:ext>
            </a:extLst>
          </p:cNvPr>
          <p:cNvSpPr/>
          <p:nvPr/>
        </p:nvSpPr>
        <p:spPr>
          <a:xfrm>
            <a:off x="0" y="0"/>
            <a:ext cx="12192000" cy="299695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B8A6AB0-09B3-4D01-9529-B47B3B9A30DE}"/>
              </a:ext>
            </a:extLst>
          </p:cNvPr>
          <p:cNvGrpSpPr/>
          <p:nvPr/>
        </p:nvGrpSpPr>
        <p:grpSpPr>
          <a:xfrm>
            <a:off x="686321" y="0"/>
            <a:ext cx="2880320" cy="2996542"/>
            <a:chOff x="4655840" y="-170066"/>
            <a:chExt cx="2880320" cy="299654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B33BF11-1548-4227-95F4-BA2B049B5B0E}"/>
                </a:ext>
              </a:extLst>
            </p:cNvPr>
            <p:cNvSpPr/>
            <p:nvPr/>
          </p:nvSpPr>
          <p:spPr>
            <a:xfrm>
              <a:off x="4655840" y="-170066"/>
              <a:ext cx="2880320" cy="2996542"/>
            </a:xfrm>
            <a:prstGeom prst="rect">
              <a:avLst/>
            </a:prstGeom>
            <a:solidFill>
              <a:srgbClr val="3C493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" name="文本框 7">
              <a:extLst>
                <a:ext uri="{FF2B5EF4-FFF2-40B4-BE49-F238E27FC236}">
                  <a16:creationId xmlns:a16="http://schemas.microsoft.com/office/drawing/2014/main" id="{646AE979-0496-4C4E-A8AB-2E7DCA7B4BB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74952" y="1483457"/>
              <a:ext cx="2642096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400" b="1" dirty="0">
                  <a:solidFill>
                    <a:prstClr val="white"/>
                  </a:solidFill>
                  <a:latin typeface="#9Slide03 FS Neusa Bold" panose="00000800000000000000" pitchFamily="2" charset="0"/>
                </a:rPr>
                <a:t>TÓM LẠI</a:t>
              </a:r>
              <a:endParaRPr lang="zh-CN" altLang="en-US" sz="4400" b="1" dirty="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47724" y="3874086"/>
            <a:ext cx="10589910" cy="2200285"/>
            <a:chOff x="3379667" y="4058796"/>
            <a:chExt cx="5865912" cy="1418167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ADE42741-F322-42F0-90FF-66438D5EBCD6}"/>
                </a:ext>
              </a:extLst>
            </p:cNvPr>
            <p:cNvCxnSpPr>
              <a:cxnSpLocks/>
            </p:cNvCxnSpPr>
            <p:nvPr/>
          </p:nvCxnSpPr>
          <p:spPr>
            <a:xfrm>
              <a:off x="3379667" y="4130490"/>
              <a:ext cx="0" cy="1346473"/>
            </a:xfrm>
            <a:prstGeom prst="line">
              <a:avLst/>
            </a:prstGeom>
            <a:ln w="6350" cap="rnd">
              <a:solidFill>
                <a:schemeClr val="tx1">
                  <a:lumMod val="40000"/>
                  <a:lumOff val="6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ED6E9818-3512-4E7C-94BB-D0EC1E5CE513}"/>
                </a:ext>
              </a:extLst>
            </p:cNvPr>
            <p:cNvCxnSpPr>
              <a:cxnSpLocks/>
            </p:cNvCxnSpPr>
            <p:nvPr/>
          </p:nvCxnSpPr>
          <p:spPr>
            <a:xfrm>
              <a:off x="6093274" y="4130490"/>
              <a:ext cx="0" cy="1346473"/>
            </a:xfrm>
            <a:prstGeom prst="line">
              <a:avLst/>
            </a:prstGeom>
            <a:ln w="6350" cap="rnd">
              <a:solidFill>
                <a:schemeClr val="tx1">
                  <a:lumMod val="40000"/>
                  <a:lumOff val="6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DCD76F23-DDEB-410C-95FD-D1B7A2A98BAD}"/>
                </a:ext>
              </a:extLst>
            </p:cNvPr>
            <p:cNvCxnSpPr>
              <a:cxnSpLocks/>
            </p:cNvCxnSpPr>
            <p:nvPr/>
          </p:nvCxnSpPr>
          <p:spPr>
            <a:xfrm>
              <a:off x="9245579" y="4058796"/>
              <a:ext cx="0" cy="1346473"/>
            </a:xfrm>
            <a:prstGeom prst="line">
              <a:avLst/>
            </a:prstGeom>
            <a:ln w="6350" cap="rnd">
              <a:solidFill>
                <a:schemeClr val="tx1">
                  <a:lumMod val="40000"/>
                  <a:lumOff val="6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图片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150" y="466606"/>
            <a:ext cx="963326" cy="941293"/>
          </a:xfrm>
          <a:prstGeom prst="rect">
            <a:avLst/>
          </a:prstGeom>
        </p:spPr>
      </p:pic>
      <p:pic>
        <p:nvPicPr>
          <p:cNvPr id="33" name="图片 4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874" y="2535874"/>
            <a:ext cx="816697" cy="64893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48954" y="3646208"/>
            <a:ext cx="4635374" cy="858284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#9Slide03 Swiss Condensed" panose="02000500000000000000" pitchFamily="2" charset="0"/>
                <a:ea typeface="#9Slide03 Roboto Condensed" panose="02000000000000000000" pitchFamily="2" charset="0"/>
              </a:rPr>
              <a:t>Nhóm động vật chưa có xương cột sống được gọi là động vật không xương sống bào gồm: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248954" y="4504493"/>
            <a:ext cx="4635373" cy="1367071"/>
            <a:chOff x="1285592" y="4843605"/>
            <a:chExt cx="4635373" cy="1367071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3566641" y="4843605"/>
              <a:ext cx="0" cy="3621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285592" y="5142367"/>
              <a:ext cx="4635373" cy="10683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456376" y="5233941"/>
              <a:ext cx="941560" cy="86862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prstClr val="white"/>
                  </a:solidFill>
                  <a:cs typeface="Arial" panose="020B0604020202020204" pitchFamily="34" charset="0"/>
                </a:rPr>
                <a:t>Ruột khoang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68111" y="5233941"/>
              <a:ext cx="941560" cy="86862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prstClr val="white"/>
                  </a:solidFill>
                  <a:cs typeface="Arial" panose="020B0604020202020204" pitchFamily="34" charset="0"/>
                </a:rPr>
                <a:t>Giun 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680453" y="5233941"/>
              <a:ext cx="941560" cy="86862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prstClr val="white"/>
                  </a:solidFill>
                  <a:cs typeface="Arial" panose="020B0604020202020204" pitchFamily="34" charset="0"/>
                </a:rPr>
                <a:t>Thân mềm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98773" y="5233941"/>
              <a:ext cx="941560" cy="86862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prstClr val="white"/>
                  </a:solidFill>
                  <a:cs typeface="Arial" panose="020B0604020202020204" pitchFamily="34" charset="0"/>
                </a:rPr>
                <a:t>Chân khớp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61727" y="3069125"/>
            <a:ext cx="7867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Căn cứ vào xương cột sống, động vật được chia làm 2 nhóm </a:t>
            </a:r>
          </a:p>
        </p:txBody>
      </p:sp>
      <p:pic>
        <p:nvPicPr>
          <p:cNvPr id="2050" name="Picture 2" descr="Chế Biến Sứa Biển Đúng Cách Để Phòng Ngộ Độc - YouTub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r="9522"/>
          <a:stretch/>
        </p:blipFill>
        <p:spPr bwMode="auto">
          <a:xfrm>
            <a:off x="1225716" y="5963138"/>
            <a:ext cx="1112344" cy="79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điều bạn chưa biết về giun đất đối với sức khỏe con ngườ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83" y="5963139"/>
            <a:ext cx="1076434" cy="79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Ốc sên và những công dụng bất ngờ - Nhân sâm hàn quốc - Nhân sâm triều tiê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03" y="5963138"/>
            <a:ext cx="1197294" cy="79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ỏ việc đi nuôi châu chấu | Báo Dân trí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r="19741"/>
          <a:stretch/>
        </p:blipFill>
        <p:spPr bwMode="auto">
          <a:xfrm>
            <a:off x="4809871" y="5963138"/>
            <a:ext cx="1122629" cy="79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6194499" y="3646208"/>
            <a:ext cx="5380779" cy="858284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#9Slide03 Swiss Condensed" panose="02000500000000000000" pitchFamily="2" charset="0"/>
                <a:ea typeface="#9Slide03 Roboto Condensed" panose="02000000000000000000" pitchFamily="2" charset="0"/>
              </a:rPr>
              <a:t>Nhóm động vật đã có xương cột sống được gọi là động vật có xương sống bao gồm: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194500" y="4504492"/>
            <a:ext cx="5380778" cy="1367071"/>
            <a:chOff x="1059530" y="4843605"/>
            <a:chExt cx="5380778" cy="1367071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3566641" y="4843605"/>
              <a:ext cx="0" cy="3621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1059530" y="5142367"/>
              <a:ext cx="5380778" cy="10683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83752" y="5233941"/>
              <a:ext cx="941560" cy="86862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prstClr val="white"/>
                  </a:solidFill>
                  <a:cs typeface="Arial" panose="020B0604020202020204" pitchFamily="34" charset="0"/>
                </a:rPr>
                <a:t>Cá 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230994" y="5233941"/>
              <a:ext cx="941560" cy="86862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prstClr val="white"/>
                  </a:solidFill>
                  <a:cs typeface="Arial" panose="020B0604020202020204" pitchFamily="34" charset="0"/>
                </a:rPr>
                <a:t>Lưỡng cư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294052" y="5233941"/>
              <a:ext cx="941560" cy="86862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prstClr val="white"/>
                  </a:solidFill>
                  <a:cs typeface="Arial" panose="020B0604020202020204" pitchFamily="34" charset="0"/>
                </a:rPr>
                <a:t>Bò sát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388536" y="5233941"/>
              <a:ext cx="941560" cy="868628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prstClr val="white"/>
                  </a:solidFill>
                  <a:cs typeface="Arial" panose="020B0604020202020204" pitchFamily="34" charset="0"/>
                </a:rPr>
                <a:t>Thú 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41294" y="5233941"/>
              <a:ext cx="941560" cy="868628"/>
            </a:xfrm>
            <a:prstGeom prst="rect">
              <a:avLst/>
            </a:prstGeom>
            <a:solidFill>
              <a:srgbClr val="33CCCC"/>
            </a:solidFill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prstClr val="white"/>
                  </a:solidFill>
                  <a:cs typeface="Arial" panose="020B0604020202020204" pitchFamily="34" charset="0"/>
                </a:rPr>
                <a:t>Chim </a:t>
              </a:r>
            </a:p>
          </p:txBody>
        </p:sp>
      </p:grpSp>
      <p:pic>
        <p:nvPicPr>
          <p:cNvPr id="2058" name="Picture 10" descr="Cá Cầu Vồng Rainbow - Dòng cá cảnh vạn người mê | Thủy Sinh 4U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12725" r="5453" b="13191"/>
          <a:stretch/>
        </p:blipFill>
        <p:spPr bwMode="auto">
          <a:xfrm>
            <a:off x="6094854" y="5957198"/>
            <a:ext cx="1392305" cy="8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n ếch điếc - VnExpress Sức khỏ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t="21418" r="27102" b="28729"/>
          <a:stretch/>
        </p:blipFill>
        <p:spPr bwMode="auto">
          <a:xfrm>
            <a:off x="7571142" y="5957198"/>
            <a:ext cx="1170221" cy="8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ùa Herman - Hermann Tortoise - Thông tin cung cấp từ Vietpetgarden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7267" r="3465" b="6818"/>
          <a:stretch/>
        </p:blipFill>
        <p:spPr bwMode="auto">
          <a:xfrm>
            <a:off x="8847045" y="5957198"/>
            <a:ext cx="1279671" cy="8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im nhại – Wikipedia tiếng Việ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418" y="5948980"/>
            <a:ext cx="728222" cy="81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ươu sao - Người chăn nuôi | Chăn nuôi Việt Nam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r="10315"/>
          <a:stretch/>
        </p:blipFill>
        <p:spPr bwMode="auto">
          <a:xfrm>
            <a:off x="11036342" y="5957198"/>
            <a:ext cx="780516" cy="8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33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6023172" y="1654791"/>
            <a:ext cx="4451761" cy="3938512"/>
            <a:chOff x="3552668" y="726551"/>
            <a:chExt cx="5148000" cy="4487791"/>
          </a:xfrm>
        </p:grpSpPr>
        <p:sp>
          <p:nvSpPr>
            <p:cNvPr id="14" name="椭圆 13"/>
            <p:cNvSpPr/>
            <p:nvPr/>
          </p:nvSpPr>
          <p:spPr>
            <a:xfrm>
              <a:off x="3726648" y="4871204"/>
              <a:ext cx="4800040" cy="34313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60000"/>
                    <a:lumMod val="85000"/>
                    <a:lumOff val="15000"/>
                  </a:schemeClr>
                </a:gs>
                <a:gs pos="100000">
                  <a:srgbClr val="0D0D0D">
                    <a:alpha val="0"/>
                    <a:lumMod val="85000"/>
                    <a:lumOff val="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1351">
                <a:solidFill>
                  <a:prstClr val="white"/>
                </a:solidFill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3552668" y="726551"/>
              <a:ext cx="5148000" cy="3132000"/>
            </a:xfrm>
            <a:custGeom>
              <a:avLst/>
              <a:gdLst>
                <a:gd name="connsiteX0" fmla="*/ 216000 w 5148000"/>
                <a:gd name="connsiteY0" fmla="*/ 216000 h 3132000"/>
                <a:gd name="connsiteX1" fmla="*/ 216000 w 5148000"/>
                <a:gd name="connsiteY1" fmla="*/ 2916000 h 3132000"/>
                <a:gd name="connsiteX2" fmla="*/ 4932000 w 5148000"/>
                <a:gd name="connsiteY2" fmla="*/ 2916000 h 3132000"/>
                <a:gd name="connsiteX3" fmla="*/ 4932000 w 5148000"/>
                <a:gd name="connsiteY3" fmla="*/ 216000 h 3132000"/>
                <a:gd name="connsiteX4" fmla="*/ 181341 w 5148000"/>
                <a:gd name="connsiteY4" fmla="*/ 0 h 3132000"/>
                <a:gd name="connsiteX5" fmla="*/ 4966659 w 5148000"/>
                <a:gd name="connsiteY5" fmla="*/ 0 h 3132000"/>
                <a:gd name="connsiteX6" fmla="*/ 5148000 w 5148000"/>
                <a:gd name="connsiteY6" fmla="*/ 181341 h 3132000"/>
                <a:gd name="connsiteX7" fmla="*/ 5148000 w 5148000"/>
                <a:gd name="connsiteY7" fmla="*/ 3132000 h 3132000"/>
                <a:gd name="connsiteX8" fmla="*/ 0 w 5148000"/>
                <a:gd name="connsiteY8" fmla="*/ 3132000 h 3132000"/>
                <a:gd name="connsiteX9" fmla="*/ 0 w 5148000"/>
                <a:gd name="connsiteY9" fmla="*/ 181341 h 3132000"/>
                <a:gd name="connsiteX10" fmla="*/ 181341 w 5148000"/>
                <a:gd name="connsiteY10" fmla="*/ 0 h 3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8000" h="3132000">
                  <a:moveTo>
                    <a:pt x="216000" y="216000"/>
                  </a:moveTo>
                  <a:lnTo>
                    <a:pt x="216000" y="2916000"/>
                  </a:lnTo>
                  <a:lnTo>
                    <a:pt x="4932000" y="2916000"/>
                  </a:lnTo>
                  <a:lnTo>
                    <a:pt x="4932000" y="216000"/>
                  </a:lnTo>
                  <a:close/>
                  <a:moveTo>
                    <a:pt x="181341" y="0"/>
                  </a:moveTo>
                  <a:lnTo>
                    <a:pt x="4966659" y="0"/>
                  </a:lnTo>
                  <a:cubicBezTo>
                    <a:pt x="5066811" y="0"/>
                    <a:pt x="5148000" y="81189"/>
                    <a:pt x="5148000" y="181341"/>
                  </a:cubicBezTo>
                  <a:lnTo>
                    <a:pt x="5148000" y="3132000"/>
                  </a:lnTo>
                  <a:lnTo>
                    <a:pt x="0" y="3132000"/>
                  </a:lnTo>
                  <a:lnTo>
                    <a:pt x="0" y="181341"/>
                  </a:lnTo>
                  <a:cubicBezTo>
                    <a:pt x="0" y="81189"/>
                    <a:pt x="81189" y="0"/>
                    <a:pt x="18134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1351">
                <a:solidFill>
                  <a:prstClr val="black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3552668" y="3858551"/>
              <a:ext cx="5148000" cy="509665"/>
            </a:xfrm>
            <a:custGeom>
              <a:avLst/>
              <a:gdLst>
                <a:gd name="connsiteX0" fmla="*/ 0 w 5148000"/>
                <a:gd name="connsiteY0" fmla="*/ 0 h 509665"/>
                <a:gd name="connsiteX1" fmla="*/ 5148000 w 5148000"/>
                <a:gd name="connsiteY1" fmla="*/ 0 h 509665"/>
                <a:gd name="connsiteX2" fmla="*/ 5148000 w 5148000"/>
                <a:gd name="connsiteY2" fmla="*/ 328324 h 509665"/>
                <a:gd name="connsiteX3" fmla="*/ 4966659 w 5148000"/>
                <a:gd name="connsiteY3" fmla="*/ 509665 h 509665"/>
                <a:gd name="connsiteX4" fmla="*/ 181341 w 5148000"/>
                <a:gd name="connsiteY4" fmla="*/ 509665 h 509665"/>
                <a:gd name="connsiteX5" fmla="*/ 0 w 5148000"/>
                <a:gd name="connsiteY5" fmla="*/ 328324 h 50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8000" h="509665">
                  <a:moveTo>
                    <a:pt x="0" y="0"/>
                  </a:moveTo>
                  <a:lnTo>
                    <a:pt x="5148000" y="0"/>
                  </a:lnTo>
                  <a:lnTo>
                    <a:pt x="5148000" y="328324"/>
                  </a:lnTo>
                  <a:cubicBezTo>
                    <a:pt x="5148000" y="428476"/>
                    <a:pt x="5066811" y="509665"/>
                    <a:pt x="4966659" y="509665"/>
                  </a:cubicBezTo>
                  <a:lnTo>
                    <a:pt x="181341" y="509665"/>
                  </a:lnTo>
                  <a:cubicBezTo>
                    <a:pt x="81189" y="509665"/>
                    <a:pt x="0" y="428476"/>
                    <a:pt x="0" y="328324"/>
                  </a:cubicBezTo>
                  <a:close/>
                </a:path>
              </a:pathLst>
            </a:custGeom>
            <a:gradFill>
              <a:gsLst>
                <a:gs pos="0">
                  <a:srgbClr val="929398"/>
                </a:gs>
                <a:gs pos="100000">
                  <a:srgbClr val="D0D2D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1351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5126730" y="4368216"/>
              <a:ext cx="1999876" cy="674557"/>
            </a:xfrm>
            <a:custGeom>
              <a:avLst/>
              <a:gdLst>
                <a:gd name="connsiteX0" fmla="*/ 485189 w 2612038"/>
                <a:gd name="connsiteY0" fmla="*/ 0 h 1054155"/>
                <a:gd name="connsiteX1" fmla="*/ 2126847 w 2612038"/>
                <a:gd name="connsiteY1" fmla="*/ 0 h 1054155"/>
                <a:gd name="connsiteX2" fmla="*/ 2346146 w 2612038"/>
                <a:gd name="connsiteY2" fmla="*/ 776937 h 1054155"/>
                <a:gd name="connsiteX3" fmla="*/ 2612036 w 2612038"/>
                <a:gd name="connsiteY3" fmla="*/ 974364 h 1054155"/>
                <a:gd name="connsiteX4" fmla="*/ 2564864 w 2612038"/>
                <a:gd name="connsiteY4" fmla="*/ 974364 h 1054155"/>
                <a:gd name="connsiteX5" fmla="*/ 2585504 w 2612038"/>
                <a:gd name="connsiteY5" fmla="*/ 977608 h 1054155"/>
                <a:gd name="connsiteX6" fmla="*/ 2612038 w 2612038"/>
                <a:gd name="connsiteY6" fmla="*/ 990447 h 1054155"/>
                <a:gd name="connsiteX7" fmla="*/ 1306019 w 2612038"/>
                <a:gd name="connsiteY7" fmla="*/ 1054155 h 1054155"/>
                <a:gd name="connsiteX8" fmla="*/ 0 w 2612038"/>
                <a:gd name="connsiteY8" fmla="*/ 990447 h 1054155"/>
                <a:gd name="connsiteX9" fmla="*/ 26534 w 2612038"/>
                <a:gd name="connsiteY9" fmla="*/ 977608 h 1054155"/>
                <a:gd name="connsiteX10" fmla="*/ 47175 w 2612038"/>
                <a:gd name="connsiteY10" fmla="*/ 974364 h 1054155"/>
                <a:gd name="connsiteX11" fmla="*/ 0 w 2612038"/>
                <a:gd name="connsiteY11" fmla="*/ 974364 h 1054155"/>
                <a:gd name="connsiteX12" fmla="*/ 265890 w 2612038"/>
                <a:gd name="connsiteY12" fmla="*/ 776937 h 10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2038" h="1054155">
                  <a:moveTo>
                    <a:pt x="485189" y="0"/>
                  </a:moveTo>
                  <a:lnTo>
                    <a:pt x="2126847" y="0"/>
                  </a:lnTo>
                  <a:lnTo>
                    <a:pt x="2346146" y="776937"/>
                  </a:lnTo>
                  <a:lnTo>
                    <a:pt x="2612036" y="974364"/>
                  </a:lnTo>
                  <a:lnTo>
                    <a:pt x="2564864" y="974364"/>
                  </a:lnTo>
                  <a:lnTo>
                    <a:pt x="2585504" y="977608"/>
                  </a:lnTo>
                  <a:cubicBezTo>
                    <a:pt x="2602902" y="981755"/>
                    <a:pt x="2612038" y="986049"/>
                    <a:pt x="2612038" y="990447"/>
                  </a:cubicBezTo>
                  <a:cubicBezTo>
                    <a:pt x="2612038" y="1025632"/>
                    <a:pt x="2027313" y="1054155"/>
                    <a:pt x="1306019" y="1054155"/>
                  </a:cubicBezTo>
                  <a:cubicBezTo>
                    <a:pt x="584725" y="1054155"/>
                    <a:pt x="0" y="1025632"/>
                    <a:pt x="0" y="990447"/>
                  </a:cubicBezTo>
                  <a:cubicBezTo>
                    <a:pt x="0" y="986049"/>
                    <a:pt x="9136" y="981755"/>
                    <a:pt x="26534" y="977608"/>
                  </a:cubicBezTo>
                  <a:lnTo>
                    <a:pt x="47175" y="974364"/>
                  </a:lnTo>
                  <a:lnTo>
                    <a:pt x="0" y="974364"/>
                  </a:lnTo>
                  <a:lnTo>
                    <a:pt x="265890" y="776937"/>
                  </a:lnTo>
                  <a:close/>
                </a:path>
              </a:pathLst>
            </a:custGeom>
            <a:gradFill>
              <a:gsLst>
                <a:gs pos="31000">
                  <a:srgbClr val="F2F2F2"/>
                </a:gs>
                <a:gs pos="13000">
                  <a:srgbClr val="929398"/>
                </a:gs>
                <a:gs pos="67000">
                  <a:srgbClr val="CCCCCE"/>
                </a:gs>
                <a:gs pos="100000">
                  <a:srgbClr val="92939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1351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126730" y="5006773"/>
              <a:ext cx="1999876" cy="36000"/>
            </a:xfrm>
            <a:prstGeom prst="rect">
              <a:avLst/>
            </a:prstGeom>
            <a:gradFill>
              <a:gsLst>
                <a:gs pos="0">
                  <a:srgbClr val="262626"/>
                </a:gs>
                <a:gs pos="50000">
                  <a:srgbClr val="404040"/>
                </a:gs>
                <a:gs pos="100000">
                  <a:srgbClr val="262626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1351">
                <a:solidFill>
                  <a:prstClr val="white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3655" y="3959266"/>
              <a:ext cx="246025" cy="299843"/>
            </a:xfrm>
            <a:prstGeom prst="rect">
              <a:avLst/>
            </a:prstGeom>
          </p:spPr>
        </p:pic>
      </p:grpSp>
      <p:sp>
        <p:nvSpPr>
          <p:cNvPr id="21" name="TextBox 76"/>
          <p:cNvSpPr txBox="1"/>
          <p:nvPr/>
        </p:nvSpPr>
        <p:spPr>
          <a:xfrm>
            <a:off x="169066" y="1754286"/>
            <a:ext cx="4745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altLang="zh-CN" sz="2800" b="1" dirty="0">
                <a:solidFill>
                  <a:srgbClr val="EE8398"/>
                </a:solidFill>
                <a:latin typeface="#9Slide03 Swiss Condensed Bold" panose="02000500000000000000" pitchFamily="2" charset="0"/>
                <a:ea typeface="微软雅黑" panose="020B0503020204020204" charset="-122"/>
              </a:rPr>
              <a:t>Chiếm </a:t>
            </a:r>
            <a:r>
              <a:rPr lang="vi-VN" altLang="zh-CN" sz="4000" b="1" dirty="0">
                <a:solidFill>
                  <a:srgbClr val="0066FF"/>
                </a:solidFill>
                <a:latin typeface="000 DanPanosian TB" pitchFamily="2" charset="0"/>
                <a:ea typeface="微软雅黑" panose="020B0503020204020204" charset="-122"/>
              </a:rPr>
              <a:t>95%</a:t>
            </a:r>
            <a:r>
              <a:rPr lang="vi-VN" altLang="zh-CN" sz="2800" b="1" dirty="0">
                <a:solidFill>
                  <a:srgbClr val="EE8398"/>
                </a:solidFill>
                <a:latin typeface="#9Slide03 Swiss Condensed Bold" panose="02000500000000000000" pitchFamily="2" charset="0"/>
                <a:ea typeface="微软雅黑" panose="020B0503020204020204" charset="-122"/>
              </a:rPr>
              <a:t> các loài động vật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41972" y="2641324"/>
            <a:ext cx="4829385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377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vi-VN" altLang="zh-CN" sz="2200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Arima Madurai" panose="00000500000000000000" pitchFamily="2" charset="0"/>
                <a:sym typeface="+mn-ea"/>
              </a:rPr>
              <a:t>Rất đa dạng về hình thái, kích thước, lối sống và có đặc điểm chung là cơ thể không xương sống</a:t>
            </a:r>
            <a:r>
              <a:rPr lang="en-US" altLang="zh-CN" sz="2200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Arima Madurai" panose="00000500000000000000" pitchFamily="2" charset="0"/>
                <a:sym typeface="+mn-ea"/>
              </a:rPr>
              <a:t>.</a:t>
            </a:r>
            <a:endParaRPr lang="zh-CN" altLang="zh-CN" sz="2200" dirty="0">
              <a:solidFill>
                <a:prstClr val="black"/>
              </a:solidFill>
              <a:latin typeface="#9Slide03 Roboto Condensed" panose="02000000000000000000" pitchFamily="2" charset="0"/>
              <a:ea typeface="微软雅黑" panose="020B0503020204020204" charset="-122"/>
              <a:cs typeface="#9Slide03 Arima Madurai" panose="00000500000000000000" pitchFamily="2" charset="0"/>
              <a:sym typeface="+mn-ea"/>
            </a:endParaRPr>
          </a:p>
          <a:p>
            <a:pPr algn="just" defTabSz="914377">
              <a:lnSpc>
                <a:spcPct val="130000"/>
              </a:lnSpc>
            </a:pPr>
            <a:endParaRPr lang="zh-CN" altLang="zh-CN" dirty="0">
              <a:solidFill>
                <a:srgbClr val="EE8398"/>
              </a:solidFill>
              <a:latin typeface="#9Slide03 Arima Madurai" panose="00000500000000000000" pitchFamily="2" charset="0"/>
              <a:ea typeface="微软雅黑" panose="020B0503020204020204" charset="-122"/>
              <a:cs typeface="#9Slide03 Arima Madurai" panose="00000500000000000000" pitchFamily="2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41972" y="4174161"/>
            <a:ext cx="482938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130000"/>
              </a:lnSpc>
            </a:pPr>
            <a:r>
              <a:rPr lang="vi-VN" altLang="zh-CN" sz="2200" dirty="0">
                <a:solidFill>
                  <a:srgbClr val="FF0066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Arima Madurai" panose="00000500000000000000" pitchFamily="2" charset="0"/>
                <a:sym typeface="+mn-ea"/>
              </a:rPr>
              <a:t>Bao gồm nhiều ngành: </a:t>
            </a:r>
            <a:endParaRPr lang="en-US" altLang="zh-CN" sz="2200" dirty="0">
              <a:solidFill>
                <a:srgbClr val="FF0066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#9Slide03 Arima Madurai" panose="00000500000000000000" pitchFamily="2" charset="0"/>
              <a:sym typeface="+mn-ea"/>
            </a:endParaRPr>
          </a:p>
          <a:p>
            <a:pPr marL="800100" lvl="1" indent="-342900" algn="just" defTabSz="914377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vi-VN" altLang="zh-CN" sz="2200" dirty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Arima Madurai" panose="00000500000000000000" pitchFamily="2" charset="0"/>
                <a:sym typeface="+mn-ea"/>
              </a:rPr>
              <a:t>Ruột khoang, </a:t>
            </a:r>
            <a:endParaRPr lang="en-US" altLang="zh-CN" sz="2200" dirty="0">
              <a:solidFill>
                <a:srgbClr val="00206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#9Slide03 Arima Madurai" panose="00000500000000000000" pitchFamily="2" charset="0"/>
              <a:sym typeface="+mn-ea"/>
            </a:endParaRPr>
          </a:p>
          <a:p>
            <a:pPr marL="800100" lvl="1" indent="-342900" algn="just" defTabSz="914377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en-US" altLang="zh-CN" sz="2200" dirty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Arima Madurai" panose="00000500000000000000" pitchFamily="2" charset="0"/>
                <a:sym typeface="+mn-ea"/>
              </a:rPr>
              <a:t>C</a:t>
            </a:r>
            <a:r>
              <a:rPr lang="vi-VN" altLang="zh-CN" sz="2200" dirty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Arima Madurai" panose="00000500000000000000" pitchFamily="2" charset="0"/>
                <a:sym typeface="+mn-ea"/>
              </a:rPr>
              <a:t>ác ngành Giun, </a:t>
            </a:r>
            <a:endParaRPr lang="en-US" altLang="zh-CN" sz="2200" dirty="0">
              <a:solidFill>
                <a:srgbClr val="00206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#9Slide03 Arima Madurai" panose="00000500000000000000" pitchFamily="2" charset="0"/>
              <a:sym typeface="+mn-ea"/>
            </a:endParaRPr>
          </a:p>
          <a:p>
            <a:pPr marL="800100" lvl="1" indent="-342900" algn="just" defTabSz="914377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vi-VN" altLang="zh-CN" sz="2200" dirty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Arima Madurai" panose="00000500000000000000" pitchFamily="2" charset="0"/>
                <a:sym typeface="+mn-ea"/>
              </a:rPr>
              <a:t>Thân mềm, </a:t>
            </a:r>
            <a:endParaRPr lang="en-US" altLang="zh-CN" sz="2200" dirty="0">
              <a:solidFill>
                <a:srgbClr val="00206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#9Slide03 Arima Madurai" panose="00000500000000000000" pitchFamily="2" charset="0"/>
              <a:sym typeface="+mn-ea"/>
            </a:endParaRPr>
          </a:p>
          <a:p>
            <a:pPr marL="800100" lvl="1" indent="-342900" algn="just" defTabSz="914377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vi-VN" altLang="zh-CN" sz="2200" dirty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#9Slide03 Arima Madurai" panose="00000500000000000000" pitchFamily="2" charset="0"/>
                <a:sym typeface="+mn-ea"/>
              </a:rPr>
              <a:t>Chân khớp,….</a:t>
            </a:r>
            <a:endParaRPr lang="vi-VN" altLang="zh-CN" sz="2200" dirty="0">
              <a:solidFill>
                <a:srgbClr val="00206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9218" name="Picture 2" descr="động vật không xương sống | Định nghĩa, Đặc điểm, Ví dụ, Nhóm và Sự kiệ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984" y="1863468"/>
            <a:ext cx="3748134" cy="233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21805" y="190123"/>
            <a:ext cx="5674417" cy="878186"/>
          </a:xfrm>
          <a:prstGeom prst="rect">
            <a:avLst/>
          </a:prstGeom>
          <a:solidFill>
            <a:srgbClr val="CC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Swiss Condensed Bold" panose="02000500000000000000" pitchFamily="2" charset="0"/>
              </a:rPr>
              <a:t>ĐỘNG VẬT KHÔNG XƯƠNG SỐNG</a:t>
            </a:r>
          </a:p>
        </p:txBody>
      </p:sp>
      <p:pic>
        <p:nvPicPr>
          <p:cNvPr id="6146" name="Picture 2" descr="Tôm Biểu tượng cảm xúc 🦐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112" y="4491841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quid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784" y="109183"/>
            <a:ext cx="2298816" cy="21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9612" r="10666" b="13178"/>
          <a:stretch/>
        </p:blipFill>
        <p:spPr>
          <a:xfrm>
            <a:off x="5206409" y="0"/>
            <a:ext cx="6985591" cy="6836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121" y="2695224"/>
            <a:ext cx="6039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000 DanPanosian TB" pitchFamily="2" charset="0"/>
              </a:rPr>
              <a:t>SỰ ĐA DẠNG ĐỘNG VẬT KHÔNG XƯƠNG SỐNG</a:t>
            </a:r>
            <a:endParaRPr lang="en-US" sz="4400" dirty="0">
              <a:solidFill>
                <a:schemeClr val="bg1"/>
              </a:solidFill>
              <a:latin typeface="000 DanPanosian T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57302"/>
            <a:ext cx="555019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#9Slide03 Swiss Condensed Bold" panose="02000500000000000000" pitchFamily="2" charset="0"/>
              </a:rPr>
              <a:t>NGÀNH RUỘT KHOANG</a:t>
            </a:r>
            <a:endParaRPr lang="en-US" sz="4400" dirty="0">
              <a:latin typeface="#9Slide03 Swiss Condensed Bold" panose="020005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96331" y="4362007"/>
            <a:ext cx="3575561" cy="1180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dirty="0" smtClean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 số loài có độc tính cao có thể gây tổn thương cho động vật và con người khi tiếp xúc</a:t>
            </a:r>
            <a:r>
              <a:rPr lang="en-US" dirty="0" smtClean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vi-VN" dirty="0">
              <a:solidFill>
                <a:srgbClr val="C0000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2187" y="1315778"/>
            <a:ext cx="11100885" cy="2950536"/>
            <a:chOff x="222187" y="1315778"/>
            <a:chExt cx="11100885" cy="2950536"/>
          </a:xfrm>
        </p:grpSpPr>
        <p:grpSp>
          <p:nvGrpSpPr>
            <p:cNvPr id="10" name="Group 9"/>
            <p:cNvGrpSpPr/>
            <p:nvPr/>
          </p:nvGrpSpPr>
          <p:grpSpPr>
            <a:xfrm>
              <a:off x="222187" y="1315778"/>
              <a:ext cx="11100885" cy="2950536"/>
              <a:chOff x="222187" y="1315778"/>
              <a:chExt cx="11100885" cy="2950536"/>
            </a:xfrm>
          </p:grpSpPr>
          <p:pic>
            <p:nvPicPr>
              <p:cNvPr id="4098" name="Picture 2" descr="Bài 10. Đặc điểm chung và vai trò của ngành Ruột khoang bai 10 dac diem  chung va vai tro cua nganh ruot khoang ppt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828" r="37910" b="22138"/>
              <a:stretch/>
            </p:blipFill>
            <p:spPr bwMode="auto">
              <a:xfrm>
                <a:off x="222187" y="1725131"/>
                <a:ext cx="3563610" cy="254118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33917" y="1315778"/>
                <a:ext cx="11089155" cy="2950536"/>
                <a:chOff x="4144816" y="239231"/>
                <a:chExt cx="11089155" cy="2950536"/>
              </a:xfrm>
            </p:grpSpPr>
            <p:pic>
              <p:nvPicPr>
                <p:cNvPr id="4100" name="Picture 4" descr="Hải quỳ là gì? Có ăn được không? Sống ở đâu? Sống được bao lâu? - IAS Links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07231" y="829338"/>
                  <a:ext cx="3575561" cy="2360429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7907232" y="239231"/>
                  <a:ext cx="3575560" cy="590107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vi-VN" sz="2800" dirty="0" smtClean="0">
                      <a:latin typeface="#9Slide03 Swiss Condensed Bold" panose="02000500000000000000" pitchFamily="2" charset="0"/>
                      <a:ea typeface="#9Slide03 Roboto Condensed" panose="02000000000000000000" pitchFamily="2" charset="0"/>
                    </a:rPr>
                    <a:t>HẢI QUỲ</a:t>
                  </a:r>
                  <a:endParaRPr lang="vi-VN" sz="2800" dirty="0">
                    <a:latin typeface="#9Slide03 Swiss Condensed Bold" panose="02000500000000000000" pitchFamily="2" charset="0"/>
                    <a:ea typeface="#9Slide03 Roboto Condensed" panose="02000000000000000000" pitchFamily="2" charset="0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4144816" y="239231"/>
                  <a:ext cx="3551880" cy="590107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2800" dirty="0" smtClean="0">
                      <a:latin typeface="#9Slide03 Swiss Condensed Bold" panose="02000500000000000000" pitchFamily="2" charset="0"/>
                      <a:ea typeface="#9Slide03 Roboto Condensed" panose="02000000000000000000" pitchFamily="2" charset="0"/>
                    </a:rPr>
                    <a:t>THỦY TỨC</a:t>
                  </a:r>
                  <a:endParaRPr lang="vi-VN" sz="2800" dirty="0">
                    <a:latin typeface="#9Slide03 Swiss Condensed Bold" panose="02000500000000000000" pitchFamily="2" charset="0"/>
                    <a:ea typeface="#9Slide03 Roboto Condensed" panose="02000000000000000000" pitchFamily="2" charset="0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1693327" y="239231"/>
                  <a:ext cx="3540644" cy="590107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2800" dirty="0" smtClean="0">
                      <a:latin typeface="#9Slide03 Swiss Condensed Bold" panose="02000500000000000000" pitchFamily="2" charset="0"/>
                      <a:ea typeface="#9Slide03 Roboto Condensed" panose="02000000000000000000" pitchFamily="2" charset="0"/>
                    </a:rPr>
                    <a:t>SỨA</a:t>
                  </a:r>
                  <a:endParaRPr lang="vi-VN" sz="2800" dirty="0">
                    <a:latin typeface="#9Slide03 Swiss Condensed Bold" panose="02000500000000000000" pitchFamily="2" charset="0"/>
                    <a:ea typeface="#9Slide03 Roboto Condensed" panose="02000000000000000000" pitchFamily="2" charset="0"/>
                  </a:endParaRPr>
                </a:p>
              </p:txBody>
            </p:sp>
          </p:grpSp>
        </p:grpSp>
        <p:pic>
          <p:nvPicPr>
            <p:cNvPr id="4102" name="Picture 6" descr="loài sứa biển - các bài viết về loài sứa biển, tin tức loài sứa biể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428" y="1905885"/>
              <a:ext cx="3540644" cy="236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7782428" y="4362007"/>
            <a:ext cx="3575561" cy="1180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dirty="0" smtClean="0">
                <a:solidFill>
                  <a:srgbClr val="2D68A9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Con người có thể sử dụng sứa làm thức ăn nhưng một số loài gây ngứa cho con người khi tiếp xúc.</a:t>
            </a:r>
            <a:endParaRPr lang="vi-VN" dirty="0">
              <a:solidFill>
                <a:srgbClr val="2D68A9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3917" y="4362007"/>
            <a:ext cx="3575561" cy="1180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dirty="0" smtClean="0">
                <a:solidFill>
                  <a:srgbClr val="32D5F6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 22.1. Sơ đồ mô hình dạng đối xứng tỏa tròn của thủy tức (hình a), sứa (hình b)</a:t>
            </a:r>
            <a:endParaRPr lang="vi-VN" dirty="0">
              <a:solidFill>
                <a:srgbClr val="32D5F6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17" y="539032"/>
            <a:ext cx="978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#9Slide03 Swiss Condensed Bold" panose="02000500000000000000" pitchFamily="2" charset="0"/>
              </a:rPr>
              <a:t>Nêu đặc điểm giúp em nhận biết được động vật ngành Ruột khoang</a:t>
            </a:r>
            <a:endParaRPr lang="vi-VN" sz="2400" dirty="0">
              <a:latin typeface="#9Slide03 Swiss Condensed Bold" panose="02000500000000000000" pitchFamily="2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6804234" y="426256"/>
            <a:ext cx="5497635" cy="1732153"/>
          </a:xfrm>
          <a:prstGeom prst="cloudCallout">
            <a:avLst>
              <a:gd name="adj1" fmla="val -49051"/>
              <a:gd name="adj2" fmla="val 67804"/>
            </a:avLst>
          </a:prstGeom>
          <a:solidFill>
            <a:srgbClr val="32D5E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24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Hãy mô tả hình dạng của hải quỳ và sứa</a:t>
            </a:r>
            <a:endParaRPr lang="vi-VN" sz="24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513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3"/>
          <p:cNvGrpSpPr/>
          <p:nvPr/>
        </p:nvGrpSpPr>
        <p:grpSpPr>
          <a:xfrm rot="20457409">
            <a:off x="9625264" y="3259142"/>
            <a:ext cx="2222005" cy="3205261"/>
            <a:chOff x="957279" y="1388382"/>
            <a:chExt cx="1666503" cy="2403946"/>
          </a:xfrm>
        </p:grpSpPr>
        <p:grpSp>
          <p:nvGrpSpPr>
            <p:cNvPr id="10" name="组合 39"/>
            <p:cNvGrpSpPr/>
            <p:nvPr/>
          </p:nvGrpSpPr>
          <p:grpSpPr>
            <a:xfrm rot="1761965">
              <a:off x="957279" y="1388382"/>
              <a:ext cx="1666503" cy="2403946"/>
              <a:chOff x="2115412" y="946635"/>
              <a:chExt cx="3088687" cy="475460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圆角矩形 1"/>
              <p:cNvSpPr/>
              <p:nvPr/>
            </p:nvSpPr>
            <p:spPr>
              <a:xfrm rot="30825">
                <a:off x="2878684" y="1524775"/>
                <a:ext cx="2325415" cy="4176464"/>
              </a:xfrm>
              <a:custGeom>
                <a:avLst/>
                <a:gdLst/>
                <a:ahLst/>
                <a:cxnLst/>
                <a:rect l="l" t="t" r="r" b="b"/>
                <a:pathLst>
                  <a:path w="2448272" h="4176464">
                    <a:moveTo>
                      <a:pt x="504063" y="1224136"/>
                    </a:moveTo>
                    <a:cubicBezTo>
                      <a:pt x="305215" y="1224136"/>
                      <a:pt x="144016" y="1385335"/>
                      <a:pt x="144016" y="1584183"/>
                    </a:cubicBezTo>
                    <a:lnTo>
                      <a:pt x="144016" y="3616617"/>
                    </a:lnTo>
                    <a:cubicBezTo>
                      <a:pt x="144016" y="3815465"/>
                      <a:pt x="305215" y="3976664"/>
                      <a:pt x="504063" y="3976664"/>
                    </a:cubicBezTo>
                    <a:lnTo>
                      <a:pt x="1944209" y="3976664"/>
                    </a:lnTo>
                    <a:cubicBezTo>
                      <a:pt x="2143057" y="3976664"/>
                      <a:pt x="2304256" y="3815465"/>
                      <a:pt x="2304256" y="3616617"/>
                    </a:cubicBezTo>
                    <a:lnTo>
                      <a:pt x="2304256" y="1584183"/>
                    </a:lnTo>
                    <a:cubicBezTo>
                      <a:pt x="2304256" y="1385335"/>
                      <a:pt x="2143057" y="1224136"/>
                      <a:pt x="1944209" y="1224136"/>
                    </a:cubicBezTo>
                    <a:close/>
                    <a:moveTo>
                      <a:pt x="408053" y="0"/>
                    </a:moveTo>
                    <a:lnTo>
                      <a:pt x="2040219" y="0"/>
                    </a:lnTo>
                    <a:cubicBezTo>
                      <a:pt x="2265580" y="0"/>
                      <a:pt x="2448272" y="182692"/>
                      <a:pt x="2448272" y="408053"/>
                    </a:cubicBezTo>
                    <a:lnTo>
                      <a:pt x="2448272" y="3768411"/>
                    </a:lnTo>
                    <a:cubicBezTo>
                      <a:pt x="2448272" y="3993772"/>
                      <a:pt x="2265580" y="4176464"/>
                      <a:pt x="2040219" y="4176464"/>
                    </a:cubicBezTo>
                    <a:lnTo>
                      <a:pt x="408053" y="4176464"/>
                    </a:lnTo>
                    <a:cubicBezTo>
                      <a:pt x="182692" y="4176464"/>
                      <a:pt x="0" y="3993772"/>
                      <a:pt x="0" y="3768411"/>
                    </a:cubicBezTo>
                    <a:lnTo>
                      <a:pt x="0" y="408053"/>
                    </a:lnTo>
                    <a:cubicBezTo>
                      <a:pt x="0" y="182692"/>
                      <a:pt x="182692" y="0"/>
                      <a:pt x="40805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lumMod val="85000"/>
                      <a:shade val="30000"/>
                      <a:satMod val="115000"/>
                    </a:sysClr>
                  </a:gs>
                  <a:gs pos="34000">
                    <a:sysClr val="window" lastClr="FFFFFF">
                      <a:lumMod val="85000"/>
                      <a:shade val="67500"/>
                      <a:satMod val="115000"/>
                    </a:sysClr>
                  </a:gs>
                  <a:gs pos="100000">
                    <a:sysClr val="window" lastClr="FFFFFF">
                      <a:lumMod val="85000"/>
                      <a:shade val="100000"/>
                      <a:satMod val="115000"/>
                      <a:alpha val="0"/>
                    </a:sysClr>
                  </a:gs>
                </a:gsLst>
                <a:lin ang="189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圆角矩形 1"/>
              <p:cNvSpPr/>
              <p:nvPr/>
            </p:nvSpPr>
            <p:spPr>
              <a:xfrm>
                <a:off x="2115412" y="946635"/>
                <a:ext cx="2816628" cy="4354570"/>
              </a:xfrm>
              <a:custGeom>
                <a:avLst/>
                <a:gdLst/>
                <a:ahLst/>
                <a:cxnLst/>
                <a:rect l="l" t="t" r="r" b="b"/>
                <a:pathLst>
                  <a:path w="2816628" h="4354571">
                    <a:moveTo>
                      <a:pt x="872419" y="1402243"/>
                    </a:moveTo>
                    <a:cubicBezTo>
                      <a:pt x="673571" y="1402243"/>
                      <a:pt x="512372" y="1563442"/>
                      <a:pt x="512372" y="1762290"/>
                    </a:cubicBezTo>
                    <a:lnTo>
                      <a:pt x="512372" y="3794724"/>
                    </a:lnTo>
                    <a:cubicBezTo>
                      <a:pt x="512372" y="3993572"/>
                      <a:pt x="673571" y="4154771"/>
                      <a:pt x="872419" y="4154771"/>
                    </a:cubicBezTo>
                    <a:lnTo>
                      <a:pt x="2312565" y="4154771"/>
                    </a:lnTo>
                    <a:cubicBezTo>
                      <a:pt x="2511413" y="4154771"/>
                      <a:pt x="2672612" y="3993572"/>
                      <a:pt x="2672612" y="3794724"/>
                    </a:cubicBezTo>
                    <a:lnTo>
                      <a:pt x="2672612" y="1762290"/>
                    </a:lnTo>
                    <a:cubicBezTo>
                      <a:pt x="2672612" y="1563442"/>
                      <a:pt x="2511413" y="1402243"/>
                      <a:pt x="2312565" y="1402243"/>
                    </a:cubicBezTo>
                    <a:close/>
                    <a:moveTo>
                      <a:pt x="368356" y="0"/>
                    </a:moveTo>
                    <a:cubicBezTo>
                      <a:pt x="506076" y="0"/>
                      <a:pt x="626144" y="75580"/>
                      <a:pt x="687885" y="188349"/>
                    </a:cubicBezTo>
                    <a:cubicBezTo>
                      <a:pt x="716298" y="181441"/>
                      <a:pt x="745964" y="178107"/>
                      <a:pt x="776409" y="178107"/>
                    </a:cubicBezTo>
                    <a:lnTo>
                      <a:pt x="2408575" y="178107"/>
                    </a:lnTo>
                    <a:cubicBezTo>
                      <a:pt x="2633936" y="178107"/>
                      <a:pt x="2816628" y="360799"/>
                      <a:pt x="2816628" y="586160"/>
                    </a:cubicBezTo>
                    <a:lnTo>
                      <a:pt x="2816628" y="3946518"/>
                    </a:lnTo>
                    <a:cubicBezTo>
                      <a:pt x="2816628" y="4171879"/>
                      <a:pt x="2633936" y="4354571"/>
                      <a:pt x="2408575" y="4354571"/>
                    </a:cubicBezTo>
                    <a:lnTo>
                      <a:pt x="776409" y="4354571"/>
                    </a:lnTo>
                    <a:cubicBezTo>
                      <a:pt x="551048" y="4354571"/>
                      <a:pt x="368356" y="4171879"/>
                      <a:pt x="368356" y="3946518"/>
                    </a:cubicBezTo>
                    <a:lnTo>
                      <a:pt x="368356" y="736712"/>
                    </a:lnTo>
                    <a:cubicBezTo>
                      <a:pt x="164919" y="736712"/>
                      <a:pt x="0" y="571793"/>
                      <a:pt x="0" y="368356"/>
                    </a:cubicBezTo>
                    <a:cubicBezTo>
                      <a:pt x="0" y="164919"/>
                      <a:pt x="164919" y="0"/>
                      <a:pt x="368356" y="0"/>
                    </a:cubicBezTo>
                    <a:close/>
                  </a:path>
                </a:pathLst>
              </a:custGeom>
              <a:solidFill>
                <a:srgbClr val="7FBF36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圆角矩形 42"/>
              <p:cNvSpPr/>
              <p:nvPr/>
            </p:nvSpPr>
            <p:spPr>
              <a:xfrm>
                <a:off x="2640706" y="2348880"/>
                <a:ext cx="2160241" cy="2752528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203200" dir="18900000">
                  <a:prstClr val="black">
                    <a:alpha val="21000"/>
                  </a:prstClr>
                </a:inn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椭圆 43"/>
              <p:cNvSpPr/>
              <p:nvPr/>
            </p:nvSpPr>
            <p:spPr>
              <a:xfrm>
                <a:off x="2299274" y="1150155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3500000">
                  <a:prstClr val="black">
                    <a:alpha val="45000"/>
                  </a:prstClr>
                </a:inn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678852">
              <a:off x="1151831" y="2046220"/>
              <a:ext cx="1123497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2400" dirty="0">
                  <a:solidFill>
                    <a:srgbClr val="7FBF36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ĐỘNG VẬT KHÔNG XƯƠNG SỐNG</a:t>
              </a:r>
              <a:endParaRPr lang="zh-CN" altLang="en-US" sz="2400" b="1" kern="0" dirty="0">
                <a:solidFill>
                  <a:srgbClr val="7FBF3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0246" name="Picture 6" descr="Thủy tức tiếng anh là g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334" y="11751"/>
            <a:ext cx="2890621" cy="24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Loài sứa tự chữa lành vết thương, đảo ngược lão hóa - Vn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"/>
          <a:stretch/>
        </p:blipFill>
        <p:spPr bwMode="auto">
          <a:xfrm>
            <a:off x="5578472" y="0"/>
            <a:ext cx="3584687" cy="231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Khám phá thế giới san hô đầy màu sắc nơi đáy đại d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248"/>
            <a:ext cx="3117812" cy="23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COMPATRIOT: SAN HÔ ĐỎ (CORALLIUM RUBRUM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708" y="11751"/>
            <a:ext cx="3076953" cy="230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Quỳ chân ngỗng : Bông hoa sát thủ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5" b="8368"/>
          <a:stretch/>
        </p:blipFill>
        <p:spPr bwMode="auto">
          <a:xfrm>
            <a:off x="127449" y="0"/>
            <a:ext cx="2317368" cy="232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34097" y="2423825"/>
            <a:ext cx="205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quỳ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84710" y="2423825"/>
            <a:ext cx="205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tức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43881" y="2423825"/>
            <a:ext cx="205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16376" y="2423825"/>
            <a:ext cx="205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 hô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08729" y="2954216"/>
            <a:ext cx="6317007" cy="861132"/>
            <a:chOff x="3308730" y="2954216"/>
            <a:chExt cx="5735978" cy="861132"/>
          </a:xfrm>
        </p:grpSpPr>
        <p:sp>
          <p:nvSpPr>
            <p:cNvPr id="22" name="Rounded Rectangle 21"/>
            <p:cNvSpPr/>
            <p:nvPr/>
          </p:nvSpPr>
          <p:spPr>
            <a:xfrm>
              <a:off x="3308730" y="2954216"/>
              <a:ext cx="1213028" cy="42960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21758" y="2984351"/>
              <a:ext cx="4522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 đại diện của nhóm Ruột khoang</a:t>
              </a: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3205423" y="3662668"/>
            <a:ext cx="6332703" cy="2996082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402045" y="3632533"/>
            <a:ext cx="5948369" cy="2838606"/>
          </a:xfrm>
          <a:prstGeom prst="roundRect">
            <a:avLst>
              <a:gd name="adj" fmla="val 31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RUỘT KHOANG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đa bào bậc thấp, cơ thể hình trụ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xứng tỏa tròn, có nhiều tua miệng bắt mồi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môi trường nước biển (số ít sống ở nước ngọt như thủy tức)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diện: thủy tức, sứa, san hô, hải quỳ,….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làm thức ăn, làm nơi ẩn nấp cho ĐV khác, tạo cảnh quan môi trường biển. Tuy nhiên, một số loài gây hại cho người và ĐV.</a:t>
            </a:r>
          </a:p>
        </p:txBody>
      </p:sp>
      <p:sp>
        <p:nvSpPr>
          <p:cNvPr id="27" name="Half Frame 26"/>
          <p:cNvSpPr/>
          <p:nvPr/>
        </p:nvSpPr>
        <p:spPr>
          <a:xfrm>
            <a:off x="3106528" y="3662668"/>
            <a:ext cx="914400" cy="1351596"/>
          </a:xfrm>
          <a:prstGeom prst="halfFram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857302"/>
            <a:ext cx="3264195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#9Slide03 Swiss Condensed Bold" panose="02000500000000000000" pitchFamily="2" charset="0"/>
              </a:rPr>
              <a:t>NGÀNH GIUN</a:t>
            </a:r>
            <a:endParaRPr lang="en-US" sz="4400" dirty="0">
              <a:latin typeface="#9Slide03 Swiss Condensed Bold" panose="02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122" y="781667"/>
            <a:ext cx="978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#9Slide03 Swiss Condensed Bold" panose="02000500000000000000" pitchFamily="2" charset="0"/>
              </a:rPr>
              <a:t>Nêu đặc điểm giúp em nhận biết được động vật ngành Ruột khoang</a:t>
            </a:r>
            <a:endParaRPr lang="vi-VN" sz="2400" dirty="0">
              <a:latin typeface="#9Slide03 Swiss Condensed Bold" panose="020005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76646" y="1837519"/>
            <a:ext cx="8791575" cy="3182960"/>
            <a:chOff x="2004236" y="1085960"/>
            <a:chExt cx="8791575" cy="3182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4236" y="1085960"/>
              <a:ext cx="8791575" cy="22193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594344" y="3305285"/>
              <a:ext cx="225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Sán dây</a:t>
              </a:r>
              <a:endParaRPr lang="vi-VN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72971" y="3305285"/>
              <a:ext cx="225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Giun đũa</a:t>
              </a:r>
              <a:endParaRPr lang="vi-VN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71352" y="3305285"/>
              <a:ext cx="225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Giun đất</a:t>
              </a:r>
              <a:endParaRPr lang="vi-VN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25973" y="3868810"/>
              <a:ext cx="7081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rgbClr val="C00000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Hình 22.3. Một số đại diện của các ngành Ruột khoang</a:t>
              </a:r>
              <a:endParaRPr lang="vi-VN" sz="2000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255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3"/>
          <p:cNvGrpSpPr/>
          <p:nvPr/>
        </p:nvGrpSpPr>
        <p:grpSpPr>
          <a:xfrm rot="20457409">
            <a:off x="9625264" y="3259142"/>
            <a:ext cx="2222005" cy="3205261"/>
            <a:chOff x="957279" y="1388382"/>
            <a:chExt cx="1666503" cy="2403946"/>
          </a:xfrm>
        </p:grpSpPr>
        <p:grpSp>
          <p:nvGrpSpPr>
            <p:cNvPr id="10" name="组合 39"/>
            <p:cNvGrpSpPr/>
            <p:nvPr/>
          </p:nvGrpSpPr>
          <p:grpSpPr>
            <a:xfrm rot="1761965">
              <a:off x="957279" y="1388382"/>
              <a:ext cx="1666503" cy="2403946"/>
              <a:chOff x="2115412" y="946635"/>
              <a:chExt cx="3088687" cy="475460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圆角矩形 1"/>
              <p:cNvSpPr/>
              <p:nvPr/>
            </p:nvSpPr>
            <p:spPr>
              <a:xfrm rot="30825">
                <a:off x="2878684" y="1524775"/>
                <a:ext cx="2325415" cy="4176464"/>
              </a:xfrm>
              <a:custGeom>
                <a:avLst/>
                <a:gdLst/>
                <a:ahLst/>
                <a:cxnLst/>
                <a:rect l="l" t="t" r="r" b="b"/>
                <a:pathLst>
                  <a:path w="2448272" h="4176464">
                    <a:moveTo>
                      <a:pt x="504063" y="1224136"/>
                    </a:moveTo>
                    <a:cubicBezTo>
                      <a:pt x="305215" y="1224136"/>
                      <a:pt x="144016" y="1385335"/>
                      <a:pt x="144016" y="1584183"/>
                    </a:cubicBezTo>
                    <a:lnTo>
                      <a:pt x="144016" y="3616617"/>
                    </a:lnTo>
                    <a:cubicBezTo>
                      <a:pt x="144016" y="3815465"/>
                      <a:pt x="305215" y="3976664"/>
                      <a:pt x="504063" y="3976664"/>
                    </a:cubicBezTo>
                    <a:lnTo>
                      <a:pt x="1944209" y="3976664"/>
                    </a:lnTo>
                    <a:cubicBezTo>
                      <a:pt x="2143057" y="3976664"/>
                      <a:pt x="2304256" y="3815465"/>
                      <a:pt x="2304256" y="3616617"/>
                    </a:cubicBezTo>
                    <a:lnTo>
                      <a:pt x="2304256" y="1584183"/>
                    </a:lnTo>
                    <a:cubicBezTo>
                      <a:pt x="2304256" y="1385335"/>
                      <a:pt x="2143057" y="1224136"/>
                      <a:pt x="1944209" y="1224136"/>
                    </a:cubicBezTo>
                    <a:close/>
                    <a:moveTo>
                      <a:pt x="408053" y="0"/>
                    </a:moveTo>
                    <a:lnTo>
                      <a:pt x="2040219" y="0"/>
                    </a:lnTo>
                    <a:cubicBezTo>
                      <a:pt x="2265580" y="0"/>
                      <a:pt x="2448272" y="182692"/>
                      <a:pt x="2448272" y="408053"/>
                    </a:cubicBezTo>
                    <a:lnTo>
                      <a:pt x="2448272" y="3768411"/>
                    </a:lnTo>
                    <a:cubicBezTo>
                      <a:pt x="2448272" y="3993772"/>
                      <a:pt x="2265580" y="4176464"/>
                      <a:pt x="2040219" y="4176464"/>
                    </a:cubicBezTo>
                    <a:lnTo>
                      <a:pt x="408053" y="4176464"/>
                    </a:lnTo>
                    <a:cubicBezTo>
                      <a:pt x="182692" y="4176464"/>
                      <a:pt x="0" y="3993772"/>
                      <a:pt x="0" y="3768411"/>
                    </a:cubicBezTo>
                    <a:lnTo>
                      <a:pt x="0" y="408053"/>
                    </a:lnTo>
                    <a:cubicBezTo>
                      <a:pt x="0" y="182692"/>
                      <a:pt x="182692" y="0"/>
                      <a:pt x="40805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lumMod val="85000"/>
                      <a:shade val="30000"/>
                      <a:satMod val="115000"/>
                    </a:sysClr>
                  </a:gs>
                  <a:gs pos="34000">
                    <a:sysClr val="window" lastClr="FFFFFF">
                      <a:lumMod val="85000"/>
                      <a:shade val="67500"/>
                      <a:satMod val="115000"/>
                    </a:sysClr>
                  </a:gs>
                  <a:gs pos="100000">
                    <a:sysClr val="window" lastClr="FFFFFF">
                      <a:lumMod val="85000"/>
                      <a:shade val="100000"/>
                      <a:satMod val="115000"/>
                      <a:alpha val="0"/>
                    </a:sysClr>
                  </a:gs>
                </a:gsLst>
                <a:lin ang="189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4" name="圆角矩形 1"/>
              <p:cNvSpPr/>
              <p:nvPr/>
            </p:nvSpPr>
            <p:spPr>
              <a:xfrm>
                <a:off x="2115412" y="946635"/>
                <a:ext cx="2816628" cy="4354570"/>
              </a:xfrm>
              <a:custGeom>
                <a:avLst/>
                <a:gdLst/>
                <a:ahLst/>
                <a:cxnLst/>
                <a:rect l="l" t="t" r="r" b="b"/>
                <a:pathLst>
                  <a:path w="2816628" h="4354571">
                    <a:moveTo>
                      <a:pt x="872419" y="1402243"/>
                    </a:moveTo>
                    <a:cubicBezTo>
                      <a:pt x="673571" y="1402243"/>
                      <a:pt x="512372" y="1563442"/>
                      <a:pt x="512372" y="1762290"/>
                    </a:cubicBezTo>
                    <a:lnTo>
                      <a:pt x="512372" y="3794724"/>
                    </a:lnTo>
                    <a:cubicBezTo>
                      <a:pt x="512372" y="3993572"/>
                      <a:pt x="673571" y="4154771"/>
                      <a:pt x="872419" y="4154771"/>
                    </a:cubicBezTo>
                    <a:lnTo>
                      <a:pt x="2312565" y="4154771"/>
                    </a:lnTo>
                    <a:cubicBezTo>
                      <a:pt x="2511413" y="4154771"/>
                      <a:pt x="2672612" y="3993572"/>
                      <a:pt x="2672612" y="3794724"/>
                    </a:cubicBezTo>
                    <a:lnTo>
                      <a:pt x="2672612" y="1762290"/>
                    </a:lnTo>
                    <a:cubicBezTo>
                      <a:pt x="2672612" y="1563442"/>
                      <a:pt x="2511413" y="1402243"/>
                      <a:pt x="2312565" y="1402243"/>
                    </a:cubicBezTo>
                    <a:close/>
                    <a:moveTo>
                      <a:pt x="368356" y="0"/>
                    </a:moveTo>
                    <a:cubicBezTo>
                      <a:pt x="506076" y="0"/>
                      <a:pt x="626144" y="75580"/>
                      <a:pt x="687885" y="188349"/>
                    </a:cubicBezTo>
                    <a:cubicBezTo>
                      <a:pt x="716298" y="181441"/>
                      <a:pt x="745964" y="178107"/>
                      <a:pt x="776409" y="178107"/>
                    </a:cubicBezTo>
                    <a:lnTo>
                      <a:pt x="2408575" y="178107"/>
                    </a:lnTo>
                    <a:cubicBezTo>
                      <a:pt x="2633936" y="178107"/>
                      <a:pt x="2816628" y="360799"/>
                      <a:pt x="2816628" y="586160"/>
                    </a:cubicBezTo>
                    <a:lnTo>
                      <a:pt x="2816628" y="3946518"/>
                    </a:lnTo>
                    <a:cubicBezTo>
                      <a:pt x="2816628" y="4171879"/>
                      <a:pt x="2633936" y="4354571"/>
                      <a:pt x="2408575" y="4354571"/>
                    </a:cubicBezTo>
                    <a:lnTo>
                      <a:pt x="776409" y="4354571"/>
                    </a:lnTo>
                    <a:cubicBezTo>
                      <a:pt x="551048" y="4354571"/>
                      <a:pt x="368356" y="4171879"/>
                      <a:pt x="368356" y="3946518"/>
                    </a:cubicBezTo>
                    <a:lnTo>
                      <a:pt x="368356" y="736712"/>
                    </a:lnTo>
                    <a:cubicBezTo>
                      <a:pt x="164919" y="736712"/>
                      <a:pt x="0" y="571793"/>
                      <a:pt x="0" y="368356"/>
                    </a:cubicBezTo>
                    <a:cubicBezTo>
                      <a:pt x="0" y="164919"/>
                      <a:pt x="164919" y="0"/>
                      <a:pt x="36835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5" name="圆角矩形 42"/>
              <p:cNvSpPr/>
              <p:nvPr/>
            </p:nvSpPr>
            <p:spPr>
              <a:xfrm>
                <a:off x="2640706" y="2348880"/>
                <a:ext cx="2160241" cy="2752528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203200" dir="18900000">
                  <a:prstClr val="black">
                    <a:alpha val="21000"/>
                  </a:prstClr>
                </a:inn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6" name="椭圆 43"/>
              <p:cNvSpPr/>
              <p:nvPr/>
            </p:nvSpPr>
            <p:spPr>
              <a:xfrm>
                <a:off x="2299274" y="1150155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3500000">
                  <a:prstClr val="black">
                    <a:alpha val="45000"/>
                  </a:prstClr>
                </a:inn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678852">
              <a:off x="1151831" y="2184720"/>
              <a:ext cx="112349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2400" dirty="0">
                  <a:solidFill>
                    <a:srgbClr val="C0504D">
                      <a:lumMod val="75000"/>
                    </a:srgbClr>
                  </a:solidFill>
                  <a:latin typeface="#9Slide03 Swiss Condensed Bold" panose="02000500000000000000" pitchFamily="2" charset="0"/>
                  <a:ea typeface="微软雅黑" panose="020B0503020204020204" charset="-122"/>
                  <a:sym typeface="+mn-ea"/>
                </a:rPr>
                <a:t>ĐỘNG VẬT KHÔNG XƯƠNG SỐNG</a:t>
              </a:r>
              <a:endParaRPr lang="zh-CN" altLang="en-US" sz="2400" b="1" kern="0" dirty="0">
                <a:solidFill>
                  <a:srgbClr val="C0504D">
                    <a:lumMod val="75000"/>
                  </a:srgbClr>
                </a:solidFill>
                <a:latin typeface="#9Slide03 Swiss Condensed Bold" panose="02000500000000000000" pitchFamily="2" charset="0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08730" y="2954216"/>
            <a:ext cx="5735978" cy="429602"/>
            <a:chOff x="3308730" y="2954216"/>
            <a:chExt cx="5735978" cy="429602"/>
          </a:xfrm>
        </p:grpSpPr>
        <p:sp>
          <p:nvSpPr>
            <p:cNvPr id="22" name="Rounded Rectangle 21"/>
            <p:cNvSpPr/>
            <p:nvPr/>
          </p:nvSpPr>
          <p:spPr>
            <a:xfrm>
              <a:off x="3308730" y="2954216"/>
              <a:ext cx="1213028" cy="42960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i="1" dirty="0">
                  <a:solidFill>
                    <a:prstClr val="white"/>
                  </a:solidFill>
                  <a:cs typeface="Arial" panose="020B0604020202020204" pitchFamily="34" charset="0"/>
                </a:rPr>
                <a:t>Hình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21758" y="2984351"/>
              <a:ext cx="452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FFFF00"/>
                  </a:solidFill>
                  <a:cs typeface="Arial" panose="020B0604020202020204" pitchFamily="34" charset="0"/>
                </a:rPr>
                <a:t>Một số đại diện của nhóm Giun</a:t>
              </a: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558829" y="3662668"/>
            <a:ext cx="8979298" cy="299608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97280" y="3468616"/>
            <a:ext cx="8253134" cy="30025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                                                                          </a:t>
            </a:r>
            <a:r>
              <a:rPr lang="vi-VN" sz="24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GIUN</a:t>
            </a:r>
            <a:r>
              <a:rPr lang="en-US" sz="24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+mj-lt"/>
              </a:rPr>
              <a:t>Hình dạng cơ thể đa dạng (dẹp, hình ống, phân đốt).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+mj-lt"/>
              </a:rPr>
              <a:t>Cơ thể dài, đối xứng 2 bên; phân biệt đầu đuôi – lưng bụng.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+mj-lt"/>
              </a:rPr>
              <a:t>Sống môi trường đất ẩm, môi trường nước, động vật, thực vật hoặc tự do.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+mj-lt"/>
              </a:rPr>
              <a:t>Một số ngành: </a:t>
            </a:r>
            <a:r>
              <a:rPr lang="vi-VN" sz="2000" dirty="0">
                <a:solidFill>
                  <a:srgbClr val="0066FF"/>
                </a:solidFill>
                <a:latin typeface="+mj-lt"/>
              </a:rPr>
              <a:t>Giun dẹp </a:t>
            </a:r>
            <a:r>
              <a:rPr lang="vi-VN" sz="2000" dirty="0">
                <a:solidFill>
                  <a:prstClr val="black"/>
                </a:solidFill>
                <a:latin typeface="+mj-lt"/>
              </a:rPr>
              <a:t>(sán dây, sán lá gan,…) cơ thể dẹp &amp; mềm; 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Giun tròn </a:t>
            </a:r>
            <a:r>
              <a:rPr lang="vi-VN" sz="2000" dirty="0">
                <a:solidFill>
                  <a:prstClr val="black"/>
                </a:solidFill>
                <a:latin typeface="+mj-lt"/>
              </a:rPr>
              <a:t>(giun kim, giun đũa,…) cơ thể hình ống, thuôn 2 đầu, không phân đốt; </a:t>
            </a:r>
            <a:r>
              <a:rPr lang="vi-VN" sz="2000" dirty="0">
                <a:solidFill>
                  <a:srgbClr val="33CCCC"/>
                </a:solidFill>
                <a:latin typeface="+mj-lt"/>
              </a:rPr>
              <a:t>Giun đốt </a:t>
            </a:r>
            <a:r>
              <a:rPr lang="vi-VN" sz="2000" dirty="0">
                <a:solidFill>
                  <a:prstClr val="black"/>
                </a:solidFill>
                <a:latin typeface="+mj-lt"/>
              </a:rPr>
              <a:t>(giun đất, rươi,..) cơ thể dài, phân đốt, có các đôi cho bên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.</a:t>
            </a:r>
            <a:endParaRPr lang="vi-VN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7" name="Half Frame 26"/>
          <p:cNvSpPr/>
          <p:nvPr/>
        </p:nvSpPr>
        <p:spPr>
          <a:xfrm>
            <a:off x="590733" y="3653721"/>
            <a:ext cx="914400" cy="1351596"/>
          </a:xfrm>
          <a:prstGeom prst="halfFram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8828" y="6752"/>
            <a:ext cx="11102914" cy="2773805"/>
            <a:chOff x="30891" y="19352"/>
            <a:chExt cx="11102914" cy="2773805"/>
          </a:xfrm>
        </p:grpSpPr>
        <p:sp>
          <p:nvSpPr>
            <p:cNvPr id="18" name="TextBox 17"/>
            <p:cNvSpPr txBox="1"/>
            <p:nvPr/>
          </p:nvSpPr>
          <p:spPr>
            <a:xfrm>
              <a:off x="234097" y="2423825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Sán lá gan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84710" y="2423825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Giun kim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38829" y="2423825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Giun đất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73370" y="2423825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Giun đũa</a:t>
              </a:r>
            </a:p>
          </p:txBody>
        </p:sp>
        <p:pic>
          <p:nvPicPr>
            <p:cNvPr id="1028" name="Picture 4" descr="Bệnh giun đũa ở trẻ biểu hiện như thế nào?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1" t="2418" r="13250"/>
            <a:stretch/>
          </p:blipFill>
          <p:spPr bwMode="auto">
            <a:xfrm>
              <a:off x="2498756" y="19352"/>
              <a:ext cx="2498757" cy="2106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Sán lá gan lớn ký sinh ở đâu? | Vinmec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4" r="4973"/>
            <a:stretch/>
          </p:blipFill>
          <p:spPr bwMode="auto">
            <a:xfrm>
              <a:off x="30891" y="72428"/>
              <a:ext cx="2467865" cy="2075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Loài Giun Đất và 10+ thông tin cơ bản cần biết - Thegioidongvat.Co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43" r="22920"/>
            <a:stretch/>
          </p:blipFill>
          <p:spPr bwMode="auto">
            <a:xfrm rot="5400000">
              <a:off x="5369005" y="-181266"/>
              <a:ext cx="2213279" cy="2874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iun đũa – Wikipedia tiếng Việt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010"/>
            <a:stretch/>
          </p:blipFill>
          <p:spPr bwMode="auto">
            <a:xfrm rot="16200000">
              <a:off x="8773643" y="-18073"/>
              <a:ext cx="2053323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36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857302"/>
            <a:ext cx="4635795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#9Slide03 Swiss Condensed Bold" panose="02000500000000000000" pitchFamily="2" charset="0"/>
              </a:rPr>
              <a:t>NGÀNH THÂN MỀM</a:t>
            </a:r>
            <a:endParaRPr lang="en-US" sz="4400" dirty="0">
              <a:latin typeface="#9Slide03 Swiss Condensed Bold" panose="02000500000000000000" pitchFamily="2" charset="0"/>
            </a:endParaRPr>
          </a:p>
        </p:txBody>
      </p:sp>
      <p:sp>
        <p:nvSpPr>
          <p:cNvPr id="3" name="AutoShape 4" descr="Bé Khỏe - CON MỰC HAY CON “CÁ MỰC”??? Ta gọi “cá mực” thật ra là sai. Đó  thật ra là cách gọi của từng vùng miền. Mực không thuộc loài “cá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55575" y="1320963"/>
            <a:ext cx="11950995" cy="3303284"/>
            <a:chOff x="0" y="1497048"/>
            <a:chExt cx="11950995" cy="3303284"/>
          </a:xfrm>
        </p:grpSpPr>
        <p:pic>
          <p:nvPicPr>
            <p:cNvPr id="5122" name="Picture 2" descr="Vị thuốc Ốc sên | BvNT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14"/>
            <a:stretch/>
          </p:blipFill>
          <p:spPr bwMode="auto">
            <a:xfrm>
              <a:off x="0" y="1562988"/>
              <a:ext cx="4093535" cy="2837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Những món ăn không nên ăn vào tháng cô hồ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714" y="1751596"/>
              <a:ext cx="3291855" cy="2271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Sò Điệp Nhật - Nguyên Vỏ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4" t="17618" r="12131" b="18084"/>
            <a:stretch/>
          </p:blipFill>
          <p:spPr bwMode="auto">
            <a:xfrm>
              <a:off x="7719237" y="1497048"/>
              <a:ext cx="4231758" cy="2380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76226" y="3877413"/>
              <a:ext cx="225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Ốc sên</a:t>
              </a:r>
              <a:endParaRPr lang="vi-VN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93535" y="3877413"/>
              <a:ext cx="225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Con mực</a:t>
              </a:r>
              <a:endParaRPr lang="vi-VN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95414" y="3877413"/>
              <a:ext cx="2254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Con sò</a:t>
              </a:r>
              <a:endParaRPr lang="vi-VN" sz="2000" dirty="0"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22565" y="4400222"/>
              <a:ext cx="5650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rgbClr val="C00000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Hình 22.4. Một số đại diện của ngành Thân mềm</a:t>
              </a:r>
              <a:endParaRPr lang="vi-VN" sz="2000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3718" y="701213"/>
            <a:ext cx="978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#9Slide03 Swiss Condensed Bold" panose="02000500000000000000" pitchFamily="2" charset="0"/>
              </a:rPr>
              <a:t>Nêu những đặc điểm hình thái của ba loài động vật có trong hình 22.4</a:t>
            </a:r>
            <a:endParaRPr lang="vi-VN" sz="2400" dirty="0">
              <a:latin typeface="#9Slide03 Swiss Condensed Bold" panose="02000500000000000000" pitchFamily="2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5620710" y="1446221"/>
            <a:ext cx="6060558" cy="1264980"/>
          </a:xfrm>
          <a:prstGeom prst="cloudCallout">
            <a:avLst>
              <a:gd name="adj1" fmla="val -22032"/>
              <a:gd name="adj2" fmla="val 158321"/>
            </a:avLst>
          </a:prstGeom>
          <a:solidFill>
            <a:srgbClr val="66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indent="138430" algn="ctr">
              <a:spcBef>
                <a:spcPts val="300"/>
              </a:spcBef>
              <a:spcAft>
                <a:spcPts val="500"/>
              </a:spcAft>
            </a:pPr>
            <a:r>
              <a:rPr lang="vi-VN" sz="2400" dirty="0" smtClean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Mô tả một đại diện Thân mềm mà em ấn tượng nhất.</a:t>
            </a:r>
            <a:endParaRPr lang="en-US" sz="24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2121" y="4837018"/>
            <a:ext cx="7208875" cy="16722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vi-VN" sz="2000" dirty="0" smtClean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Ốc sên: có vỏ ngoài bằng đá vôi hình xoắn ốc, bò chậm chạp, sống nơi ẩm ướt. </a:t>
            </a:r>
            <a:endParaRPr lang="en-US" sz="2000" dirty="0" smtClean="0">
              <a:solidFill>
                <a:srgbClr val="000000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342900" indent="-342900" algn="just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vi-VN" sz="2000" dirty="0" smtClean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Mực: không có vỏ bọc cơ thể (vỏ cơ thể bị tiêu giảm), bơi nhanh về phía trước, có túi mực để tự vệ, sống ở biển.</a:t>
            </a:r>
            <a:endParaRPr lang="en-US" sz="20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0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3"/>
          <p:cNvGrpSpPr/>
          <p:nvPr/>
        </p:nvGrpSpPr>
        <p:grpSpPr>
          <a:xfrm rot="20457409">
            <a:off x="9625264" y="3259142"/>
            <a:ext cx="2222005" cy="3205261"/>
            <a:chOff x="957279" y="1388382"/>
            <a:chExt cx="1666503" cy="2403946"/>
          </a:xfrm>
        </p:grpSpPr>
        <p:grpSp>
          <p:nvGrpSpPr>
            <p:cNvPr id="10" name="组合 39"/>
            <p:cNvGrpSpPr/>
            <p:nvPr/>
          </p:nvGrpSpPr>
          <p:grpSpPr>
            <a:xfrm rot="1761965">
              <a:off x="957279" y="1388382"/>
              <a:ext cx="1666503" cy="2403946"/>
              <a:chOff x="2115412" y="946635"/>
              <a:chExt cx="3088687" cy="475460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圆角矩形 1"/>
              <p:cNvSpPr/>
              <p:nvPr/>
            </p:nvSpPr>
            <p:spPr>
              <a:xfrm rot="30825">
                <a:off x="2878684" y="1524775"/>
                <a:ext cx="2325415" cy="4176464"/>
              </a:xfrm>
              <a:custGeom>
                <a:avLst/>
                <a:gdLst/>
                <a:ahLst/>
                <a:cxnLst/>
                <a:rect l="l" t="t" r="r" b="b"/>
                <a:pathLst>
                  <a:path w="2448272" h="4176464">
                    <a:moveTo>
                      <a:pt x="504063" y="1224136"/>
                    </a:moveTo>
                    <a:cubicBezTo>
                      <a:pt x="305215" y="1224136"/>
                      <a:pt x="144016" y="1385335"/>
                      <a:pt x="144016" y="1584183"/>
                    </a:cubicBezTo>
                    <a:lnTo>
                      <a:pt x="144016" y="3616617"/>
                    </a:lnTo>
                    <a:cubicBezTo>
                      <a:pt x="144016" y="3815465"/>
                      <a:pt x="305215" y="3976664"/>
                      <a:pt x="504063" y="3976664"/>
                    </a:cubicBezTo>
                    <a:lnTo>
                      <a:pt x="1944209" y="3976664"/>
                    </a:lnTo>
                    <a:cubicBezTo>
                      <a:pt x="2143057" y="3976664"/>
                      <a:pt x="2304256" y="3815465"/>
                      <a:pt x="2304256" y="3616617"/>
                    </a:cubicBezTo>
                    <a:lnTo>
                      <a:pt x="2304256" y="1584183"/>
                    </a:lnTo>
                    <a:cubicBezTo>
                      <a:pt x="2304256" y="1385335"/>
                      <a:pt x="2143057" y="1224136"/>
                      <a:pt x="1944209" y="1224136"/>
                    </a:cubicBezTo>
                    <a:close/>
                    <a:moveTo>
                      <a:pt x="408053" y="0"/>
                    </a:moveTo>
                    <a:lnTo>
                      <a:pt x="2040219" y="0"/>
                    </a:lnTo>
                    <a:cubicBezTo>
                      <a:pt x="2265580" y="0"/>
                      <a:pt x="2448272" y="182692"/>
                      <a:pt x="2448272" y="408053"/>
                    </a:cubicBezTo>
                    <a:lnTo>
                      <a:pt x="2448272" y="3768411"/>
                    </a:lnTo>
                    <a:cubicBezTo>
                      <a:pt x="2448272" y="3993772"/>
                      <a:pt x="2265580" y="4176464"/>
                      <a:pt x="2040219" y="4176464"/>
                    </a:cubicBezTo>
                    <a:lnTo>
                      <a:pt x="408053" y="4176464"/>
                    </a:lnTo>
                    <a:cubicBezTo>
                      <a:pt x="182692" y="4176464"/>
                      <a:pt x="0" y="3993772"/>
                      <a:pt x="0" y="3768411"/>
                    </a:cubicBezTo>
                    <a:lnTo>
                      <a:pt x="0" y="408053"/>
                    </a:lnTo>
                    <a:cubicBezTo>
                      <a:pt x="0" y="182692"/>
                      <a:pt x="182692" y="0"/>
                      <a:pt x="40805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lumMod val="85000"/>
                      <a:shade val="30000"/>
                      <a:satMod val="115000"/>
                    </a:sysClr>
                  </a:gs>
                  <a:gs pos="34000">
                    <a:sysClr val="window" lastClr="FFFFFF">
                      <a:lumMod val="85000"/>
                      <a:shade val="67500"/>
                      <a:satMod val="115000"/>
                    </a:sysClr>
                  </a:gs>
                  <a:gs pos="100000">
                    <a:sysClr val="window" lastClr="FFFFFF">
                      <a:lumMod val="85000"/>
                      <a:shade val="100000"/>
                      <a:satMod val="115000"/>
                      <a:alpha val="0"/>
                    </a:sysClr>
                  </a:gs>
                </a:gsLst>
                <a:lin ang="189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4" name="圆角矩形 1"/>
              <p:cNvSpPr/>
              <p:nvPr/>
            </p:nvSpPr>
            <p:spPr>
              <a:xfrm>
                <a:off x="2115412" y="946635"/>
                <a:ext cx="2816628" cy="4354570"/>
              </a:xfrm>
              <a:custGeom>
                <a:avLst/>
                <a:gdLst/>
                <a:ahLst/>
                <a:cxnLst/>
                <a:rect l="l" t="t" r="r" b="b"/>
                <a:pathLst>
                  <a:path w="2816628" h="4354571">
                    <a:moveTo>
                      <a:pt x="872419" y="1402243"/>
                    </a:moveTo>
                    <a:cubicBezTo>
                      <a:pt x="673571" y="1402243"/>
                      <a:pt x="512372" y="1563442"/>
                      <a:pt x="512372" y="1762290"/>
                    </a:cubicBezTo>
                    <a:lnTo>
                      <a:pt x="512372" y="3794724"/>
                    </a:lnTo>
                    <a:cubicBezTo>
                      <a:pt x="512372" y="3993572"/>
                      <a:pt x="673571" y="4154771"/>
                      <a:pt x="872419" y="4154771"/>
                    </a:cubicBezTo>
                    <a:lnTo>
                      <a:pt x="2312565" y="4154771"/>
                    </a:lnTo>
                    <a:cubicBezTo>
                      <a:pt x="2511413" y="4154771"/>
                      <a:pt x="2672612" y="3993572"/>
                      <a:pt x="2672612" y="3794724"/>
                    </a:cubicBezTo>
                    <a:lnTo>
                      <a:pt x="2672612" y="1762290"/>
                    </a:lnTo>
                    <a:cubicBezTo>
                      <a:pt x="2672612" y="1563442"/>
                      <a:pt x="2511413" y="1402243"/>
                      <a:pt x="2312565" y="1402243"/>
                    </a:cubicBezTo>
                    <a:close/>
                    <a:moveTo>
                      <a:pt x="368356" y="0"/>
                    </a:moveTo>
                    <a:cubicBezTo>
                      <a:pt x="506076" y="0"/>
                      <a:pt x="626144" y="75580"/>
                      <a:pt x="687885" y="188349"/>
                    </a:cubicBezTo>
                    <a:cubicBezTo>
                      <a:pt x="716298" y="181441"/>
                      <a:pt x="745964" y="178107"/>
                      <a:pt x="776409" y="178107"/>
                    </a:cubicBezTo>
                    <a:lnTo>
                      <a:pt x="2408575" y="178107"/>
                    </a:lnTo>
                    <a:cubicBezTo>
                      <a:pt x="2633936" y="178107"/>
                      <a:pt x="2816628" y="360799"/>
                      <a:pt x="2816628" y="586160"/>
                    </a:cubicBezTo>
                    <a:lnTo>
                      <a:pt x="2816628" y="3946518"/>
                    </a:lnTo>
                    <a:cubicBezTo>
                      <a:pt x="2816628" y="4171879"/>
                      <a:pt x="2633936" y="4354571"/>
                      <a:pt x="2408575" y="4354571"/>
                    </a:cubicBezTo>
                    <a:lnTo>
                      <a:pt x="776409" y="4354571"/>
                    </a:lnTo>
                    <a:cubicBezTo>
                      <a:pt x="551048" y="4354571"/>
                      <a:pt x="368356" y="4171879"/>
                      <a:pt x="368356" y="3946518"/>
                    </a:cubicBezTo>
                    <a:lnTo>
                      <a:pt x="368356" y="736712"/>
                    </a:lnTo>
                    <a:cubicBezTo>
                      <a:pt x="164919" y="736712"/>
                      <a:pt x="0" y="571793"/>
                      <a:pt x="0" y="368356"/>
                    </a:cubicBezTo>
                    <a:cubicBezTo>
                      <a:pt x="0" y="164919"/>
                      <a:pt x="164919" y="0"/>
                      <a:pt x="368356" y="0"/>
                    </a:cubicBezTo>
                    <a:close/>
                  </a:path>
                </a:pathLst>
              </a:custGeom>
              <a:solidFill>
                <a:srgbClr val="33CCCC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5" name="圆角矩形 42"/>
              <p:cNvSpPr/>
              <p:nvPr/>
            </p:nvSpPr>
            <p:spPr>
              <a:xfrm>
                <a:off x="2640706" y="2348880"/>
                <a:ext cx="2160241" cy="2752528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203200" dir="18900000">
                  <a:prstClr val="black">
                    <a:alpha val="21000"/>
                  </a:prstClr>
                </a:inn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6" name="椭圆 43"/>
              <p:cNvSpPr/>
              <p:nvPr/>
            </p:nvSpPr>
            <p:spPr>
              <a:xfrm>
                <a:off x="2299274" y="1150155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3500000">
                  <a:prstClr val="black">
                    <a:alpha val="45000"/>
                  </a:prstClr>
                </a:inn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678852">
              <a:off x="1151831" y="2184720"/>
              <a:ext cx="112349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2400" dirty="0">
                  <a:solidFill>
                    <a:srgbClr val="33CCCC"/>
                  </a:solidFill>
                  <a:latin typeface="#9Slide03 Swiss Condensed Bold" panose="02000500000000000000" pitchFamily="2" charset="0"/>
                  <a:ea typeface="微软雅黑" panose="020B0503020204020204" charset="-122"/>
                  <a:sym typeface="+mn-ea"/>
                </a:rPr>
                <a:t>ĐỘNG VẬT KHÔNG XƯƠNG SỐNG</a:t>
              </a:r>
              <a:endParaRPr lang="zh-CN" altLang="en-US" sz="2400" b="1" kern="0" dirty="0">
                <a:solidFill>
                  <a:srgbClr val="33CCCC"/>
                </a:solidFill>
                <a:latin typeface="#9Slide03 Swiss Condensed Bold" panose="02000500000000000000" pitchFamily="2" charset="0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08730" y="2954216"/>
            <a:ext cx="5735978" cy="429602"/>
            <a:chOff x="3308730" y="2954216"/>
            <a:chExt cx="5735978" cy="429602"/>
          </a:xfrm>
        </p:grpSpPr>
        <p:sp>
          <p:nvSpPr>
            <p:cNvPr id="22" name="Rounded Rectangle 21"/>
            <p:cNvSpPr/>
            <p:nvPr/>
          </p:nvSpPr>
          <p:spPr>
            <a:xfrm>
              <a:off x="3308730" y="2954216"/>
              <a:ext cx="1213028" cy="42960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i="1" dirty="0">
                  <a:solidFill>
                    <a:prstClr val="white"/>
                  </a:solidFill>
                  <a:cs typeface="Arial" panose="020B0604020202020204" pitchFamily="34" charset="0"/>
                </a:rPr>
                <a:t>Hình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21758" y="2984351"/>
              <a:ext cx="452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FFFF00"/>
                  </a:solidFill>
                  <a:cs typeface="Arial" panose="020B0604020202020204" pitchFamily="34" charset="0"/>
                </a:rPr>
                <a:t>Một số đại diện của nhóm Thân mềm</a:t>
              </a: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558829" y="3662668"/>
            <a:ext cx="8979298" cy="2996082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69133" y="3944345"/>
            <a:ext cx="8481281" cy="25267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                                                                     </a:t>
            </a:r>
            <a:r>
              <a:rPr lang="en-US" sz="2400" dirty="0">
                <a:solidFill>
                  <a:srgbClr val="33CCCC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THÂN MỀM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Cơ thể mềm, không phân đốt thường có vỏ đá vôi bao bọc (2 mảnh vỏ hoặc vỏ xoắn ốc), xuất hiện điểm mắt.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Có số lượng loài lớn, khác nhau về hình dạng, kích thước và môi trường sống.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Đại diện: trai, ốc, hến, sò, mực, bạch tuộc,….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Nhiều loài có lợi làm thức ăn, làm sạch nước. Nhưng cũng 1 số loài gây hại cây trồng như ốc sên.</a:t>
            </a:r>
          </a:p>
        </p:txBody>
      </p:sp>
      <p:sp>
        <p:nvSpPr>
          <p:cNvPr id="27" name="Half Frame 26"/>
          <p:cNvSpPr/>
          <p:nvPr/>
        </p:nvSpPr>
        <p:spPr>
          <a:xfrm>
            <a:off x="558829" y="3653721"/>
            <a:ext cx="946304" cy="1351596"/>
          </a:xfrm>
          <a:prstGeom prst="halfFram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34" y="2411224"/>
            <a:ext cx="10335400" cy="369333"/>
            <a:chOff x="234097" y="2423824"/>
            <a:chExt cx="10335400" cy="369333"/>
          </a:xfrm>
        </p:grpSpPr>
        <p:sp>
          <p:nvSpPr>
            <p:cNvPr id="18" name="TextBox 17"/>
            <p:cNvSpPr txBox="1"/>
            <p:nvPr/>
          </p:nvSpPr>
          <p:spPr>
            <a:xfrm>
              <a:off x="234097" y="2423825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Mực ống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84710" y="2423825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Con ốc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77747" y="2423824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Bạch tuộc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515629" y="2423824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Trai sông</a:t>
              </a:r>
            </a:p>
          </p:txBody>
        </p:sp>
      </p:grpSp>
      <p:pic>
        <p:nvPicPr>
          <p:cNvPr id="4098" name="Picture 2" descr="Hình ảnh cá mực đẹ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8" y="96338"/>
            <a:ext cx="2652464" cy="212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iérrese Encima De Caracol En Fondo Negro Fotos, Retratos, Imágenes Y  Fotografía De Archivo Libres De Derecho. Image 88317028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8" b="14163"/>
          <a:stretch/>
        </p:blipFill>
        <p:spPr bwMode="auto">
          <a:xfrm>
            <a:off x="3107252" y="66203"/>
            <a:ext cx="2829011" cy="21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ẢNH] Chú bạch tuộc non &amp;#39;trong suốt&amp;#39; đáng yê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r="11853"/>
          <a:stretch/>
        </p:blipFill>
        <p:spPr bwMode="auto">
          <a:xfrm>
            <a:off x="5944603" y="88057"/>
            <a:ext cx="2376031" cy="232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elcome to Viet Nam Creatures Webs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200" y="369358"/>
            <a:ext cx="25241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d, orange, and white fish swims near white, blue, and purple habit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7711" y="0"/>
            <a:ext cx="12700000" cy="836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529412"/>
            <a:ext cx="39823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dirty="0" smtClean="0">
                <a:solidFill>
                  <a:schemeClr val="bg1"/>
                </a:solidFill>
                <a:latin typeface="000 DanPanosian TB" pitchFamily="2" charset="0"/>
              </a:rPr>
              <a:t>Dựa vào đặc điểm nào sau đây của động vật giúp em phân biệt được động vật với thực vật</a:t>
            </a:r>
            <a:endParaRPr lang="vi-VN" sz="2800" dirty="0">
              <a:solidFill>
                <a:schemeClr val="bg1"/>
              </a:solidFill>
              <a:latin typeface="000 DanPanosian T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5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1385887"/>
            <a:ext cx="8696325" cy="4086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8715" y="681612"/>
            <a:ext cx="10030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8430">
              <a:spcBef>
                <a:spcPts val="300"/>
              </a:spcBef>
              <a:spcAft>
                <a:spcPts val="500"/>
              </a:spcAft>
            </a:pPr>
            <a:r>
              <a:rPr lang="vi-VN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H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ã</a:t>
            </a:r>
            <a:r>
              <a:rPr lang="vi-VN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y gọi tên các động vật trong hình </a:t>
            </a:r>
            <a:r>
              <a:rPr lang="vi-VN" sz="2400" dirty="0" smtClean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22.</a:t>
            </a:r>
            <a:r>
              <a:rPr lang="en-US" sz="2400" dirty="0" smtClean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5</a:t>
            </a:r>
            <a:r>
              <a:rPr lang="vi-VN" sz="2400" dirty="0" smtClean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và nêu vai trò cùa các 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đ</a:t>
            </a:r>
            <a:r>
              <a:rPr lang="vi-VN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ộng vật </a:t>
            </a:r>
            <a:endParaRPr lang="en-US" sz="2400" dirty="0">
              <a:solidFill>
                <a:srgbClr val="C00000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8651" y="5472112"/>
            <a:ext cx="5650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 22.</a:t>
            </a:r>
            <a:r>
              <a:rPr lang="en-US" sz="2000" dirty="0" smtClean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5</a:t>
            </a:r>
            <a:r>
              <a:rPr lang="vi-VN" sz="2000" dirty="0" smtClean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Một số động vật thuộc ngành Thân mềm</a:t>
            </a:r>
            <a:endParaRPr lang="vi-VN" sz="2000" dirty="0">
              <a:solidFill>
                <a:srgbClr val="00206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57302"/>
            <a:ext cx="479528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#9Slide03 Swiss Condensed Bold" panose="02000500000000000000" pitchFamily="2" charset="0"/>
              </a:rPr>
              <a:t>NGÀNH CHÂN KHỚP</a:t>
            </a:r>
            <a:endParaRPr lang="en-US" sz="4400" dirty="0">
              <a:latin typeface="#9Slide03 Swiss Condensed Bold" panose="02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807"/>
          <a:stretch/>
        </p:blipFill>
        <p:spPr>
          <a:xfrm>
            <a:off x="240561" y="95692"/>
            <a:ext cx="8648700" cy="52002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75898" y="170120"/>
            <a:ext cx="2530548" cy="49866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Gọi tên các động vật trong hình 22.6, mô tả đặc điểm hình thái, nêu ích lợi và tác hại của chúng</a:t>
            </a:r>
            <a:endParaRPr lang="vi-VN" sz="2800" dirty="0">
              <a:solidFill>
                <a:schemeClr val="tx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0211" y="5295899"/>
            <a:ext cx="5650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 22.</a:t>
            </a:r>
            <a:r>
              <a:rPr lang="en-US" sz="2000" dirty="0" smtClean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6</a:t>
            </a:r>
            <a:r>
              <a:rPr lang="vi-VN" sz="2000" dirty="0" smtClean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Một số động vật thuộc ngành Chân khớp</a:t>
            </a:r>
            <a:endParaRPr lang="vi-VN" sz="2000" dirty="0">
              <a:solidFill>
                <a:srgbClr val="00206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2828703" y="1754565"/>
            <a:ext cx="6570478" cy="1827193"/>
          </a:xfrm>
          <a:prstGeom prst="cloudCallout">
            <a:avLst>
              <a:gd name="adj1" fmla="val -22032"/>
              <a:gd name="adj2" fmla="val 158321"/>
            </a:avLst>
          </a:prstGeom>
          <a:solidFill>
            <a:srgbClr val="66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indent="138430" algn="ctr">
              <a:spcBef>
                <a:spcPts val="300"/>
              </a:spcBef>
              <a:spcAft>
                <a:spcPts val="500"/>
              </a:spcAft>
            </a:pPr>
            <a:r>
              <a:rPr lang="vi-VN" sz="2400" dirty="0" smtClean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Nêu nhưng đặc điểm giúp em nhận biết được động vật ngành chân khớp</a:t>
            </a:r>
            <a:endParaRPr lang="vi-VN" sz="24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3"/>
          <p:cNvGrpSpPr/>
          <p:nvPr/>
        </p:nvGrpSpPr>
        <p:grpSpPr>
          <a:xfrm rot="20457409">
            <a:off x="9706746" y="3391879"/>
            <a:ext cx="2222005" cy="3205261"/>
            <a:chOff x="957279" y="1388382"/>
            <a:chExt cx="1666503" cy="2403946"/>
          </a:xfrm>
        </p:grpSpPr>
        <p:grpSp>
          <p:nvGrpSpPr>
            <p:cNvPr id="10" name="组合 39"/>
            <p:cNvGrpSpPr/>
            <p:nvPr/>
          </p:nvGrpSpPr>
          <p:grpSpPr>
            <a:xfrm rot="1761965">
              <a:off x="957279" y="1388382"/>
              <a:ext cx="1666503" cy="2403946"/>
              <a:chOff x="2115412" y="946635"/>
              <a:chExt cx="3088687" cy="475460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圆角矩形 1"/>
              <p:cNvSpPr/>
              <p:nvPr/>
            </p:nvSpPr>
            <p:spPr>
              <a:xfrm rot="30825">
                <a:off x="2878684" y="1524775"/>
                <a:ext cx="2325415" cy="4176464"/>
              </a:xfrm>
              <a:custGeom>
                <a:avLst/>
                <a:gdLst/>
                <a:ahLst/>
                <a:cxnLst/>
                <a:rect l="l" t="t" r="r" b="b"/>
                <a:pathLst>
                  <a:path w="2448272" h="4176464">
                    <a:moveTo>
                      <a:pt x="504063" y="1224136"/>
                    </a:moveTo>
                    <a:cubicBezTo>
                      <a:pt x="305215" y="1224136"/>
                      <a:pt x="144016" y="1385335"/>
                      <a:pt x="144016" y="1584183"/>
                    </a:cubicBezTo>
                    <a:lnTo>
                      <a:pt x="144016" y="3616617"/>
                    </a:lnTo>
                    <a:cubicBezTo>
                      <a:pt x="144016" y="3815465"/>
                      <a:pt x="305215" y="3976664"/>
                      <a:pt x="504063" y="3976664"/>
                    </a:cubicBezTo>
                    <a:lnTo>
                      <a:pt x="1944209" y="3976664"/>
                    </a:lnTo>
                    <a:cubicBezTo>
                      <a:pt x="2143057" y="3976664"/>
                      <a:pt x="2304256" y="3815465"/>
                      <a:pt x="2304256" y="3616617"/>
                    </a:cubicBezTo>
                    <a:lnTo>
                      <a:pt x="2304256" y="1584183"/>
                    </a:lnTo>
                    <a:cubicBezTo>
                      <a:pt x="2304256" y="1385335"/>
                      <a:pt x="2143057" y="1224136"/>
                      <a:pt x="1944209" y="1224136"/>
                    </a:cubicBezTo>
                    <a:close/>
                    <a:moveTo>
                      <a:pt x="408053" y="0"/>
                    </a:moveTo>
                    <a:lnTo>
                      <a:pt x="2040219" y="0"/>
                    </a:lnTo>
                    <a:cubicBezTo>
                      <a:pt x="2265580" y="0"/>
                      <a:pt x="2448272" y="182692"/>
                      <a:pt x="2448272" y="408053"/>
                    </a:cubicBezTo>
                    <a:lnTo>
                      <a:pt x="2448272" y="3768411"/>
                    </a:lnTo>
                    <a:cubicBezTo>
                      <a:pt x="2448272" y="3993772"/>
                      <a:pt x="2265580" y="4176464"/>
                      <a:pt x="2040219" y="4176464"/>
                    </a:cubicBezTo>
                    <a:lnTo>
                      <a:pt x="408053" y="4176464"/>
                    </a:lnTo>
                    <a:cubicBezTo>
                      <a:pt x="182692" y="4176464"/>
                      <a:pt x="0" y="3993772"/>
                      <a:pt x="0" y="3768411"/>
                    </a:cubicBezTo>
                    <a:lnTo>
                      <a:pt x="0" y="408053"/>
                    </a:lnTo>
                    <a:cubicBezTo>
                      <a:pt x="0" y="182692"/>
                      <a:pt x="182692" y="0"/>
                      <a:pt x="40805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lumMod val="85000"/>
                      <a:shade val="30000"/>
                      <a:satMod val="115000"/>
                    </a:sysClr>
                  </a:gs>
                  <a:gs pos="34000">
                    <a:sysClr val="window" lastClr="FFFFFF">
                      <a:lumMod val="85000"/>
                      <a:shade val="67500"/>
                      <a:satMod val="115000"/>
                    </a:sysClr>
                  </a:gs>
                  <a:gs pos="100000">
                    <a:sysClr val="window" lastClr="FFFFFF">
                      <a:lumMod val="85000"/>
                      <a:shade val="100000"/>
                      <a:satMod val="115000"/>
                      <a:alpha val="0"/>
                    </a:sysClr>
                  </a:gs>
                </a:gsLst>
                <a:lin ang="189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4" name="圆角矩形 1"/>
              <p:cNvSpPr/>
              <p:nvPr/>
            </p:nvSpPr>
            <p:spPr>
              <a:xfrm>
                <a:off x="2115412" y="946635"/>
                <a:ext cx="2816628" cy="4354570"/>
              </a:xfrm>
              <a:custGeom>
                <a:avLst/>
                <a:gdLst/>
                <a:ahLst/>
                <a:cxnLst/>
                <a:rect l="l" t="t" r="r" b="b"/>
                <a:pathLst>
                  <a:path w="2816628" h="4354571">
                    <a:moveTo>
                      <a:pt x="872419" y="1402243"/>
                    </a:moveTo>
                    <a:cubicBezTo>
                      <a:pt x="673571" y="1402243"/>
                      <a:pt x="512372" y="1563442"/>
                      <a:pt x="512372" y="1762290"/>
                    </a:cubicBezTo>
                    <a:lnTo>
                      <a:pt x="512372" y="3794724"/>
                    </a:lnTo>
                    <a:cubicBezTo>
                      <a:pt x="512372" y="3993572"/>
                      <a:pt x="673571" y="4154771"/>
                      <a:pt x="872419" y="4154771"/>
                    </a:cubicBezTo>
                    <a:lnTo>
                      <a:pt x="2312565" y="4154771"/>
                    </a:lnTo>
                    <a:cubicBezTo>
                      <a:pt x="2511413" y="4154771"/>
                      <a:pt x="2672612" y="3993572"/>
                      <a:pt x="2672612" y="3794724"/>
                    </a:cubicBezTo>
                    <a:lnTo>
                      <a:pt x="2672612" y="1762290"/>
                    </a:lnTo>
                    <a:cubicBezTo>
                      <a:pt x="2672612" y="1563442"/>
                      <a:pt x="2511413" y="1402243"/>
                      <a:pt x="2312565" y="1402243"/>
                    </a:cubicBezTo>
                    <a:close/>
                    <a:moveTo>
                      <a:pt x="368356" y="0"/>
                    </a:moveTo>
                    <a:cubicBezTo>
                      <a:pt x="506076" y="0"/>
                      <a:pt x="626144" y="75580"/>
                      <a:pt x="687885" y="188349"/>
                    </a:cubicBezTo>
                    <a:cubicBezTo>
                      <a:pt x="716298" y="181441"/>
                      <a:pt x="745964" y="178107"/>
                      <a:pt x="776409" y="178107"/>
                    </a:cubicBezTo>
                    <a:lnTo>
                      <a:pt x="2408575" y="178107"/>
                    </a:lnTo>
                    <a:cubicBezTo>
                      <a:pt x="2633936" y="178107"/>
                      <a:pt x="2816628" y="360799"/>
                      <a:pt x="2816628" y="586160"/>
                    </a:cubicBezTo>
                    <a:lnTo>
                      <a:pt x="2816628" y="3946518"/>
                    </a:lnTo>
                    <a:cubicBezTo>
                      <a:pt x="2816628" y="4171879"/>
                      <a:pt x="2633936" y="4354571"/>
                      <a:pt x="2408575" y="4354571"/>
                    </a:cubicBezTo>
                    <a:lnTo>
                      <a:pt x="776409" y="4354571"/>
                    </a:lnTo>
                    <a:cubicBezTo>
                      <a:pt x="551048" y="4354571"/>
                      <a:pt x="368356" y="4171879"/>
                      <a:pt x="368356" y="3946518"/>
                    </a:cubicBezTo>
                    <a:lnTo>
                      <a:pt x="368356" y="736712"/>
                    </a:lnTo>
                    <a:cubicBezTo>
                      <a:pt x="164919" y="736712"/>
                      <a:pt x="0" y="571793"/>
                      <a:pt x="0" y="368356"/>
                    </a:cubicBezTo>
                    <a:cubicBezTo>
                      <a:pt x="0" y="164919"/>
                      <a:pt x="164919" y="0"/>
                      <a:pt x="36835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5" name="圆角矩形 42"/>
              <p:cNvSpPr/>
              <p:nvPr/>
            </p:nvSpPr>
            <p:spPr>
              <a:xfrm>
                <a:off x="2640706" y="2348880"/>
                <a:ext cx="2160241" cy="2752528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63500" dist="203200" dir="18900000">
                  <a:prstClr val="black">
                    <a:alpha val="21000"/>
                  </a:prstClr>
                </a:inn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6" name="椭圆 43"/>
              <p:cNvSpPr/>
              <p:nvPr/>
            </p:nvSpPr>
            <p:spPr>
              <a:xfrm>
                <a:off x="2299274" y="1150155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3500000">
                  <a:prstClr val="black">
                    <a:alpha val="45000"/>
                  </a:prstClr>
                </a:inn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kern="0">
                  <a:solidFill>
                    <a:sysClr val="window" lastClr="FFFFFF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678852">
              <a:off x="1151831" y="2184720"/>
              <a:ext cx="112349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2400" dirty="0">
                  <a:solidFill>
                    <a:prstClr val="black"/>
                  </a:solidFill>
                  <a:latin typeface="#9Slide03 Swiss Condensed Bold" panose="02000500000000000000" pitchFamily="2" charset="0"/>
                  <a:ea typeface="微软雅黑" panose="020B0503020204020204" charset="-122"/>
                  <a:sym typeface="+mn-ea"/>
                </a:rPr>
                <a:t>ĐỘNG VẬT KHÔNG XƯƠNG SỐNG</a:t>
              </a:r>
              <a:endParaRPr lang="zh-CN" altLang="en-US" sz="2400" b="1" kern="0" dirty="0">
                <a:solidFill>
                  <a:prstClr val="black"/>
                </a:solidFill>
                <a:latin typeface="#9Slide03 Swiss Condensed Bold" panose="02000500000000000000" pitchFamily="2" charset="0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14799" y="2309087"/>
            <a:ext cx="5735978" cy="429602"/>
            <a:chOff x="3308730" y="2954216"/>
            <a:chExt cx="5735978" cy="429602"/>
          </a:xfrm>
        </p:grpSpPr>
        <p:sp>
          <p:nvSpPr>
            <p:cNvPr id="22" name="Rounded Rectangle 21"/>
            <p:cNvSpPr/>
            <p:nvPr/>
          </p:nvSpPr>
          <p:spPr>
            <a:xfrm>
              <a:off x="3308730" y="2954216"/>
              <a:ext cx="1213028" cy="42960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i="1" dirty="0">
                  <a:solidFill>
                    <a:prstClr val="white"/>
                  </a:solidFill>
                  <a:cs typeface="Arial" panose="020B0604020202020204" pitchFamily="34" charset="0"/>
                </a:rPr>
                <a:t>Hình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21758" y="2984351"/>
              <a:ext cx="452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i="1" dirty="0">
                  <a:solidFill>
                    <a:srgbClr val="002060"/>
                  </a:solidFill>
                  <a:cs typeface="Arial" panose="020B0604020202020204" pitchFamily="34" charset="0"/>
                </a:rPr>
                <a:t>Một số đại diện của nhóm Chân khớp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8829" y="2922585"/>
            <a:ext cx="8979298" cy="3763234"/>
            <a:chOff x="558829" y="2895516"/>
            <a:chExt cx="8979298" cy="3763234"/>
          </a:xfrm>
        </p:grpSpPr>
        <p:sp>
          <p:nvSpPr>
            <p:cNvPr id="25" name="Rounded Rectangle 24"/>
            <p:cNvSpPr/>
            <p:nvPr/>
          </p:nvSpPr>
          <p:spPr>
            <a:xfrm>
              <a:off x="558829" y="2923427"/>
              <a:ext cx="8979298" cy="3735323"/>
            </a:xfrm>
            <a:prstGeom prst="roundRect">
              <a:avLst>
                <a:gd name="adj" fmla="val 0"/>
              </a:avLst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69133" y="3156048"/>
              <a:ext cx="8481281" cy="331509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                                                                      </a:t>
              </a:r>
              <a:r>
                <a:rPr lang="en-US" sz="2400" dirty="0">
                  <a:solidFill>
                    <a:srgbClr val="0066FF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CHÂN KHỚP</a:t>
              </a: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vi-VN" dirty="0">
                  <a:solidFill>
                    <a:prstClr val="black"/>
                  </a:solidFill>
                  <a:latin typeface="#9Slide03 Cabin Condensed SemiB" panose="00000706000000000000" pitchFamily="2" charset="0"/>
                </a:rPr>
                <a:t>Cơ thể chia làm 3 phần (đầu, ngực, bụng); cơ quan di chuyển (chân, cánh); cơ thể phân đốt, đối xứng 2 bên, </a:t>
              </a: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vi-VN" dirty="0">
                  <a:solidFill>
                    <a:prstClr val="black"/>
                  </a:solidFill>
                  <a:latin typeface="#9Slide03 Cabin Condensed SemiB" panose="00000706000000000000" pitchFamily="2" charset="0"/>
                </a:rPr>
                <a:t>Bộ xương ngoài bằng </a:t>
              </a:r>
              <a:r>
                <a:rPr lang="en-US" dirty="0" err="1" smtClean="0">
                  <a:solidFill>
                    <a:prstClr val="black"/>
                  </a:solidFill>
                  <a:latin typeface="#9Slide03 Cabin Condensed SemiB" panose="00000706000000000000" pitchFamily="2" charset="0"/>
                </a:rPr>
                <a:t>kitin</a:t>
              </a:r>
              <a:r>
                <a:rPr lang="vi-VN" dirty="0" smtClean="0">
                  <a:solidFill>
                    <a:prstClr val="black"/>
                  </a:solidFill>
                  <a:latin typeface="#9Slide03 Cabin Condensed SemiB" panose="00000706000000000000" pitchFamily="2" charset="0"/>
                </a:rPr>
                <a:t> </a:t>
              </a:r>
              <a:r>
                <a:rPr lang="vi-VN" dirty="0">
                  <a:solidFill>
                    <a:prstClr val="black"/>
                  </a:solidFill>
                  <a:latin typeface="#9Slide03 Cabin Condensed SemiB" panose="00000706000000000000" pitchFamily="2" charset="0"/>
                </a:rPr>
                <a:t>để nâng đỡ và bảo vệ cơ thể, các đôi chân khớp động.</a:t>
              </a: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vi-VN" dirty="0">
                  <a:solidFill>
                    <a:prstClr val="black"/>
                  </a:solidFill>
                  <a:latin typeface="#9Slide03 Cabin Condensed SemiB" panose="00000706000000000000" pitchFamily="2" charset="0"/>
                </a:rPr>
                <a:t>Đa dạng nhất về số lượng loài, phân bố khắp các dạng môi trường sống, kể cả kí sinh trên cơ thể sinh vật khác.</a:t>
              </a: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vi-VN" dirty="0">
                  <a:solidFill>
                    <a:prstClr val="black"/>
                  </a:solidFill>
                  <a:latin typeface="#9Slide03 Cabin Condensed SemiB" panose="00000706000000000000" pitchFamily="2" charset="0"/>
                </a:rPr>
                <a:t>Đại diện: tôm, cua, kiến, bướm, ong, bọ xít, châu chấu, rệt, nhện, chuồn chuồn, ve,….</a:t>
              </a: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vi-VN" dirty="0">
                  <a:solidFill>
                    <a:prstClr val="black"/>
                  </a:solidFill>
                  <a:latin typeface="#9Slide03 Cabin Condensed SemiB" panose="00000706000000000000" pitchFamily="2" charset="0"/>
                </a:rPr>
                <a:t>Nhiều loài chân khớp dùng làm thức ăn cho con người (tôm, cua,…); thụ phấn cây trồng (ong,…). Nhưng cũng có một số gây hại mùa màn (như châu chấu); lây truyền bệnh (như muỗi, ruồi).</a:t>
              </a:r>
            </a:p>
          </p:txBody>
        </p:sp>
        <p:sp>
          <p:nvSpPr>
            <p:cNvPr id="27" name="Half Frame 26"/>
            <p:cNvSpPr/>
            <p:nvPr/>
          </p:nvSpPr>
          <p:spPr>
            <a:xfrm>
              <a:off x="558829" y="2895516"/>
              <a:ext cx="946304" cy="1351596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8194" name="Picture 2" descr="Cua biển và những điều cần biết – EvaShar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" y="75791"/>
            <a:ext cx="2498482" cy="16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ôm sú | Contom.vn - Website Người nuôi tô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r="5118"/>
          <a:stretch/>
        </p:blipFill>
        <p:spPr bwMode="auto">
          <a:xfrm>
            <a:off x="2504468" y="304969"/>
            <a:ext cx="2019383" cy="150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hâu chấu thuộc họ Acrididae; Thói quen và đặc điểm của họ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t="4304" r="6190" b="6571"/>
          <a:stretch/>
        </p:blipFill>
        <p:spPr bwMode="auto">
          <a:xfrm>
            <a:off x="4656130" y="168997"/>
            <a:ext cx="2127103" cy="149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Nhện mang tên tổng thống Mỹ - Bảo vệ môi trườ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54" y="463791"/>
            <a:ext cx="2121820" cy="140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4893" y="382503"/>
            <a:ext cx="1495425" cy="1257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9085" y="541026"/>
            <a:ext cx="1695450" cy="124777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2498" y="1750450"/>
            <a:ext cx="11931876" cy="381532"/>
            <a:chOff x="242498" y="1750450"/>
            <a:chExt cx="11931876" cy="381532"/>
          </a:xfrm>
        </p:grpSpPr>
        <p:sp>
          <p:nvSpPr>
            <p:cNvPr id="35" name="TextBox 34"/>
            <p:cNvSpPr txBox="1"/>
            <p:nvPr/>
          </p:nvSpPr>
          <p:spPr>
            <a:xfrm>
              <a:off x="242498" y="1761498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Cua 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87865" y="1751215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Tôm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74012" y="1750450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Châu chấu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00454" y="1755017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Nhện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604483" y="1753801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Bọ cánh cứng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120506" y="1762650"/>
              <a:ext cx="2053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Rết</a:t>
              </a:r>
            </a:p>
          </p:txBody>
        </p:sp>
      </p:grpSp>
      <p:pic>
        <p:nvPicPr>
          <p:cNvPr id="8202" name="Picture 10" descr="Kiểm soát Muỗi - Công ty dịch vụ diệt mối và côn trù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" y="1981729"/>
            <a:ext cx="2496741" cy="20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Ruồi trâu có nguy hiểm không? CÁCH TRỊ ruồi trâu hiệu quả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10279892" y="2107198"/>
            <a:ext cx="1844643" cy="11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8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57302"/>
            <a:ext cx="479528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#9Slide03 Swiss Condensed Bold" panose="02000500000000000000" pitchFamily="2" charset="0"/>
              </a:rPr>
              <a:t>NGÀNH CHÂN KHỚP</a:t>
            </a:r>
            <a:endParaRPr lang="en-US" sz="4400" dirty="0">
              <a:latin typeface="#9Slide03 Swiss Condensed Bold" panose="020005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1855" y="584791"/>
            <a:ext cx="7006857" cy="4774019"/>
            <a:chOff x="2881422" y="776177"/>
            <a:chExt cx="7006857" cy="4774019"/>
          </a:xfrm>
        </p:grpSpPr>
        <p:sp>
          <p:nvSpPr>
            <p:cNvPr id="6" name="Rectangle 5"/>
            <p:cNvSpPr/>
            <p:nvPr/>
          </p:nvSpPr>
          <p:spPr>
            <a:xfrm>
              <a:off x="2881423" y="988828"/>
              <a:ext cx="7006856" cy="45613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 Same Side Corner Rectangle 6"/>
            <p:cNvSpPr/>
            <p:nvPr/>
          </p:nvSpPr>
          <p:spPr>
            <a:xfrm>
              <a:off x="2881422" y="776177"/>
              <a:ext cx="7006857" cy="669851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/>
            <p:nvPr/>
          </p:nvPicPr>
          <p:blipFill rotWithShape="1">
            <a:blip r:embed="rId2">
              <a:lum contrast="30000"/>
            </a:blip>
            <a:srcRect b="6622"/>
            <a:stretch/>
          </p:blipFill>
          <p:spPr>
            <a:xfrm>
              <a:off x="3072809" y="1551734"/>
              <a:ext cx="6666614" cy="38927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70" name="Picture 2" descr="Notes fre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2" y="23577"/>
            <a:ext cx="1676557" cy="16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564526" y="1464982"/>
            <a:ext cx="34608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solidFill>
                  <a:srgbClr val="00206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ậ</a:t>
            </a:r>
            <a:r>
              <a:rPr lang="vi-VN" sz="2400" dirty="0" smtClean="0">
                <a:solidFill>
                  <a:srgbClr val="00206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 biết tên các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</a:t>
            </a:r>
            <a:r>
              <a:rPr lang="vi-VN" sz="2400" dirty="0" smtClean="0">
                <a:solidFill>
                  <a:srgbClr val="00206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ộng vât thuộc ngành Chân khớp trong hình 22.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7</a:t>
            </a:r>
            <a:r>
              <a:rPr lang="vi-VN" sz="2400" dirty="0" smtClean="0">
                <a:solidFill>
                  <a:srgbClr val="00206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(gợi ý tên của các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</a:t>
            </a:r>
            <a:r>
              <a:rPr lang="vi-VN" sz="2400" dirty="0" smtClean="0">
                <a:solidFill>
                  <a:srgbClr val="00206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ộng vật: ve bò, ong, mọt ám, ve sáu, bọ ngựa, ruổi)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en-US" sz="2400" dirty="0">
              <a:solidFill>
                <a:srgbClr val="00206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1476" y="5351485"/>
            <a:ext cx="5650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 22.</a:t>
            </a:r>
            <a:r>
              <a:rPr lang="en-US" sz="2000" dirty="0" smtClean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7</a:t>
            </a:r>
            <a:r>
              <a:rPr lang="vi-VN" sz="2000" dirty="0" smtClean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Một số động vật thuộc ngành Chân khớp</a:t>
            </a:r>
            <a:endParaRPr lang="vi-VN" sz="2000" dirty="0">
              <a:solidFill>
                <a:srgbClr val="00206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4140" y="5857302"/>
            <a:ext cx="7247860" cy="769441"/>
          </a:xfrm>
          <a:prstGeom prst="rect">
            <a:avLst/>
          </a:prstGeom>
          <a:solidFill>
            <a:srgbClr val="2D68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 smtClean="0">
                <a:latin typeface="#9Slide03 Swiss Condensed Bold" panose="02000500000000000000" pitchFamily="2" charset="0"/>
              </a:rPr>
              <a:t>Lập bảng tóm tắt các đặc điểm ở động vật không xương sống</a:t>
            </a:r>
            <a:endParaRPr lang="vi-VN" sz="2200" dirty="0"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853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8879029" y="514126"/>
            <a:ext cx="2608580" cy="3500120"/>
            <a:chOff x="11544" y="2968"/>
            <a:chExt cx="4685" cy="5025"/>
          </a:xfrm>
        </p:grpSpPr>
        <p:grpSp>
          <p:nvGrpSpPr>
            <p:cNvPr id="3" name="Group 8"/>
            <p:cNvGrpSpPr/>
            <p:nvPr/>
          </p:nvGrpSpPr>
          <p:grpSpPr bwMode="auto">
            <a:xfrm>
              <a:off x="11544" y="2968"/>
              <a:ext cx="2514" cy="3776"/>
              <a:chOff x="944562" y="687387"/>
              <a:chExt cx="2451101" cy="3228975"/>
            </a:xfrm>
          </p:grpSpPr>
          <p:sp>
            <p:nvSpPr>
              <p:cNvPr id="29" name="Freeform 44"/>
              <p:cNvSpPr/>
              <p:nvPr/>
            </p:nvSpPr>
            <p:spPr bwMode="auto">
              <a:xfrm>
                <a:off x="986269" y="721411"/>
                <a:ext cx="2367687" cy="469846"/>
              </a:xfrm>
              <a:custGeom>
                <a:avLst/>
                <a:gdLst/>
                <a:ahLst/>
                <a:cxnLst>
                  <a:cxn ang="0">
                    <a:pos x="1492" y="77"/>
                  </a:cxn>
                  <a:cxn ang="0">
                    <a:pos x="1276" y="0"/>
                  </a:cxn>
                  <a:cxn ang="0">
                    <a:pos x="0" y="180"/>
                  </a:cxn>
                  <a:cxn ang="0">
                    <a:pos x="129" y="296"/>
                  </a:cxn>
                  <a:cxn ang="0">
                    <a:pos x="1492" y="77"/>
                  </a:cxn>
                </a:cxnLst>
                <a:rect l="0" t="0" r="r" b="b"/>
                <a:pathLst>
                  <a:path w="1492" h="296">
                    <a:moveTo>
                      <a:pt x="1492" y="77"/>
                    </a:moveTo>
                    <a:lnTo>
                      <a:pt x="1276" y="0"/>
                    </a:lnTo>
                    <a:lnTo>
                      <a:pt x="0" y="180"/>
                    </a:lnTo>
                    <a:lnTo>
                      <a:pt x="129" y="296"/>
                    </a:lnTo>
                    <a:lnTo>
                      <a:pt x="1492" y="77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93000">
                    <a:schemeClr val="bg1">
                      <a:lumMod val="95000"/>
                    </a:schemeClr>
                  </a:gs>
                </a:gsLst>
                <a:lin ang="30000" scaled="0"/>
              </a:gra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-109" charset="-128"/>
                  <a:cs typeface="MS PGothic" panose="020B0600070205080204" pitchFamily="-109" charset="-128"/>
                </a:endParaRPr>
              </a:p>
            </p:txBody>
          </p:sp>
          <p:sp>
            <p:nvSpPr>
              <p:cNvPr id="30" name="Freeform 10"/>
              <p:cNvSpPr/>
              <p:nvPr/>
            </p:nvSpPr>
            <p:spPr bwMode="auto">
              <a:xfrm>
                <a:off x="944562" y="969294"/>
                <a:ext cx="503695" cy="2947068"/>
              </a:xfrm>
              <a:custGeom>
                <a:avLst/>
                <a:gdLst>
                  <a:gd name="T0" fmla="*/ 0 w 317"/>
                  <a:gd name="T1" fmla="*/ 0 h 1856"/>
                  <a:gd name="T2" fmla="*/ 0 w 317"/>
                  <a:gd name="T3" fmla="*/ 2147483647 h 1856"/>
                  <a:gd name="T4" fmla="*/ 0 w 317"/>
                  <a:gd name="T5" fmla="*/ 2147483647 h 1856"/>
                  <a:gd name="T6" fmla="*/ 2147483647 w 317"/>
                  <a:gd name="T7" fmla="*/ 2147483647 h 1856"/>
                  <a:gd name="T8" fmla="*/ 2147483647 w 317"/>
                  <a:gd name="T9" fmla="*/ 2147483647 h 1856"/>
                  <a:gd name="T10" fmla="*/ 2147483647 w 317"/>
                  <a:gd name="T11" fmla="*/ 2147483647 h 1856"/>
                  <a:gd name="T12" fmla="*/ 2147483647 w 317"/>
                  <a:gd name="T13" fmla="*/ 2147483647 h 1856"/>
                  <a:gd name="T14" fmla="*/ 2147483647 w 317"/>
                  <a:gd name="T15" fmla="*/ 2147483647 h 1856"/>
                  <a:gd name="T16" fmla="*/ 2147483647 w 317"/>
                  <a:gd name="T17" fmla="*/ 2147483647 h 1856"/>
                  <a:gd name="T18" fmla="*/ 2147483647 w 317"/>
                  <a:gd name="T19" fmla="*/ 2147483647 h 1856"/>
                  <a:gd name="T20" fmla="*/ 2147483647 w 317"/>
                  <a:gd name="T21" fmla="*/ 2147483647 h 1856"/>
                  <a:gd name="T22" fmla="*/ 2147483647 w 317"/>
                  <a:gd name="T23" fmla="*/ 2147483647 h 1856"/>
                  <a:gd name="T24" fmla="*/ 2147483647 w 317"/>
                  <a:gd name="T25" fmla="*/ 2147483647 h 1856"/>
                  <a:gd name="T26" fmla="*/ 2147483647 w 317"/>
                  <a:gd name="T27" fmla="*/ 2147483647 h 1856"/>
                  <a:gd name="T28" fmla="*/ 2147483647 w 317"/>
                  <a:gd name="T29" fmla="*/ 2147483647 h 1856"/>
                  <a:gd name="T30" fmla="*/ 2147483647 w 317"/>
                  <a:gd name="T31" fmla="*/ 2147483647 h 1856"/>
                  <a:gd name="T32" fmla="*/ 2147483647 w 317"/>
                  <a:gd name="T33" fmla="*/ 2147483647 h 1856"/>
                  <a:gd name="T34" fmla="*/ 2147483647 w 317"/>
                  <a:gd name="T35" fmla="*/ 2147483647 h 1856"/>
                  <a:gd name="T36" fmla="*/ 2147483647 w 317"/>
                  <a:gd name="T37" fmla="*/ 2147483647 h 1856"/>
                  <a:gd name="T38" fmla="*/ 2147483647 w 317"/>
                  <a:gd name="T39" fmla="*/ 2147483647 h 1856"/>
                  <a:gd name="T40" fmla="*/ 2147483647 w 317"/>
                  <a:gd name="T41" fmla="*/ 2147483647 h 1856"/>
                  <a:gd name="T42" fmla="*/ 2147483647 w 317"/>
                  <a:gd name="T43" fmla="*/ 2147483647 h 1856"/>
                  <a:gd name="T44" fmla="*/ 2147483647 w 317"/>
                  <a:gd name="T45" fmla="*/ 2147483647 h 1856"/>
                  <a:gd name="T46" fmla="*/ 2147483647 w 317"/>
                  <a:gd name="T47" fmla="*/ 2147483647 h 1856"/>
                  <a:gd name="T48" fmla="*/ 2147483647 w 317"/>
                  <a:gd name="T49" fmla="*/ 2147483647 h 1856"/>
                  <a:gd name="T50" fmla="*/ 2147483647 w 317"/>
                  <a:gd name="T51" fmla="*/ 2147483647 h 1856"/>
                  <a:gd name="T52" fmla="*/ 2147483647 w 317"/>
                  <a:gd name="T53" fmla="*/ 2147483647 h 1856"/>
                  <a:gd name="T54" fmla="*/ 2147483647 w 317"/>
                  <a:gd name="T55" fmla="*/ 2147483647 h 1856"/>
                  <a:gd name="T56" fmla="*/ 0 w 317"/>
                  <a:gd name="T57" fmla="*/ 0 h 1856"/>
                  <a:gd name="T58" fmla="*/ 0 w 317"/>
                  <a:gd name="T59" fmla="*/ 0 h 185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17"/>
                  <a:gd name="T91" fmla="*/ 0 h 1856"/>
                  <a:gd name="T92" fmla="*/ 317 w 317"/>
                  <a:gd name="T93" fmla="*/ 1856 h 185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17" h="1856">
                    <a:moveTo>
                      <a:pt x="0" y="0"/>
                    </a:moveTo>
                    <a:lnTo>
                      <a:pt x="0" y="1722"/>
                    </a:lnTo>
                    <a:lnTo>
                      <a:pt x="3" y="1730"/>
                    </a:lnTo>
                    <a:lnTo>
                      <a:pt x="10" y="1748"/>
                    </a:lnTo>
                    <a:lnTo>
                      <a:pt x="26" y="1771"/>
                    </a:lnTo>
                    <a:lnTo>
                      <a:pt x="39" y="1786"/>
                    </a:lnTo>
                    <a:lnTo>
                      <a:pt x="54" y="1799"/>
                    </a:lnTo>
                    <a:lnTo>
                      <a:pt x="72" y="1812"/>
                    </a:lnTo>
                    <a:lnTo>
                      <a:pt x="93" y="1825"/>
                    </a:lnTo>
                    <a:lnTo>
                      <a:pt x="119" y="1835"/>
                    </a:lnTo>
                    <a:lnTo>
                      <a:pt x="149" y="1846"/>
                    </a:lnTo>
                    <a:lnTo>
                      <a:pt x="183" y="1851"/>
                    </a:lnTo>
                    <a:lnTo>
                      <a:pt x="224" y="1856"/>
                    </a:lnTo>
                    <a:lnTo>
                      <a:pt x="268" y="1853"/>
                    </a:lnTo>
                    <a:lnTo>
                      <a:pt x="317" y="1851"/>
                    </a:lnTo>
                    <a:lnTo>
                      <a:pt x="317" y="82"/>
                    </a:lnTo>
                    <a:lnTo>
                      <a:pt x="289" y="88"/>
                    </a:lnTo>
                    <a:lnTo>
                      <a:pt x="255" y="93"/>
                    </a:lnTo>
                    <a:lnTo>
                      <a:pt x="214" y="93"/>
                    </a:lnTo>
                    <a:lnTo>
                      <a:pt x="188" y="90"/>
                    </a:lnTo>
                    <a:lnTo>
                      <a:pt x="165" y="88"/>
                    </a:lnTo>
                    <a:lnTo>
                      <a:pt x="137" y="80"/>
                    </a:lnTo>
                    <a:lnTo>
                      <a:pt x="111" y="72"/>
                    </a:lnTo>
                    <a:lnTo>
                      <a:pt x="82" y="59"/>
                    </a:lnTo>
                    <a:lnTo>
                      <a:pt x="57" y="44"/>
                    </a:lnTo>
                    <a:lnTo>
                      <a:pt x="2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A4D9"/>
              </a:soli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-109" charset="-128"/>
                  <a:cs typeface="MS PGothic" panose="020B0600070205080204" pitchFamily="-109" charset="-128"/>
                </a:endParaRPr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1448257" y="838062"/>
                <a:ext cx="1947406" cy="3070199"/>
              </a:xfrm>
              <a:custGeom>
                <a:avLst/>
                <a:gdLst>
                  <a:gd name="T0" fmla="*/ 0 w 1227"/>
                  <a:gd name="T1" fmla="*/ 2147483647 h 1934"/>
                  <a:gd name="T2" fmla="*/ 2147483647 w 1227"/>
                  <a:gd name="T3" fmla="*/ 0 h 1934"/>
                  <a:gd name="T4" fmla="*/ 2147483647 w 1227"/>
                  <a:gd name="T5" fmla="*/ 2147483647 h 1934"/>
                  <a:gd name="T6" fmla="*/ 0 w 1227"/>
                  <a:gd name="T7" fmla="*/ 2147483647 h 1934"/>
                  <a:gd name="T8" fmla="*/ 0 w 1227"/>
                  <a:gd name="T9" fmla="*/ 2147483647 h 19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7"/>
                  <a:gd name="T16" fmla="*/ 0 h 1934"/>
                  <a:gd name="T17" fmla="*/ 1227 w 1227"/>
                  <a:gd name="T18" fmla="*/ 1934 h 19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7" h="1934">
                    <a:moveTo>
                      <a:pt x="0" y="165"/>
                    </a:moveTo>
                    <a:lnTo>
                      <a:pt x="1227" y="0"/>
                    </a:lnTo>
                    <a:lnTo>
                      <a:pt x="1227" y="1686"/>
                    </a:lnTo>
                    <a:lnTo>
                      <a:pt x="0" y="1934"/>
                    </a:lnTo>
                    <a:lnTo>
                      <a:pt x="0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8000">
                    <a:schemeClr val="tx1">
                      <a:lumMod val="75000"/>
                      <a:lumOff val="25000"/>
                    </a:schemeClr>
                  </a:gs>
                  <a:gs pos="55000">
                    <a:schemeClr val="bg1">
                      <a:lumMod val="8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9200000"/>
              </a:gra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-109" charset="-128"/>
                  <a:cs typeface="MS PGothic" panose="020B0600070205080204" pitchFamily="-109" charset="-128"/>
                </a:endParaRPr>
              </a:p>
            </p:txBody>
          </p:sp>
          <p:sp>
            <p:nvSpPr>
              <p:cNvPr id="32" name="Freeform 12"/>
              <p:cNvSpPr/>
              <p:nvPr/>
            </p:nvSpPr>
            <p:spPr bwMode="auto">
              <a:xfrm>
                <a:off x="944562" y="687387"/>
                <a:ext cx="2067715" cy="319172"/>
              </a:xfrm>
              <a:custGeom>
                <a:avLst/>
                <a:gdLst>
                  <a:gd name="T0" fmla="*/ 0 w 1302"/>
                  <a:gd name="T1" fmla="*/ 2147483647 h 201"/>
                  <a:gd name="T2" fmla="*/ 2147483647 w 1302"/>
                  <a:gd name="T3" fmla="*/ 0 h 201"/>
                  <a:gd name="T4" fmla="*/ 2147483647 w 1302"/>
                  <a:gd name="T5" fmla="*/ 2147483647 h 201"/>
                  <a:gd name="T6" fmla="*/ 2147483647 w 1302"/>
                  <a:gd name="T7" fmla="*/ 2147483647 h 201"/>
                  <a:gd name="T8" fmla="*/ 0 w 1302"/>
                  <a:gd name="T9" fmla="*/ 2147483647 h 2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2"/>
                  <a:gd name="T16" fmla="*/ 0 h 201"/>
                  <a:gd name="T17" fmla="*/ 1302 w 1302"/>
                  <a:gd name="T18" fmla="*/ 201 h 2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2" h="201">
                    <a:moveTo>
                      <a:pt x="0" y="178"/>
                    </a:moveTo>
                    <a:lnTo>
                      <a:pt x="1302" y="0"/>
                    </a:lnTo>
                    <a:lnTo>
                      <a:pt x="1302" y="21"/>
                    </a:lnTo>
                    <a:lnTo>
                      <a:pt x="26" y="201"/>
                    </a:lnTo>
                    <a:lnTo>
                      <a:pt x="0" y="178"/>
                    </a:lnTo>
                    <a:close/>
                  </a:path>
                </a:pathLst>
              </a:custGeom>
              <a:solidFill>
                <a:srgbClr val="5DA4D9"/>
              </a:solidFill>
              <a:ln w="9525">
                <a:noFill/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-109" charset="-128"/>
                  <a:cs typeface="MS PGothic" panose="020B0600070205080204" pitchFamily="-109" charset="-128"/>
                </a:endParaRPr>
              </a:p>
            </p:txBody>
          </p:sp>
          <p:pic>
            <p:nvPicPr>
              <p:cNvPr id="33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94025" y="700087"/>
                <a:ext cx="36513" cy="36513"/>
              </a:xfrm>
              <a:prstGeom prst="rect">
                <a:avLst/>
              </a:prstGeom>
              <a:noFill/>
              <a:ln w="9525">
                <a:solidFill>
                  <a:srgbClr val="77BF67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4" name="Group 8"/>
            <p:cNvGrpSpPr/>
            <p:nvPr/>
          </p:nvGrpSpPr>
          <p:grpSpPr bwMode="auto">
            <a:xfrm>
              <a:off x="11906" y="3136"/>
              <a:ext cx="2602" cy="3905"/>
              <a:chOff x="944562" y="687387"/>
              <a:chExt cx="2451101" cy="3228975"/>
            </a:xfrm>
          </p:grpSpPr>
          <p:sp>
            <p:nvSpPr>
              <p:cNvPr id="24" name="Freeform 9"/>
              <p:cNvSpPr/>
              <p:nvPr/>
            </p:nvSpPr>
            <p:spPr bwMode="auto">
              <a:xfrm>
                <a:off x="986421" y="720287"/>
                <a:ext cx="2367383" cy="470011"/>
              </a:xfrm>
              <a:custGeom>
                <a:avLst/>
                <a:gdLst/>
                <a:ahLst/>
                <a:cxnLst>
                  <a:cxn ang="0">
                    <a:pos x="1492" y="77"/>
                  </a:cxn>
                  <a:cxn ang="0">
                    <a:pos x="1276" y="0"/>
                  </a:cxn>
                  <a:cxn ang="0">
                    <a:pos x="0" y="180"/>
                  </a:cxn>
                  <a:cxn ang="0">
                    <a:pos x="129" y="296"/>
                  </a:cxn>
                  <a:cxn ang="0">
                    <a:pos x="1492" y="77"/>
                  </a:cxn>
                </a:cxnLst>
                <a:rect l="0" t="0" r="r" b="b"/>
                <a:pathLst>
                  <a:path w="1492" h="296">
                    <a:moveTo>
                      <a:pt x="1492" y="77"/>
                    </a:moveTo>
                    <a:lnTo>
                      <a:pt x="1276" y="0"/>
                    </a:lnTo>
                    <a:lnTo>
                      <a:pt x="0" y="180"/>
                    </a:lnTo>
                    <a:lnTo>
                      <a:pt x="129" y="296"/>
                    </a:lnTo>
                    <a:lnTo>
                      <a:pt x="1492" y="77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93000">
                    <a:schemeClr val="bg1">
                      <a:lumMod val="95000"/>
                    </a:schemeClr>
                  </a:gs>
                </a:gsLst>
                <a:lin ang="30000" scaled="0"/>
              </a:gra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-109" charset="-128"/>
                  <a:cs typeface="MS PGothic" panose="020B0600070205080204" pitchFamily="-109" charset="-128"/>
                </a:endParaRPr>
              </a:p>
            </p:txBody>
          </p:sp>
          <p:sp>
            <p:nvSpPr>
              <p:cNvPr id="25" name="Freeform 10"/>
              <p:cNvSpPr/>
              <p:nvPr/>
            </p:nvSpPr>
            <p:spPr bwMode="auto">
              <a:xfrm>
                <a:off x="944562" y="969962"/>
                <a:ext cx="503238" cy="2946400"/>
              </a:xfrm>
              <a:custGeom>
                <a:avLst/>
                <a:gdLst>
                  <a:gd name="T0" fmla="*/ 0 w 317"/>
                  <a:gd name="T1" fmla="*/ 0 h 1856"/>
                  <a:gd name="T2" fmla="*/ 0 w 317"/>
                  <a:gd name="T3" fmla="*/ 2147483647 h 1856"/>
                  <a:gd name="T4" fmla="*/ 0 w 317"/>
                  <a:gd name="T5" fmla="*/ 2147483647 h 1856"/>
                  <a:gd name="T6" fmla="*/ 2147483647 w 317"/>
                  <a:gd name="T7" fmla="*/ 2147483647 h 1856"/>
                  <a:gd name="T8" fmla="*/ 2147483647 w 317"/>
                  <a:gd name="T9" fmla="*/ 2147483647 h 1856"/>
                  <a:gd name="T10" fmla="*/ 2147483647 w 317"/>
                  <a:gd name="T11" fmla="*/ 2147483647 h 1856"/>
                  <a:gd name="T12" fmla="*/ 2147483647 w 317"/>
                  <a:gd name="T13" fmla="*/ 2147483647 h 1856"/>
                  <a:gd name="T14" fmla="*/ 2147483647 w 317"/>
                  <a:gd name="T15" fmla="*/ 2147483647 h 1856"/>
                  <a:gd name="T16" fmla="*/ 2147483647 w 317"/>
                  <a:gd name="T17" fmla="*/ 2147483647 h 1856"/>
                  <a:gd name="T18" fmla="*/ 2147483647 w 317"/>
                  <a:gd name="T19" fmla="*/ 2147483647 h 1856"/>
                  <a:gd name="T20" fmla="*/ 2147483647 w 317"/>
                  <a:gd name="T21" fmla="*/ 2147483647 h 1856"/>
                  <a:gd name="T22" fmla="*/ 2147483647 w 317"/>
                  <a:gd name="T23" fmla="*/ 2147483647 h 1856"/>
                  <a:gd name="T24" fmla="*/ 2147483647 w 317"/>
                  <a:gd name="T25" fmla="*/ 2147483647 h 1856"/>
                  <a:gd name="T26" fmla="*/ 2147483647 w 317"/>
                  <a:gd name="T27" fmla="*/ 2147483647 h 1856"/>
                  <a:gd name="T28" fmla="*/ 2147483647 w 317"/>
                  <a:gd name="T29" fmla="*/ 2147483647 h 1856"/>
                  <a:gd name="T30" fmla="*/ 2147483647 w 317"/>
                  <a:gd name="T31" fmla="*/ 2147483647 h 1856"/>
                  <a:gd name="T32" fmla="*/ 2147483647 w 317"/>
                  <a:gd name="T33" fmla="*/ 2147483647 h 1856"/>
                  <a:gd name="T34" fmla="*/ 2147483647 w 317"/>
                  <a:gd name="T35" fmla="*/ 2147483647 h 1856"/>
                  <a:gd name="T36" fmla="*/ 2147483647 w 317"/>
                  <a:gd name="T37" fmla="*/ 2147483647 h 1856"/>
                  <a:gd name="T38" fmla="*/ 2147483647 w 317"/>
                  <a:gd name="T39" fmla="*/ 2147483647 h 1856"/>
                  <a:gd name="T40" fmla="*/ 2147483647 w 317"/>
                  <a:gd name="T41" fmla="*/ 2147483647 h 1856"/>
                  <a:gd name="T42" fmla="*/ 2147483647 w 317"/>
                  <a:gd name="T43" fmla="*/ 2147483647 h 1856"/>
                  <a:gd name="T44" fmla="*/ 2147483647 w 317"/>
                  <a:gd name="T45" fmla="*/ 2147483647 h 1856"/>
                  <a:gd name="T46" fmla="*/ 2147483647 w 317"/>
                  <a:gd name="T47" fmla="*/ 2147483647 h 1856"/>
                  <a:gd name="T48" fmla="*/ 2147483647 w 317"/>
                  <a:gd name="T49" fmla="*/ 2147483647 h 1856"/>
                  <a:gd name="T50" fmla="*/ 2147483647 w 317"/>
                  <a:gd name="T51" fmla="*/ 2147483647 h 1856"/>
                  <a:gd name="T52" fmla="*/ 2147483647 w 317"/>
                  <a:gd name="T53" fmla="*/ 2147483647 h 1856"/>
                  <a:gd name="T54" fmla="*/ 2147483647 w 317"/>
                  <a:gd name="T55" fmla="*/ 2147483647 h 1856"/>
                  <a:gd name="T56" fmla="*/ 0 w 317"/>
                  <a:gd name="T57" fmla="*/ 0 h 1856"/>
                  <a:gd name="T58" fmla="*/ 0 w 317"/>
                  <a:gd name="T59" fmla="*/ 0 h 185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17"/>
                  <a:gd name="T91" fmla="*/ 0 h 1856"/>
                  <a:gd name="T92" fmla="*/ 317 w 317"/>
                  <a:gd name="T93" fmla="*/ 1856 h 185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17" h="1856">
                    <a:moveTo>
                      <a:pt x="0" y="0"/>
                    </a:moveTo>
                    <a:lnTo>
                      <a:pt x="0" y="1722"/>
                    </a:lnTo>
                    <a:lnTo>
                      <a:pt x="3" y="1730"/>
                    </a:lnTo>
                    <a:lnTo>
                      <a:pt x="10" y="1748"/>
                    </a:lnTo>
                    <a:lnTo>
                      <a:pt x="26" y="1771"/>
                    </a:lnTo>
                    <a:lnTo>
                      <a:pt x="39" y="1786"/>
                    </a:lnTo>
                    <a:lnTo>
                      <a:pt x="54" y="1799"/>
                    </a:lnTo>
                    <a:lnTo>
                      <a:pt x="72" y="1812"/>
                    </a:lnTo>
                    <a:lnTo>
                      <a:pt x="93" y="1825"/>
                    </a:lnTo>
                    <a:lnTo>
                      <a:pt x="119" y="1835"/>
                    </a:lnTo>
                    <a:lnTo>
                      <a:pt x="149" y="1846"/>
                    </a:lnTo>
                    <a:lnTo>
                      <a:pt x="183" y="1851"/>
                    </a:lnTo>
                    <a:lnTo>
                      <a:pt x="224" y="1856"/>
                    </a:lnTo>
                    <a:lnTo>
                      <a:pt x="268" y="1853"/>
                    </a:lnTo>
                    <a:lnTo>
                      <a:pt x="317" y="1851"/>
                    </a:lnTo>
                    <a:lnTo>
                      <a:pt x="317" y="82"/>
                    </a:lnTo>
                    <a:lnTo>
                      <a:pt x="289" y="88"/>
                    </a:lnTo>
                    <a:lnTo>
                      <a:pt x="255" y="93"/>
                    </a:lnTo>
                    <a:lnTo>
                      <a:pt x="214" y="93"/>
                    </a:lnTo>
                    <a:lnTo>
                      <a:pt x="188" y="90"/>
                    </a:lnTo>
                    <a:lnTo>
                      <a:pt x="165" y="88"/>
                    </a:lnTo>
                    <a:lnTo>
                      <a:pt x="137" y="80"/>
                    </a:lnTo>
                    <a:lnTo>
                      <a:pt x="111" y="72"/>
                    </a:lnTo>
                    <a:lnTo>
                      <a:pt x="82" y="59"/>
                    </a:lnTo>
                    <a:lnTo>
                      <a:pt x="57" y="44"/>
                    </a:lnTo>
                    <a:lnTo>
                      <a:pt x="28" y="2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2A6F0C"/>
                  </a:gs>
                  <a:gs pos="45000">
                    <a:srgbClr val="77D729"/>
                  </a:gs>
                  <a:gs pos="92000">
                    <a:srgbClr val="2A6F0C"/>
                  </a:gs>
                  <a:gs pos="100000">
                    <a:srgbClr val="2A6F0C"/>
                  </a:gs>
                </a:gsLst>
                <a:lin ang="0" scaled="1"/>
              </a:gra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sp>
            <p:nvSpPr>
              <p:cNvPr id="26" name="Freeform 11"/>
              <p:cNvSpPr/>
              <p:nvPr/>
            </p:nvSpPr>
            <p:spPr bwMode="auto">
              <a:xfrm>
                <a:off x="1447800" y="838200"/>
                <a:ext cx="1947863" cy="3070225"/>
              </a:xfrm>
              <a:custGeom>
                <a:avLst/>
                <a:gdLst>
                  <a:gd name="T0" fmla="*/ 0 w 1227"/>
                  <a:gd name="T1" fmla="*/ 2147483647 h 1934"/>
                  <a:gd name="T2" fmla="*/ 2147483647 w 1227"/>
                  <a:gd name="T3" fmla="*/ 0 h 1934"/>
                  <a:gd name="T4" fmla="*/ 2147483647 w 1227"/>
                  <a:gd name="T5" fmla="*/ 2147483647 h 1934"/>
                  <a:gd name="T6" fmla="*/ 0 w 1227"/>
                  <a:gd name="T7" fmla="*/ 2147483647 h 1934"/>
                  <a:gd name="T8" fmla="*/ 0 w 1227"/>
                  <a:gd name="T9" fmla="*/ 2147483647 h 19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7"/>
                  <a:gd name="T16" fmla="*/ 0 h 1934"/>
                  <a:gd name="T17" fmla="*/ 1227 w 1227"/>
                  <a:gd name="T18" fmla="*/ 1934 h 19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7" h="1934">
                    <a:moveTo>
                      <a:pt x="0" y="165"/>
                    </a:moveTo>
                    <a:lnTo>
                      <a:pt x="1227" y="0"/>
                    </a:lnTo>
                    <a:lnTo>
                      <a:pt x="1227" y="1686"/>
                    </a:lnTo>
                    <a:lnTo>
                      <a:pt x="0" y="1934"/>
                    </a:lnTo>
                    <a:lnTo>
                      <a:pt x="0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2A6F0C"/>
                  </a:gs>
                  <a:gs pos="7001">
                    <a:srgbClr val="2A6F0C"/>
                  </a:gs>
                  <a:gs pos="55000">
                    <a:srgbClr val="77D729"/>
                  </a:gs>
                  <a:gs pos="100000">
                    <a:srgbClr val="2A6F0C"/>
                  </a:gs>
                </a:gsLst>
                <a:lin ang="19200000"/>
              </a:gra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sp>
            <p:nvSpPr>
              <p:cNvPr id="27" name="Freeform 12"/>
              <p:cNvSpPr/>
              <p:nvPr/>
            </p:nvSpPr>
            <p:spPr bwMode="auto">
              <a:xfrm>
                <a:off x="944562" y="687387"/>
                <a:ext cx="2066925" cy="319088"/>
              </a:xfrm>
              <a:custGeom>
                <a:avLst/>
                <a:gdLst>
                  <a:gd name="T0" fmla="*/ 0 w 1302"/>
                  <a:gd name="T1" fmla="*/ 2147483647 h 201"/>
                  <a:gd name="T2" fmla="*/ 2147483647 w 1302"/>
                  <a:gd name="T3" fmla="*/ 0 h 201"/>
                  <a:gd name="T4" fmla="*/ 2147483647 w 1302"/>
                  <a:gd name="T5" fmla="*/ 2147483647 h 201"/>
                  <a:gd name="T6" fmla="*/ 2147483647 w 1302"/>
                  <a:gd name="T7" fmla="*/ 2147483647 h 201"/>
                  <a:gd name="T8" fmla="*/ 0 w 1302"/>
                  <a:gd name="T9" fmla="*/ 2147483647 h 2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2"/>
                  <a:gd name="T16" fmla="*/ 0 h 201"/>
                  <a:gd name="T17" fmla="*/ 1302 w 1302"/>
                  <a:gd name="T18" fmla="*/ 201 h 2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2" h="201">
                    <a:moveTo>
                      <a:pt x="0" y="178"/>
                    </a:moveTo>
                    <a:lnTo>
                      <a:pt x="1302" y="0"/>
                    </a:lnTo>
                    <a:lnTo>
                      <a:pt x="1302" y="21"/>
                    </a:lnTo>
                    <a:lnTo>
                      <a:pt x="26" y="201"/>
                    </a:lnTo>
                    <a:lnTo>
                      <a:pt x="0" y="17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2A6F0C"/>
                  </a:gs>
                  <a:gs pos="45000">
                    <a:srgbClr val="77D729"/>
                  </a:gs>
                  <a:gs pos="92000">
                    <a:srgbClr val="2A6F0C"/>
                  </a:gs>
                  <a:gs pos="100000">
                    <a:srgbClr val="2A6F0C"/>
                  </a:gs>
                </a:gsLst>
                <a:lin ang="0" scaled="1"/>
              </a:gra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pic>
            <p:nvPicPr>
              <p:cNvPr id="28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94025" y="700087"/>
                <a:ext cx="36513" cy="36513"/>
              </a:xfrm>
              <a:prstGeom prst="rect">
                <a:avLst/>
              </a:prstGeom>
              <a:noFill/>
              <a:ln w="9525">
                <a:solidFill>
                  <a:srgbClr val="77BF67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5" name="Group 14"/>
            <p:cNvGrpSpPr/>
            <p:nvPr/>
          </p:nvGrpSpPr>
          <p:grpSpPr bwMode="auto">
            <a:xfrm>
              <a:off x="12322" y="3286"/>
              <a:ext cx="2672" cy="4011"/>
              <a:chOff x="944562" y="687387"/>
              <a:chExt cx="2451101" cy="3228975"/>
            </a:xfrm>
          </p:grpSpPr>
          <p:sp>
            <p:nvSpPr>
              <p:cNvPr id="19" name="Freeform 9"/>
              <p:cNvSpPr/>
              <p:nvPr/>
            </p:nvSpPr>
            <p:spPr bwMode="auto">
              <a:xfrm>
                <a:off x="985314" y="720943"/>
                <a:ext cx="2369599" cy="469780"/>
              </a:xfrm>
              <a:custGeom>
                <a:avLst/>
                <a:gdLst/>
                <a:ahLst/>
                <a:cxnLst>
                  <a:cxn ang="0">
                    <a:pos x="1492" y="77"/>
                  </a:cxn>
                  <a:cxn ang="0">
                    <a:pos x="1276" y="0"/>
                  </a:cxn>
                  <a:cxn ang="0">
                    <a:pos x="0" y="180"/>
                  </a:cxn>
                  <a:cxn ang="0">
                    <a:pos x="129" y="296"/>
                  </a:cxn>
                  <a:cxn ang="0">
                    <a:pos x="1492" y="77"/>
                  </a:cxn>
                </a:cxnLst>
                <a:rect l="0" t="0" r="r" b="b"/>
                <a:pathLst>
                  <a:path w="1492" h="296">
                    <a:moveTo>
                      <a:pt x="1492" y="77"/>
                    </a:moveTo>
                    <a:lnTo>
                      <a:pt x="1276" y="0"/>
                    </a:lnTo>
                    <a:lnTo>
                      <a:pt x="0" y="180"/>
                    </a:lnTo>
                    <a:lnTo>
                      <a:pt x="129" y="296"/>
                    </a:lnTo>
                    <a:lnTo>
                      <a:pt x="1492" y="77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93000">
                    <a:schemeClr val="bg1">
                      <a:lumMod val="95000"/>
                    </a:schemeClr>
                  </a:gs>
                </a:gsLst>
                <a:lin ang="30000" scaled="0"/>
              </a:gra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-109" charset="-128"/>
                  <a:cs typeface="MS PGothic" panose="020B0600070205080204" pitchFamily="-109" charset="-128"/>
                </a:endParaRPr>
              </a:p>
            </p:txBody>
          </p:sp>
          <p:sp>
            <p:nvSpPr>
              <p:cNvPr id="20" name="Freeform 10"/>
              <p:cNvSpPr/>
              <p:nvPr/>
            </p:nvSpPr>
            <p:spPr bwMode="auto">
              <a:xfrm>
                <a:off x="944562" y="969962"/>
                <a:ext cx="503238" cy="2946400"/>
              </a:xfrm>
              <a:custGeom>
                <a:avLst/>
                <a:gdLst>
                  <a:gd name="T0" fmla="*/ 0 w 317"/>
                  <a:gd name="T1" fmla="*/ 0 h 1856"/>
                  <a:gd name="T2" fmla="*/ 0 w 317"/>
                  <a:gd name="T3" fmla="*/ 2147483647 h 1856"/>
                  <a:gd name="T4" fmla="*/ 0 w 317"/>
                  <a:gd name="T5" fmla="*/ 2147483647 h 1856"/>
                  <a:gd name="T6" fmla="*/ 2147483647 w 317"/>
                  <a:gd name="T7" fmla="*/ 2147483647 h 1856"/>
                  <a:gd name="T8" fmla="*/ 2147483647 w 317"/>
                  <a:gd name="T9" fmla="*/ 2147483647 h 1856"/>
                  <a:gd name="T10" fmla="*/ 2147483647 w 317"/>
                  <a:gd name="T11" fmla="*/ 2147483647 h 1856"/>
                  <a:gd name="T12" fmla="*/ 2147483647 w 317"/>
                  <a:gd name="T13" fmla="*/ 2147483647 h 1856"/>
                  <a:gd name="T14" fmla="*/ 2147483647 w 317"/>
                  <a:gd name="T15" fmla="*/ 2147483647 h 1856"/>
                  <a:gd name="T16" fmla="*/ 2147483647 w 317"/>
                  <a:gd name="T17" fmla="*/ 2147483647 h 1856"/>
                  <a:gd name="T18" fmla="*/ 2147483647 w 317"/>
                  <a:gd name="T19" fmla="*/ 2147483647 h 1856"/>
                  <a:gd name="T20" fmla="*/ 2147483647 w 317"/>
                  <a:gd name="T21" fmla="*/ 2147483647 h 1856"/>
                  <a:gd name="T22" fmla="*/ 2147483647 w 317"/>
                  <a:gd name="T23" fmla="*/ 2147483647 h 1856"/>
                  <a:gd name="T24" fmla="*/ 2147483647 w 317"/>
                  <a:gd name="T25" fmla="*/ 2147483647 h 1856"/>
                  <a:gd name="T26" fmla="*/ 2147483647 w 317"/>
                  <a:gd name="T27" fmla="*/ 2147483647 h 1856"/>
                  <a:gd name="T28" fmla="*/ 2147483647 w 317"/>
                  <a:gd name="T29" fmla="*/ 2147483647 h 1856"/>
                  <a:gd name="T30" fmla="*/ 2147483647 w 317"/>
                  <a:gd name="T31" fmla="*/ 2147483647 h 1856"/>
                  <a:gd name="T32" fmla="*/ 2147483647 w 317"/>
                  <a:gd name="T33" fmla="*/ 2147483647 h 1856"/>
                  <a:gd name="T34" fmla="*/ 2147483647 w 317"/>
                  <a:gd name="T35" fmla="*/ 2147483647 h 1856"/>
                  <a:gd name="T36" fmla="*/ 2147483647 w 317"/>
                  <a:gd name="T37" fmla="*/ 2147483647 h 1856"/>
                  <a:gd name="T38" fmla="*/ 2147483647 w 317"/>
                  <a:gd name="T39" fmla="*/ 2147483647 h 1856"/>
                  <a:gd name="T40" fmla="*/ 2147483647 w 317"/>
                  <a:gd name="T41" fmla="*/ 2147483647 h 1856"/>
                  <a:gd name="T42" fmla="*/ 2147483647 w 317"/>
                  <a:gd name="T43" fmla="*/ 2147483647 h 1856"/>
                  <a:gd name="T44" fmla="*/ 2147483647 w 317"/>
                  <a:gd name="T45" fmla="*/ 2147483647 h 1856"/>
                  <a:gd name="T46" fmla="*/ 2147483647 w 317"/>
                  <a:gd name="T47" fmla="*/ 2147483647 h 1856"/>
                  <a:gd name="T48" fmla="*/ 2147483647 w 317"/>
                  <a:gd name="T49" fmla="*/ 2147483647 h 1856"/>
                  <a:gd name="T50" fmla="*/ 2147483647 w 317"/>
                  <a:gd name="T51" fmla="*/ 2147483647 h 1856"/>
                  <a:gd name="T52" fmla="*/ 2147483647 w 317"/>
                  <a:gd name="T53" fmla="*/ 2147483647 h 1856"/>
                  <a:gd name="T54" fmla="*/ 2147483647 w 317"/>
                  <a:gd name="T55" fmla="*/ 2147483647 h 1856"/>
                  <a:gd name="T56" fmla="*/ 0 w 317"/>
                  <a:gd name="T57" fmla="*/ 0 h 1856"/>
                  <a:gd name="T58" fmla="*/ 0 w 317"/>
                  <a:gd name="T59" fmla="*/ 0 h 185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17"/>
                  <a:gd name="T91" fmla="*/ 0 h 1856"/>
                  <a:gd name="T92" fmla="*/ 317 w 317"/>
                  <a:gd name="T93" fmla="*/ 1856 h 185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17" h="1856">
                    <a:moveTo>
                      <a:pt x="0" y="0"/>
                    </a:moveTo>
                    <a:lnTo>
                      <a:pt x="0" y="1722"/>
                    </a:lnTo>
                    <a:lnTo>
                      <a:pt x="3" y="1730"/>
                    </a:lnTo>
                    <a:lnTo>
                      <a:pt x="10" y="1748"/>
                    </a:lnTo>
                    <a:lnTo>
                      <a:pt x="26" y="1771"/>
                    </a:lnTo>
                    <a:lnTo>
                      <a:pt x="39" y="1786"/>
                    </a:lnTo>
                    <a:lnTo>
                      <a:pt x="54" y="1799"/>
                    </a:lnTo>
                    <a:lnTo>
                      <a:pt x="72" y="1812"/>
                    </a:lnTo>
                    <a:lnTo>
                      <a:pt x="93" y="1825"/>
                    </a:lnTo>
                    <a:lnTo>
                      <a:pt x="119" y="1835"/>
                    </a:lnTo>
                    <a:lnTo>
                      <a:pt x="149" y="1846"/>
                    </a:lnTo>
                    <a:lnTo>
                      <a:pt x="183" y="1851"/>
                    </a:lnTo>
                    <a:lnTo>
                      <a:pt x="224" y="1856"/>
                    </a:lnTo>
                    <a:lnTo>
                      <a:pt x="268" y="1853"/>
                    </a:lnTo>
                    <a:lnTo>
                      <a:pt x="317" y="1851"/>
                    </a:lnTo>
                    <a:lnTo>
                      <a:pt x="317" y="82"/>
                    </a:lnTo>
                    <a:lnTo>
                      <a:pt x="289" y="88"/>
                    </a:lnTo>
                    <a:lnTo>
                      <a:pt x="255" y="93"/>
                    </a:lnTo>
                    <a:lnTo>
                      <a:pt x="214" y="93"/>
                    </a:lnTo>
                    <a:lnTo>
                      <a:pt x="188" y="90"/>
                    </a:lnTo>
                    <a:lnTo>
                      <a:pt x="165" y="88"/>
                    </a:lnTo>
                    <a:lnTo>
                      <a:pt x="137" y="80"/>
                    </a:lnTo>
                    <a:lnTo>
                      <a:pt x="111" y="72"/>
                    </a:lnTo>
                    <a:lnTo>
                      <a:pt x="82" y="59"/>
                    </a:lnTo>
                    <a:lnTo>
                      <a:pt x="57" y="44"/>
                    </a:lnTo>
                    <a:lnTo>
                      <a:pt x="2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8398"/>
              </a:soli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sp>
            <p:nvSpPr>
              <p:cNvPr id="21" name="Freeform 11"/>
              <p:cNvSpPr/>
              <p:nvPr/>
            </p:nvSpPr>
            <p:spPr bwMode="auto">
              <a:xfrm>
                <a:off x="1447800" y="838200"/>
                <a:ext cx="1947863" cy="3070225"/>
              </a:xfrm>
              <a:custGeom>
                <a:avLst/>
                <a:gdLst>
                  <a:gd name="T0" fmla="*/ 0 w 1227"/>
                  <a:gd name="T1" fmla="*/ 2147483647 h 1934"/>
                  <a:gd name="T2" fmla="*/ 2147483647 w 1227"/>
                  <a:gd name="T3" fmla="*/ 0 h 1934"/>
                  <a:gd name="T4" fmla="*/ 2147483647 w 1227"/>
                  <a:gd name="T5" fmla="*/ 2147483647 h 1934"/>
                  <a:gd name="T6" fmla="*/ 0 w 1227"/>
                  <a:gd name="T7" fmla="*/ 2147483647 h 1934"/>
                  <a:gd name="T8" fmla="*/ 0 w 1227"/>
                  <a:gd name="T9" fmla="*/ 2147483647 h 19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7"/>
                  <a:gd name="T16" fmla="*/ 0 h 1934"/>
                  <a:gd name="T17" fmla="*/ 1227 w 1227"/>
                  <a:gd name="T18" fmla="*/ 1934 h 19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7" h="1934">
                    <a:moveTo>
                      <a:pt x="0" y="165"/>
                    </a:moveTo>
                    <a:lnTo>
                      <a:pt x="1227" y="0"/>
                    </a:lnTo>
                    <a:lnTo>
                      <a:pt x="1227" y="1686"/>
                    </a:lnTo>
                    <a:lnTo>
                      <a:pt x="0" y="1934"/>
                    </a:lnTo>
                    <a:lnTo>
                      <a:pt x="0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09E00"/>
                  </a:gs>
                  <a:gs pos="7001">
                    <a:srgbClr val="D09E00"/>
                  </a:gs>
                  <a:gs pos="55000">
                    <a:srgbClr val="FFFF00"/>
                  </a:gs>
                  <a:gs pos="100000">
                    <a:srgbClr val="FFC000"/>
                  </a:gs>
                </a:gsLst>
                <a:lin ang="19200000"/>
              </a:gra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sp>
            <p:nvSpPr>
              <p:cNvPr id="22" name="Freeform 12"/>
              <p:cNvSpPr/>
              <p:nvPr/>
            </p:nvSpPr>
            <p:spPr bwMode="auto">
              <a:xfrm>
                <a:off x="944562" y="687387"/>
                <a:ext cx="2066925" cy="319088"/>
              </a:xfrm>
              <a:custGeom>
                <a:avLst/>
                <a:gdLst>
                  <a:gd name="T0" fmla="*/ 0 w 1302"/>
                  <a:gd name="T1" fmla="*/ 2147483647 h 201"/>
                  <a:gd name="T2" fmla="*/ 2147483647 w 1302"/>
                  <a:gd name="T3" fmla="*/ 0 h 201"/>
                  <a:gd name="T4" fmla="*/ 2147483647 w 1302"/>
                  <a:gd name="T5" fmla="*/ 2147483647 h 201"/>
                  <a:gd name="T6" fmla="*/ 2147483647 w 1302"/>
                  <a:gd name="T7" fmla="*/ 2147483647 h 201"/>
                  <a:gd name="T8" fmla="*/ 0 w 1302"/>
                  <a:gd name="T9" fmla="*/ 2147483647 h 2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2"/>
                  <a:gd name="T16" fmla="*/ 0 h 201"/>
                  <a:gd name="T17" fmla="*/ 1302 w 1302"/>
                  <a:gd name="T18" fmla="*/ 201 h 2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2" h="201">
                    <a:moveTo>
                      <a:pt x="0" y="178"/>
                    </a:moveTo>
                    <a:lnTo>
                      <a:pt x="1302" y="0"/>
                    </a:lnTo>
                    <a:lnTo>
                      <a:pt x="1302" y="21"/>
                    </a:lnTo>
                    <a:lnTo>
                      <a:pt x="26" y="201"/>
                    </a:lnTo>
                    <a:lnTo>
                      <a:pt x="0" y="178"/>
                    </a:lnTo>
                    <a:close/>
                  </a:path>
                </a:pathLst>
              </a:custGeom>
              <a:solidFill>
                <a:srgbClr val="EE8398"/>
              </a:solidFill>
              <a:ln w="9525">
                <a:solidFill>
                  <a:srgbClr val="EE8398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pic>
            <p:nvPicPr>
              <p:cNvPr id="23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94025" y="700087"/>
                <a:ext cx="36513" cy="36513"/>
              </a:xfrm>
              <a:prstGeom prst="rect">
                <a:avLst/>
              </a:prstGeom>
              <a:noFill/>
              <a:ln w="9525">
                <a:solidFill>
                  <a:srgbClr val="77BF67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6" name="Group 14"/>
            <p:cNvGrpSpPr/>
            <p:nvPr/>
          </p:nvGrpSpPr>
          <p:grpSpPr bwMode="auto">
            <a:xfrm>
              <a:off x="12826" y="3422"/>
              <a:ext cx="2793" cy="4235"/>
              <a:chOff x="944562" y="687387"/>
              <a:chExt cx="2451101" cy="3228975"/>
            </a:xfrm>
          </p:grpSpPr>
          <p:sp>
            <p:nvSpPr>
              <p:cNvPr id="14" name="Freeform 9"/>
              <p:cNvSpPr/>
              <p:nvPr/>
            </p:nvSpPr>
            <p:spPr bwMode="auto">
              <a:xfrm>
                <a:off x="986449" y="720616"/>
                <a:ext cx="2367326" cy="469537"/>
              </a:xfrm>
              <a:custGeom>
                <a:avLst/>
                <a:gdLst/>
                <a:ahLst/>
                <a:cxnLst>
                  <a:cxn ang="0">
                    <a:pos x="1492" y="77"/>
                  </a:cxn>
                  <a:cxn ang="0">
                    <a:pos x="1276" y="0"/>
                  </a:cxn>
                  <a:cxn ang="0">
                    <a:pos x="0" y="180"/>
                  </a:cxn>
                  <a:cxn ang="0">
                    <a:pos x="129" y="296"/>
                  </a:cxn>
                  <a:cxn ang="0">
                    <a:pos x="1492" y="77"/>
                  </a:cxn>
                </a:cxnLst>
                <a:rect l="0" t="0" r="r" b="b"/>
                <a:pathLst>
                  <a:path w="1492" h="296">
                    <a:moveTo>
                      <a:pt x="1492" y="77"/>
                    </a:moveTo>
                    <a:lnTo>
                      <a:pt x="1276" y="0"/>
                    </a:lnTo>
                    <a:lnTo>
                      <a:pt x="0" y="180"/>
                    </a:lnTo>
                    <a:lnTo>
                      <a:pt x="129" y="296"/>
                    </a:lnTo>
                    <a:lnTo>
                      <a:pt x="1492" y="77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93000">
                    <a:schemeClr val="bg1">
                      <a:lumMod val="95000"/>
                    </a:schemeClr>
                  </a:gs>
                </a:gsLst>
                <a:lin ang="30000" scaled="0"/>
              </a:gra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-109" charset="-128"/>
                  <a:cs typeface="MS PGothic" panose="020B0600070205080204" pitchFamily="-109" charset="-128"/>
                </a:endParaRPr>
              </a:p>
            </p:txBody>
          </p:sp>
          <p:sp>
            <p:nvSpPr>
              <p:cNvPr id="15" name="Freeform 10"/>
              <p:cNvSpPr/>
              <p:nvPr/>
            </p:nvSpPr>
            <p:spPr bwMode="auto">
              <a:xfrm>
                <a:off x="944562" y="969962"/>
                <a:ext cx="503238" cy="2946400"/>
              </a:xfrm>
              <a:custGeom>
                <a:avLst/>
                <a:gdLst>
                  <a:gd name="T0" fmla="*/ 0 w 317"/>
                  <a:gd name="T1" fmla="*/ 0 h 1856"/>
                  <a:gd name="T2" fmla="*/ 0 w 317"/>
                  <a:gd name="T3" fmla="*/ 2147483647 h 1856"/>
                  <a:gd name="T4" fmla="*/ 0 w 317"/>
                  <a:gd name="T5" fmla="*/ 2147483647 h 1856"/>
                  <a:gd name="T6" fmla="*/ 2147483647 w 317"/>
                  <a:gd name="T7" fmla="*/ 2147483647 h 1856"/>
                  <a:gd name="T8" fmla="*/ 2147483647 w 317"/>
                  <a:gd name="T9" fmla="*/ 2147483647 h 1856"/>
                  <a:gd name="T10" fmla="*/ 2147483647 w 317"/>
                  <a:gd name="T11" fmla="*/ 2147483647 h 1856"/>
                  <a:gd name="T12" fmla="*/ 2147483647 w 317"/>
                  <a:gd name="T13" fmla="*/ 2147483647 h 1856"/>
                  <a:gd name="T14" fmla="*/ 2147483647 w 317"/>
                  <a:gd name="T15" fmla="*/ 2147483647 h 1856"/>
                  <a:gd name="T16" fmla="*/ 2147483647 w 317"/>
                  <a:gd name="T17" fmla="*/ 2147483647 h 1856"/>
                  <a:gd name="T18" fmla="*/ 2147483647 w 317"/>
                  <a:gd name="T19" fmla="*/ 2147483647 h 1856"/>
                  <a:gd name="T20" fmla="*/ 2147483647 w 317"/>
                  <a:gd name="T21" fmla="*/ 2147483647 h 1856"/>
                  <a:gd name="T22" fmla="*/ 2147483647 w 317"/>
                  <a:gd name="T23" fmla="*/ 2147483647 h 1856"/>
                  <a:gd name="T24" fmla="*/ 2147483647 w 317"/>
                  <a:gd name="T25" fmla="*/ 2147483647 h 1856"/>
                  <a:gd name="T26" fmla="*/ 2147483647 w 317"/>
                  <a:gd name="T27" fmla="*/ 2147483647 h 1856"/>
                  <a:gd name="T28" fmla="*/ 2147483647 w 317"/>
                  <a:gd name="T29" fmla="*/ 2147483647 h 1856"/>
                  <a:gd name="T30" fmla="*/ 2147483647 w 317"/>
                  <a:gd name="T31" fmla="*/ 2147483647 h 1856"/>
                  <a:gd name="T32" fmla="*/ 2147483647 w 317"/>
                  <a:gd name="T33" fmla="*/ 2147483647 h 1856"/>
                  <a:gd name="T34" fmla="*/ 2147483647 w 317"/>
                  <a:gd name="T35" fmla="*/ 2147483647 h 1856"/>
                  <a:gd name="T36" fmla="*/ 2147483647 w 317"/>
                  <a:gd name="T37" fmla="*/ 2147483647 h 1856"/>
                  <a:gd name="T38" fmla="*/ 2147483647 w 317"/>
                  <a:gd name="T39" fmla="*/ 2147483647 h 1856"/>
                  <a:gd name="T40" fmla="*/ 2147483647 w 317"/>
                  <a:gd name="T41" fmla="*/ 2147483647 h 1856"/>
                  <a:gd name="T42" fmla="*/ 2147483647 w 317"/>
                  <a:gd name="T43" fmla="*/ 2147483647 h 1856"/>
                  <a:gd name="T44" fmla="*/ 2147483647 w 317"/>
                  <a:gd name="T45" fmla="*/ 2147483647 h 1856"/>
                  <a:gd name="T46" fmla="*/ 2147483647 w 317"/>
                  <a:gd name="T47" fmla="*/ 2147483647 h 1856"/>
                  <a:gd name="T48" fmla="*/ 2147483647 w 317"/>
                  <a:gd name="T49" fmla="*/ 2147483647 h 1856"/>
                  <a:gd name="T50" fmla="*/ 2147483647 w 317"/>
                  <a:gd name="T51" fmla="*/ 2147483647 h 1856"/>
                  <a:gd name="T52" fmla="*/ 2147483647 w 317"/>
                  <a:gd name="T53" fmla="*/ 2147483647 h 1856"/>
                  <a:gd name="T54" fmla="*/ 2147483647 w 317"/>
                  <a:gd name="T55" fmla="*/ 2147483647 h 1856"/>
                  <a:gd name="T56" fmla="*/ 0 w 317"/>
                  <a:gd name="T57" fmla="*/ 0 h 1856"/>
                  <a:gd name="T58" fmla="*/ 0 w 317"/>
                  <a:gd name="T59" fmla="*/ 0 h 185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17"/>
                  <a:gd name="T91" fmla="*/ 0 h 1856"/>
                  <a:gd name="T92" fmla="*/ 317 w 317"/>
                  <a:gd name="T93" fmla="*/ 1856 h 185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17" h="1856">
                    <a:moveTo>
                      <a:pt x="0" y="0"/>
                    </a:moveTo>
                    <a:lnTo>
                      <a:pt x="0" y="1722"/>
                    </a:lnTo>
                    <a:lnTo>
                      <a:pt x="3" y="1730"/>
                    </a:lnTo>
                    <a:lnTo>
                      <a:pt x="10" y="1748"/>
                    </a:lnTo>
                    <a:lnTo>
                      <a:pt x="26" y="1771"/>
                    </a:lnTo>
                    <a:lnTo>
                      <a:pt x="39" y="1786"/>
                    </a:lnTo>
                    <a:lnTo>
                      <a:pt x="54" y="1799"/>
                    </a:lnTo>
                    <a:lnTo>
                      <a:pt x="72" y="1812"/>
                    </a:lnTo>
                    <a:lnTo>
                      <a:pt x="93" y="1825"/>
                    </a:lnTo>
                    <a:lnTo>
                      <a:pt x="119" y="1835"/>
                    </a:lnTo>
                    <a:lnTo>
                      <a:pt x="149" y="1846"/>
                    </a:lnTo>
                    <a:lnTo>
                      <a:pt x="183" y="1851"/>
                    </a:lnTo>
                    <a:lnTo>
                      <a:pt x="224" y="1856"/>
                    </a:lnTo>
                    <a:lnTo>
                      <a:pt x="268" y="1853"/>
                    </a:lnTo>
                    <a:lnTo>
                      <a:pt x="317" y="1851"/>
                    </a:lnTo>
                    <a:lnTo>
                      <a:pt x="317" y="82"/>
                    </a:lnTo>
                    <a:lnTo>
                      <a:pt x="289" y="88"/>
                    </a:lnTo>
                    <a:lnTo>
                      <a:pt x="255" y="93"/>
                    </a:lnTo>
                    <a:lnTo>
                      <a:pt x="214" y="93"/>
                    </a:lnTo>
                    <a:lnTo>
                      <a:pt x="188" y="90"/>
                    </a:lnTo>
                    <a:lnTo>
                      <a:pt x="165" y="88"/>
                    </a:lnTo>
                    <a:lnTo>
                      <a:pt x="137" y="80"/>
                    </a:lnTo>
                    <a:lnTo>
                      <a:pt x="111" y="72"/>
                    </a:lnTo>
                    <a:lnTo>
                      <a:pt x="82" y="59"/>
                    </a:lnTo>
                    <a:lnTo>
                      <a:pt x="57" y="44"/>
                    </a:lnTo>
                    <a:lnTo>
                      <a:pt x="2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95C4"/>
              </a:solidFill>
              <a:ln w="9525">
                <a:solidFill>
                  <a:srgbClr val="B195C4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sp>
            <p:nvSpPr>
              <p:cNvPr id="16" name="Freeform 11"/>
              <p:cNvSpPr/>
              <p:nvPr/>
            </p:nvSpPr>
            <p:spPr bwMode="auto">
              <a:xfrm>
                <a:off x="1447800" y="838200"/>
                <a:ext cx="1947863" cy="3070225"/>
              </a:xfrm>
              <a:custGeom>
                <a:avLst/>
                <a:gdLst>
                  <a:gd name="T0" fmla="*/ 0 w 1227"/>
                  <a:gd name="T1" fmla="*/ 2147483647 h 1934"/>
                  <a:gd name="T2" fmla="*/ 2147483647 w 1227"/>
                  <a:gd name="T3" fmla="*/ 0 h 1934"/>
                  <a:gd name="T4" fmla="*/ 2147483647 w 1227"/>
                  <a:gd name="T5" fmla="*/ 2147483647 h 1934"/>
                  <a:gd name="T6" fmla="*/ 0 w 1227"/>
                  <a:gd name="T7" fmla="*/ 2147483647 h 1934"/>
                  <a:gd name="T8" fmla="*/ 0 w 1227"/>
                  <a:gd name="T9" fmla="*/ 2147483647 h 19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7"/>
                  <a:gd name="T16" fmla="*/ 0 h 1934"/>
                  <a:gd name="T17" fmla="*/ 1227 w 1227"/>
                  <a:gd name="T18" fmla="*/ 1934 h 19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7" h="1934">
                    <a:moveTo>
                      <a:pt x="0" y="165"/>
                    </a:moveTo>
                    <a:lnTo>
                      <a:pt x="1227" y="0"/>
                    </a:lnTo>
                    <a:lnTo>
                      <a:pt x="1227" y="1686"/>
                    </a:lnTo>
                    <a:lnTo>
                      <a:pt x="0" y="1934"/>
                    </a:lnTo>
                    <a:lnTo>
                      <a:pt x="0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6D68"/>
                  </a:gs>
                  <a:gs pos="7001">
                    <a:srgbClr val="006D68"/>
                  </a:gs>
                  <a:gs pos="55000">
                    <a:srgbClr val="00F0E8"/>
                  </a:gs>
                  <a:gs pos="100000">
                    <a:srgbClr val="006D68"/>
                  </a:gs>
                </a:gsLst>
                <a:lin ang="19200000"/>
              </a:gra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sp>
            <p:nvSpPr>
              <p:cNvPr id="17" name="Freeform 12"/>
              <p:cNvSpPr/>
              <p:nvPr/>
            </p:nvSpPr>
            <p:spPr bwMode="auto">
              <a:xfrm>
                <a:off x="944562" y="687387"/>
                <a:ext cx="2066925" cy="319088"/>
              </a:xfrm>
              <a:custGeom>
                <a:avLst/>
                <a:gdLst>
                  <a:gd name="T0" fmla="*/ 0 w 1302"/>
                  <a:gd name="T1" fmla="*/ 2147483647 h 201"/>
                  <a:gd name="T2" fmla="*/ 2147483647 w 1302"/>
                  <a:gd name="T3" fmla="*/ 0 h 201"/>
                  <a:gd name="T4" fmla="*/ 2147483647 w 1302"/>
                  <a:gd name="T5" fmla="*/ 2147483647 h 201"/>
                  <a:gd name="T6" fmla="*/ 2147483647 w 1302"/>
                  <a:gd name="T7" fmla="*/ 2147483647 h 201"/>
                  <a:gd name="T8" fmla="*/ 0 w 1302"/>
                  <a:gd name="T9" fmla="*/ 2147483647 h 2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2"/>
                  <a:gd name="T16" fmla="*/ 0 h 201"/>
                  <a:gd name="T17" fmla="*/ 1302 w 1302"/>
                  <a:gd name="T18" fmla="*/ 201 h 2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2" h="201">
                    <a:moveTo>
                      <a:pt x="0" y="178"/>
                    </a:moveTo>
                    <a:lnTo>
                      <a:pt x="1302" y="0"/>
                    </a:lnTo>
                    <a:lnTo>
                      <a:pt x="1302" y="21"/>
                    </a:lnTo>
                    <a:lnTo>
                      <a:pt x="26" y="201"/>
                    </a:lnTo>
                    <a:lnTo>
                      <a:pt x="0" y="178"/>
                    </a:lnTo>
                    <a:close/>
                  </a:path>
                </a:pathLst>
              </a:custGeom>
              <a:solidFill>
                <a:srgbClr val="B195C4"/>
              </a:solidFill>
              <a:ln w="9525">
                <a:solidFill>
                  <a:srgbClr val="B195C4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pic>
            <p:nvPicPr>
              <p:cNvPr id="18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94025" y="700087"/>
                <a:ext cx="36513" cy="36513"/>
              </a:xfrm>
              <a:prstGeom prst="rect">
                <a:avLst/>
              </a:prstGeom>
              <a:noFill/>
              <a:ln w="9525">
                <a:solidFill>
                  <a:srgbClr val="77BF67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7" name="Group 14"/>
            <p:cNvGrpSpPr/>
            <p:nvPr/>
          </p:nvGrpSpPr>
          <p:grpSpPr bwMode="auto">
            <a:xfrm>
              <a:off x="13323" y="3587"/>
              <a:ext cx="2906" cy="4407"/>
              <a:chOff x="944562" y="687387"/>
              <a:chExt cx="2451101" cy="3228975"/>
            </a:xfrm>
          </p:grpSpPr>
          <p:sp>
            <p:nvSpPr>
              <p:cNvPr id="9" name="Freeform 9"/>
              <p:cNvSpPr/>
              <p:nvPr/>
            </p:nvSpPr>
            <p:spPr bwMode="auto">
              <a:xfrm>
                <a:off x="986200" y="720704"/>
                <a:ext cx="2367825" cy="470603"/>
              </a:xfrm>
              <a:custGeom>
                <a:avLst/>
                <a:gdLst/>
                <a:ahLst/>
                <a:cxnLst>
                  <a:cxn ang="0">
                    <a:pos x="1492" y="77"/>
                  </a:cxn>
                  <a:cxn ang="0">
                    <a:pos x="1276" y="0"/>
                  </a:cxn>
                  <a:cxn ang="0">
                    <a:pos x="0" y="180"/>
                  </a:cxn>
                  <a:cxn ang="0">
                    <a:pos x="129" y="296"/>
                  </a:cxn>
                  <a:cxn ang="0">
                    <a:pos x="1492" y="77"/>
                  </a:cxn>
                </a:cxnLst>
                <a:rect l="0" t="0" r="r" b="b"/>
                <a:pathLst>
                  <a:path w="1492" h="296">
                    <a:moveTo>
                      <a:pt x="1492" y="77"/>
                    </a:moveTo>
                    <a:lnTo>
                      <a:pt x="1276" y="0"/>
                    </a:lnTo>
                    <a:lnTo>
                      <a:pt x="0" y="180"/>
                    </a:lnTo>
                    <a:lnTo>
                      <a:pt x="129" y="296"/>
                    </a:lnTo>
                    <a:lnTo>
                      <a:pt x="1492" y="77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93000">
                    <a:schemeClr val="bg1">
                      <a:lumMod val="95000"/>
                    </a:schemeClr>
                  </a:gs>
                </a:gsLst>
                <a:lin ang="30000" scaled="0"/>
              </a:gra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ea typeface="MS PGothic" panose="020B0600070205080204" pitchFamily="-109" charset="-128"/>
                  <a:cs typeface="MS PGothic" panose="020B0600070205080204" pitchFamily="-109" charset="-128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 bwMode="auto">
              <a:xfrm>
                <a:off x="944562" y="969962"/>
                <a:ext cx="503238" cy="2946400"/>
              </a:xfrm>
              <a:custGeom>
                <a:avLst/>
                <a:gdLst>
                  <a:gd name="T0" fmla="*/ 0 w 317"/>
                  <a:gd name="T1" fmla="*/ 0 h 1856"/>
                  <a:gd name="T2" fmla="*/ 0 w 317"/>
                  <a:gd name="T3" fmla="*/ 2147483647 h 1856"/>
                  <a:gd name="T4" fmla="*/ 0 w 317"/>
                  <a:gd name="T5" fmla="*/ 2147483647 h 1856"/>
                  <a:gd name="T6" fmla="*/ 2147483647 w 317"/>
                  <a:gd name="T7" fmla="*/ 2147483647 h 1856"/>
                  <a:gd name="T8" fmla="*/ 2147483647 w 317"/>
                  <a:gd name="T9" fmla="*/ 2147483647 h 1856"/>
                  <a:gd name="T10" fmla="*/ 2147483647 w 317"/>
                  <a:gd name="T11" fmla="*/ 2147483647 h 1856"/>
                  <a:gd name="T12" fmla="*/ 2147483647 w 317"/>
                  <a:gd name="T13" fmla="*/ 2147483647 h 1856"/>
                  <a:gd name="T14" fmla="*/ 2147483647 w 317"/>
                  <a:gd name="T15" fmla="*/ 2147483647 h 1856"/>
                  <a:gd name="T16" fmla="*/ 2147483647 w 317"/>
                  <a:gd name="T17" fmla="*/ 2147483647 h 1856"/>
                  <a:gd name="T18" fmla="*/ 2147483647 w 317"/>
                  <a:gd name="T19" fmla="*/ 2147483647 h 1856"/>
                  <a:gd name="T20" fmla="*/ 2147483647 w 317"/>
                  <a:gd name="T21" fmla="*/ 2147483647 h 1856"/>
                  <a:gd name="T22" fmla="*/ 2147483647 w 317"/>
                  <a:gd name="T23" fmla="*/ 2147483647 h 1856"/>
                  <a:gd name="T24" fmla="*/ 2147483647 w 317"/>
                  <a:gd name="T25" fmla="*/ 2147483647 h 1856"/>
                  <a:gd name="T26" fmla="*/ 2147483647 w 317"/>
                  <a:gd name="T27" fmla="*/ 2147483647 h 1856"/>
                  <a:gd name="T28" fmla="*/ 2147483647 w 317"/>
                  <a:gd name="T29" fmla="*/ 2147483647 h 1856"/>
                  <a:gd name="T30" fmla="*/ 2147483647 w 317"/>
                  <a:gd name="T31" fmla="*/ 2147483647 h 1856"/>
                  <a:gd name="T32" fmla="*/ 2147483647 w 317"/>
                  <a:gd name="T33" fmla="*/ 2147483647 h 1856"/>
                  <a:gd name="T34" fmla="*/ 2147483647 w 317"/>
                  <a:gd name="T35" fmla="*/ 2147483647 h 1856"/>
                  <a:gd name="T36" fmla="*/ 2147483647 w 317"/>
                  <a:gd name="T37" fmla="*/ 2147483647 h 1856"/>
                  <a:gd name="T38" fmla="*/ 2147483647 w 317"/>
                  <a:gd name="T39" fmla="*/ 2147483647 h 1856"/>
                  <a:gd name="T40" fmla="*/ 2147483647 w 317"/>
                  <a:gd name="T41" fmla="*/ 2147483647 h 1856"/>
                  <a:gd name="T42" fmla="*/ 2147483647 w 317"/>
                  <a:gd name="T43" fmla="*/ 2147483647 h 1856"/>
                  <a:gd name="T44" fmla="*/ 2147483647 w 317"/>
                  <a:gd name="T45" fmla="*/ 2147483647 h 1856"/>
                  <a:gd name="T46" fmla="*/ 2147483647 w 317"/>
                  <a:gd name="T47" fmla="*/ 2147483647 h 1856"/>
                  <a:gd name="T48" fmla="*/ 2147483647 w 317"/>
                  <a:gd name="T49" fmla="*/ 2147483647 h 1856"/>
                  <a:gd name="T50" fmla="*/ 2147483647 w 317"/>
                  <a:gd name="T51" fmla="*/ 2147483647 h 1856"/>
                  <a:gd name="T52" fmla="*/ 2147483647 w 317"/>
                  <a:gd name="T53" fmla="*/ 2147483647 h 1856"/>
                  <a:gd name="T54" fmla="*/ 2147483647 w 317"/>
                  <a:gd name="T55" fmla="*/ 2147483647 h 1856"/>
                  <a:gd name="T56" fmla="*/ 0 w 317"/>
                  <a:gd name="T57" fmla="*/ 0 h 1856"/>
                  <a:gd name="T58" fmla="*/ 0 w 317"/>
                  <a:gd name="T59" fmla="*/ 0 h 185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17"/>
                  <a:gd name="T91" fmla="*/ 0 h 1856"/>
                  <a:gd name="T92" fmla="*/ 317 w 317"/>
                  <a:gd name="T93" fmla="*/ 1856 h 185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17" h="1856">
                    <a:moveTo>
                      <a:pt x="0" y="0"/>
                    </a:moveTo>
                    <a:lnTo>
                      <a:pt x="0" y="1722"/>
                    </a:lnTo>
                    <a:lnTo>
                      <a:pt x="3" y="1730"/>
                    </a:lnTo>
                    <a:lnTo>
                      <a:pt x="10" y="1748"/>
                    </a:lnTo>
                    <a:lnTo>
                      <a:pt x="26" y="1771"/>
                    </a:lnTo>
                    <a:lnTo>
                      <a:pt x="39" y="1786"/>
                    </a:lnTo>
                    <a:lnTo>
                      <a:pt x="54" y="1799"/>
                    </a:lnTo>
                    <a:lnTo>
                      <a:pt x="72" y="1812"/>
                    </a:lnTo>
                    <a:lnTo>
                      <a:pt x="93" y="1825"/>
                    </a:lnTo>
                    <a:lnTo>
                      <a:pt x="119" y="1835"/>
                    </a:lnTo>
                    <a:lnTo>
                      <a:pt x="149" y="1846"/>
                    </a:lnTo>
                    <a:lnTo>
                      <a:pt x="183" y="1851"/>
                    </a:lnTo>
                    <a:lnTo>
                      <a:pt x="224" y="1856"/>
                    </a:lnTo>
                    <a:lnTo>
                      <a:pt x="268" y="1853"/>
                    </a:lnTo>
                    <a:lnTo>
                      <a:pt x="317" y="1851"/>
                    </a:lnTo>
                    <a:lnTo>
                      <a:pt x="317" y="82"/>
                    </a:lnTo>
                    <a:lnTo>
                      <a:pt x="289" y="88"/>
                    </a:lnTo>
                    <a:lnTo>
                      <a:pt x="255" y="93"/>
                    </a:lnTo>
                    <a:lnTo>
                      <a:pt x="214" y="93"/>
                    </a:lnTo>
                    <a:lnTo>
                      <a:pt x="188" y="90"/>
                    </a:lnTo>
                    <a:lnTo>
                      <a:pt x="165" y="88"/>
                    </a:lnTo>
                    <a:lnTo>
                      <a:pt x="137" y="80"/>
                    </a:lnTo>
                    <a:lnTo>
                      <a:pt x="111" y="72"/>
                    </a:lnTo>
                    <a:lnTo>
                      <a:pt x="82" y="59"/>
                    </a:lnTo>
                    <a:lnTo>
                      <a:pt x="57" y="44"/>
                    </a:lnTo>
                    <a:lnTo>
                      <a:pt x="2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7BF67"/>
              </a:soli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 bwMode="auto">
              <a:xfrm>
                <a:off x="1447800" y="838200"/>
                <a:ext cx="1947863" cy="3070225"/>
              </a:xfrm>
              <a:custGeom>
                <a:avLst/>
                <a:gdLst>
                  <a:gd name="T0" fmla="*/ 0 w 1227"/>
                  <a:gd name="T1" fmla="*/ 2147483647 h 1934"/>
                  <a:gd name="T2" fmla="*/ 2147483647 w 1227"/>
                  <a:gd name="T3" fmla="*/ 0 h 1934"/>
                  <a:gd name="T4" fmla="*/ 2147483647 w 1227"/>
                  <a:gd name="T5" fmla="*/ 2147483647 h 1934"/>
                  <a:gd name="T6" fmla="*/ 0 w 1227"/>
                  <a:gd name="T7" fmla="*/ 2147483647 h 1934"/>
                  <a:gd name="T8" fmla="*/ 0 w 1227"/>
                  <a:gd name="T9" fmla="*/ 2147483647 h 19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7"/>
                  <a:gd name="T16" fmla="*/ 0 h 1934"/>
                  <a:gd name="T17" fmla="*/ 1227 w 1227"/>
                  <a:gd name="T18" fmla="*/ 1934 h 19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7" h="1934">
                    <a:moveTo>
                      <a:pt x="0" y="165"/>
                    </a:moveTo>
                    <a:lnTo>
                      <a:pt x="1227" y="0"/>
                    </a:lnTo>
                    <a:lnTo>
                      <a:pt x="1227" y="1686"/>
                    </a:lnTo>
                    <a:lnTo>
                      <a:pt x="0" y="1934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77BF67"/>
              </a:soli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 bwMode="auto">
              <a:xfrm>
                <a:off x="944562" y="687387"/>
                <a:ext cx="2066925" cy="319088"/>
              </a:xfrm>
              <a:custGeom>
                <a:avLst/>
                <a:gdLst>
                  <a:gd name="T0" fmla="*/ 0 w 1302"/>
                  <a:gd name="T1" fmla="*/ 2147483647 h 201"/>
                  <a:gd name="T2" fmla="*/ 2147483647 w 1302"/>
                  <a:gd name="T3" fmla="*/ 0 h 201"/>
                  <a:gd name="T4" fmla="*/ 2147483647 w 1302"/>
                  <a:gd name="T5" fmla="*/ 2147483647 h 201"/>
                  <a:gd name="T6" fmla="*/ 2147483647 w 1302"/>
                  <a:gd name="T7" fmla="*/ 2147483647 h 201"/>
                  <a:gd name="T8" fmla="*/ 0 w 1302"/>
                  <a:gd name="T9" fmla="*/ 2147483647 h 2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2"/>
                  <a:gd name="T16" fmla="*/ 0 h 201"/>
                  <a:gd name="T17" fmla="*/ 1302 w 1302"/>
                  <a:gd name="T18" fmla="*/ 201 h 2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2" h="201">
                    <a:moveTo>
                      <a:pt x="0" y="178"/>
                    </a:moveTo>
                    <a:lnTo>
                      <a:pt x="1302" y="0"/>
                    </a:lnTo>
                    <a:lnTo>
                      <a:pt x="1302" y="21"/>
                    </a:lnTo>
                    <a:lnTo>
                      <a:pt x="26" y="201"/>
                    </a:lnTo>
                    <a:lnTo>
                      <a:pt x="0" y="178"/>
                    </a:lnTo>
                    <a:close/>
                  </a:path>
                </a:pathLst>
              </a:custGeom>
              <a:solidFill>
                <a:srgbClr val="77BF67"/>
              </a:solidFill>
              <a:ln w="9525">
                <a:solidFill>
                  <a:srgbClr val="77BF67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8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ea typeface="MS PGothic" panose="020B0600070205080204" pitchFamily="-109" charset="-128"/>
                </a:endParaRPr>
              </a:p>
            </p:txBody>
          </p:sp>
          <p:pic>
            <p:nvPicPr>
              <p:cNvPr id="13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94025" y="700087"/>
                <a:ext cx="36513" cy="36513"/>
              </a:xfrm>
              <a:prstGeom prst="rect">
                <a:avLst/>
              </a:prstGeom>
              <a:noFill/>
              <a:ln w="9525">
                <a:solidFill>
                  <a:srgbClr val="77BF67"/>
                </a:solidFill>
                <a:miter lim="800000"/>
                <a:headEnd/>
                <a:tailEnd/>
              </a:ln>
            </p:spPr>
          </p:pic>
        </p:grpSp>
        <p:sp>
          <p:nvSpPr>
            <p:cNvPr id="8" name="Line 33"/>
            <p:cNvSpPr>
              <a:spLocks noChangeShapeType="1"/>
            </p:cNvSpPr>
            <p:nvPr/>
          </p:nvSpPr>
          <p:spPr bwMode="auto">
            <a:xfrm flipH="1">
              <a:off x="11585" y="7812"/>
              <a:ext cx="1963" cy="0"/>
            </a:xfrm>
            <a:prstGeom prst="line">
              <a:avLst/>
            </a:prstGeom>
            <a:noFill/>
            <a:ln w="19050">
              <a:solidFill>
                <a:srgbClr val="77BF67"/>
              </a:solidFill>
              <a:prstDash val="sysDot"/>
              <a:round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a-DK" sz="1200" kern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-109" charset="-128"/>
                <a:cs typeface="MS PGothic" panose="020B0600070205080204" pitchFamily="-109" charset="-128"/>
              </a:endParaRPr>
            </a:p>
          </p:txBody>
        </p:sp>
      </p:grpSp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387504" y="2233237"/>
          <a:ext cx="8312875" cy="45930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8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4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333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Nhóm</a:t>
                      </a:r>
                      <a:r>
                        <a:rPr lang="vi-VN" baseline="0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endParaRPr lang="vi-VN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Đặc điểm</a:t>
                      </a:r>
                      <a:endParaRPr lang="vi-VN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61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200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Ruột khoang</a:t>
                      </a:r>
                      <a:endParaRPr lang="vi-VN" sz="2200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vi-VN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825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200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Giun </a:t>
                      </a:r>
                      <a:endParaRPr lang="vi-VN" sz="2200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vi-VN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97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200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Thân</a:t>
                      </a:r>
                      <a:r>
                        <a:rPr lang="vi-VN" sz="2200" baseline="0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mềm</a:t>
                      </a:r>
                      <a:endParaRPr lang="vi-VN" sz="2200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vi-VN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7897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200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Chân</a:t>
                      </a:r>
                      <a:r>
                        <a:rPr lang="vi-VN" sz="2200" baseline="0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khớp</a:t>
                      </a:r>
                      <a:endParaRPr lang="vi-VN" sz="2200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vi-VN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615636" y="452466"/>
            <a:ext cx="10990907" cy="5830639"/>
            <a:chOff x="615636" y="452466"/>
            <a:chExt cx="10990907" cy="5830639"/>
          </a:xfrm>
        </p:grpSpPr>
        <p:sp>
          <p:nvSpPr>
            <p:cNvPr id="34" name="Cloud 33"/>
            <p:cNvSpPr/>
            <p:nvPr/>
          </p:nvSpPr>
          <p:spPr>
            <a:xfrm>
              <a:off x="615636" y="452466"/>
              <a:ext cx="7203853" cy="1522904"/>
            </a:xfrm>
            <a:prstGeom prst="cloud">
              <a:avLst/>
            </a:prstGeom>
            <a:solidFill>
              <a:srgbClr val="0000C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prstClr val="white"/>
                  </a:solidFill>
                  <a:latin typeface="#9Slide03 AmpleSoft" panose="02000000000000000000" pitchFamily="2" charset="0"/>
                </a:rPr>
                <a:t>Quan sát hình </a:t>
              </a:r>
              <a:r>
                <a:rPr lang="vi-VN" sz="2000" dirty="0" smtClean="0">
                  <a:solidFill>
                    <a:prstClr val="white"/>
                  </a:solidFill>
                  <a:latin typeface="#9Slide03 AmpleSoft" panose="02000000000000000000" pitchFamily="2" charset="0"/>
                </a:rPr>
                <a:t>SGK </a:t>
              </a:r>
              <a:r>
                <a:rPr lang="vi-VN" sz="2000" dirty="0">
                  <a:solidFill>
                    <a:prstClr val="white"/>
                  </a:solidFill>
                  <a:latin typeface="#9Slide03 AmpleSoft" panose="02000000000000000000" pitchFamily="2" charset="0"/>
                </a:rPr>
                <a:t>trang </a:t>
              </a:r>
              <a:r>
                <a:rPr lang="vi-VN" sz="2000" dirty="0" smtClean="0">
                  <a:solidFill>
                    <a:prstClr val="white"/>
                  </a:solidFill>
                  <a:latin typeface="#9Slide03 AmpleSoft" panose="02000000000000000000" pitchFamily="2" charset="0"/>
                </a:rPr>
                <a:t>hãy </a:t>
              </a:r>
              <a:r>
                <a:rPr lang="vi-VN" sz="2000" dirty="0">
                  <a:solidFill>
                    <a:prstClr val="white"/>
                  </a:solidFill>
                  <a:latin typeface="#9Slide03 AmpleSoft" panose="02000000000000000000" pitchFamily="2" charset="0"/>
                </a:rPr>
                <a:t>kể tên các nhóm động vật không xương sống và xác định đặc điểm mỗi nhóm</a:t>
              </a:r>
              <a:r>
                <a:rPr lang="en-US" sz="2000" dirty="0">
                  <a:solidFill>
                    <a:prstClr val="white"/>
                  </a:solidFill>
                  <a:latin typeface="#9Slide03 AmpleSoft" panose="02000000000000000000" pitchFamily="2" charset="0"/>
                </a:rPr>
                <a:t>.</a:t>
              </a:r>
              <a:endParaRPr lang="vi-VN" sz="2000" dirty="0">
                <a:solidFill>
                  <a:prstClr val="white"/>
                </a:solidFill>
                <a:latin typeface="#9Slide03 AmpleSoft" panose="02000000000000000000" pitchFamily="2" charset="0"/>
              </a:endParaRPr>
            </a:p>
          </p:txBody>
        </p:sp>
        <p:sp>
          <p:nvSpPr>
            <p:cNvPr id="37" name="Flowchart: Off-page Connector 36"/>
            <p:cNvSpPr/>
            <p:nvPr/>
          </p:nvSpPr>
          <p:spPr>
            <a:xfrm>
              <a:off x="9166680" y="4101220"/>
              <a:ext cx="2439863" cy="2181885"/>
            </a:xfrm>
            <a:prstGeom prst="flowChartOffpage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prstClr val="white"/>
                  </a:solidFill>
                  <a:latin typeface="#9Slide03 FS Neusa Bold" panose="00000800000000000000" pitchFamily="2" charset="0"/>
                </a:rPr>
                <a:t>TÓM TẮT LẠI ĐẶC ĐIỂM TỪNG NGÀNH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469848" y="2869950"/>
            <a:ext cx="6097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000" dirty="0">
                <a:solidFill>
                  <a:prstClr val="white"/>
                </a:solidFill>
                <a:latin typeface="#9Slide03 Cabin Condensed Bold" panose="00000806000000000000" pitchFamily="2" charset="0"/>
              </a:rPr>
              <a:t>Đv đa bào bậc thấp; cơ thể hình trụ, có nhiều tua miệng, đối xứng tỏa tròn.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71596" y="3639391"/>
            <a:ext cx="61181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000" dirty="0">
                <a:solidFill>
                  <a:prstClr val="white"/>
                </a:solidFill>
                <a:latin typeface="#9Slide03 Cabin Condensed Bold" panose="00000806000000000000" pitchFamily="2" charset="0"/>
              </a:rPr>
              <a:t>Hình dạng cơ thể đa dạng (dẹp, hình ống, phân đốt) , cơ thể đối xứng 2 bên, đã phân biệt phần đầu – phần đuôi, mặt lưng – mặt bụng.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69848" y="4843503"/>
            <a:ext cx="611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000" dirty="0">
                <a:solidFill>
                  <a:prstClr val="white"/>
                </a:solidFill>
                <a:latin typeface="#9Slide03 Cabin Condensed Bold" panose="00000806000000000000" pitchFamily="2" charset="0"/>
              </a:rPr>
              <a:t>Cơ thể mềm, không phân đốt, có vỏ đá vôi (2 mảnh vỏ hoặc vỏ xoắn ốc), có điểm mắt.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469848" y="5709060"/>
            <a:ext cx="61128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000" dirty="0">
                <a:solidFill>
                  <a:prstClr val="white"/>
                </a:solidFill>
                <a:latin typeface="#9Slide03 Cabin Condensed Bold" panose="00000806000000000000" pitchFamily="2" charset="0"/>
              </a:rPr>
              <a:t>Cấu tạo cơ thể gồm 3 phần (đầu, ngực, bụng); có cơ quan di chuyển (chân, cánh); cơ thể phân đốt, đối xứng 2 bên; có bộ xương ngoài bằng chitin; các đôi bàn chân có khớp động.</a:t>
            </a:r>
          </a:p>
        </p:txBody>
      </p:sp>
      <p:sp>
        <p:nvSpPr>
          <p:cNvPr id="50" name="Chevron 49"/>
          <p:cNvSpPr/>
          <p:nvPr/>
        </p:nvSpPr>
        <p:spPr>
          <a:xfrm rot="5400000">
            <a:off x="10042579" y="5043126"/>
            <a:ext cx="688064" cy="2439864"/>
          </a:xfrm>
          <a:prstGeom prst="chevron">
            <a:avLst>
              <a:gd name="adj" fmla="val 6475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03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1-原创素材\1_mm1102\PPT\PPT_014\materaials\pageimg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79" y="-146252"/>
            <a:ext cx="7516166" cy="409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420747">
            <a:off x="753716" y="1225238"/>
            <a:ext cx="4222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solidFill>
                  <a:prstClr val="white"/>
                </a:solidFill>
                <a:latin typeface="#9Slide03 AmpleSoft" panose="02000000000000000000" pitchFamily="2" charset="0"/>
                <a:ea typeface="华康海报体W12(P)" pitchFamily="82" charset="-122"/>
              </a:rPr>
              <a:t>Vậy để phân biệt các nhóm động vật không xương sống, em có thể dựa vào đặc điểm nào?</a:t>
            </a:r>
            <a:endParaRPr lang="vi-VN" altLang="zh-CN" sz="1200" dirty="0">
              <a:solidFill>
                <a:prstClr val="white"/>
              </a:solidFill>
              <a:latin typeface="#9Slide03 AmpleSoft" panose="02000000000000000000" pitchFamily="2" charset="0"/>
              <a:ea typeface="方正卡通简体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3644" y="3949002"/>
            <a:ext cx="5988817" cy="238219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>
                <a:solidFill>
                  <a:srgbClr val="FF0000"/>
                </a:solidFill>
                <a:latin typeface="#9Slide03 Swiss Condensed Bold" panose="02000500000000000000" pitchFamily="2" charset="0"/>
                <a:ea typeface="Aachen" panose="02020500000000000000" pitchFamily="18" charset="0"/>
                <a:cs typeface="Aachen" panose="02020500000000000000" pitchFamily="18" charset="0"/>
              </a:rPr>
              <a:t>Có thể mô tả các đặc điểm:</a:t>
            </a:r>
          </a:p>
          <a:p>
            <a:pPr marL="800100" lvl="1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2000" dirty="0">
                <a:solidFill>
                  <a:prstClr val="black"/>
                </a:solidFill>
                <a:latin typeface="#9Slide03 AmpleSoft" panose="02000000000000000000" pitchFamily="2" charset="0"/>
                <a:ea typeface="Aachen" panose="02020500000000000000" pitchFamily="18" charset="0"/>
                <a:cs typeface="Aachen" panose="02020500000000000000" pitchFamily="18" charset="0"/>
              </a:rPr>
              <a:t>Kiểu đối xứng của cơ thể (tỏa tròn, hai bên,…)</a:t>
            </a:r>
          </a:p>
          <a:p>
            <a:pPr marL="800100" lvl="1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2000" dirty="0">
                <a:solidFill>
                  <a:prstClr val="black"/>
                </a:solidFill>
                <a:latin typeface="#9Slide03 AmpleSoft" panose="02000000000000000000" pitchFamily="2" charset="0"/>
                <a:ea typeface="Aachen" panose="02020500000000000000" pitchFamily="18" charset="0"/>
                <a:cs typeface="Aachen" panose="02020500000000000000" pitchFamily="18" charset="0"/>
              </a:rPr>
              <a:t>Hình dạng cơ thể</a:t>
            </a:r>
          </a:p>
          <a:p>
            <a:pPr marL="800100" lvl="1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2000" dirty="0">
                <a:solidFill>
                  <a:prstClr val="black"/>
                </a:solidFill>
                <a:latin typeface="#9Slide03 AmpleSoft" panose="02000000000000000000" pitchFamily="2" charset="0"/>
                <a:ea typeface="Aachen" panose="02020500000000000000" pitchFamily="18" charset="0"/>
                <a:cs typeface="Aachen" panose="02020500000000000000" pitchFamily="18" charset="0"/>
              </a:rPr>
              <a:t>Vỏ bọc cơ thể (vỏ đá vôi, vỏ chitin)</a:t>
            </a:r>
          </a:p>
          <a:p>
            <a:pPr marL="800100" lvl="1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2000" dirty="0">
                <a:solidFill>
                  <a:prstClr val="black"/>
                </a:solidFill>
                <a:latin typeface="#9Slide03 AmpleSoft" panose="02000000000000000000" pitchFamily="2" charset="0"/>
                <a:ea typeface="Aachen" panose="02020500000000000000" pitchFamily="18" charset="0"/>
                <a:cs typeface="Aachen" panose="02020500000000000000" pitchFamily="18" charset="0"/>
              </a:rPr>
              <a:t>Môi trường sống</a:t>
            </a:r>
          </a:p>
          <a:p>
            <a:pPr marL="800100" lvl="1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2000" dirty="0">
                <a:solidFill>
                  <a:prstClr val="black"/>
                </a:solidFill>
                <a:latin typeface="#9Slide03 AmpleSoft" panose="02000000000000000000" pitchFamily="2" charset="0"/>
                <a:ea typeface="Aachen" panose="02020500000000000000" pitchFamily="18" charset="0"/>
                <a:cs typeface="Aachen" panose="02020500000000000000" pitchFamily="18" charset="0"/>
              </a:rPr>
              <a:t>Cơ quan di chuyển (chân, cánh,…)</a:t>
            </a:r>
          </a:p>
        </p:txBody>
      </p:sp>
      <p:sp>
        <p:nvSpPr>
          <p:cNvPr id="5" name="椭圆 375"/>
          <p:cNvSpPr/>
          <p:nvPr/>
        </p:nvSpPr>
        <p:spPr>
          <a:xfrm>
            <a:off x="10690207" y="-801223"/>
            <a:ext cx="2342900" cy="234289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矩形 1028"/>
          <p:cNvSpPr/>
          <p:nvPr/>
        </p:nvSpPr>
        <p:spPr>
          <a:xfrm>
            <a:off x="1191769" y="2103352"/>
            <a:ext cx="8732405" cy="3949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 flipH="1">
            <a:off x="1191769" y="0"/>
            <a:ext cx="3873955" cy="2020224"/>
            <a:chOff x="-194387" y="3651136"/>
            <a:chExt cx="6156624" cy="3210610"/>
          </a:xfrm>
        </p:grpSpPr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194387" y="6663295"/>
              <a:ext cx="5769177" cy="198451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3" name="Freeform 26"/>
            <p:cNvSpPr>
              <a:spLocks/>
            </p:cNvSpPr>
            <p:nvPr/>
          </p:nvSpPr>
          <p:spPr bwMode="auto">
            <a:xfrm>
              <a:off x="1156951" y="5999441"/>
              <a:ext cx="368547" cy="670944"/>
            </a:xfrm>
            <a:custGeom>
              <a:avLst/>
              <a:gdLst>
                <a:gd name="T0" fmla="*/ 0 w 88"/>
                <a:gd name="T1" fmla="*/ 151 h 151"/>
                <a:gd name="T2" fmla="*/ 0 w 88"/>
                <a:gd name="T3" fmla="*/ 149 h 151"/>
                <a:gd name="T4" fmla="*/ 0 w 88"/>
                <a:gd name="T5" fmla="*/ 143 h 151"/>
                <a:gd name="T6" fmla="*/ 2 w 88"/>
                <a:gd name="T7" fmla="*/ 121 h 151"/>
                <a:gd name="T8" fmla="*/ 7 w 88"/>
                <a:gd name="T9" fmla="*/ 91 h 151"/>
                <a:gd name="T10" fmla="*/ 12 w 88"/>
                <a:gd name="T11" fmla="*/ 75 h 151"/>
                <a:gd name="T12" fmla="*/ 19 w 88"/>
                <a:gd name="T13" fmla="*/ 58 h 151"/>
                <a:gd name="T14" fmla="*/ 28 w 88"/>
                <a:gd name="T15" fmla="*/ 43 h 151"/>
                <a:gd name="T16" fmla="*/ 31 w 88"/>
                <a:gd name="T17" fmla="*/ 39 h 151"/>
                <a:gd name="T18" fmla="*/ 33 w 88"/>
                <a:gd name="T19" fmla="*/ 36 h 151"/>
                <a:gd name="T20" fmla="*/ 39 w 88"/>
                <a:gd name="T21" fmla="*/ 30 h 151"/>
                <a:gd name="T22" fmla="*/ 50 w 88"/>
                <a:gd name="T23" fmla="*/ 19 h 151"/>
                <a:gd name="T24" fmla="*/ 62 w 88"/>
                <a:gd name="T25" fmla="*/ 11 h 151"/>
                <a:gd name="T26" fmla="*/ 72 w 88"/>
                <a:gd name="T27" fmla="*/ 5 h 151"/>
                <a:gd name="T28" fmla="*/ 81 w 88"/>
                <a:gd name="T29" fmla="*/ 2 h 151"/>
                <a:gd name="T30" fmla="*/ 88 w 88"/>
                <a:gd name="T31" fmla="*/ 0 h 151"/>
                <a:gd name="T32" fmla="*/ 81 w 88"/>
                <a:gd name="T33" fmla="*/ 3 h 151"/>
                <a:gd name="T34" fmla="*/ 73 w 88"/>
                <a:gd name="T35" fmla="*/ 7 h 151"/>
                <a:gd name="T36" fmla="*/ 64 w 88"/>
                <a:gd name="T37" fmla="*/ 14 h 151"/>
                <a:gd name="T38" fmla="*/ 54 w 88"/>
                <a:gd name="T39" fmla="*/ 23 h 151"/>
                <a:gd name="T40" fmla="*/ 45 w 88"/>
                <a:gd name="T41" fmla="*/ 35 h 151"/>
                <a:gd name="T42" fmla="*/ 41 w 88"/>
                <a:gd name="T43" fmla="*/ 41 h 151"/>
                <a:gd name="T44" fmla="*/ 39 w 88"/>
                <a:gd name="T45" fmla="*/ 45 h 151"/>
                <a:gd name="T46" fmla="*/ 37 w 88"/>
                <a:gd name="T47" fmla="*/ 48 h 151"/>
                <a:gd name="T48" fmla="*/ 31 w 88"/>
                <a:gd name="T49" fmla="*/ 63 h 151"/>
                <a:gd name="T50" fmla="*/ 27 w 88"/>
                <a:gd name="T51" fmla="*/ 79 h 151"/>
                <a:gd name="T52" fmla="*/ 25 w 88"/>
                <a:gd name="T53" fmla="*/ 94 h 151"/>
                <a:gd name="T54" fmla="*/ 23 w 88"/>
                <a:gd name="T55" fmla="*/ 122 h 151"/>
                <a:gd name="T56" fmla="*/ 25 w 88"/>
                <a:gd name="T57" fmla="*/ 141 h 151"/>
                <a:gd name="T58" fmla="*/ 26 w 88"/>
                <a:gd name="T59" fmla="*/ 147 h 151"/>
                <a:gd name="T60" fmla="*/ 26 w 88"/>
                <a:gd name="T61" fmla="*/ 148 h 151"/>
                <a:gd name="T62" fmla="*/ 0 w 88"/>
                <a:gd name="T6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151">
                  <a:moveTo>
                    <a:pt x="0" y="151"/>
                  </a:moveTo>
                  <a:cubicBezTo>
                    <a:pt x="0" y="151"/>
                    <a:pt x="0" y="150"/>
                    <a:pt x="0" y="149"/>
                  </a:cubicBezTo>
                  <a:cubicBezTo>
                    <a:pt x="0" y="147"/>
                    <a:pt x="0" y="145"/>
                    <a:pt x="0" y="143"/>
                  </a:cubicBezTo>
                  <a:cubicBezTo>
                    <a:pt x="0" y="137"/>
                    <a:pt x="1" y="130"/>
                    <a:pt x="2" y="121"/>
                  </a:cubicBezTo>
                  <a:cubicBezTo>
                    <a:pt x="3" y="112"/>
                    <a:pt x="5" y="102"/>
                    <a:pt x="7" y="91"/>
                  </a:cubicBezTo>
                  <a:cubicBezTo>
                    <a:pt x="9" y="86"/>
                    <a:pt x="10" y="80"/>
                    <a:pt x="12" y="75"/>
                  </a:cubicBezTo>
                  <a:cubicBezTo>
                    <a:pt x="14" y="69"/>
                    <a:pt x="17" y="64"/>
                    <a:pt x="19" y="58"/>
                  </a:cubicBezTo>
                  <a:cubicBezTo>
                    <a:pt x="22" y="53"/>
                    <a:pt x="25" y="48"/>
                    <a:pt x="28" y="43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5" y="34"/>
                    <a:pt x="37" y="32"/>
                    <a:pt x="39" y="30"/>
                  </a:cubicBezTo>
                  <a:cubicBezTo>
                    <a:pt x="43" y="26"/>
                    <a:pt x="46" y="22"/>
                    <a:pt x="50" y="19"/>
                  </a:cubicBezTo>
                  <a:cubicBezTo>
                    <a:pt x="54" y="16"/>
                    <a:pt x="58" y="13"/>
                    <a:pt x="62" y="11"/>
                  </a:cubicBezTo>
                  <a:cubicBezTo>
                    <a:pt x="66" y="8"/>
                    <a:pt x="69" y="7"/>
                    <a:pt x="72" y="5"/>
                  </a:cubicBezTo>
                  <a:cubicBezTo>
                    <a:pt x="76" y="4"/>
                    <a:pt x="78" y="3"/>
                    <a:pt x="81" y="2"/>
                  </a:cubicBezTo>
                  <a:cubicBezTo>
                    <a:pt x="85" y="0"/>
                    <a:pt x="88" y="0"/>
                    <a:pt x="88" y="0"/>
                  </a:cubicBezTo>
                  <a:cubicBezTo>
                    <a:pt x="88" y="0"/>
                    <a:pt x="86" y="1"/>
                    <a:pt x="81" y="3"/>
                  </a:cubicBezTo>
                  <a:cubicBezTo>
                    <a:pt x="79" y="4"/>
                    <a:pt x="76" y="6"/>
                    <a:pt x="73" y="7"/>
                  </a:cubicBezTo>
                  <a:cubicBezTo>
                    <a:pt x="71" y="9"/>
                    <a:pt x="67" y="11"/>
                    <a:pt x="64" y="14"/>
                  </a:cubicBezTo>
                  <a:cubicBezTo>
                    <a:pt x="61" y="17"/>
                    <a:pt x="58" y="20"/>
                    <a:pt x="54" y="23"/>
                  </a:cubicBezTo>
                  <a:cubicBezTo>
                    <a:pt x="51" y="27"/>
                    <a:pt x="48" y="30"/>
                    <a:pt x="45" y="35"/>
                  </a:cubicBezTo>
                  <a:cubicBezTo>
                    <a:pt x="44" y="37"/>
                    <a:pt x="42" y="39"/>
                    <a:pt x="41" y="41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5" y="53"/>
                    <a:pt x="33" y="58"/>
                    <a:pt x="31" y="63"/>
                  </a:cubicBezTo>
                  <a:cubicBezTo>
                    <a:pt x="30" y="68"/>
                    <a:pt x="28" y="74"/>
                    <a:pt x="27" y="79"/>
                  </a:cubicBezTo>
                  <a:cubicBezTo>
                    <a:pt x="26" y="84"/>
                    <a:pt x="25" y="89"/>
                    <a:pt x="25" y="94"/>
                  </a:cubicBezTo>
                  <a:cubicBezTo>
                    <a:pt x="24" y="104"/>
                    <a:pt x="23" y="114"/>
                    <a:pt x="23" y="122"/>
                  </a:cubicBezTo>
                  <a:cubicBezTo>
                    <a:pt x="24" y="130"/>
                    <a:pt x="24" y="137"/>
                    <a:pt x="25" y="141"/>
                  </a:cubicBezTo>
                  <a:cubicBezTo>
                    <a:pt x="25" y="144"/>
                    <a:pt x="25" y="145"/>
                    <a:pt x="26" y="147"/>
                  </a:cubicBezTo>
                  <a:cubicBezTo>
                    <a:pt x="26" y="148"/>
                    <a:pt x="26" y="148"/>
                    <a:pt x="26" y="148"/>
                  </a:cubicBezTo>
                  <a:lnTo>
                    <a:pt x="0" y="15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4" name="Freeform 27"/>
            <p:cNvSpPr>
              <a:spLocks/>
            </p:cNvSpPr>
            <p:nvPr/>
          </p:nvSpPr>
          <p:spPr bwMode="auto">
            <a:xfrm>
              <a:off x="1161676" y="5741931"/>
              <a:ext cx="531558" cy="559908"/>
            </a:xfrm>
            <a:custGeom>
              <a:avLst/>
              <a:gdLst>
                <a:gd name="T0" fmla="*/ 127 w 127"/>
                <a:gd name="T1" fmla="*/ 60 h 126"/>
                <a:gd name="T2" fmla="*/ 95 w 127"/>
                <a:gd name="T3" fmla="*/ 47 h 126"/>
                <a:gd name="T4" fmla="*/ 106 w 127"/>
                <a:gd name="T5" fmla="*/ 16 h 126"/>
                <a:gd name="T6" fmla="*/ 74 w 127"/>
                <a:gd name="T7" fmla="*/ 30 h 126"/>
                <a:gd name="T8" fmla="*/ 61 w 127"/>
                <a:gd name="T9" fmla="*/ 0 h 126"/>
                <a:gd name="T10" fmla="*/ 47 w 127"/>
                <a:gd name="T11" fmla="*/ 32 h 126"/>
                <a:gd name="T12" fmla="*/ 17 w 127"/>
                <a:gd name="T13" fmla="*/ 20 h 126"/>
                <a:gd name="T14" fmla="*/ 30 w 127"/>
                <a:gd name="T15" fmla="*/ 53 h 126"/>
                <a:gd name="T16" fmla="*/ 0 w 127"/>
                <a:gd name="T17" fmla="*/ 66 h 126"/>
                <a:gd name="T18" fmla="*/ 33 w 127"/>
                <a:gd name="T19" fmla="*/ 79 h 126"/>
                <a:gd name="T20" fmla="*/ 21 w 127"/>
                <a:gd name="T21" fmla="*/ 110 h 126"/>
                <a:gd name="T22" fmla="*/ 53 w 127"/>
                <a:gd name="T23" fmla="*/ 97 h 126"/>
                <a:gd name="T24" fmla="*/ 67 w 127"/>
                <a:gd name="T25" fmla="*/ 126 h 126"/>
                <a:gd name="T26" fmla="*/ 80 w 127"/>
                <a:gd name="T27" fmla="*/ 94 h 126"/>
                <a:gd name="T28" fmla="*/ 111 w 127"/>
                <a:gd name="T29" fmla="*/ 106 h 126"/>
                <a:gd name="T30" fmla="*/ 97 w 127"/>
                <a:gd name="T31" fmla="*/ 74 h 126"/>
                <a:gd name="T32" fmla="*/ 127 w 127"/>
                <a:gd name="T33" fmla="*/ 6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6">
                  <a:moveTo>
                    <a:pt x="127" y="60"/>
                  </a:moveTo>
                  <a:cubicBezTo>
                    <a:pt x="115" y="50"/>
                    <a:pt x="104" y="47"/>
                    <a:pt x="95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1" y="18"/>
                    <a:pt x="81" y="23"/>
                    <a:pt x="74" y="30"/>
                  </a:cubicBezTo>
                  <a:cubicBezTo>
                    <a:pt x="73" y="11"/>
                    <a:pt x="61" y="0"/>
                    <a:pt x="61" y="0"/>
                  </a:cubicBezTo>
                  <a:cubicBezTo>
                    <a:pt x="51" y="12"/>
                    <a:pt x="47" y="23"/>
                    <a:pt x="47" y="32"/>
                  </a:cubicBezTo>
                  <a:cubicBezTo>
                    <a:pt x="34" y="20"/>
                    <a:pt x="17" y="20"/>
                    <a:pt x="17" y="20"/>
                  </a:cubicBezTo>
                  <a:cubicBezTo>
                    <a:pt x="18" y="36"/>
                    <a:pt x="24" y="46"/>
                    <a:pt x="30" y="53"/>
                  </a:cubicBezTo>
                  <a:cubicBezTo>
                    <a:pt x="12" y="54"/>
                    <a:pt x="0" y="66"/>
                    <a:pt x="0" y="66"/>
                  </a:cubicBezTo>
                  <a:cubicBezTo>
                    <a:pt x="13" y="76"/>
                    <a:pt x="23" y="80"/>
                    <a:pt x="33" y="79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7" y="109"/>
                    <a:pt x="47" y="103"/>
                    <a:pt x="53" y="97"/>
                  </a:cubicBezTo>
                  <a:cubicBezTo>
                    <a:pt x="54" y="115"/>
                    <a:pt x="67" y="126"/>
                    <a:pt x="67" y="126"/>
                  </a:cubicBezTo>
                  <a:cubicBezTo>
                    <a:pt x="77" y="114"/>
                    <a:pt x="80" y="103"/>
                    <a:pt x="80" y="94"/>
                  </a:cubicBezTo>
                  <a:cubicBezTo>
                    <a:pt x="94" y="106"/>
                    <a:pt x="111" y="106"/>
                    <a:pt x="111" y="106"/>
                  </a:cubicBezTo>
                  <a:cubicBezTo>
                    <a:pt x="109" y="90"/>
                    <a:pt x="104" y="80"/>
                    <a:pt x="97" y="74"/>
                  </a:cubicBezTo>
                  <a:cubicBezTo>
                    <a:pt x="116" y="72"/>
                    <a:pt x="127" y="60"/>
                    <a:pt x="127" y="60"/>
                  </a:cubicBezTo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5" name="Oval 28"/>
            <p:cNvSpPr>
              <a:spLocks noChangeArrowheads="1"/>
            </p:cNvSpPr>
            <p:nvPr/>
          </p:nvSpPr>
          <p:spPr bwMode="auto">
            <a:xfrm>
              <a:off x="1336500" y="5923842"/>
              <a:ext cx="184273" cy="1960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6" name="Oval 29"/>
            <p:cNvSpPr>
              <a:spLocks noChangeArrowheads="1"/>
            </p:cNvSpPr>
            <p:nvPr/>
          </p:nvSpPr>
          <p:spPr bwMode="auto">
            <a:xfrm>
              <a:off x="1367212" y="5959279"/>
              <a:ext cx="120486" cy="129936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7" name="Freeform 30"/>
            <p:cNvSpPr>
              <a:spLocks/>
            </p:cNvSpPr>
            <p:nvPr/>
          </p:nvSpPr>
          <p:spPr bwMode="auto">
            <a:xfrm>
              <a:off x="939603" y="6141190"/>
              <a:ext cx="283498" cy="283498"/>
            </a:xfrm>
            <a:custGeom>
              <a:avLst/>
              <a:gdLst>
                <a:gd name="T0" fmla="*/ 66 w 68"/>
                <a:gd name="T1" fmla="*/ 61 h 64"/>
                <a:gd name="T2" fmla="*/ 10 w 68"/>
                <a:gd name="T3" fmla="*/ 0 h 64"/>
                <a:gd name="T4" fmla="*/ 63 w 68"/>
                <a:gd name="T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4">
                  <a:moveTo>
                    <a:pt x="66" y="61"/>
                  </a:moveTo>
                  <a:cubicBezTo>
                    <a:pt x="66" y="61"/>
                    <a:pt x="68" y="15"/>
                    <a:pt x="10" y="0"/>
                  </a:cubicBezTo>
                  <a:cubicBezTo>
                    <a:pt x="10" y="0"/>
                    <a:pt x="0" y="57"/>
                    <a:pt x="63" y="6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Freeform 36"/>
            <p:cNvSpPr>
              <a:spLocks/>
            </p:cNvSpPr>
            <p:nvPr/>
          </p:nvSpPr>
          <p:spPr bwMode="auto">
            <a:xfrm>
              <a:off x="3091822" y="5422996"/>
              <a:ext cx="455959" cy="1171790"/>
            </a:xfrm>
            <a:custGeom>
              <a:avLst/>
              <a:gdLst>
                <a:gd name="T0" fmla="*/ 66 w 109"/>
                <a:gd name="T1" fmla="*/ 260 h 264"/>
                <a:gd name="T2" fmla="*/ 67 w 109"/>
                <a:gd name="T3" fmla="*/ 257 h 264"/>
                <a:gd name="T4" fmla="*/ 68 w 109"/>
                <a:gd name="T5" fmla="*/ 248 h 264"/>
                <a:gd name="T6" fmla="*/ 71 w 109"/>
                <a:gd name="T7" fmla="*/ 216 h 264"/>
                <a:gd name="T8" fmla="*/ 69 w 109"/>
                <a:gd name="T9" fmla="*/ 117 h 264"/>
                <a:gd name="T10" fmla="*/ 65 w 109"/>
                <a:gd name="T11" fmla="*/ 91 h 264"/>
                <a:gd name="T12" fmla="*/ 61 w 109"/>
                <a:gd name="T13" fmla="*/ 79 h 264"/>
                <a:gd name="T14" fmla="*/ 57 w 109"/>
                <a:gd name="T15" fmla="*/ 66 h 264"/>
                <a:gd name="T16" fmla="*/ 48 w 109"/>
                <a:gd name="T17" fmla="*/ 45 h 264"/>
                <a:gd name="T18" fmla="*/ 45 w 109"/>
                <a:gd name="T19" fmla="*/ 40 h 264"/>
                <a:gd name="T20" fmla="*/ 42 w 109"/>
                <a:gd name="T21" fmla="*/ 35 h 264"/>
                <a:gd name="T22" fmla="*/ 39 w 109"/>
                <a:gd name="T23" fmla="*/ 31 h 264"/>
                <a:gd name="T24" fmla="*/ 36 w 109"/>
                <a:gd name="T25" fmla="*/ 27 h 264"/>
                <a:gd name="T26" fmla="*/ 32 w 109"/>
                <a:gd name="T27" fmla="*/ 23 h 264"/>
                <a:gd name="T28" fmla="*/ 29 w 109"/>
                <a:gd name="T29" fmla="*/ 19 h 264"/>
                <a:gd name="T30" fmla="*/ 26 w 109"/>
                <a:gd name="T31" fmla="*/ 16 h 264"/>
                <a:gd name="T32" fmla="*/ 23 w 109"/>
                <a:gd name="T33" fmla="*/ 14 h 264"/>
                <a:gd name="T34" fmla="*/ 16 w 109"/>
                <a:gd name="T35" fmla="*/ 9 h 264"/>
                <a:gd name="T36" fmla="*/ 11 w 109"/>
                <a:gd name="T37" fmla="*/ 5 h 264"/>
                <a:gd name="T38" fmla="*/ 6 w 109"/>
                <a:gd name="T39" fmla="*/ 3 h 264"/>
                <a:gd name="T40" fmla="*/ 3 w 109"/>
                <a:gd name="T41" fmla="*/ 1 h 264"/>
                <a:gd name="T42" fmla="*/ 0 w 109"/>
                <a:gd name="T43" fmla="*/ 0 h 264"/>
                <a:gd name="T44" fmla="*/ 3 w 109"/>
                <a:gd name="T45" fmla="*/ 1 h 264"/>
                <a:gd name="T46" fmla="*/ 7 w 109"/>
                <a:gd name="T47" fmla="*/ 2 h 264"/>
                <a:gd name="T48" fmla="*/ 12 w 109"/>
                <a:gd name="T49" fmla="*/ 4 h 264"/>
                <a:gd name="T50" fmla="*/ 18 w 109"/>
                <a:gd name="T51" fmla="*/ 6 h 264"/>
                <a:gd name="T52" fmla="*/ 25 w 109"/>
                <a:gd name="T53" fmla="*/ 10 h 264"/>
                <a:gd name="T54" fmla="*/ 29 w 109"/>
                <a:gd name="T55" fmla="*/ 13 h 264"/>
                <a:gd name="T56" fmla="*/ 33 w 109"/>
                <a:gd name="T57" fmla="*/ 15 h 264"/>
                <a:gd name="T58" fmla="*/ 37 w 109"/>
                <a:gd name="T59" fmla="*/ 18 h 264"/>
                <a:gd name="T60" fmla="*/ 40 w 109"/>
                <a:gd name="T61" fmla="*/ 22 h 264"/>
                <a:gd name="T62" fmla="*/ 44 w 109"/>
                <a:gd name="T63" fmla="*/ 26 h 264"/>
                <a:gd name="T64" fmla="*/ 48 w 109"/>
                <a:gd name="T65" fmla="*/ 30 h 264"/>
                <a:gd name="T66" fmla="*/ 52 w 109"/>
                <a:gd name="T67" fmla="*/ 34 h 264"/>
                <a:gd name="T68" fmla="*/ 56 w 109"/>
                <a:gd name="T69" fmla="*/ 39 h 264"/>
                <a:gd name="T70" fmla="*/ 70 w 109"/>
                <a:gd name="T71" fmla="*/ 61 h 264"/>
                <a:gd name="T72" fmla="*/ 76 w 109"/>
                <a:gd name="T73" fmla="*/ 73 h 264"/>
                <a:gd name="T74" fmla="*/ 81 w 109"/>
                <a:gd name="T75" fmla="*/ 86 h 264"/>
                <a:gd name="T76" fmla="*/ 90 w 109"/>
                <a:gd name="T77" fmla="*/ 113 h 264"/>
                <a:gd name="T78" fmla="*/ 97 w 109"/>
                <a:gd name="T79" fmla="*/ 141 h 264"/>
                <a:gd name="T80" fmla="*/ 102 w 109"/>
                <a:gd name="T81" fmla="*/ 168 h 264"/>
                <a:gd name="T82" fmla="*/ 105 w 109"/>
                <a:gd name="T83" fmla="*/ 193 h 264"/>
                <a:gd name="T84" fmla="*/ 107 w 109"/>
                <a:gd name="T85" fmla="*/ 216 h 264"/>
                <a:gd name="T86" fmla="*/ 109 w 109"/>
                <a:gd name="T87" fmla="*/ 250 h 264"/>
                <a:gd name="T88" fmla="*/ 109 w 109"/>
                <a:gd name="T89" fmla="*/ 260 h 264"/>
                <a:gd name="T90" fmla="*/ 109 w 109"/>
                <a:gd name="T91" fmla="*/ 264 h 264"/>
                <a:gd name="T92" fmla="*/ 66 w 109"/>
                <a:gd name="T93" fmla="*/ 26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9" h="264">
                  <a:moveTo>
                    <a:pt x="66" y="260"/>
                  </a:moveTo>
                  <a:cubicBezTo>
                    <a:pt x="66" y="260"/>
                    <a:pt x="67" y="259"/>
                    <a:pt x="67" y="257"/>
                  </a:cubicBezTo>
                  <a:cubicBezTo>
                    <a:pt x="67" y="255"/>
                    <a:pt x="68" y="252"/>
                    <a:pt x="68" y="248"/>
                  </a:cubicBezTo>
                  <a:cubicBezTo>
                    <a:pt x="69" y="241"/>
                    <a:pt x="70" y="229"/>
                    <a:pt x="71" y="216"/>
                  </a:cubicBezTo>
                  <a:cubicBezTo>
                    <a:pt x="73" y="189"/>
                    <a:pt x="74" y="153"/>
                    <a:pt x="69" y="117"/>
                  </a:cubicBezTo>
                  <a:cubicBezTo>
                    <a:pt x="68" y="109"/>
                    <a:pt x="66" y="100"/>
                    <a:pt x="65" y="91"/>
                  </a:cubicBezTo>
                  <a:cubicBezTo>
                    <a:pt x="64" y="87"/>
                    <a:pt x="62" y="83"/>
                    <a:pt x="61" y="79"/>
                  </a:cubicBezTo>
                  <a:cubicBezTo>
                    <a:pt x="60" y="74"/>
                    <a:pt x="59" y="70"/>
                    <a:pt x="57" y="66"/>
                  </a:cubicBezTo>
                  <a:cubicBezTo>
                    <a:pt x="54" y="59"/>
                    <a:pt x="51" y="51"/>
                    <a:pt x="48" y="45"/>
                  </a:cubicBezTo>
                  <a:cubicBezTo>
                    <a:pt x="47" y="43"/>
                    <a:pt x="46" y="41"/>
                    <a:pt x="45" y="40"/>
                  </a:cubicBezTo>
                  <a:cubicBezTo>
                    <a:pt x="44" y="38"/>
                    <a:pt x="43" y="36"/>
                    <a:pt x="42" y="35"/>
                  </a:cubicBezTo>
                  <a:cubicBezTo>
                    <a:pt x="41" y="33"/>
                    <a:pt x="40" y="32"/>
                    <a:pt x="39" y="31"/>
                  </a:cubicBezTo>
                  <a:cubicBezTo>
                    <a:pt x="38" y="29"/>
                    <a:pt x="37" y="28"/>
                    <a:pt x="36" y="27"/>
                  </a:cubicBezTo>
                  <a:cubicBezTo>
                    <a:pt x="35" y="25"/>
                    <a:pt x="34" y="24"/>
                    <a:pt x="32" y="23"/>
                  </a:cubicBezTo>
                  <a:cubicBezTo>
                    <a:pt x="31" y="22"/>
                    <a:pt x="30" y="21"/>
                    <a:pt x="29" y="19"/>
                  </a:cubicBezTo>
                  <a:cubicBezTo>
                    <a:pt x="28" y="18"/>
                    <a:pt x="27" y="17"/>
                    <a:pt x="26" y="16"/>
                  </a:cubicBezTo>
                  <a:cubicBezTo>
                    <a:pt x="25" y="15"/>
                    <a:pt x="24" y="14"/>
                    <a:pt x="23" y="14"/>
                  </a:cubicBezTo>
                  <a:cubicBezTo>
                    <a:pt x="20" y="12"/>
                    <a:pt x="19" y="10"/>
                    <a:pt x="16" y="9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9" y="4"/>
                    <a:pt x="8" y="4"/>
                    <a:pt x="6" y="3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1"/>
                    <a:pt x="5" y="2"/>
                    <a:pt x="7" y="2"/>
                  </a:cubicBezTo>
                  <a:cubicBezTo>
                    <a:pt x="8" y="2"/>
                    <a:pt x="10" y="3"/>
                    <a:pt x="12" y="4"/>
                  </a:cubicBezTo>
                  <a:cubicBezTo>
                    <a:pt x="14" y="5"/>
                    <a:pt x="16" y="5"/>
                    <a:pt x="18" y="6"/>
                  </a:cubicBezTo>
                  <a:cubicBezTo>
                    <a:pt x="20" y="7"/>
                    <a:pt x="22" y="9"/>
                    <a:pt x="25" y="10"/>
                  </a:cubicBezTo>
                  <a:cubicBezTo>
                    <a:pt x="26" y="11"/>
                    <a:pt x="27" y="12"/>
                    <a:pt x="29" y="13"/>
                  </a:cubicBezTo>
                  <a:cubicBezTo>
                    <a:pt x="30" y="14"/>
                    <a:pt x="31" y="15"/>
                    <a:pt x="33" y="15"/>
                  </a:cubicBezTo>
                  <a:cubicBezTo>
                    <a:pt x="34" y="16"/>
                    <a:pt x="35" y="17"/>
                    <a:pt x="37" y="18"/>
                  </a:cubicBezTo>
                  <a:cubicBezTo>
                    <a:pt x="38" y="20"/>
                    <a:pt x="39" y="21"/>
                    <a:pt x="40" y="22"/>
                  </a:cubicBezTo>
                  <a:cubicBezTo>
                    <a:pt x="42" y="23"/>
                    <a:pt x="43" y="24"/>
                    <a:pt x="44" y="26"/>
                  </a:cubicBezTo>
                  <a:cubicBezTo>
                    <a:pt x="46" y="27"/>
                    <a:pt x="47" y="28"/>
                    <a:pt x="48" y="30"/>
                  </a:cubicBezTo>
                  <a:cubicBezTo>
                    <a:pt x="50" y="31"/>
                    <a:pt x="51" y="33"/>
                    <a:pt x="52" y="34"/>
                  </a:cubicBezTo>
                  <a:cubicBezTo>
                    <a:pt x="53" y="36"/>
                    <a:pt x="55" y="37"/>
                    <a:pt x="56" y="39"/>
                  </a:cubicBezTo>
                  <a:cubicBezTo>
                    <a:pt x="61" y="46"/>
                    <a:pt x="65" y="53"/>
                    <a:pt x="70" y="61"/>
                  </a:cubicBezTo>
                  <a:cubicBezTo>
                    <a:pt x="72" y="65"/>
                    <a:pt x="74" y="69"/>
                    <a:pt x="76" y="73"/>
                  </a:cubicBezTo>
                  <a:cubicBezTo>
                    <a:pt x="78" y="77"/>
                    <a:pt x="80" y="82"/>
                    <a:pt x="81" y="86"/>
                  </a:cubicBezTo>
                  <a:cubicBezTo>
                    <a:pt x="84" y="95"/>
                    <a:pt x="88" y="104"/>
                    <a:pt x="90" y="113"/>
                  </a:cubicBezTo>
                  <a:cubicBezTo>
                    <a:pt x="93" y="122"/>
                    <a:pt x="95" y="131"/>
                    <a:pt x="97" y="141"/>
                  </a:cubicBezTo>
                  <a:cubicBezTo>
                    <a:pt x="99" y="150"/>
                    <a:pt x="101" y="159"/>
                    <a:pt x="102" y="168"/>
                  </a:cubicBezTo>
                  <a:cubicBezTo>
                    <a:pt x="103" y="176"/>
                    <a:pt x="104" y="185"/>
                    <a:pt x="105" y="193"/>
                  </a:cubicBezTo>
                  <a:cubicBezTo>
                    <a:pt x="106" y="201"/>
                    <a:pt x="107" y="209"/>
                    <a:pt x="107" y="216"/>
                  </a:cubicBezTo>
                  <a:cubicBezTo>
                    <a:pt x="108" y="230"/>
                    <a:pt x="109" y="242"/>
                    <a:pt x="109" y="250"/>
                  </a:cubicBezTo>
                  <a:cubicBezTo>
                    <a:pt x="109" y="255"/>
                    <a:pt x="109" y="258"/>
                    <a:pt x="109" y="260"/>
                  </a:cubicBezTo>
                  <a:cubicBezTo>
                    <a:pt x="109" y="263"/>
                    <a:pt x="109" y="264"/>
                    <a:pt x="109" y="264"/>
                  </a:cubicBezTo>
                  <a:lnTo>
                    <a:pt x="66" y="26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Freeform 37"/>
            <p:cNvSpPr>
              <a:spLocks/>
            </p:cNvSpPr>
            <p:nvPr/>
          </p:nvSpPr>
          <p:spPr bwMode="auto">
            <a:xfrm>
              <a:off x="3082373" y="5680507"/>
              <a:ext cx="474859" cy="869392"/>
            </a:xfrm>
            <a:custGeom>
              <a:avLst/>
              <a:gdLst>
                <a:gd name="T0" fmla="*/ 71 w 113"/>
                <a:gd name="T1" fmla="*/ 196 h 196"/>
                <a:gd name="T2" fmla="*/ 71 w 113"/>
                <a:gd name="T3" fmla="*/ 193 h 196"/>
                <a:gd name="T4" fmla="*/ 71 w 113"/>
                <a:gd name="T5" fmla="*/ 187 h 196"/>
                <a:gd name="T6" fmla="*/ 69 w 113"/>
                <a:gd name="T7" fmla="*/ 162 h 196"/>
                <a:gd name="T8" fmla="*/ 57 w 113"/>
                <a:gd name="T9" fmla="*/ 89 h 196"/>
                <a:gd name="T10" fmla="*/ 51 w 113"/>
                <a:gd name="T11" fmla="*/ 70 h 196"/>
                <a:gd name="T12" fmla="*/ 43 w 113"/>
                <a:gd name="T13" fmla="*/ 52 h 196"/>
                <a:gd name="T14" fmla="*/ 35 w 113"/>
                <a:gd name="T15" fmla="*/ 36 h 196"/>
                <a:gd name="T16" fmla="*/ 30 w 113"/>
                <a:gd name="T17" fmla="*/ 28 h 196"/>
                <a:gd name="T18" fmla="*/ 28 w 113"/>
                <a:gd name="T19" fmla="*/ 25 h 196"/>
                <a:gd name="T20" fmla="*/ 26 w 113"/>
                <a:gd name="T21" fmla="*/ 22 h 196"/>
                <a:gd name="T22" fmla="*/ 21 w 113"/>
                <a:gd name="T23" fmla="*/ 17 h 196"/>
                <a:gd name="T24" fmla="*/ 16 w 113"/>
                <a:gd name="T25" fmla="*/ 12 h 196"/>
                <a:gd name="T26" fmla="*/ 12 w 113"/>
                <a:gd name="T27" fmla="*/ 8 h 196"/>
                <a:gd name="T28" fmla="*/ 8 w 113"/>
                <a:gd name="T29" fmla="*/ 5 h 196"/>
                <a:gd name="T30" fmla="*/ 2 w 113"/>
                <a:gd name="T31" fmla="*/ 2 h 196"/>
                <a:gd name="T32" fmla="*/ 0 w 113"/>
                <a:gd name="T33" fmla="*/ 0 h 196"/>
                <a:gd name="T34" fmla="*/ 2 w 113"/>
                <a:gd name="T35" fmla="*/ 1 h 196"/>
                <a:gd name="T36" fmla="*/ 9 w 113"/>
                <a:gd name="T37" fmla="*/ 4 h 196"/>
                <a:gd name="T38" fmla="*/ 13 w 113"/>
                <a:gd name="T39" fmla="*/ 6 h 196"/>
                <a:gd name="T40" fmla="*/ 19 w 113"/>
                <a:gd name="T41" fmla="*/ 9 h 196"/>
                <a:gd name="T42" fmla="*/ 24 w 113"/>
                <a:gd name="T43" fmla="*/ 13 h 196"/>
                <a:gd name="T44" fmla="*/ 31 w 113"/>
                <a:gd name="T45" fmla="*/ 17 h 196"/>
                <a:gd name="T46" fmla="*/ 34 w 113"/>
                <a:gd name="T47" fmla="*/ 20 h 196"/>
                <a:gd name="T48" fmla="*/ 37 w 113"/>
                <a:gd name="T49" fmla="*/ 23 h 196"/>
                <a:gd name="T50" fmla="*/ 43 w 113"/>
                <a:gd name="T51" fmla="*/ 30 h 196"/>
                <a:gd name="T52" fmla="*/ 55 w 113"/>
                <a:gd name="T53" fmla="*/ 45 h 196"/>
                <a:gd name="T54" fmla="*/ 66 w 113"/>
                <a:gd name="T55" fmla="*/ 63 h 196"/>
                <a:gd name="T56" fmla="*/ 77 w 113"/>
                <a:gd name="T57" fmla="*/ 82 h 196"/>
                <a:gd name="T58" fmla="*/ 104 w 113"/>
                <a:gd name="T59" fmla="*/ 156 h 196"/>
                <a:gd name="T60" fmla="*/ 111 w 113"/>
                <a:gd name="T61" fmla="*/ 181 h 196"/>
                <a:gd name="T62" fmla="*/ 113 w 113"/>
                <a:gd name="T63" fmla="*/ 188 h 196"/>
                <a:gd name="T64" fmla="*/ 113 w 113"/>
                <a:gd name="T65" fmla="*/ 191 h 196"/>
                <a:gd name="T66" fmla="*/ 71 w 113"/>
                <a:gd name="T6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3" h="196">
                  <a:moveTo>
                    <a:pt x="71" y="196"/>
                  </a:moveTo>
                  <a:cubicBezTo>
                    <a:pt x="71" y="196"/>
                    <a:pt x="71" y="195"/>
                    <a:pt x="71" y="193"/>
                  </a:cubicBezTo>
                  <a:cubicBezTo>
                    <a:pt x="71" y="192"/>
                    <a:pt x="71" y="190"/>
                    <a:pt x="71" y="187"/>
                  </a:cubicBezTo>
                  <a:cubicBezTo>
                    <a:pt x="70" y="181"/>
                    <a:pt x="70" y="172"/>
                    <a:pt x="69" y="162"/>
                  </a:cubicBezTo>
                  <a:cubicBezTo>
                    <a:pt x="67" y="142"/>
                    <a:pt x="64" y="115"/>
                    <a:pt x="57" y="89"/>
                  </a:cubicBezTo>
                  <a:cubicBezTo>
                    <a:pt x="55" y="83"/>
                    <a:pt x="53" y="76"/>
                    <a:pt x="51" y="70"/>
                  </a:cubicBezTo>
                  <a:cubicBezTo>
                    <a:pt x="48" y="64"/>
                    <a:pt x="46" y="57"/>
                    <a:pt x="43" y="52"/>
                  </a:cubicBezTo>
                  <a:cubicBezTo>
                    <a:pt x="41" y="46"/>
                    <a:pt x="38" y="41"/>
                    <a:pt x="35" y="36"/>
                  </a:cubicBezTo>
                  <a:cubicBezTo>
                    <a:pt x="34" y="33"/>
                    <a:pt x="32" y="31"/>
                    <a:pt x="30" y="28"/>
                  </a:cubicBezTo>
                  <a:cubicBezTo>
                    <a:pt x="30" y="27"/>
                    <a:pt x="29" y="26"/>
                    <a:pt x="28" y="25"/>
                  </a:cubicBezTo>
                  <a:cubicBezTo>
                    <a:pt x="27" y="24"/>
                    <a:pt x="27" y="23"/>
                    <a:pt x="26" y="22"/>
                  </a:cubicBezTo>
                  <a:cubicBezTo>
                    <a:pt x="24" y="20"/>
                    <a:pt x="23" y="18"/>
                    <a:pt x="21" y="17"/>
                  </a:cubicBezTo>
                  <a:cubicBezTo>
                    <a:pt x="19" y="15"/>
                    <a:pt x="18" y="13"/>
                    <a:pt x="16" y="12"/>
                  </a:cubicBezTo>
                  <a:cubicBezTo>
                    <a:pt x="15" y="11"/>
                    <a:pt x="13" y="9"/>
                    <a:pt x="12" y="8"/>
                  </a:cubicBezTo>
                  <a:cubicBezTo>
                    <a:pt x="10" y="7"/>
                    <a:pt x="9" y="6"/>
                    <a:pt x="8" y="5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ubicBezTo>
                    <a:pt x="3" y="2"/>
                    <a:pt x="6" y="2"/>
                    <a:pt x="9" y="4"/>
                  </a:cubicBezTo>
                  <a:cubicBezTo>
                    <a:pt x="10" y="4"/>
                    <a:pt x="12" y="5"/>
                    <a:pt x="13" y="6"/>
                  </a:cubicBezTo>
                  <a:cubicBezTo>
                    <a:pt x="15" y="7"/>
                    <a:pt x="17" y="8"/>
                    <a:pt x="19" y="9"/>
                  </a:cubicBezTo>
                  <a:cubicBezTo>
                    <a:pt x="21" y="10"/>
                    <a:pt x="22" y="11"/>
                    <a:pt x="24" y="13"/>
                  </a:cubicBezTo>
                  <a:cubicBezTo>
                    <a:pt x="26" y="14"/>
                    <a:pt x="28" y="16"/>
                    <a:pt x="31" y="17"/>
                  </a:cubicBezTo>
                  <a:cubicBezTo>
                    <a:pt x="32" y="18"/>
                    <a:pt x="33" y="19"/>
                    <a:pt x="34" y="20"/>
                  </a:cubicBezTo>
                  <a:cubicBezTo>
                    <a:pt x="35" y="21"/>
                    <a:pt x="36" y="22"/>
                    <a:pt x="37" y="23"/>
                  </a:cubicBezTo>
                  <a:cubicBezTo>
                    <a:pt x="39" y="25"/>
                    <a:pt x="41" y="27"/>
                    <a:pt x="43" y="30"/>
                  </a:cubicBezTo>
                  <a:cubicBezTo>
                    <a:pt x="47" y="34"/>
                    <a:pt x="51" y="39"/>
                    <a:pt x="55" y="45"/>
                  </a:cubicBezTo>
                  <a:cubicBezTo>
                    <a:pt x="59" y="50"/>
                    <a:pt x="63" y="56"/>
                    <a:pt x="66" y="63"/>
                  </a:cubicBezTo>
                  <a:cubicBezTo>
                    <a:pt x="70" y="69"/>
                    <a:pt x="73" y="75"/>
                    <a:pt x="77" y="82"/>
                  </a:cubicBezTo>
                  <a:cubicBezTo>
                    <a:pt x="89" y="108"/>
                    <a:pt x="98" y="135"/>
                    <a:pt x="104" y="156"/>
                  </a:cubicBezTo>
                  <a:cubicBezTo>
                    <a:pt x="107" y="166"/>
                    <a:pt x="110" y="175"/>
                    <a:pt x="111" y="181"/>
                  </a:cubicBezTo>
                  <a:cubicBezTo>
                    <a:pt x="112" y="184"/>
                    <a:pt x="112" y="187"/>
                    <a:pt x="113" y="188"/>
                  </a:cubicBezTo>
                  <a:cubicBezTo>
                    <a:pt x="113" y="190"/>
                    <a:pt x="113" y="191"/>
                    <a:pt x="113" y="191"/>
                  </a:cubicBezTo>
                  <a:lnTo>
                    <a:pt x="71" y="196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38"/>
            <p:cNvSpPr>
              <a:spLocks/>
            </p:cNvSpPr>
            <p:nvPr/>
          </p:nvSpPr>
          <p:spPr bwMode="auto">
            <a:xfrm>
              <a:off x="3363508" y="5628532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39"/>
            <p:cNvSpPr>
              <a:spLocks/>
            </p:cNvSpPr>
            <p:nvPr/>
          </p:nvSpPr>
          <p:spPr bwMode="auto">
            <a:xfrm>
              <a:off x="3330433" y="5309597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40"/>
            <p:cNvSpPr>
              <a:spLocks/>
            </p:cNvSpPr>
            <p:nvPr/>
          </p:nvSpPr>
          <p:spPr bwMode="auto">
            <a:xfrm>
              <a:off x="3318621" y="6212064"/>
              <a:ext cx="250423" cy="427609"/>
            </a:xfrm>
            <a:custGeom>
              <a:avLst/>
              <a:gdLst>
                <a:gd name="T0" fmla="*/ 106 w 106"/>
                <a:gd name="T1" fmla="*/ 181 h 181"/>
                <a:gd name="T2" fmla="*/ 0 w 106"/>
                <a:gd name="T3" fmla="*/ 181 h 181"/>
                <a:gd name="T4" fmla="*/ 7 w 106"/>
                <a:gd name="T5" fmla="*/ 0 h 181"/>
                <a:gd name="T6" fmla="*/ 99 w 106"/>
                <a:gd name="T7" fmla="*/ 0 h 181"/>
                <a:gd name="T8" fmla="*/ 106 w 1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81">
                  <a:moveTo>
                    <a:pt x="106" y="181"/>
                  </a:moveTo>
                  <a:lnTo>
                    <a:pt x="0" y="181"/>
                  </a:lnTo>
                  <a:lnTo>
                    <a:pt x="7" y="0"/>
                  </a:lnTo>
                  <a:lnTo>
                    <a:pt x="99" y="0"/>
                  </a:lnTo>
                  <a:lnTo>
                    <a:pt x="106" y="18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Freeform 41"/>
            <p:cNvSpPr>
              <a:spLocks/>
            </p:cNvSpPr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81 w 238"/>
                <a:gd name="T1" fmla="*/ 64 h 171"/>
                <a:gd name="T2" fmla="*/ 167 w 238"/>
                <a:gd name="T3" fmla="*/ 85 h 171"/>
                <a:gd name="T4" fmla="*/ 156 w 238"/>
                <a:gd name="T5" fmla="*/ 27 h 171"/>
                <a:gd name="T6" fmla="*/ 139 w 238"/>
                <a:gd name="T7" fmla="*/ 53 h 171"/>
                <a:gd name="T8" fmla="*/ 130 w 238"/>
                <a:gd name="T9" fmla="*/ 6 h 171"/>
                <a:gd name="T10" fmla="*/ 0 w 238"/>
                <a:gd name="T11" fmla="*/ 0 h 171"/>
                <a:gd name="T12" fmla="*/ 238 w 238"/>
                <a:gd name="T13" fmla="*/ 171 h 171"/>
                <a:gd name="T14" fmla="*/ 181 w 238"/>
                <a:gd name="T15" fmla="*/ 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81" y="64"/>
                  </a:moveTo>
                  <a:lnTo>
                    <a:pt x="167" y="85"/>
                  </a:lnTo>
                  <a:lnTo>
                    <a:pt x="156" y="27"/>
                  </a:lnTo>
                  <a:lnTo>
                    <a:pt x="139" y="53"/>
                  </a:lnTo>
                  <a:lnTo>
                    <a:pt x="130" y="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81" y="6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Freeform 42"/>
            <p:cNvSpPr>
              <a:spLocks/>
            </p:cNvSpPr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19 w 238"/>
                <a:gd name="T1" fmla="*/ 164 h 171"/>
                <a:gd name="T2" fmla="*/ 132 w 238"/>
                <a:gd name="T3" fmla="*/ 141 h 171"/>
                <a:gd name="T4" fmla="*/ 77 w 238"/>
                <a:gd name="T5" fmla="*/ 152 h 171"/>
                <a:gd name="T6" fmla="*/ 93 w 238"/>
                <a:gd name="T7" fmla="*/ 124 h 171"/>
                <a:gd name="T8" fmla="*/ 48 w 238"/>
                <a:gd name="T9" fmla="*/ 136 h 171"/>
                <a:gd name="T10" fmla="*/ 0 w 238"/>
                <a:gd name="T11" fmla="*/ 0 h 171"/>
                <a:gd name="T12" fmla="*/ 238 w 238"/>
                <a:gd name="T13" fmla="*/ 171 h 171"/>
                <a:gd name="T14" fmla="*/ 119 w 238"/>
                <a:gd name="T15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19" y="164"/>
                  </a:moveTo>
                  <a:lnTo>
                    <a:pt x="132" y="141"/>
                  </a:lnTo>
                  <a:lnTo>
                    <a:pt x="77" y="152"/>
                  </a:lnTo>
                  <a:lnTo>
                    <a:pt x="93" y="124"/>
                  </a:lnTo>
                  <a:lnTo>
                    <a:pt x="48" y="13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19" y="1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43"/>
            <p:cNvSpPr>
              <a:spLocks/>
            </p:cNvSpPr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185 w 218"/>
                <a:gd name="T1" fmla="*/ 120 h 255"/>
                <a:gd name="T2" fmla="*/ 163 w 218"/>
                <a:gd name="T3" fmla="*/ 141 h 255"/>
                <a:gd name="T4" fmla="*/ 165 w 218"/>
                <a:gd name="T5" fmla="*/ 71 h 255"/>
                <a:gd name="T6" fmla="*/ 140 w 218"/>
                <a:gd name="T7" fmla="*/ 98 h 255"/>
                <a:gd name="T8" fmla="*/ 142 w 218"/>
                <a:gd name="T9" fmla="*/ 43 h 255"/>
                <a:gd name="T10" fmla="*/ 0 w 218"/>
                <a:gd name="T11" fmla="*/ 0 h 255"/>
                <a:gd name="T12" fmla="*/ 218 w 218"/>
                <a:gd name="T13" fmla="*/ 255 h 255"/>
                <a:gd name="T14" fmla="*/ 185 w 218"/>
                <a:gd name="T15" fmla="*/ 12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185" y="120"/>
                  </a:moveTo>
                  <a:lnTo>
                    <a:pt x="163" y="141"/>
                  </a:lnTo>
                  <a:lnTo>
                    <a:pt x="165" y="71"/>
                  </a:lnTo>
                  <a:lnTo>
                    <a:pt x="140" y="98"/>
                  </a:lnTo>
                  <a:lnTo>
                    <a:pt x="142" y="43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185" y="12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44"/>
            <p:cNvSpPr>
              <a:spLocks/>
            </p:cNvSpPr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89 w 218"/>
                <a:gd name="T1" fmla="*/ 212 h 255"/>
                <a:gd name="T2" fmla="*/ 110 w 218"/>
                <a:gd name="T3" fmla="*/ 191 h 255"/>
                <a:gd name="T4" fmla="*/ 45 w 218"/>
                <a:gd name="T5" fmla="*/ 190 h 255"/>
                <a:gd name="T6" fmla="*/ 71 w 218"/>
                <a:gd name="T7" fmla="*/ 163 h 255"/>
                <a:gd name="T8" fmla="*/ 18 w 218"/>
                <a:gd name="T9" fmla="*/ 161 h 255"/>
                <a:gd name="T10" fmla="*/ 0 w 218"/>
                <a:gd name="T11" fmla="*/ 0 h 255"/>
                <a:gd name="T12" fmla="*/ 218 w 218"/>
                <a:gd name="T13" fmla="*/ 255 h 255"/>
                <a:gd name="T14" fmla="*/ 89 w 218"/>
                <a:gd name="T15" fmla="*/ 212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89" y="212"/>
                  </a:moveTo>
                  <a:lnTo>
                    <a:pt x="110" y="191"/>
                  </a:lnTo>
                  <a:lnTo>
                    <a:pt x="45" y="190"/>
                  </a:lnTo>
                  <a:lnTo>
                    <a:pt x="71" y="163"/>
                  </a:lnTo>
                  <a:lnTo>
                    <a:pt x="18" y="161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89" y="2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45"/>
            <p:cNvSpPr>
              <a:spLocks/>
            </p:cNvSpPr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29 w 214"/>
                <a:gd name="T1" fmla="*/ 227 h 293"/>
                <a:gd name="T2" fmla="*/ 104 w 214"/>
                <a:gd name="T3" fmla="*/ 209 h 293"/>
                <a:gd name="T4" fmla="*/ 173 w 214"/>
                <a:gd name="T5" fmla="*/ 199 h 293"/>
                <a:gd name="T6" fmla="*/ 143 w 214"/>
                <a:gd name="T7" fmla="*/ 175 h 293"/>
                <a:gd name="T8" fmla="*/ 198 w 214"/>
                <a:gd name="T9" fmla="*/ 167 h 293"/>
                <a:gd name="T10" fmla="*/ 214 w 214"/>
                <a:gd name="T11" fmla="*/ 0 h 293"/>
                <a:gd name="T12" fmla="*/ 0 w 214"/>
                <a:gd name="T13" fmla="*/ 293 h 293"/>
                <a:gd name="T14" fmla="*/ 129 w 214"/>
                <a:gd name="T15" fmla="*/ 22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29" y="227"/>
                  </a:moveTo>
                  <a:lnTo>
                    <a:pt x="104" y="209"/>
                  </a:lnTo>
                  <a:lnTo>
                    <a:pt x="173" y="199"/>
                  </a:lnTo>
                  <a:lnTo>
                    <a:pt x="143" y="175"/>
                  </a:lnTo>
                  <a:lnTo>
                    <a:pt x="198" y="167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29" y="22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3" name="Freeform 46"/>
            <p:cNvSpPr>
              <a:spLocks/>
            </p:cNvSpPr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9 w 214"/>
                <a:gd name="T1" fmla="*/ 139 h 293"/>
                <a:gd name="T2" fmla="*/ 44 w 214"/>
                <a:gd name="T3" fmla="*/ 158 h 293"/>
                <a:gd name="T4" fmla="*/ 33 w 214"/>
                <a:gd name="T5" fmla="*/ 85 h 293"/>
                <a:gd name="T6" fmla="*/ 65 w 214"/>
                <a:gd name="T7" fmla="*/ 109 h 293"/>
                <a:gd name="T8" fmla="*/ 56 w 214"/>
                <a:gd name="T9" fmla="*/ 51 h 293"/>
                <a:gd name="T10" fmla="*/ 214 w 214"/>
                <a:gd name="T11" fmla="*/ 0 h 293"/>
                <a:gd name="T12" fmla="*/ 0 w 214"/>
                <a:gd name="T13" fmla="*/ 293 h 293"/>
                <a:gd name="T14" fmla="*/ 19 w 214"/>
                <a:gd name="T15" fmla="*/ 13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9" y="139"/>
                  </a:moveTo>
                  <a:lnTo>
                    <a:pt x="44" y="158"/>
                  </a:lnTo>
                  <a:lnTo>
                    <a:pt x="33" y="85"/>
                  </a:lnTo>
                  <a:lnTo>
                    <a:pt x="65" y="109"/>
                  </a:lnTo>
                  <a:lnTo>
                    <a:pt x="56" y="51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9" y="13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4" name="Freeform 47"/>
            <p:cNvSpPr>
              <a:spLocks/>
            </p:cNvSpPr>
            <p:nvPr/>
          </p:nvSpPr>
          <p:spPr bwMode="auto">
            <a:xfrm>
              <a:off x="3599756" y="5347397"/>
              <a:ext cx="602432" cy="387447"/>
            </a:xfrm>
            <a:custGeom>
              <a:avLst/>
              <a:gdLst>
                <a:gd name="T0" fmla="*/ 120 w 255"/>
                <a:gd name="T1" fmla="*/ 154 h 164"/>
                <a:gd name="T2" fmla="*/ 106 w 255"/>
                <a:gd name="T3" fmla="*/ 130 h 164"/>
                <a:gd name="T4" fmla="*/ 164 w 255"/>
                <a:gd name="T5" fmla="*/ 145 h 164"/>
                <a:gd name="T6" fmla="*/ 148 w 255"/>
                <a:gd name="T7" fmla="*/ 115 h 164"/>
                <a:gd name="T8" fmla="*/ 193 w 255"/>
                <a:gd name="T9" fmla="*/ 128 h 164"/>
                <a:gd name="T10" fmla="*/ 255 w 255"/>
                <a:gd name="T11" fmla="*/ 0 h 164"/>
                <a:gd name="T12" fmla="*/ 0 w 255"/>
                <a:gd name="T13" fmla="*/ 164 h 164"/>
                <a:gd name="T14" fmla="*/ 120 w 255"/>
                <a:gd name="T15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64">
                  <a:moveTo>
                    <a:pt x="120" y="154"/>
                  </a:moveTo>
                  <a:lnTo>
                    <a:pt x="106" y="130"/>
                  </a:lnTo>
                  <a:lnTo>
                    <a:pt x="164" y="145"/>
                  </a:lnTo>
                  <a:lnTo>
                    <a:pt x="148" y="115"/>
                  </a:lnTo>
                  <a:lnTo>
                    <a:pt x="193" y="128"/>
                  </a:lnTo>
                  <a:lnTo>
                    <a:pt x="255" y="0"/>
                  </a:lnTo>
                  <a:lnTo>
                    <a:pt x="0" y="164"/>
                  </a:lnTo>
                  <a:lnTo>
                    <a:pt x="120" y="15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5" name="Freeform 48"/>
            <p:cNvSpPr>
              <a:spLocks/>
            </p:cNvSpPr>
            <p:nvPr/>
          </p:nvSpPr>
          <p:spPr bwMode="auto">
            <a:xfrm>
              <a:off x="3599756" y="5321410"/>
              <a:ext cx="602432" cy="413434"/>
            </a:xfrm>
            <a:custGeom>
              <a:avLst/>
              <a:gdLst>
                <a:gd name="T0" fmla="*/ 60 w 255"/>
                <a:gd name="T1" fmla="*/ 58 h 175"/>
                <a:gd name="T2" fmla="*/ 72 w 255"/>
                <a:gd name="T3" fmla="*/ 83 h 175"/>
                <a:gd name="T4" fmla="*/ 86 w 255"/>
                <a:gd name="T5" fmla="*/ 21 h 175"/>
                <a:gd name="T6" fmla="*/ 104 w 255"/>
                <a:gd name="T7" fmla="*/ 49 h 175"/>
                <a:gd name="T8" fmla="*/ 115 w 255"/>
                <a:gd name="T9" fmla="*/ 0 h 175"/>
                <a:gd name="T10" fmla="*/ 255 w 255"/>
                <a:gd name="T11" fmla="*/ 11 h 175"/>
                <a:gd name="T12" fmla="*/ 0 w 255"/>
                <a:gd name="T13" fmla="*/ 175 h 175"/>
                <a:gd name="T14" fmla="*/ 60 w 255"/>
                <a:gd name="T15" fmla="*/ 5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75">
                  <a:moveTo>
                    <a:pt x="60" y="58"/>
                  </a:moveTo>
                  <a:lnTo>
                    <a:pt x="72" y="83"/>
                  </a:lnTo>
                  <a:lnTo>
                    <a:pt x="86" y="21"/>
                  </a:lnTo>
                  <a:lnTo>
                    <a:pt x="104" y="49"/>
                  </a:lnTo>
                  <a:lnTo>
                    <a:pt x="115" y="0"/>
                  </a:lnTo>
                  <a:lnTo>
                    <a:pt x="255" y="11"/>
                  </a:lnTo>
                  <a:lnTo>
                    <a:pt x="0" y="175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49"/>
            <p:cNvSpPr>
              <a:spLocks/>
            </p:cNvSpPr>
            <p:nvPr/>
          </p:nvSpPr>
          <p:spPr bwMode="auto">
            <a:xfrm>
              <a:off x="3389495" y="4532342"/>
              <a:ext cx="210261" cy="930817"/>
            </a:xfrm>
            <a:custGeom>
              <a:avLst/>
              <a:gdLst>
                <a:gd name="T0" fmla="*/ 69 w 89"/>
                <a:gd name="T1" fmla="*/ 252 h 394"/>
                <a:gd name="T2" fmla="*/ 35 w 89"/>
                <a:gd name="T3" fmla="*/ 252 h 394"/>
                <a:gd name="T4" fmla="*/ 89 w 89"/>
                <a:gd name="T5" fmla="*/ 195 h 394"/>
                <a:gd name="T6" fmla="*/ 48 w 89"/>
                <a:gd name="T7" fmla="*/ 195 h 394"/>
                <a:gd name="T8" fmla="*/ 89 w 89"/>
                <a:gd name="T9" fmla="*/ 152 h 394"/>
                <a:gd name="T10" fmla="*/ 0 w 89"/>
                <a:gd name="T11" fmla="*/ 0 h 394"/>
                <a:gd name="T12" fmla="*/ 0 w 89"/>
                <a:gd name="T13" fmla="*/ 394 h 394"/>
                <a:gd name="T14" fmla="*/ 69 w 89"/>
                <a:gd name="T15" fmla="*/ 25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394">
                  <a:moveTo>
                    <a:pt x="69" y="252"/>
                  </a:moveTo>
                  <a:lnTo>
                    <a:pt x="35" y="252"/>
                  </a:lnTo>
                  <a:lnTo>
                    <a:pt x="89" y="195"/>
                  </a:lnTo>
                  <a:lnTo>
                    <a:pt x="48" y="195"/>
                  </a:lnTo>
                  <a:lnTo>
                    <a:pt x="89" y="152"/>
                  </a:lnTo>
                  <a:lnTo>
                    <a:pt x="0" y="0"/>
                  </a:lnTo>
                  <a:lnTo>
                    <a:pt x="0" y="394"/>
                  </a:lnTo>
                  <a:lnTo>
                    <a:pt x="69" y="252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50"/>
            <p:cNvSpPr>
              <a:spLocks/>
            </p:cNvSpPr>
            <p:nvPr/>
          </p:nvSpPr>
          <p:spPr bwMode="auto">
            <a:xfrm>
              <a:off x="3150884" y="4532342"/>
              <a:ext cx="238610" cy="930817"/>
            </a:xfrm>
            <a:custGeom>
              <a:avLst/>
              <a:gdLst>
                <a:gd name="T0" fmla="*/ 23 w 101"/>
                <a:gd name="T1" fmla="*/ 253 h 394"/>
                <a:gd name="T2" fmla="*/ 55 w 101"/>
                <a:gd name="T3" fmla="*/ 252 h 394"/>
                <a:gd name="T4" fmla="*/ 2 w 101"/>
                <a:gd name="T5" fmla="*/ 197 h 394"/>
                <a:gd name="T6" fmla="*/ 42 w 101"/>
                <a:gd name="T7" fmla="*/ 197 h 394"/>
                <a:gd name="T8" fmla="*/ 0 w 101"/>
                <a:gd name="T9" fmla="*/ 152 h 394"/>
                <a:gd name="T10" fmla="*/ 101 w 101"/>
                <a:gd name="T11" fmla="*/ 0 h 394"/>
                <a:gd name="T12" fmla="*/ 101 w 101"/>
                <a:gd name="T13" fmla="*/ 394 h 394"/>
                <a:gd name="T14" fmla="*/ 23 w 101"/>
                <a:gd name="T15" fmla="*/ 253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394">
                  <a:moveTo>
                    <a:pt x="23" y="253"/>
                  </a:moveTo>
                  <a:lnTo>
                    <a:pt x="55" y="252"/>
                  </a:lnTo>
                  <a:lnTo>
                    <a:pt x="2" y="197"/>
                  </a:lnTo>
                  <a:lnTo>
                    <a:pt x="42" y="197"/>
                  </a:lnTo>
                  <a:lnTo>
                    <a:pt x="0" y="152"/>
                  </a:lnTo>
                  <a:lnTo>
                    <a:pt x="101" y="0"/>
                  </a:lnTo>
                  <a:lnTo>
                    <a:pt x="101" y="394"/>
                  </a:lnTo>
                  <a:lnTo>
                    <a:pt x="23" y="25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51"/>
            <p:cNvSpPr>
              <a:spLocks/>
            </p:cNvSpPr>
            <p:nvPr/>
          </p:nvSpPr>
          <p:spPr bwMode="auto">
            <a:xfrm>
              <a:off x="3363508" y="5345035"/>
              <a:ext cx="177186" cy="765443"/>
            </a:xfrm>
            <a:custGeom>
              <a:avLst/>
              <a:gdLst>
                <a:gd name="T0" fmla="*/ 0 w 75"/>
                <a:gd name="T1" fmla="*/ 324 h 324"/>
                <a:gd name="T2" fmla="*/ 20 w 75"/>
                <a:gd name="T3" fmla="*/ 0 h 324"/>
                <a:gd name="T4" fmla="*/ 75 w 75"/>
                <a:gd name="T5" fmla="*/ 320 h 324"/>
                <a:gd name="T6" fmla="*/ 0 w 75"/>
                <a:gd name="T7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324"/>
                  </a:moveTo>
                  <a:lnTo>
                    <a:pt x="20" y="0"/>
                  </a:lnTo>
                  <a:lnTo>
                    <a:pt x="75" y="320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52"/>
            <p:cNvSpPr>
              <a:spLocks/>
            </p:cNvSpPr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53"/>
            <p:cNvSpPr>
              <a:spLocks/>
            </p:cNvSpPr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54"/>
            <p:cNvSpPr>
              <a:spLocks/>
            </p:cNvSpPr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55"/>
            <p:cNvSpPr>
              <a:spLocks/>
            </p:cNvSpPr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56"/>
            <p:cNvSpPr>
              <a:spLocks/>
            </p:cNvSpPr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57"/>
            <p:cNvSpPr>
              <a:spLocks/>
            </p:cNvSpPr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5" name="Freeform 58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6" name="Freeform 59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7" name="Freeform 60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61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62"/>
            <p:cNvSpPr>
              <a:spLocks/>
            </p:cNvSpPr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0" name="Freeform 63"/>
            <p:cNvSpPr>
              <a:spLocks/>
            </p:cNvSpPr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1" name="Freeform 64"/>
            <p:cNvSpPr>
              <a:spLocks/>
            </p:cNvSpPr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2" name="Freeform 65"/>
            <p:cNvSpPr>
              <a:spLocks/>
            </p:cNvSpPr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3" name="Freeform 66"/>
            <p:cNvSpPr>
              <a:spLocks/>
            </p:cNvSpPr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4" name="Freeform 67"/>
            <p:cNvSpPr>
              <a:spLocks/>
            </p:cNvSpPr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5" name="Freeform 68"/>
            <p:cNvSpPr>
              <a:spLocks/>
            </p:cNvSpPr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Freeform 69"/>
            <p:cNvSpPr>
              <a:spLocks/>
            </p:cNvSpPr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Freeform 70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Freeform 71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9" name="Freeform 72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0" name="Freeform 73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1" name="Freeform 74"/>
            <p:cNvSpPr>
              <a:spLocks/>
            </p:cNvSpPr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2" name="Freeform 75"/>
            <p:cNvSpPr>
              <a:spLocks/>
            </p:cNvSpPr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3" name="Freeform 76"/>
            <p:cNvSpPr>
              <a:spLocks/>
            </p:cNvSpPr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4" name="Freeform 77"/>
            <p:cNvSpPr>
              <a:spLocks/>
            </p:cNvSpPr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5" name="Freeform 78"/>
            <p:cNvSpPr>
              <a:spLocks/>
            </p:cNvSpPr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6" name="Freeform 79"/>
            <p:cNvSpPr>
              <a:spLocks/>
            </p:cNvSpPr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7" name="Freeform 80"/>
            <p:cNvSpPr>
              <a:spLocks/>
            </p:cNvSpPr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8" name="Freeform 81"/>
            <p:cNvSpPr>
              <a:spLocks/>
            </p:cNvSpPr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9" name="Freeform 82"/>
            <p:cNvSpPr>
              <a:spLocks/>
            </p:cNvSpPr>
            <p:nvPr/>
          </p:nvSpPr>
          <p:spPr bwMode="auto">
            <a:xfrm>
              <a:off x="1584560" y="4941051"/>
              <a:ext cx="444146" cy="411071"/>
            </a:xfrm>
            <a:custGeom>
              <a:avLst/>
              <a:gdLst>
                <a:gd name="T0" fmla="*/ 74 w 106"/>
                <a:gd name="T1" fmla="*/ 28 h 93"/>
                <a:gd name="T2" fmla="*/ 58 w 106"/>
                <a:gd name="T3" fmla="*/ 0 h 93"/>
                <a:gd name="T4" fmla="*/ 40 w 106"/>
                <a:gd name="T5" fmla="*/ 22 h 93"/>
                <a:gd name="T6" fmla="*/ 34 w 106"/>
                <a:gd name="T7" fmla="*/ 21 h 93"/>
                <a:gd name="T8" fmla="*/ 33 w 106"/>
                <a:gd name="T9" fmla="*/ 73 h 93"/>
                <a:gd name="T10" fmla="*/ 50 w 106"/>
                <a:gd name="T11" fmla="*/ 93 h 93"/>
                <a:gd name="T12" fmla="*/ 66 w 106"/>
                <a:gd name="T13" fmla="*/ 83 h 93"/>
                <a:gd name="T14" fmla="*/ 70 w 106"/>
                <a:gd name="T15" fmla="*/ 83 h 93"/>
                <a:gd name="T16" fmla="*/ 74 w 106"/>
                <a:gd name="T17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93">
                  <a:moveTo>
                    <a:pt x="74" y="28"/>
                  </a:moveTo>
                  <a:cubicBezTo>
                    <a:pt x="79" y="17"/>
                    <a:pt x="74" y="0"/>
                    <a:pt x="58" y="0"/>
                  </a:cubicBezTo>
                  <a:cubicBezTo>
                    <a:pt x="45" y="0"/>
                    <a:pt x="39" y="12"/>
                    <a:pt x="40" y="22"/>
                  </a:cubicBezTo>
                  <a:cubicBezTo>
                    <a:pt x="38" y="21"/>
                    <a:pt x="36" y="21"/>
                    <a:pt x="34" y="21"/>
                  </a:cubicBezTo>
                  <a:cubicBezTo>
                    <a:pt x="1" y="21"/>
                    <a:pt x="0" y="71"/>
                    <a:pt x="33" y="73"/>
                  </a:cubicBezTo>
                  <a:cubicBezTo>
                    <a:pt x="32" y="83"/>
                    <a:pt x="37" y="93"/>
                    <a:pt x="50" y="93"/>
                  </a:cubicBezTo>
                  <a:cubicBezTo>
                    <a:pt x="58" y="93"/>
                    <a:pt x="64" y="89"/>
                    <a:pt x="66" y="83"/>
                  </a:cubicBezTo>
                  <a:cubicBezTo>
                    <a:pt x="67" y="83"/>
                    <a:pt x="69" y="83"/>
                    <a:pt x="70" y="83"/>
                  </a:cubicBezTo>
                  <a:cubicBezTo>
                    <a:pt x="104" y="83"/>
                    <a:pt x="106" y="32"/>
                    <a:pt x="74" y="28"/>
                  </a:cubicBezTo>
                </a:path>
              </a:pathLst>
            </a:cu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0" name="Freeform 83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close/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close/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close/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close/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close/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close/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close/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close/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1" name="Freeform 84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2" name="Freeform 85"/>
            <p:cNvSpPr>
              <a:spLocks/>
            </p:cNvSpPr>
            <p:nvPr/>
          </p:nvSpPr>
          <p:spPr bwMode="auto">
            <a:xfrm>
              <a:off x="1775921" y="5347397"/>
              <a:ext cx="101587" cy="1308814"/>
            </a:xfrm>
            <a:custGeom>
              <a:avLst/>
              <a:gdLst>
                <a:gd name="T0" fmla="*/ 11 w 24"/>
                <a:gd name="T1" fmla="*/ 0 h 295"/>
                <a:gd name="T2" fmla="*/ 4 w 24"/>
                <a:gd name="T3" fmla="*/ 1 h 295"/>
                <a:gd name="T4" fmla="*/ 1 w 24"/>
                <a:gd name="T5" fmla="*/ 1 h 295"/>
                <a:gd name="T6" fmla="*/ 0 w 24"/>
                <a:gd name="T7" fmla="*/ 5 h 295"/>
                <a:gd name="T8" fmla="*/ 0 w 24"/>
                <a:gd name="T9" fmla="*/ 287 h 295"/>
                <a:gd name="T10" fmla="*/ 14 w 24"/>
                <a:gd name="T11" fmla="*/ 295 h 295"/>
                <a:gd name="T12" fmla="*/ 0 w 24"/>
                <a:gd name="T13" fmla="*/ 295 h 295"/>
                <a:gd name="T14" fmla="*/ 24 w 24"/>
                <a:gd name="T15" fmla="*/ 295 h 295"/>
                <a:gd name="T16" fmla="*/ 11 w 24"/>
                <a:gd name="T1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5">
                  <a:moveTo>
                    <a:pt x="11" y="0"/>
                  </a:moveTo>
                  <a:cubicBezTo>
                    <a:pt x="9" y="1"/>
                    <a:pt x="7" y="1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5" y="289"/>
                    <a:pt x="10" y="292"/>
                    <a:pt x="14" y="295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24" y="295"/>
                    <a:pt x="24" y="295"/>
                    <a:pt x="24" y="29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3" name="Freeform 86"/>
            <p:cNvSpPr>
              <a:spLocks/>
            </p:cNvSpPr>
            <p:nvPr/>
          </p:nvSpPr>
          <p:spPr bwMode="auto">
            <a:xfrm>
              <a:off x="1801908" y="4258294"/>
              <a:ext cx="205536" cy="694569"/>
            </a:xfrm>
            <a:custGeom>
              <a:avLst/>
              <a:gdLst>
                <a:gd name="T0" fmla="*/ 2 w 49"/>
                <a:gd name="T1" fmla="*/ 0 h 157"/>
                <a:gd name="T2" fmla="*/ 0 w 49"/>
                <a:gd name="T3" fmla="*/ 155 h 157"/>
                <a:gd name="T4" fmla="*/ 6 w 49"/>
                <a:gd name="T5" fmla="*/ 154 h 157"/>
                <a:gd name="T6" fmla="*/ 16 w 49"/>
                <a:gd name="T7" fmla="*/ 157 h 157"/>
                <a:gd name="T8" fmla="*/ 22 w 49"/>
                <a:gd name="T9" fmla="*/ 124 h 157"/>
                <a:gd name="T10" fmla="*/ 32 w 49"/>
                <a:gd name="T11" fmla="*/ 132 h 157"/>
                <a:gd name="T12" fmla="*/ 33 w 49"/>
                <a:gd name="T13" fmla="*/ 130 h 157"/>
                <a:gd name="T14" fmla="*/ 34 w 49"/>
                <a:gd name="T15" fmla="*/ 129 h 157"/>
                <a:gd name="T16" fmla="*/ 34 w 49"/>
                <a:gd name="T17" fmla="*/ 129 h 157"/>
                <a:gd name="T18" fmla="*/ 32 w 49"/>
                <a:gd name="T19" fmla="*/ 110 h 157"/>
                <a:gd name="T20" fmla="*/ 29 w 49"/>
                <a:gd name="T21" fmla="*/ 110 h 157"/>
                <a:gd name="T22" fmla="*/ 32 w 49"/>
                <a:gd name="T23" fmla="*/ 107 h 157"/>
                <a:gd name="T24" fmla="*/ 31 w 49"/>
                <a:gd name="T25" fmla="*/ 97 h 157"/>
                <a:gd name="T26" fmla="*/ 37 w 49"/>
                <a:gd name="T27" fmla="*/ 102 h 157"/>
                <a:gd name="T28" fmla="*/ 38 w 49"/>
                <a:gd name="T29" fmla="*/ 101 h 157"/>
                <a:gd name="T30" fmla="*/ 45 w 49"/>
                <a:gd name="T31" fmla="*/ 95 h 157"/>
                <a:gd name="T32" fmla="*/ 43 w 49"/>
                <a:gd name="T33" fmla="*/ 81 h 157"/>
                <a:gd name="T34" fmla="*/ 49 w 49"/>
                <a:gd name="T35" fmla="*/ 78 h 157"/>
                <a:gd name="T36" fmla="*/ 49 w 49"/>
                <a:gd name="T37" fmla="*/ 78 h 157"/>
                <a:gd name="T38" fmla="*/ 49 w 49"/>
                <a:gd name="T39" fmla="*/ 78 h 157"/>
                <a:gd name="T40" fmla="*/ 2 w 49"/>
                <a:gd name="T4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157">
                  <a:moveTo>
                    <a:pt x="2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2" y="155"/>
                    <a:pt x="4" y="154"/>
                    <a:pt x="6" y="154"/>
                  </a:cubicBezTo>
                  <a:cubicBezTo>
                    <a:pt x="10" y="154"/>
                    <a:pt x="13" y="155"/>
                    <a:pt x="16" y="157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4" name="Freeform 87"/>
            <p:cNvSpPr>
              <a:spLocks/>
            </p:cNvSpPr>
            <p:nvPr/>
          </p:nvSpPr>
          <p:spPr bwMode="auto">
            <a:xfrm>
              <a:off x="1775921" y="4258294"/>
              <a:ext cx="35437" cy="704019"/>
            </a:xfrm>
            <a:custGeom>
              <a:avLst/>
              <a:gdLst>
                <a:gd name="T0" fmla="*/ 8 w 8"/>
                <a:gd name="T1" fmla="*/ 0 h 159"/>
                <a:gd name="T2" fmla="*/ 8 w 8"/>
                <a:gd name="T3" fmla="*/ 0 h 159"/>
                <a:gd name="T4" fmla="*/ 0 w 8"/>
                <a:gd name="T5" fmla="*/ 11 h 159"/>
                <a:gd name="T6" fmla="*/ 0 w 8"/>
                <a:gd name="T7" fmla="*/ 159 h 159"/>
                <a:gd name="T8" fmla="*/ 6 w 8"/>
                <a:gd name="T9" fmla="*/ 155 h 159"/>
                <a:gd name="T10" fmla="*/ 8 w 8"/>
                <a:gd name="T1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9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" y="157"/>
                    <a:pt x="4" y="156"/>
                    <a:pt x="6" y="15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5" name="Freeform 88"/>
            <p:cNvSpPr>
              <a:spLocks/>
            </p:cNvSpPr>
            <p:nvPr/>
          </p:nvSpPr>
          <p:spPr bwMode="auto">
            <a:xfrm>
              <a:off x="1948382" y="5082799"/>
              <a:ext cx="519746" cy="399259"/>
            </a:xfrm>
            <a:custGeom>
              <a:avLst/>
              <a:gdLst>
                <a:gd name="T0" fmla="*/ 1 w 124"/>
                <a:gd name="T1" fmla="*/ 0 h 90"/>
                <a:gd name="T2" fmla="*/ 0 w 124"/>
                <a:gd name="T3" fmla="*/ 1 h 90"/>
                <a:gd name="T4" fmla="*/ 8 w 124"/>
                <a:gd name="T5" fmla="*/ 32 h 90"/>
                <a:gd name="T6" fmla="*/ 124 w 124"/>
                <a:gd name="T7" fmla="*/ 90 h 90"/>
                <a:gd name="T8" fmla="*/ 102 w 124"/>
                <a:gd name="T9" fmla="*/ 26 h 90"/>
                <a:gd name="T10" fmla="*/ 84 w 124"/>
                <a:gd name="T11" fmla="*/ 38 h 90"/>
                <a:gd name="T12" fmla="*/ 65 w 124"/>
                <a:gd name="T13" fmla="*/ 16 h 90"/>
                <a:gd name="T14" fmla="*/ 63 w 124"/>
                <a:gd name="T15" fmla="*/ 36 h 90"/>
                <a:gd name="T16" fmla="*/ 39 w 124"/>
                <a:gd name="T17" fmla="*/ 8 h 90"/>
                <a:gd name="T18" fmla="*/ 38 w 124"/>
                <a:gd name="T19" fmla="*/ 24 h 90"/>
                <a:gd name="T20" fmla="*/ 1 w 124"/>
                <a:gd name="T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9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8"/>
                    <a:pt x="12" y="21"/>
                    <a:pt x="8" y="32"/>
                  </a:cubicBezTo>
                  <a:cubicBezTo>
                    <a:pt x="124" y="90"/>
                    <a:pt x="124" y="90"/>
                    <a:pt x="124" y="90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6" name="Freeform 89"/>
            <p:cNvSpPr>
              <a:spLocks/>
            </p:cNvSpPr>
            <p:nvPr/>
          </p:nvSpPr>
          <p:spPr bwMode="auto">
            <a:xfrm>
              <a:off x="1834983" y="5224548"/>
              <a:ext cx="633145" cy="380359"/>
            </a:xfrm>
            <a:custGeom>
              <a:avLst/>
              <a:gdLst>
                <a:gd name="T0" fmla="*/ 35 w 151"/>
                <a:gd name="T1" fmla="*/ 0 h 86"/>
                <a:gd name="T2" fmla="*/ 10 w 151"/>
                <a:gd name="T3" fmla="*/ 19 h 86"/>
                <a:gd name="T4" fmla="*/ 6 w 151"/>
                <a:gd name="T5" fmla="*/ 19 h 86"/>
                <a:gd name="T6" fmla="*/ 0 w 151"/>
                <a:gd name="T7" fmla="*/ 27 h 86"/>
                <a:gd name="T8" fmla="*/ 12 w 151"/>
                <a:gd name="T9" fmla="*/ 44 h 86"/>
                <a:gd name="T10" fmla="*/ 21 w 151"/>
                <a:gd name="T11" fmla="*/ 24 h 86"/>
                <a:gd name="T12" fmla="*/ 38 w 151"/>
                <a:gd name="T13" fmla="*/ 73 h 86"/>
                <a:gd name="T14" fmla="*/ 50 w 151"/>
                <a:gd name="T15" fmla="*/ 48 h 86"/>
                <a:gd name="T16" fmla="*/ 63 w 151"/>
                <a:gd name="T17" fmla="*/ 86 h 86"/>
                <a:gd name="T18" fmla="*/ 151 w 151"/>
                <a:gd name="T19" fmla="*/ 58 h 86"/>
                <a:gd name="T20" fmla="*/ 35 w 151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86">
                  <a:moveTo>
                    <a:pt x="35" y="0"/>
                  </a:moveTo>
                  <a:cubicBezTo>
                    <a:pt x="32" y="11"/>
                    <a:pt x="24" y="19"/>
                    <a:pt x="10" y="19"/>
                  </a:cubicBezTo>
                  <a:cubicBezTo>
                    <a:pt x="9" y="19"/>
                    <a:pt x="7" y="19"/>
                    <a:pt x="6" y="19"/>
                  </a:cubicBezTo>
                  <a:cubicBezTo>
                    <a:pt x="5" y="22"/>
                    <a:pt x="3" y="25"/>
                    <a:pt x="0" y="2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7" name="Freeform 90"/>
            <p:cNvSpPr>
              <a:spLocks/>
            </p:cNvSpPr>
            <p:nvPr/>
          </p:nvSpPr>
          <p:spPr bwMode="auto">
            <a:xfrm>
              <a:off x="1868058" y="4487455"/>
              <a:ext cx="444146" cy="489033"/>
            </a:xfrm>
            <a:custGeom>
              <a:avLst/>
              <a:gdLst>
                <a:gd name="T0" fmla="*/ 106 w 106"/>
                <a:gd name="T1" fmla="*/ 0 h 110"/>
                <a:gd name="T2" fmla="*/ 33 w 106"/>
                <a:gd name="T3" fmla="*/ 26 h 110"/>
                <a:gd name="T4" fmla="*/ 27 w 106"/>
                <a:gd name="T5" fmla="*/ 29 h 110"/>
                <a:gd name="T6" fmla="*/ 29 w 106"/>
                <a:gd name="T7" fmla="*/ 43 h 110"/>
                <a:gd name="T8" fmla="*/ 29 w 106"/>
                <a:gd name="T9" fmla="*/ 43 h 110"/>
                <a:gd name="T10" fmla="*/ 29 w 106"/>
                <a:gd name="T11" fmla="*/ 43 h 110"/>
                <a:gd name="T12" fmla="*/ 30 w 106"/>
                <a:gd name="T13" fmla="*/ 58 h 110"/>
                <a:gd name="T14" fmla="*/ 21 w 106"/>
                <a:gd name="T15" fmla="*/ 50 h 110"/>
                <a:gd name="T16" fmla="*/ 21 w 106"/>
                <a:gd name="T17" fmla="*/ 50 h 110"/>
                <a:gd name="T18" fmla="*/ 15 w 106"/>
                <a:gd name="T19" fmla="*/ 45 h 110"/>
                <a:gd name="T20" fmla="*/ 16 w 106"/>
                <a:gd name="T21" fmla="*/ 55 h 110"/>
                <a:gd name="T22" fmla="*/ 16 w 106"/>
                <a:gd name="T23" fmla="*/ 58 h 110"/>
                <a:gd name="T24" fmla="*/ 16 w 106"/>
                <a:gd name="T25" fmla="*/ 58 h 110"/>
                <a:gd name="T26" fmla="*/ 16 w 106"/>
                <a:gd name="T27" fmla="*/ 58 h 110"/>
                <a:gd name="T28" fmla="*/ 18 w 106"/>
                <a:gd name="T29" fmla="*/ 77 h 110"/>
                <a:gd name="T30" fmla="*/ 19 w 106"/>
                <a:gd name="T31" fmla="*/ 82 h 110"/>
                <a:gd name="T32" fmla="*/ 16 w 106"/>
                <a:gd name="T33" fmla="*/ 80 h 110"/>
                <a:gd name="T34" fmla="*/ 16 w 106"/>
                <a:gd name="T35" fmla="*/ 80 h 110"/>
                <a:gd name="T36" fmla="*/ 16 w 106"/>
                <a:gd name="T37" fmla="*/ 80 h 110"/>
                <a:gd name="T38" fmla="*/ 6 w 106"/>
                <a:gd name="T39" fmla="*/ 72 h 110"/>
                <a:gd name="T40" fmla="*/ 0 w 106"/>
                <a:gd name="T41" fmla="*/ 105 h 110"/>
                <a:gd name="T42" fmla="*/ 5 w 106"/>
                <a:gd name="T43" fmla="*/ 110 h 110"/>
                <a:gd name="T44" fmla="*/ 26 w 106"/>
                <a:gd name="T45" fmla="*/ 101 h 110"/>
                <a:gd name="T46" fmla="*/ 106 w 106"/>
                <a:gd name="T4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6" h="110">
                  <a:moveTo>
                    <a:pt x="106" y="0"/>
                  </a:moveTo>
                  <a:cubicBezTo>
                    <a:pt x="33" y="26"/>
                    <a:pt x="33" y="26"/>
                    <a:pt x="33" y="26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" y="106"/>
                    <a:pt x="4" y="108"/>
                    <a:pt x="5" y="110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8" name="Freeform 91"/>
            <p:cNvSpPr>
              <a:spLocks noEditPoints="1"/>
            </p:cNvSpPr>
            <p:nvPr/>
          </p:nvSpPr>
          <p:spPr bwMode="auto">
            <a:xfrm>
              <a:off x="1894045" y="4487455"/>
              <a:ext cx="418159" cy="600070"/>
            </a:xfrm>
            <a:custGeom>
              <a:avLst/>
              <a:gdLst>
                <a:gd name="T0" fmla="*/ 1 w 100"/>
                <a:gd name="T1" fmla="*/ 126 h 135"/>
                <a:gd name="T2" fmla="*/ 0 w 100"/>
                <a:gd name="T3" fmla="*/ 130 h 135"/>
                <a:gd name="T4" fmla="*/ 13 w 100"/>
                <a:gd name="T5" fmla="*/ 135 h 135"/>
                <a:gd name="T6" fmla="*/ 14 w 100"/>
                <a:gd name="T7" fmla="*/ 134 h 135"/>
                <a:gd name="T8" fmla="*/ 1 w 100"/>
                <a:gd name="T9" fmla="*/ 126 h 135"/>
                <a:gd name="T10" fmla="*/ 100 w 100"/>
                <a:gd name="T11" fmla="*/ 0 h 135"/>
                <a:gd name="T12" fmla="*/ 20 w 100"/>
                <a:gd name="T13" fmla="*/ 101 h 135"/>
                <a:gd name="T14" fmla="*/ 55 w 100"/>
                <a:gd name="T15" fmla="*/ 86 h 135"/>
                <a:gd name="T16" fmla="*/ 54 w 100"/>
                <a:gd name="T17" fmla="*/ 102 h 135"/>
                <a:gd name="T18" fmla="*/ 66 w 100"/>
                <a:gd name="T19" fmla="*/ 91 h 135"/>
                <a:gd name="T20" fmla="*/ 66 w 100"/>
                <a:gd name="T21" fmla="*/ 90 h 135"/>
                <a:gd name="T22" fmla="*/ 67 w 100"/>
                <a:gd name="T23" fmla="*/ 90 h 135"/>
                <a:gd name="T24" fmla="*/ 81 w 100"/>
                <a:gd name="T25" fmla="*/ 77 h 135"/>
                <a:gd name="T26" fmla="*/ 81 w 100"/>
                <a:gd name="T27" fmla="*/ 89 h 135"/>
                <a:gd name="T28" fmla="*/ 91 w 100"/>
                <a:gd name="T29" fmla="*/ 88 h 135"/>
                <a:gd name="T30" fmla="*/ 95 w 100"/>
                <a:gd name="T31" fmla="*/ 84 h 135"/>
                <a:gd name="T32" fmla="*/ 100 w 100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35">
                  <a:moveTo>
                    <a:pt x="1" y="126"/>
                  </a:moveTo>
                  <a:cubicBezTo>
                    <a:pt x="1" y="127"/>
                    <a:pt x="1" y="128"/>
                    <a:pt x="0" y="130"/>
                  </a:cubicBezTo>
                  <a:cubicBezTo>
                    <a:pt x="5" y="130"/>
                    <a:pt x="9" y="132"/>
                    <a:pt x="13" y="135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" y="126"/>
                    <a:pt x="1" y="126"/>
                    <a:pt x="1" y="126"/>
                  </a:cubicBezTo>
                  <a:moveTo>
                    <a:pt x="100" y="0"/>
                  </a:moveTo>
                  <a:cubicBezTo>
                    <a:pt x="20" y="101"/>
                    <a:pt x="20" y="101"/>
                    <a:pt x="20" y="101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9" name="Freeform 92"/>
            <p:cNvSpPr>
              <a:spLocks/>
            </p:cNvSpPr>
            <p:nvPr/>
          </p:nvSpPr>
          <p:spPr bwMode="auto">
            <a:xfrm>
              <a:off x="1889320" y="4830014"/>
              <a:ext cx="720556" cy="212623"/>
            </a:xfrm>
            <a:custGeom>
              <a:avLst/>
              <a:gdLst>
                <a:gd name="T0" fmla="*/ 82 w 172"/>
                <a:gd name="T1" fmla="*/ 0 h 48"/>
                <a:gd name="T2" fmla="*/ 68 w 172"/>
                <a:gd name="T3" fmla="*/ 13 h 48"/>
                <a:gd name="T4" fmla="*/ 67 w 172"/>
                <a:gd name="T5" fmla="*/ 14 h 48"/>
                <a:gd name="T6" fmla="*/ 55 w 172"/>
                <a:gd name="T7" fmla="*/ 25 h 48"/>
                <a:gd name="T8" fmla="*/ 56 w 172"/>
                <a:gd name="T9" fmla="*/ 9 h 48"/>
                <a:gd name="T10" fmla="*/ 21 w 172"/>
                <a:gd name="T11" fmla="*/ 24 h 48"/>
                <a:gd name="T12" fmla="*/ 0 w 172"/>
                <a:gd name="T13" fmla="*/ 33 h 48"/>
                <a:gd name="T14" fmla="*/ 2 w 172"/>
                <a:gd name="T15" fmla="*/ 40 h 48"/>
                <a:gd name="T16" fmla="*/ 172 w 172"/>
                <a:gd name="T17" fmla="*/ 48 h 48"/>
                <a:gd name="T18" fmla="*/ 103 w 172"/>
                <a:gd name="T19" fmla="*/ 1 h 48"/>
                <a:gd name="T20" fmla="*/ 96 w 172"/>
                <a:gd name="T21" fmla="*/ 7 h 48"/>
                <a:gd name="T22" fmla="*/ 92 w 172"/>
                <a:gd name="T23" fmla="*/ 11 h 48"/>
                <a:gd name="T24" fmla="*/ 81 w 172"/>
                <a:gd name="T25" fmla="*/ 20 h 48"/>
                <a:gd name="T26" fmla="*/ 82 w 172"/>
                <a:gd name="T27" fmla="*/ 12 h 48"/>
                <a:gd name="T28" fmla="*/ 82 w 172"/>
                <a:gd name="T2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48">
                  <a:moveTo>
                    <a:pt x="82" y="0"/>
                  </a:moveTo>
                  <a:cubicBezTo>
                    <a:pt x="68" y="13"/>
                    <a:pt x="68" y="13"/>
                    <a:pt x="68" y="13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5"/>
                    <a:pt x="2" y="38"/>
                    <a:pt x="2" y="40"/>
                  </a:cubicBezTo>
                  <a:cubicBezTo>
                    <a:pt x="172" y="48"/>
                    <a:pt x="172" y="48"/>
                    <a:pt x="172" y="48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0" name="Freeform 93"/>
            <p:cNvSpPr>
              <a:spLocks/>
            </p:cNvSpPr>
            <p:nvPr/>
          </p:nvSpPr>
          <p:spPr bwMode="auto">
            <a:xfrm>
              <a:off x="1898770" y="5007200"/>
              <a:ext cx="711107" cy="243335"/>
            </a:xfrm>
            <a:custGeom>
              <a:avLst/>
              <a:gdLst>
                <a:gd name="T0" fmla="*/ 0 w 170"/>
                <a:gd name="T1" fmla="*/ 0 h 55"/>
                <a:gd name="T2" fmla="*/ 0 w 170"/>
                <a:gd name="T3" fmla="*/ 9 h 55"/>
                <a:gd name="T4" fmla="*/ 13 w 170"/>
                <a:gd name="T5" fmla="*/ 17 h 55"/>
                <a:gd name="T6" fmla="*/ 50 w 170"/>
                <a:gd name="T7" fmla="*/ 41 h 55"/>
                <a:gd name="T8" fmla="*/ 51 w 170"/>
                <a:gd name="T9" fmla="*/ 25 h 55"/>
                <a:gd name="T10" fmla="*/ 75 w 170"/>
                <a:gd name="T11" fmla="*/ 53 h 55"/>
                <a:gd name="T12" fmla="*/ 77 w 170"/>
                <a:gd name="T13" fmla="*/ 33 h 55"/>
                <a:gd name="T14" fmla="*/ 96 w 170"/>
                <a:gd name="T15" fmla="*/ 55 h 55"/>
                <a:gd name="T16" fmla="*/ 114 w 170"/>
                <a:gd name="T17" fmla="*/ 43 h 55"/>
                <a:gd name="T18" fmla="*/ 170 w 170"/>
                <a:gd name="T19" fmla="*/ 8 h 55"/>
                <a:gd name="T20" fmla="*/ 0 w 170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55">
                  <a:moveTo>
                    <a:pt x="0" y="0"/>
                  </a:moveTo>
                  <a:cubicBezTo>
                    <a:pt x="1" y="3"/>
                    <a:pt x="1" y="6"/>
                    <a:pt x="0" y="9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1" name="Freeform 94"/>
            <p:cNvSpPr>
              <a:spLocks/>
            </p:cNvSpPr>
            <p:nvPr/>
          </p:nvSpPr>
          <p:spPr bwMode="auto">
            <a:xfrm>
              <a:off x="1775921" y="5352122"/>
              <a:ext cx="4725" cy="18900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2" name="Freeform 95"/>
            <p:cNvSpPr>
              <a:spLocks/>
            </p:cNvSpPr>
            <p:nvPr/>
          </p:nvSpPr>
          <p:spPr bwMode="auto">
            <a:xfrm>
              <a:off x="1775921" y="4941051"/>
              <a:ext cx="222073" cy="411071"/>
            </a:xfrm>
            <a:custGeom>
              <a:avLst/>
              <a:gdLst>
                <a:gd name="T0" fmla="*/ 12 w 53"/>
                <a:gd name="T1" fmla="*/ 0 h 93"/>
                <a:gd name="T2" fmla="*/ 6 w 53"/>
                <a:gd name="T3" fmla="*/ 1 h 93"/>
                <a:gd name="T4" fmla="*/ 6 w 53"/>
                <a:gd name="T5" fmla="*/ 1 h 93"/>
                <a:gd name="T6" fmla="*/ 0 w 53"/>
                <a:gd name="T7" fmla="*/ 5 h 93"/>
                <a:gd name="T8" fmla="*/ 0 w 53"/>
                <a:gd name="T9" fmla="*/ 93 h 93"/>
                <a:gd name="T10" fmla="*/ 1 w 53"/>
                <a:gd name="T11" fmla="*/ 93 h 93"/>
                <a:gd name="T12" fmla="*/ 4 w 53"/>
                <a:gd name="T13" fmla="*/ 93 h 93"/>
                <a:gd name="T14" fmla="*/ 11 w 53"/>
                <a:gd name="T15" fmla="*/ 92 h 93"/>
                <a:gd name="T16" fmla="*/ 11 w 53"/>
                <a:gd name="T17" fmla="*/ 92 h 93"/>
                <a:gd name="T18" fmla="*/ 14 w 53"/>
                <a:gd name="T19" fmla="*/ 91 h 93"/>
                <a:gd name="T20" fmla="*/ 14 w 53"/>
                <a:gd name="T21" fmla="*/ 91 h 93"/>
                <a:gd name="T22" fmla="*/ 14 w 53"/>
                <a:gd name="T23" fmla="*/ 91 h 93"/>
                <a:gd name="T24" fmla="*/ 20 w 53"/>
                <a:gd name="T25" fmla="*/ 83 h 93"/>
                <a:gd name="T26" fmla="*/ 24 w 53"/>
                <a:gd name="T27" fmla="*/ 83 h 93"/>
                <a:gd name="T28" fmla="*/ 49 w 53"/>
                <a:gd name="T29" fmla="*/ 64 h 93"/>
                <a:gd name="T30" fmla="*/ 41 w 53"/>
                <a:gd name="T31" fmla="*/ 33 h 93"/>
                <a:gd name="T32" fmla="*/ 28 w 53"/>
                <a:gd name="T33" fmla="*/ 28 h 93"/>
                <a:gd name="T34" fmla="*/ 29 w 53"/>
                <a:gd name="T35" fmla="*/ 24 h 93"/>
                <a:gd name="T36" fmla="*/ 29 w 53"/>
                <a:gd name="T37" fmla="*/ 15 h 93"/>
                <a:gd name="T38" fmla="*/ 27 w 53"/>
                <a:gd name="T39" fmla="*/ 8 h 93"/>
                <a:gd name="T40" fmla="*/ 22 w 53"/>
                <a:gd name="T41" fmla="*/ 3 h 93"/>
                <a:gd name="T42" fmla="*/ 12 w 5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93">
                  <a:moveTo>
                    <a:pt x="12" y="0"/>
                  </a:moveTo>
                  <a:cubicBezTo>
                    <a:pt x="10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2" y="3"/>
                    <a:pt x="0" y="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1" y="93"/>
                    <a:pt x="1" y="93"/>
                  </a:cubicBezTo>
                  <a:cubicBezTo>
                    <a:pt x="2" y="93"/>
                    <a:pt x="3" y="93"/>
                    <a:pt x="4" y="93"/>
                  </a:cubicBezTo>
                  <a:cubicBezTo>
                    <a:pt x="7" y="93"/>
                    <a:pt x="9" y="93"/>
                    <a:pt x="11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2" y="91"/>
                    <a:pt x="13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7" y="89"/>
                    <a:pt x="19" y="86"/>
                    <a:pt x="20" y="83"/>
                  </a:cubicBezTo>
                  <a:cubicBezTo>
                    <a:pt x="21" y="83"/>
                    <a:pt x="23" y="83"/>
                    <a:pt x="24" y="83"/>
                  </a:cubicBezTo>
                  <a:cubicBezTo>
                    <a:pt x="38" y="83"/>
                    <a:pt x="46" y="75"/>
                    <a:pt x="49" y="64"/>
                  </a:cubicBezTo>
                  <a:cubicBezTo>
                    <a:pt x="53" y="53"/>
                    <a:pt x="50" y="40"/>
                    <a:pt x="41" y="33"/>
                  </a:cubicBezTo>
                  <a:cubicBezTo>
                    <a:pt x="37" y="30"/>
                    <a:pt x="33" y="28"/>
                    <a:pt x="28" y="28"/>
                  </a:cubicBezTo>
                  <a:cubicBezTo>
                    <a:pt x="29" y="26"/>
                    <a:pt x="29" y="25"/>
                    <a:pt x="29" y="24"/>
                  </a:cubicBezTo>
                  <a:cubicBezTo>
                    <a:pt x="30" y="21"/>
                    <a:pt x="30" y="18"/>
                    <a:pt x="29" y="15"/>
                  </a:cubicBezTo>
                  <a:cubicBezTo>
                    <a:pt x="29" y="13"/>
                    <a:pt x="28" y="10"/>
                    <a:pt x="27" y="8"/>
                  </a:cubicBezTo>
                  <a:cubicBezTo>
                    <a:pt x="26" y="6"/>
                    <a:pt x="24" y="4"/>
                    <a:pt x="22" y="3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6" name="Freeform 159"/>
            <p:cNvSpPr>
              <a:spLocks/>
            </p:cNvSpPr>
            <p:nvPr/>
          </p:nvSpPr>
          <p:spPr bwMode="auto">
            <a:xfrm>
              <a:off x="967953" y="6606599"/>
              <a:ext cx="274048" cy="49612"/>
            </a:xfrm>
            <a:custGeom>
              <a:avLst/>
              <a:gdLst>
                <a:gd name="T0" fmla="*/ 65 w 65"/>
                <a:gd name="T1" fmla="*/ 11 h 11"/>
                <a:gd name="T2" fmla="*/ 33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3" y="0"/>
                  </a:cubicBezTo>
                  <a:cubicBezTo>
                    <a:pt x="20" y="0"/>
                    <a:pt x="9" y="4"/>
                    <a:pt x="0" y="11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7" name="Freeform 160"/>
            <p:cNvSpPr>
              <a:spLocks/>
            </p:cNvSpPr>
            <p:nvPr/>
          </p:nvSpPr>
          <p:spPr bwMode="auto">
            <a:xfrm>
              <a:off x="1563298" y="6606599"/>
              <a:ext cx="271685" cy="49612"/>
            </a:xfrm>
            <a:custGeom>
              <a:avLst/>
              <a:gdLst>
                <a:gd name="T0" fmla="*/ 65 w 65"/>
                <a:gd name="T1" fmla="*/ 11 h 11"/>
                <a:gd name="T2" fmla="*/ 32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2" y="0"/>
                  </a:cubicBezTo>
                  <a:cubicBezTo>
                    <a:pt x="20" y="0"/>
                    <a:pt x="9" y="4"/>
                    <a:pt x="0" y="11"/>
                  </a:cubicBezTo>
                  <a:cubicBezTo>
                    <a:pt x="65" y="11"/>
                    <a:pt x="65" y="11"/>
                    <a:pt x="65" y="1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8" name="Freeform 161"/>
            <p:cNvSpPr>
              <a:spLocks/>
            </p:cNvSpPr>
            <p:nvPr/>
          </p:nvSpPr>
          <p:spPr bwMode="auto">
            <a:xfrm>
              <a:off x="1093164" y="6292389"/>
              <a:ext cx="616607" cy="363822"/>
            </a:xfrm>
            <a:custGeom>
              <a:avLst/>
              <a:gdLst>
                <a:gd name="T0" fmla="*/ 146 w 147"/>
                <a:gd name="T1" fmla="*/ 82 h 82"/>
                <a:gd name="T2" fmla="*/ 147 w 147"/>
                <a:gd name="T3" fmla="*/ 73 h 82"/>
                <a:gd name="T4" fmla="*/ 73 w 147"/>
                <a:gd name="T5" fmla="*/ 0 h 82"/>
                <a:gd name="T6" fmla="*/ 0 w 147"/>
                <a:gd name="T7" fmla="*/ 73 h 82"/>
                <a:gd name="T8" fmla="*/ 1 w 147"/>
                <a:gd name="T9" fmla="*/ 82 h 82"/>
                <a:gd name="T10" fmla="*/ 146 w 14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82">
                  <a:moveTo>
                    <a:pt x="146" y="82"/>
                  </a:moveTo>
                  <a:cubicBezTo>
                    <a:pt x="146" y="79"/>
                    <a:pt x="147" y="76"/>
                    <a:pt x="147" y="73"/>
                  </a:cubicBezTo>
                  <a:cubicBezTo>
                    <a:pt x="147" y="33"/>
                    <a:pt x="114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46" y="82"/>
                    <a:pt x="146" y="82"/>
                    <a:pt x="146" y="82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9" name="Oval 162"/>
            <p:cNvSpPr>
              <a:spLocks noChangeArrowheads="1"/>
            </p:cNvSpPr>
            <p:nvPr/>
          </p:nvSpPr>
          <p:spPr bwMode="auto">
            <a:xfrm>
              <a:off x="1178213" y="6443587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0" name="Oval 163"/>
            <p:cNvSpPr>
              <a:spLocks noChangeArrowheads="1"/>
            </p:cNvSpPr>
            <p:nvPr/>
          </p:nvSpPr>
          <p:spPr bwMode="auto">
            <a:xfrm>
              <a:off x="1367212" y="6342001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1" name="Freeform 164"/>
            <p:cNvSpPr>
              <a:spLocks/>
            </p:cNvSpPr>
            <p:nvPr/>
          </p:nvSpPr>
          <p:spPr bwMode="auto">
            <a:xfrm>
              <a:off x="1329412" y="6559349"/>
              <a:ext cx="129936" cy="96862"/>
            </a:xfrm>
            <a:custGeom>
              <a:avLst/>
              <a:gdLst>
                <a:gd name="T0" fmla="*/ 29 w 31"/>
                <a:gd name="T1" fmla="*/ 22 h 22"/>
                <a:gd name="T2" fmla="*/ 31 w 31"/>
                <a:gd name="T3" fmla="*/ 17 h 22"/>
                <a:gd name="T4" fmla="*/ 16 w 31"/>
                <a:gd name="T5" fmla="*/ 0 h 22"/>
                <a:gd name="T6" fmla="*/ 0 w 31"/>
                <a:gd name="T7" fmla="*/ 15 h 22"/>
                <a:gd name="T8" fmla="*/ 1 w 31"/>
                <a:gd name="T9" fmla="*/ 22 h 22"/>
                <a:gd name="T10" fmla="*/ 29 w 3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2">
                  <a:moveTo>
                    <a:pt x="29" y="22"/>
                  </a:moveTo>
                  <a:cubicBezTo>
                    <a:pt x="30" y="20"/>
                    <a:pt x="31" y="18"/>
                    <a:pt x="31" y="17"/>
                  </a:cubicBezTo>
                  <a:cubicBezTo>
                    <a:pt x="31" y="8"/>
                    <a:pt x="25" y="1"/>
                    <a:pt x="16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17"/>
                    <a:pt x="0" y="20"/>
                    <a:pt x="1" y="22"/>
                  </a:cubicBezTo>
                  <a:cubicBezTo>
                    <a:pt x="29" y="22"/>
                    <a:pt x="29" y="22"/>
                    <a:pt x="29" y="22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2" name="Freeform 165"/>
            <p:cNvSpPr>
              <a:spLocks/>
            </p:cNvSpPr>
            <p:nvPr/>
          </p:nvSpPr>
          <p:spPr bwMode="auto">
            <a:xfrm>
              <a:off x="1518411" y="6493200"/>
              <a:ext cx="141749" cy="153561"/>
            </a:xfrm>
            <a:custGeom>
              <a:avLst/>
              <a:gdLst>
                <a:gd name="T0" fmla="*/ 32 w 34"/>
                <a:gd name="T1" fmla="*/ 14 h 35"/>
                <a:gd name="T2" fmla="*/ 21 w 34"/>
                <a:gd name="T3" fmla="*/ 32 h 35"/>
                <a:gd name="T4" fmla="*/ 2 w 34"/>
                <a:gd name="T5" fmla="*/ 21 h 35"/>
                <a:gd name="T6" fmla="*/ 13 w 34"/>
                <a:gd name="T7" fmla="*/ 2 h 35"/>
                <a:gd name="T8" fmla="*/ 32 w 34"/>
                <a:gd name="T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2" y="14"/>
                  </a:moveTo>
                  <a:cubicBezTo>
                    <a:pt x="34" y="22"/>
                    <a:pt x="29" y="30"/>
                    <a:pt x="21" y="32"/>
                  </a:cubicBezTo>
                  <a:cubicBezTo>
                    <a:pt x="12" y="35"/>
                    <a:pt x="4" y="30"/>
                    <a:pt x="2" y="21"/>
                  </a:cubicBezTo>
                  <a:cubicBezTo>
                    <a:pt x="0" y="13"/>
                    <a:pt x="5" y="4"/>
                    <a:pt x="13" y="2"/>
                  </a:cubicBezTo>
                  <a:cubicBezTo>
                    <a:pt x="21" y="0"/>
                    <a:pt x="30" y="5"/>
                    <a:pt x="32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3" name="Freeform 166"/>
            <p:cNvSpPr>
              <a:spLocks/>
            </p:cNvSpPr>
            <p:nvPr/>
          </p:nvSpPr>
          <p:spPr bwMode="auto">
            <a:xfrm>
              <a:off x="1705047" y="6606599"/>
              <a:ext cx="129936" cy="49612"/>
            </a:xfrm>
            <a:custGeom>
              <a:avLst/>
              <a:gdLst>
                <a:gd name="T0" fmla="*/ 1 w 31"/>
                <a:gd name="T1" fmla="*/ 0 h 11"/>
                <a:gd name="T2" fmla="*/ 1 w 31"/>
                <a:gd name="T3" fmla="*/ 2 h 11"/>
                <a:gd name="T4" fmla="*/ 0 w 31"/>
                <a:gd name="T5" fmla="*/ 11 h 11"/>
                <a:gd name="T6" fmla="*/ 31 w 31"/>
                <a:gd name="T7" fmla="*/ 11 h 11"/>
                <a:gd name="T8" fmla="*/ 1 w 31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1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3" y="5"/>
                    <a:pt x="12" y="1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4" name="Freeform 167"/>
            <p:cNvSpPr>
              <a:spLocks noEditPoints="1"/>
            </p:cNvSpPr>
            <p:nvPr/>
          </p:nvSpPr>
          <p:spPr bwMode="auto">
            <a:xfrm>
              <a:off x="1426274" y="6297114"/>
              <a:ext cx="283498" cy="359097"/>
            </a:xfrm>
            <a:custGeom>
              <a:avLst/>
              <a:gdLst>
                <a:gd name="T0" fmla="*/ 39 w 68"/>
                <a:gd name="T1" fmla="*/ 77 h 81"/>
                <a:gd name="T2" fmla="*/ 24 w 68"/>
                <a:gd name="T3" fmla="*/ 65 h 81"/>
                <a:gd name="T4" fmla="*/ 35 w 68"/>
                <a:gd name="T5" fmla="*/ 46 h 81"/>
                <a:gd name="T6" fmla="*/ 39 w 68"/>
                <a:gd name="T7" fmla="*/ 46 h 81"/>
                <a:gd name="T8" fmla="*/ 54 w 68"/>
                <a:gd name="T9" fmla="*/ 58 h 81"/>
                <a:gd name="T10" fmla="*/ 43 w 68"/>
                <a:gd name="T11" fmla="*/ 76 h 81"/>
                <a:gd name="T12" fmla="*/ 39 w 68"/>
                <a:gd name="T13" fmla="*/ 77 h 81"/>
                <a:gd name="T14" fmla="*/ 0 w 68"/>
                <a:gd name="T15" fmla="*/ 0 h 81"/>
                <a:gd name="T16" fmla="*/ 0 w 68"/>
                <a:gd name="T17" fmla="*/ 10 h 81"/>
                <a:gd name="T18" fmla="*/ 1 w 68"/>
                <a:gd name="T19" fmla="*/ 10 h 81"/>
                <a:gd name="T20" fmla="*/ 17 w 68"/>
                <a:gd name="T21" fmla="*/ 26 h 81"/>
                <a:gd name="T22" fmla="*/ 1 w 68"/>
                <a:gd name="T23" fmla="*/ 41 h 81"/>
                <a:gd name="T24" fmla="*/ 0 w 68"/>
                <a:gd name="T25" fmla="*/ 41 h 81"/>
                <a:gd name="T26" fmla="*/ 0 w 68"/>
                <a:gd name="T27" fmla="*/ 61 h 81"/>
                <a:gd name="T28" fmla="*/ 8 w 68"/>
                <a:gd name="T29" fmla="*/ 76 h 81"/>
                <a:gd name="T30" fmla="*/ 6 w 68"/>
                <a:gd name="T31" fmla="*/ 81 h 81"/>
                <a:gd name="T32" fmla="*/ 67 w 68"/>
                <a:gd name="T33" fmla="*/ 81 h 81"/>
                <a:gd name="T34" fmla="*/ 68 w 68"/>
                <a:gd name="T35" fmla="*/ 72 h 81"/>
                <a:gd name="T36" fmla="*/ 68 w 68"/>
                <a:gd name="T37" fmla="*/ 70 h 81"/>
                <a:gd name="T38" fmla="*/ 68 w 68"/>
                <a:gd name="T39" fmla="*/ 70 h 81"/>
                <a:gd name="T40" fmla="*/ 0 w 68"/>
                <a:gd name="T4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1">
                  <a:moveTo>
                    <a:pt x="39" y="77"/>
                  </a:moveTo>
                  <a:cubicBezTo>
                    <a:pt x="32" y="77"/>
                    <a:pt x="26" y="72"/>
                    <a:pt x="24" y="65"/>
                  </a:cubicBezTo>
                  <a:cubicBezTo>
                    <a:pt x="22" y="57"/>
                    <a:pt x="27" y="48"/>
                    <a:pt x="35" y="46"/>
                  </a:cubicBezTo>
                  <a:cubicBezTo>
                    <a:pt x="36" y="46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4"/>
                    <a:pt x="43" y="76"/>
                  </a:cubicBezTo>
                  <a:cubicBezTo>
                    <a:pt x="41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10" y="10"/>
                    <a:pt x="17" y="17"/>
                    <a:pt x="17" y="26"/>
                  </a:cubicBezTo>
                  <a:cubicBezTo>
                    <a:pt x="17" y="34"/>
                    <a:pt x="10" y="41"/>
                    <a:pt x="1" y="41"/>
                  </a:cubicBezTo>
                  <a:cubicBezTo>
                    <a:pt x="1" y="41"/>
                    <a:pt x="0" y="41"/>
                    <a:pt x="0" y="4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" y="64"/>
                    <a:pt x="8" y="69"/>
                    <a:pt x="8" y="76"/>
                  </a:cubicBezTo>
                  <a:cubicBezTo>
                    <a:pt x="8" y="77"/>
                    <a:pt x="7" y="79"/>
                    <a:pt x="6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78"/>
                    <a:pt x="68" y="75"/>
                    <a:pt x="68" y="72"/>
                  </a:cubicBezTo>
                  <a:cubicBezTo>
                    <a:pt x="68" y="72"/>
                    <a:pt x="68" y="71"/>
                    <a:pt x="68" y="70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7" y="33"/>
                    <a:pt x="37" y="2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5" name="Freeform 168"/>
            <p:cNvSpPr>
              <a:spLocks/>
            </p:cNvSpPr>
            <p:nvPr/>
          </p:nvSpPr>
          <p:spPr bwMode="auto">
            <a:xfrm>
              <a:off x="1426274" y="6342001"/>
              <a:ext cx="70874" cy="137024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6" name="Freeform 169"/>
            <p:cNvSpPr>
              <a:spLocks/>
            </p:cNvSpPr>
            <p:nvPr/>
          </p:nvSpPr>
          <p:spPr bwMode="auto">
            <a:xfrm>
              <a:off x="1426274" y="6568799"/>
              <a:ext cx="33075" cy="87412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20 h 20"/>
                <a:gd name="T4" fmla="*/ 6 w 8"/>
                <a:gd name="T5" fmla="*/ 20 h 20"/>
                <a:gd name="T6" fmla="*/ 8 w 8"/>
                <a:gd name="T7" fmla="*/ 15 h 20"/>
                <a:gd name="T8" fmla="*/ 0 w 8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18"/>
                    <a:pt x="8" y="16"/>
                    <a:pt x="8" y="15"/>
                  </a:cubicBezTo>
                  <a:cubicBezTo>
                    <a:pt x="8" y="8"/>
                    <a:pt x="5" y="3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7" name="Freeform 170"/>
            <p:cNvSpPr>
              <a:spLocks/>
            </p:cNvSpPr>
            <p:nvPr/>
          </p:nvSpPr>
          <p:spPr bwMode="auto">
            <a:xfrm>
              <a:off x="1518411" y="6500287"/>
              <a:ext cx="141749" cy="139386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0 h 31"/>
                <a:gd name="T4" fmla="*/ 2 w 34"/>
                <a:gd name="T5" fmla="*/ 19 h 31"/>
                <a:gd name="T6" fmla="*/ 17 w 34"/>
                <a:gd name="T7" fmla="*/ 31 h 31"/>
                <a:gd name="T8" fmla="*/ 21 w 34"/>
                <a:gd name="T9" fmla="*/ 30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0"/>
                    <a:pt x="13" y="0"/>
                  </a:cubicBezTo>
                  <a:cubicBezTo>
                    <a:pt x="5" y="2"/>
                    <a:pt x="0" y="11"/>
                    <a:pt x="2" y="19"/>
                  </a:cubicBezTo>
                  <a:cubicBezTo>
                    <a:pt x="4" y="26"/>
                    <a:pt x="10" y="31"/>
                    <a:pt x="17" y="31"/>
                  </a:cubicBezTo>
                  <a:cubicBezTo>
                    <a:pt x="18" y="31"/>
                    <a:pt x="19" y="31"/>
                    <a:pt x="21" y="30"/>
                  </a:cubicBezTo>
                  <a:cubicBezTo>
                    <a:pt x="29" y="28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240"/>
            <p:cNvSpPr>
              <a:spLocks/>
            </p:cNvSpPr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241"/>
            <p:cNvSpPr>
              <a:spLocks/>
            </p:cNvSpPr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Freeform 242"/>
            <p:cNvSpPr>
              <a:spLocks/>
            </p:cNvSpPr>
            <p:nvPr/>
          </p:nvSpPr>
          <p:spPr bwMode="auto">
            <a:xfrm>
              <a:off x="-739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90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90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243"/>
            <p:cNvSpPr>
              <a:spLocks/>
            </p:cNvSpPr>
            <p:nvPr/>
          </p:nvSpPr>
          <p:spPr bwMode="auto">
            <a:xfrm>
              <a:off x="-739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1 w 326"/>
                <a:gd name="T9" fmla="*/ 103 h 156"/>
                <a:gd name="T10" fmla="*/ 89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1" y="103"/>
                  </a:lnTo>
                  <a:lnTo>
                    <a:pt x="89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244"/>
            <p:cNvSpPr>
              <a:spLocks/>
            </p:cNvSpPr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245"/>
            <p:cNvSpPr>
              <a:spLocks/>
            </p:cNvSpPr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246"/>
            <p:cNvSpPr>
              <a:spLocks/>
            </p:cNvSpPr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247"/>
            <p:cNvSpPr>
              <a:spLocks/>
            </p:cNvSpPr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248"/>
            <p:cNvSpPr>
              <a:spLocks/>
            </p:cNvSpPr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249"/>
            <p:cNvSpPr>
              <a:spLocks/>
            </p:cNvSpPr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250"/>
            <p:cNvSpPr>
              <a:spLocks/>
            </p:cNvSpPr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251"/>
            <p:cNvSpPr>
              <a:spLocks/>
            </p:cNvSpPr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252"/>
            <p:cNvSpPr>
              <a:spLocks/>
            </p:cNvSpPr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253"/>
            <p:cNvSpPr>
              <a:spLocks/>
            </p:cNvSpPr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254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255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256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257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Oval 258"/>
            <p:cNvSpPr>
              <a:spLocks noChangeArrowheads="1"/>
            </p:cNvSpPr>
            <p:nvPr/>
          </p:nvSpPr>
          <p:spPr bwMode="auto">
            <a:xfrm>
              <a:off x="523805" y="5118237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5" name="Oval 259"/>
            <p:cNvSpPr>
              <a:spLocks noChangeArrowheads="1"/>
            </p:cNvSpPr>
            <p:nvPr/>
          </p:nvSpPr>
          <p:spPr bwMode="auto">
            <a:xfrm>
              <a:off x="575780" y="5224548"/>
              <a:ext cx="158286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Oval 260"/>
            <p:cNvSpPr>
              <a:spLocks noChangeArrowheads="1"/>
            </p:cNvSpPr>
            <p:nvPr/>
          </p:nvSpPr>
          <p:spPr bwMode="auto">
            <a:xfrm>
              <a:off x="658467" y="5099337"/>
              <a:ext cx="158286" cy="170099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Oval 261"/>
            <p:cNvSpPr>
              <a:spLocks noChangeArrowheads="1"/>
            </p:cNvSpPr>
            <p:nvPr/>
          </p:nvSpPr>
          <p:spPr bwMode="auto">
            <a:xfrm>
              <a:off x="708079" y="5189111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262"/>
            <p:cNvSpPr>
              <a:spLocks/>
            </p:cNvSpPr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263"/>
            <p:cNvSpPr>
              <a:spLocks/>
            </p:cNvSpPr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264"/>
            <p:cNvSpPr>
              <a:spLocks/>
            </p:cNvSpPr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265"/>
            <p:cNvSpPr>
              <a:spLocks/>
            </p:cNvSpPr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266"/>
            <p:cNvSpPr>
              <a:spLocks/>
            </p:cNvSpPr>
            <p:nvPr/>
          </p:nvSpPr>
          <p:spPr bwMode="auto">
            <a:xfrm>
              <a:off x="705716" y="4258294"/>
              <a:ext cx="16537" cy="850493"/>
            </a:xfrm>
            <a:custGeom>
              <a:avLst/>
              <a:gdLst>
                <a:gd name="T0" fmla="*/ 4 w 4"/>
                <a:gd name="T1" fmla="*/ 0 h 192"/>
                <a:gd name="T2" fmla="*/ 4 w 4"/>
                <a:gd name="T3" fmla="*/ 0 h 192"/>
                <a:gd name="T4" fmla="*/ 0 w 4"/>
                <a:gd name="T5" fmla="*/ 5 h 192"/>
                <a:gd name="T6" fmla="*/ 0 w 4"/>
                <a:gd name="T7" fmla="*/ 192 h 192"/>
                <a:gd name="T8" fmla="*/ 1 w 4"/>
                <a:gd name="T9" fmla="*/ 191 h 192"/>
                <a:gd name="T10" fmla="*/ 1 w 4"/>
                <a:gd name="T11" fmla="*/ 190 h 192"/>
                <a:gd name="T12" fmla="*/ 2 w 4"/>
                <a:gd name="T13" fmla="*/ 189 h 192"/>
                <a:gd name="T14" fmla="*/ 4 w 4"/>
                <a:gd name="T1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9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2"/>
                    <a:pt x="0" y="192"/>
                    <a:pt x="1" y="191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2" y="189"/>
                    <a:pt x="2" y="189"/>
                    <a:pt x="2" y="18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267"/>
            <p:cNvSpPr>
              <a:spLocks/>
            </p:cNvSpPr>
            <p:nvPr/>
          </p:nvSpPr>
          <p:spPr bwMode="auto">
            <a:xfrm>
              <a:off x="708079" y="5092249"/>
              <a:ext cx="9450" cy="11812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1 h 3"/>
                <a:gd name="T4" fmla="*/ 0 w 2"/>
                <a:gd name="T5" fmla="*/ 2 h 3"/>
                <a:gd name="T6" fmla="*/ 0 w 2"/>
                <a:gd name="T7" fmla="*/ 3 h 3"/>
                <a:gd name="T8" fmla="*/ 2 w 2"/>
                <a:gd name="T9" fmla="*/ 3 h 3"/>
                <a:gd name="T10" fmla="*/ 2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268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close/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269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270"/>
            <p:cNvSpPr>
              <a:spLocks/>
            </p:cNvSpPr>
            <p:nvPr/>
          </p:nvSpPr>
          <p:spPr bwMode="auto">
            <a:xfrm>
              <a:off x="771866" y="4811114"/>
              <a:ext cx="704019" cy="356734"/>
            </a:xfrm>
            <a:custGeom>
              <a:avLst/>
              <a:gdLst>
                <a:gd name="T0" fmla="*/ 96 w 168"/>
                <a:gd name="T1" fmla="*/ 0 h 80"/>
                <a:gd name="T2" fmla="*/ 95 w 168"/>
                <a:gd name="T3" fmla="*/ 14 h 80"/>
                <a:gd name="T4" fmla="*/ 76 w 168"/>
                <a:gd name="T5" fmla="*/ 16 h 80"/>
                <a:gd name="T6" fmla="*/ 72 w 168"/>
                <a:gd name="T7" fmla="*/ 23 h 80"/>
                <a:gd name="T8" fmla="*/ 72 w 168"/>
                <a:gd name="T9" fmla="*/ 23 h 80"/>
                <a:gd name="T10" fmla="*/ 72 w 168"/>
                <a:gd name="T11" fmla="*/ 23 h 80"/>
                <a:gd name="T12" fmla="*/ 82 w 168"/>
                <a:gd name="T13" fmla="*/ 30 h 80"/>
                <a:gd name="T14" fmla="*/ 45 w 168"/>
                <a:gd name="T15" fmla="*/ 34 h 80"/>
                <a:gd name="T16" fmla="*/ 57 w 168"/>
                <a:gd name="T17" fmla="*/ 44 h 80"/>
                <a:gd name="T18" fmla="*/ 0 w 168"/>
                <a:gd name="T19" fmla="*/ 67 h 80"/>
                <a:gd name="T20" fmla="*/ 11 w 168"/>
                <a:gd name="T21" fmla="*/ 80 h 80"/>
                <a:gd name="T22" fmla="*/ 168 w 168"/>
                <a:gd name="T23" fmla="*/ 45 h 80"/>
                <a:gd name="T24" fmla="*/ 96 w 168"/>
                <a:gd name="T25" fmla="*/ 0 h 80"/>
                <a:gd name="T26" fmla="*/ 96 w 168"/>
                <a:gd name="T2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" h="80">
                  <a:moveTo>
                    <a:pt x="96" y="0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9"/>
                    <a:pt x="10" y="74"/>
                    <a:pt x="11" y="80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271"/>
            <p:cNvSpPr>
              <a:spLocks/>
            </p:cNvSpPr>
            <p:nvPr/>
          </p:nvSpPr>
          <p:spPr bwMode="auto">
            <a:xfrm>
              <a:off x="816753" y="5011925"/>
              <a:ext cx="659132" cy="368547"/>
            </a:xfrm>
            <a:custGeom>
              <a:avLst/>
              <a:gdLst>
                <a:gd name="T0" fmla="*/ 157 w 157"/>
                <a:gd name="T1" fmla="*/ 0 h 83"/>
                <a:gd name="T2" fmla="*/ 0 w 157"/>
                <a:gd name="T3" fmla="*/ 35 h 83"/>
                <a:gd name="T4" fmla="*/ 0 w 157"/>
                <a:gd name="T5" fmla="*/ 39 h 83"/>
                <a:gd name="T6" fmla="*/ 0 w 157"/>
                <a:gd name="T7" fmla="*/ 41 h 83"/>
                <a:gd name="T8" fmla="*/ 12 w 157"/>
                <a:gd name="T9" fmla="*/ 59 h 83"/>
                <a:gd name="T10" fmla="*/ 10 w 157"/>
                <a:gd name="T11" fmla="*/ 68 h 83"/>
                <a:gd name="T12" fmla="*/ 40 w 157"/>
                <a:gd name="T13" fmla="*/ 77 h 83"/>
                <a:gd name="T14" fmla="*/ 36 w 157"/>
                <a:gd name="T15" fmla="*/ 55 h 83"/>
                <a:gd name="T16" fmla="*/ 79 w 157"/>
                <a:gd name="T17" fmla="*/ 83 h 83"/>
                <a:gd name="T18" fmla="*/ 73 w 157"/>
                <a:gd name="T19" fmla="*/ 55 h 83"/>
                <a:gd name="T20" fmla="*/ 107 w 157"/>
                <a:gd name="T21" fmla="*/ 77 h 83"/>
                <a:gd name="T22" fmla="*/ 157 w 157"/>
                <a:gd name="T2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83">
                  <a:moveTo>
                    <a:pt x="15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8"/>
                    <a:pt x="0" y="39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7" y="44"/>
                    <a:pt x="12" y="51"/>
                    <a:pt x="12" y="59"/>
                  </a:cubicBezTo>
                  <a:cubicBezTo>
                    <a:pt x="12" y="62"/>
                    <a:pt x="12" y="65"/>
                    <a:pt x="10" y="68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272"/>
            <p:cNvSpPr>
              <a:spLocks/>
            </p:cNvSpPr>
            <p:nvPr/>
          </p:nvSpPr>
          <p:spPr bwMode="auto">
            <a:xfrm>
              <a:off x="734066" y="5335585"/>
              <a:ext cx="54337" cy="1320626"/>
            </a:xfrm>
            <a:custGeom>
              <a:avLst/>
              <a:gdLst>
                <a:gd name="T0" fmla="*/ 0 w 13"/>
                <a:gd name="T1" fmla="*/ 0 h 298"/>
                <a:gd name="T2" fmla="*/ 13 w 13"/>
                <a:gd name="T3" fmla="*/ 298 h 298"/>
                <a:gd name="T4" fmla="*/ 13 w 13"/>
                <a:gd name="T5" fmla="*/ 298 h 298"/>
                <a:gd name="T6" fmla="*/ 0 w 13"/>
                <a:gd name="T7" fmla="*/ 0 h 298"/>
                <a:gd name="T8" fmla="*/ 0 w 13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98">
                  <a:moveTo>
                    <a:pt x="0" y="0"/>
                  </a:moveTo>
                  <a:cubicBezTo>
                    <a:pt x="13" y="298"/>
                    <a:pt x="13" y="298"/>
                    <a:pt x="13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273"/>
            <p:cNvSpPr>
              <a:spLocks/>
            </p:cNvSpPr>
            <p:nvPr/>
          </p:nvSpPr>
          <p:spPr bwMode="auto">
            <a:xfrm>
              <a:off x="705716" y="5330860"/>
              <a:ext cx="82687" cy="1325351"/>
            </a:xfrm>
            <a:custGeom>
              <a:avLst/>
              <a:gdLst>
                <a:gd name="T0" fmla="*/ 6 w 20"/>
                <a:gd name="T1" fmla="*/ 0 h 299"/>
                <a:gd name="T2" fmla="*/ 0 w 20"/>
                <a:gd name="T3" fmla="*/ 10 h 299"/>
                <a:gd name="T4" fmla="*/ 0 w 20"/>
                <a:gd name="T5" fmla="*/ 299 h 299"/>
                <a:gd name="T6" fmla="*/ 20 w 20"/>
                <a:gd name="T7" fmla="*/ 299 h 299"/>
                <a:gd name="T8" fmla="*/ 7 w 20"/>
                <a:gd name="T9" fmla="*/ 1 h 299"/>
                <a:gd name="T10" fmla="*/ 6 w 20"/>
                <a:gd name="T11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99">
                  <a:moveTo>
                    <a:pt x="6" y="0"/>
                  </a:moveTo>
                  <a:cubicBezTo>
                    <a:pt x="5" y="4"/>
                    <a:pt x="3" y="8"/>
                    <a:pt x="0" y="10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20" y="299"/>
                    <a:pt x="20" y="299"/>
                    <a:pt x="20" y="29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6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274"/>
            <p:cNvSpPr>
              <a:spLocks/>
            </p:cNvSpPr>
            <p:nvPr/>
          </p:nvSpPr>
          <p:spPr bwMode="auto">
            <a:xfrm>
              <a:off x="717529" y="4487455"/>
              <a:ext cx="472496" cy="616607"/>
            </a:xfrm>
            <a:custGeom>
              <a:avLst/>
              <a:gdLst>
                <a:gd name="T0" fmla="*/ 113 w 113"/>
                <a:gd name="T1" fmla="*/ 0 h 139"/>
                <a:gd name="T2" fmla="*/ 47 w 113"/>
                <a:gd name="T3" fmla="*/ 24 h 139"/>
                <a:gd name="T4" fmla="*/ 34 w 113"/>
                <a:gd name="T5" fmla="*/ 29 h 139"/>
                <a:gd name="T6" fmla="*/ 36 w 113"/>
                <a:gd name="T7" fmla="*/ 50 h 139"/>
                <a:gd name="T8" fmla="*/ 36 w 113"/>
                <a:gd name="T9" fmla="*/ 50 h 139"/>
                <a:gd name="T10" fmla="*/ 37 w 113"/>
                <a:gd name="T11" fmla="*/ 58 h 139"/>
                <a:gd name="T12" fmla="*/ 32 w 113"/>
                <a:gd name="T13" fmla="*/ 54 h 139"/>
                <a:gd name="T14" fmla="*/ 32 w 113"/>
                <a:gd name="T15" fmla="*/ 54 h 139"/>
                <a:gd name="T16" fmla="*/ 32 w 113"/>
                <a:gd name="T17" fmla="*/ 54 h 139"/>
                <a:gd name="T18" fmla="*/ 22 w 113"/>
                <a:gd name="T19" fmla="*/ 45 h 139"/>
                <a:gd name="T20" fmla="*/ 26 w 113"/>
                <a:gd name="T21" fmla="*/ 82 h 139"/>
                <a:gd name="T22" fmla="*/ 13 w 113"/>
                <a:gd name="T23" fmla="*/ 72 h 139"/>
                <a:gd name="T24" fmla="*/ 0 w 113"/>
                <a:gd name="T25" fmla="*/ 136 h 139"/>
                <a:gd name="T26" fmla="*/ 0 w 113"/>
                <a:gd name="T27" fmla="*/ 139 h 139"/>
                <a:gd name="T28" fmla="*/ 4 w 113"/>
                <a:gd name="T29" fmla="*/ 138 h 139"/>
                <a:gd name="T30" fmla="*/ 113 w 113"/>
                <a:gd name="T3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9">
                  <a:moveTo>
                    <a:pt x="113" y="0"/>
                  </a:moveTo>
                  <a:cubicBezTo>
                    <a:pt x="47" y="24"/>
                    <a:pt x="47" y="24"/>
                    <a:pt x="47" y="24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" y="138"/>
                    <a:pt x="3" y="138"/>
                    <a:pt x="4" y="138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275"/>
            <p:cNvSpPr>
              <a:spLocks/>
            </p:cNvSpPr>
            <p:nvPr/>
          </p:nvSpPr>
          <p:spPr bwMode="auto">
            <a:xfrm>
              <a:off x="734066" y="4487455"/>
              <a:ext cx="455959" cy="621332"/>
            </a:xfrm>
            <a:custGeom>
              <a:avLst/>
              <a:gdLst>
                <a:gd name="T0" fmla="*/ 109 w 109"/>
                <a:gd name="T1" fmla="*/ 0 h 140"/>
                <a:gd name="T2" fmla="*/ 0 w 109"/>
                <a:gd name="T3" fmla="*/ 138 h 140"/>
                <a:gd name="T4" fmla="*/ 1 w 109"/>
                <a:gd name="T5" fmla="*/ 138 h 140"/>
                <a:gd name="T6" fmla="*/ 9 w 109"/>
                <a:gd name="T7" fmla="*/ 140 h 140"/>
                <a:gd name="T8" fmla="*/ 66 w 109"/>
                <a:gd name="T9" fmla="*/ 117 h 140"/>
                <a:gd name="T10" fmla="*/ 54 w 109"/>
                <a:gd name="T11" fmla="*/ 107 h 140"/>
                <a:gd name="T12" fmla="*/ 91 w 109"/>
                <a:gd name="T13" fmla="*/ 103 h 140"/>
                <a:gd name="T14" fmla="*/ 81 w 109"/>
                <a:gd name="T15" fmla="*/ 96 h 140"/>
                <a:gd name="T16" fmla="*/ 75 w 109"/>
                <a:gd name="T17" fmla="*/ 90 h 140"/>
                <a:gd name="T18" fmla="*/ 85 w 109"/>
                <a:gd name="T19" fmla="*/ 89 h 140"/>
                <a:gd name="T20" fmla="*/ 85 w 109"/>
                <a:gd name="T21" fmla="*/ 89 h 140"/>
                <a:gd name="T22" fmla="*/ 104 w 109"/>
                <a:gd name="T23" fmla="*/ 87 h 140"/>
                <a:gd name="T24" fmla="*/ 105 w 109"/>
                <a:gd name="T25" fmla="*/ 73 h 140"/>
                <a:gd name="T26" fmla="*/ 109 w 109"/>
                <a:gd name="T2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40">
                  <a:moveTo>
                    <a:pt x="109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" y="138"/>
                    <a:pt x="1" y="138"/>
                    <a:pt x="1" y="138"/>
                  </a:cubicBezTo>
                  <a:cubicBezTo>
                    <a:pt x="4" y="138"/>
                    <a:pt x="7" y="138"/>
                    <a:pt x="9" y="140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91" y="103"/>
                    <a:pt x="91" y="103"/>
                    <a:pt x="91" y="103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9" y="0"/>
                    <a:pt x="109" y="0"/>
                    <a:pt x="109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" name="Freeform 276"/>
            <p:cNvSpPr>
              <a:spLocks/>
            </p:cNvSpPr>
            <p:nvPr/>
          </p:nvSpPr>
          <p:spPr bwMode="auto">
            <a:xfrm>
              <a:off x="705716" y="5259985"/>
              <a:ext cx="23625" cy="115762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6 w 6"/>
                <a:gd name="T5" fmla="*/ 16 h 26"/>
                <a:gd name="T6" fmla="*/ 1 w 6"/>
                <a:gd name="T7" fmla="*/ 3 h 26"/>
                <a:gd name="T8" fmla="*/ 1 w 6"/>
                <a:gd name="T9" fmla="*/ 1 h 26"/>
                <a:gd name="T10" fmla="*/ 0 w 6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4"/>
                    <a:pt x="5" y="20"/>
                    <a:pt x="6" y="16"/>
                  </a:cubicBezTo>
                  <a:cubicBezTo>
                    <a:pt x="3" y="13"/>
                    <a:pt x="1" y="8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277"/>
            <p:cNvSpPr>
              <a:spLocks/>
            </p:cNvSpPr>
            <p:nvPr/>
          </p:nvSpPr>
          <p:spPr bwMode="auto">
            <a:xfrm>
              <a:off x="705716" y="5099337"/>
              <a:ext cx="111037" cy="165374"/>
            </a:xfrm>
            <a:custGeom>
              <a:avLst/>
              <a:gdLst>
                <a:gd name="T0" fmla="*/ 8 w 27"/>
                <a:gd name="T1" fmla="*/ 0 h 37"/>
                <a:gd name="T2" fmla="*/ 7 w 27"/>
                <a:gd name="T3" fmla="*/ 0 h 37"/>
                <a:gd name="T4" fmla="*/ 3 w 27"/>
                <a:gd name="T5" fmla="*/ 1 h 37"/>
                <a:gd name="T6" fmla="*/ 1 w 27"/>
                <a:gd name="T7" fmla="*/ 1 h 37"/>
                <a:gd name="T8" fmla="*/ 0 w 27"/>
                <a:gd name="T9" fmla="*/ 2 h 37"/>
                <a:gd name="T10" fmla="*/ 0 w 27"/>
                <a:gd name="T11" fmla="*/ 36 h 37"/>
                <a:gd name="T12" fmla="*/ 1 w 27"/>
                <a:gd name="T13" fmla="*/ 37 h 37"/>
                <a:gd name="T14" fmla="*/ 20 w 27"/>
                <a:gd name="T15" fmla="*/ 20 h 37"/>
                <a:gd name="T16" fmla="*/ 27 w 27"/>
                <a:gd name="T17" fmla="*/ 21 h 37"/>
                <a:gd name="T18" fmla="*/ 27 w 27"/>
                <a:gd name="T19" fmla="*/ 19 h 37"/>
                <a:gd name="T20" fmla="*/ 27 w 27"/>
                <a:gd name="T21" fmla="*/ 15 h 37"/>
                <a:gd name="T22" fmla="*/ 16 w 27"/>
                <a:gd name="T23" fmla="*/ 2 h 37"/>
                <a:gd name="T24" fmla="*/ 8 w 27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27"/>
                    <a:pt x="11" y="20"/>
                    <a:pt x="20" y="20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27" y="18"/>
                    <a:pt x="27" y="16"/>
                    <a:pt x="27" y="15"/>
                  </a:cubicBezTo>
                  <a:cubicBezTo>
                    <a:pt x="26" y="9"/>
                    <a:pt x="22" y="4"/>
                    <a:pt x="16" y="2"/>
                  </a:cubicBezTo>
                  <a:cubicBezTo>
                    <a:pt x="14" y="0"/>
                    <a:pt x="11" y="0"/>
                    <a:pt x="8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278"/>
            <p:cNvSpPr>
              <a:spLocks noEditPoints="1"/>
            </p:cNvSpPr>
            <p:nvPr/>
          </p:nvSpPr>
          <p:spPr bwMode="auto">
            <a:xfrm>
              <a:off x="788403" y="53568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279"/>
            <p:cNvSpPr>
              <a:spLocks/>
            </p:cNvSpPr>
            <p:nvPr/>
          </p:nvSpPr>
          <p:spPr bwMode="auto">
            <a:xfrm>
              <a:off x="708079" y="5189111"/>
              <a:ext cx="160649" cy="167736"/>
            </a:xfrm>
            <a:custGeom>
              <a:avLst/>
              <a:gdLst>
                <a:gd name="T0" fmla="*/ 19 w 38"/>
                <a:gd name="T1" fmla="*/ 0 h 38"/>
                <a:gd name="T2" fmla="*/ 0 w 38"/>
                <a:gd name="T3" fmla="*/ 17 h 38"/>
                <a:gd name="T4" fmla="*/ 0 w 38"/>
                <a:gd name="T5" fmla="*/ 19 h 38"/>
                <a:gd name="T6" fmla="*/ 5 w 38"/>
                <a:gd name="T7" fmla="*/ 32 h 38"/>
                <a:gd name="T8" fmla="*/ 6 w 38"/>
                <a:gd name="T9" fmla="*/ 33 h 38"/>
                <a:gd name="T10" fmla="*/ 6 w 38"/>
                <a:gd name="T11" fmla="*/ 33 h 38"/>
                <a:gd name="T12" fmla="*/ 6 w 38"/>
                <a:gd name="T13" fmla="*/ 33 h 38"/>
                <a:gd name="T14" fmla="*/ 19 w 38"/>
                <a:gd name="T15" fmla="*/ 38 h 38"/>
                <a:gd name="T16" fmla="*/ 19 w 38"/>
                <a:gd name="T17" fmla="*/ 38 h 38"/>
                <a:gd name="T18" fmla="*/ 19 w 38"/>
                <a:gd name="T19" fmla="*/ 38 h 38"/>
                <a:gd name="T20" fmla="*/ 19 w 38"/>
                <a:gd name="T21" fmla="*/ 38 h 38"/>
                <a:gd name="T22" fmla="*/ 19 w 38"/>
                <a:gd name="T23" fmla="*/ 38 h 38"/>
                <a:gd name="T24" fmla="*/ 19 w 38"/>
                <a:gd name="T25" fmla="*/ 38 h 38"/>
                <a:gd name="T26" fmla="*/ 19 w 38"/>
                <a:gd name="T27" fmla="*/ 38 h 38"/>
                <a:gd name="T28" fmla="*/ 36 w 38"/>
                <a:gd name="T29" fmla="*/ 28 h 38"/>
                <a:gd name="T30" fmla="*/ 36 w 38"/>
                <a:gd name="T31" fmla="*/ 28 h 38"/>
                <a:gd name="T32" fmla="*/ 38 w 38"/>
                <a:gd name="T33" fmla="*/ 19 h 38"/>
                <a:gd name="T34" fmla="*/ 26 w 38"/>
                <a:gd name="T35" fmla="*/ 1 h 38"/>
                <a:gd name="T36" fmla="*/ 19 w 38"/>
                <a:gd name="T3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24"/>
                    <a:pt x="2" y="29"/>
                    <a:pt x="5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0" y="36"/>
                    <a:pt x="14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8"/>
                    <a:pt x="33" y="34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8" y="25"/>
                    <a:pt x="38" y="22"/>
                    <a:pt x="38" y="19"/>
                  </a:cubicBezTo>
                  <a:cubicBezTo>
                    <a:pt x="38" y="11"/>
                    <a:pt x="33" y="4"/>
                    <a:pt x="26" y="1"/>
                  </a:cubicBezTo>
                  <a:cubicBezTo>
                    <a:pt x="24" y="0"/>
                    <a:pt x="22" y="0"/>
                    <a:pt x="19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280"/>
            <p:cNvSpPr>
              <a:spLocks/>
            </p:cNvSpPr>
            <p:nvPr/>
          </p:nvSpPr>
          <p:spPr bwMode="auto">
            <a:xfrm>
              <a:off x="3883252" y="5942742"/>
              <a:ext cx="1658461" cy="663857"/>
            </a:xfrm>
            <a:custGeom>
              <a:avLst/>
              <a:gdLst>
                <a:gd name="T0" fmla="*/ 0 w 396"/>
                <a:gd name="T1" fmla="*/ 150 h 150"/>
                <a:gd name="T2" fmla="*/ 396 w 396"/>
                <a:gd name="T3" fmla="*/ 150 h 150"/>
                <a:gd name="T4" fmla="*/ 394 w 396"/>
                <a:gd name="T5" fmla="*/ 138 h 150"/>
                <a:gd name="T6" fmla="*/ 387 w 396"/>
                <a:gd name="T7" fmla="*/ 121 h 150"/>
                <a:gd name="T8" fmla="*/ 361 w 396"/>
                <a:gd name="T9" fmla="*/ 95 h 150"/>
                <a:gd name="T10" fmla="*/ 360 w 396"/>
                <a:gd name="T11" fmla="*/ 94 h 150"/>
                <a:gd name="T12" fmla="*/ 324 w 396"/>
                <a:gd name="T13" fmla="*/ 85 h 150"/>
                <a:gd name="T14" fmla="*/ 314 w 396"/>
                <a:gd name="T15" fmla="*/ 86 h 150"/>
                <a:gd name="T16" fmla="*/ 314 w 396"/>
                <a:gd name="T17" fmla="*/ 81 h 150"/>
                <a:gd name="T18" fmla="*/ 247 w 396"/>
                <a:gd name="T19" fmla="*/ 14 h 150"/>
                <a:gd name="T20" fmla="*/ 210 w 396"/>
                <a:gd name="T21" fmla="*/ 25 h 150"/>
                <a:gd name="T22" fmla="*/ 168 w 396"/>
                <a:gd name="T23" fmla="*/ 0 h 150"/>
                <a:gd name="T24" fmla="*/ 121 w 396"/>
                <a:gd name="T25" fmla="*/ 41 h 150"/>
                <a:gd name="T26" fmla="*/ 104 w 396"/>
                <a:gd name="T27" fmla="*/ 38 h 150"/>
                <a:gd name="T28" fmla="*/ 57 w 396"/>
                <a:gd name="T29" fmla="*/ 85 h 150"/>
                <a:gd name="T30" fmla="*/ 59 w 396"/>
                <a:gd name="T31" fmla="*/ 97 h 150"/>
                <a:gd name="T32" fmla="*/ 58 w 396"/>
                <a:gd name="T33" fmla="*/ 97 h 150"/>
                <a:gd name="T34" fmla="*/ 0 w 396"/>
                <a:gd name="T3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6" h="150">
                  <a:moveTo>
                    <a:pt x="0" y="150"/>
                  </a:moveTo>
                  <a:cubicBezTo>
                    <a:pt x="396" y="150"/>
                    <a:pt x="396" y="150"/>
                    <a:pt x="396" y="150"/>
                  </a:cubicBezTo>
                  <a:cubicBezTo>
                    <a:pt x="396" y="146"/>
                    <a:pt x="395" y="142"/>
                    <a:pt x="394" y="138"/>
                  </a:cubicBezTo>
                  <a:cubicBezTo>
                    <a:pt x="391" y="132"/>
                    <a:pt x="389" y="126"/>
                    <a:pt x="387" y="121"/>
                  </a:cubicBezTo>
                  <a:cubicBezTo>
                    <a:pt x="380" y="110"/>
                    <a:pt x="372" y="101"/>
                    <a:pt x="361" y="95"/>
                  </a:cubicBezTo>
                  <a:cubicBezTo>
                    <a:pt x="360" y="94"/>
                    <a:pt x="360" y="94"/>
                    <a:pt x="360" y="94"/>
                  </a:cubicBezTo>
                  <a:cubicBezTo>
                    <a:pt x="349" y="88"/>
                    <a:pt x="337" y="85"/>
                    <a:pt x="324" y="85"/>
                  </a:cubicBezTo>
                  <a:cubicBezTo>
                    <a:pt x="321" y="85"/>
                    <a:pt x="317" y="86"/>
                    <a:pt x="314" y="86"/>
                  </a:cubicBezTo>
                  <a:cubicBezTo>
                    <a:pt x="314" y="84"/>
                    <a:pt x="314" y="83"/>
                    <a:pt x="314" y="81"/>
                  </a:cubicBezTo>
                  <a:cubicBezTo>
                    <a:pt x="314" y="44"/>
                    <a:pt x="283" y="14"/>
                    <a:pt x="247" y="14"/>
                  </a:cubicBezTo>
                  <a:cubicBezTo>
                    <a:pt x="233" y="14"/>
                    <a:pt x="220" y="18"/>
                    <a:pt x="210" y="25"/>
                  </a:cubicBezTo>
                  <a:cubicBezTo>
                    <a:pt x="203" y="11"/>
                    <a:pt x="189" y="0"/>
                    <a:pt x="168" y="0"/>
                  </a:cubicBezTo>
                  <a:cubicBezTo>
                    <a:pt x="140" y="0"/>
                    <a:pt x="124" y="20"/>
                    <a:pt x="121" y="41"/>
                  </a:cubicBezTo>
                  <a:cubicBezTo>
                    <a:pt x="115" y="39"/>
                    <a:pt x="110" y="38"/>
                    <a:pt x="104" y="38"/>
                  </a:cubicBezTo>
                  <a:cubicBezTo>
                    <a:pt x="78" y="38"/>
                    <a:pt x="57" y="59"/>
                    <a:pt x="57" y="85"/>
                  </a:cubicBezTo>
                  <a:cubicBezTo>
                    <a:pt x="57" y="89"/>
                    <a:pt x="58" y="93"/>
                    <a:pt x="59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28" y="97"/>
                    <a:pt x="2" y="121"/>
                    <a:pt x="0" y="15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281"/>
            <p:cNvSpPr>
              <a:spLocks/>
            </p:cNvSpPr>
            <p:nvPr/>
          </p:nvSpPr>
          <p:spPr bwMode="auto">
            <a:xfrm>
              <a:off x="4759733" y="6004166"/>
              <a:ext cx="439421" cy="297672"/>
            </a:xfrm>
            <a:custGeom>
              <a:avLst/>
              <a:gdLst>
                <a:gd name="T0" fmla="*/ 38 w 105"/>
                <a:gd name="T1" fmla="*/ 0 h 67"/>
                <a:gd name="T2" fmla="*/ 1 w 105"/>
                <a:gd name="T3" fmla="*/ 11 h 67"/>
                <a:gd name="T4" fmla="*/ 0 w 105"/>
                <a:gd name="T5" fmla="*/ 11 h 67"/>
                <a:gd name="T6" fmla="*/ 1 w 105"/>
                <a:gd name="T7" fmla="*/ 11 h 67"/>
                <a:gd name="T8" fmla="*/ 38 w 105"/>
                <a:gd name="T9" fmla="*/ 0 h 67"/>
                <a:gd name="T10" fmla="*/ 105 w 105"/>
                <a:gd name="T11" fmla="*/ 67 h 67"/>
                <a:gd name="T12" fmla="*/ 105 w 105"/>
                <a:gd name="T13" fmla="*/ 67 h 67"/>
                <a:gd name="T14" fmla="*/ 38 w 105"/>
                <a:gd name="T1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7">
                  <a:moveTo>
                    <a:pt x="38" y="0"/>
                  </a:moveTo>
                  <a:cubicBezTo>
                    <a:pt x="24" y="0"/>
                    <a:pt x="11" y="4"/>
                    <a:pt x="1" y="11"/>
                  </a:cubicBezTo>
                  <a:cubicBezTo>
                    <a:pt x="1" y="11"/>
                    <a:pt x="0" y="11"/>
                    <a:pt x="0" y="11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1" y="4"/>
                    <a:pt x="24" y="0"/>
                    <a:pt x="38" y="0"/>
                  </a:cubicBezTo>
                  <a:cubicBezTo>
                    <a:pt x="74" y="0"/>
                    <a:pt x="105" y="30"/>
                    <a:pt x="105" y="67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30"/>
                    <a:pt x="74" y="0"/>
                    <a:pt x="38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282"/>
            <p:cNvSpPr>
              <a:spLocks/>
            </p:cNvSpPr>
            <p:nvPr/>
          </p:nvSpPr>
          <p:spPr bwMode="auto">
            <a:xfrm>
              <a:off x="4721933" y="5994717"/>
              <a:ext cx="819781" cy="611882"/>
            </a:xfrm>
            <a:custGeom>
              <a:avLst/>
              <a:gdLst>
                <a:gd name="T0" fmla="*/ 0 w 196"/>
                <a:gd name="T1" fmla="*/ 0 h 138"/>
                <a:gd name="T2" fmla="*/ 0 w 196"/>
                <a:gd name="T3" fmla="*/ 138 h 138"/>
                <a:gd name="T4" fmla="*/ 196 w 196"/>
                <a:gd name="T5" fmla="*/ 138 h 138"/>
                <a:gd name="T6" fmla="*/ 194 w 196"/>
                <a:gd name="T7" fmla="*/ 126 h 138"/>
                <a:gd name="T8" fmla="*/ 187 w 196"/>
                <a:gd name="T9" fmla="*/ 109 h 138"/>
                <a:gd name="T10" fmla="*/ 161 w 196"/>
                <a:gd name="T11" fmla="*/ 83 h 138"/>
                <a:gd name="T12" fmla="*/ 160 w 196"/>
                <a:gd name="T13" fmla="*/ 82 h 138"/>
                <a:gd name="T14" fmla="*/ 124 w 196"/>
                <a:gd name="T15" fmla="*/ 73 h 138"/>
                <a:gd name="T16" fmla="*/ 114 w 196"/>
                <a:gd name="T17" fmla="*/ 74 h 138"/>
                <a:gd name="T18" fmla="*/ 114 w 196"/>
                <a:gd name="T19" fmla="*/ 74 h 138"/>
                <a:gd name="T20" fmla="*/ 114 w 196"/>
                <a:gd name="T21" fmla="*/ 74 h 138"/>
                <a:gd name="T22" fmla="*/ 114 w 196"/>
                <a:gd name="T23" fmla="*/ 69 h 138"/>
                <a:gd name="T24" fmla="*/ 47 w 196"/>
                <a:gd name="T25" fmla="*/ 2 h 138"/>
                <a:gd name="T26" fmla="*/ 10 w 196"/>
                <a:gd name="T27" fmla="*/ 13 h 138"/>
                <a:gd name="T28" fmla="*/ 9 w 196"/>
                <a:gd name="T29" fmla="*/ 13 h 138"/>
                <a:gd name="T30" fmla="*/ 0 w 196"/>
                <a:gd name="T3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138">
                  <a:moveTo>
                    <a:pt x="0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134"/>
                    <a:pt x="195" y="130"/>
                    <a:pt x="194" y="126"/>
                  </a:cubicBezTo>
                  <a:cubicBezTo>
                    <a:pt x="191" y="120"/>
                    <a:pt x="189" y="114"/>
                    <a:pt x="187" y="109"/>
                  </a:cubicBezTo>
                  <a:cubicBezTo>
                    <a:pt x="180" y="98"/>
                    <a:pt x="172" y="89"/>
                    <a:pt x="161" y="83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49" y="76"/>
                    <a:pt x="137" y="73"/>
                    <a:pt x="124" y="73"/>
                  </a:cubicBezTo>
                  <a:cubicBezTo>
                    <a:pt x="121" y="73"/>
                    <a:pt x="117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2"/>
                    <a:pt x="114" y="71"/>
                    <a:pt x="114" y="69"/>
                  </a:cubicBezTo>
                  <a:cubicBezTo>
                    <a:pt x="114" y="32"/>
                    <a:pt x="83" y="2"/>
                    <a:pt x="47" y="2"/>
                  </a:cubicBezTo>
                  <a:cubicBezTo>
                    <a:pt x="33" y="2"/>
                    <a:pt x="20" y="6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8"/>
                    <a:pt x="4" y="4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283"/>
            <p:cNvSpPr>
              <a:spLocks/>
            </p:cNvSpPr>
            <p:nvPr/>
          </p:nvSpPr>
          <p:spPr bwMode="auto">
            <a:xfrm>
              <a:off x="4072251" y="6093941"/>
              <a:ext cx="392172" cy="415796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3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3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284"/>
            <p:cNvSpPr>
              <a:spLocks/>
            </p:cNvSpPr>
            <p:nvPr/>
          </p:nvSpPr>
          <p:spPr bwMode="auto">
            <a:xfrm>
              <a:off x="4225812" y="6261677"/>
              <a:ext cx="89774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285"/>
            <p:cNvSpPr>
              <a:spLocks/>
            </p:cNvSpPr>
            <p:nvPr/>
          </p:nvSpPr>
          <p:spPr bwMode="auto">
            <a:xfrm>
              <a:off x="4473872" y="5888405"/>
              <a:ext cx="394534" cy="418159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4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4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286"/>
            <p:cNvSpPr>
              <a:spLocks/>
            </p:cNvSpPr>
            <p:nvPr/>
          </p:nvSpPr>
          <p:spPr bwMode="auto">
            <a:xfrm>
              <a:off x="4629796" y="6058503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287"/>
            <p:cNvSpPr>
              <a:spLocks/>
            </p:cNvSpPr>
            <p:nvPr/>
          </p:nvSpPr>
          <p:spPr bwMode="auto">
            <a:xfrm>
              <a:off x="4913294" y="6070316"/>
              <a:ext cx="380359" cy="413434"/>
            </a:xfrm>
            <a:custGeom>
              <a:avLst/>
              <a:gdLst>
                <a:gd name="T0" fmla="*/ 1 w 91"/>
                <a:gd name="T1" fmla="*/ 45 h 93"/>
                <a:gd name="T2" fmla="*/ 37 w 91"/>
                <a:gd name="T3" fmla="*/ 43 h 93"/>
                <a:gd name="T4" fmla="*/ 14 w 91"/>
                <a:gd name="T5" fmla="*/ 12 h 93"/>
                <a:gd name="T6" fmla="*/ 42 w 91"/>
                <a:gd name="T7" fmla="*/ 38 h 93"/>
                <a:gd name="T8" fmla="*/ 46 w 91"/>
                <a:gd name="T9" fmla="*/ 0 h 93"/>
                <a:gd name="T10" fmla="*/ 49 w 91"/>
                <a:gd name="T11" fmla="*/ 37 h 93"/>
                <a:gd name="T12" fmla="*/ 78 w 91"/>
                <a:gd name="T13" fmla="*/ 15 h 93"/>
                <a:gd name="T14" fmla="*/ 54 w 91"/>
                <a:gd name="T15" fmla="*/ 42 h 93"/>
                <a:gd name="T16" fmla="*/ 91 w 91"/>
                <a:gd name="T17" fmla="*/ 48 h 93"/>
                <a:gd name="T18" fmla="*/ 55 w 91"/>
                <a:gd name="T19" fmla="*/ 50 h 93"/>
                <a:gd name="T20" fmla="*/ 77 w 91"/>
                <a:gd name="T21" fmla="*/ 80 h 93"/>
                <a:gd name="T22" fmla="*/ 50 w 91"/>
                <a:gd name="T23" fmla="*/ 55 h 93"/>
                <a:gd name="T24" fmla="*/ 46 w 91"/>
                <a:gd name="T25" fmla="*/ 93 h 93"/>
                <a:gd name="T26" fmla="*/ 43 w 91"/>
                <a:gd name="T27" fmla="*/ 55 h 93"/>
                <a:gd name="T28" fmla="*/ 14 w 91"/>
                <a:gd name="T29" fmla="*/ 78 h 93"/>
                <a:gd name="T30" fmla="*/ 38 w 91"/>
                <a:gd name="T31" fmla="*/ 50 h 93"/>
                <a:gd name="T32" fmla="*/ 1 w 91"/>
                <a:gd name="T33" fmla="*/ 4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93">
                  <a:moveTo>
                    <a:pt x="1" y="45"/>
                  </a:moveTo>
                  <a:cubicBezTo>
                    <a:pt x="0" y="32"/>
                    <a:pt x="23" y="38"/>
                    <a:pt x="37" y="43"/>
                  </a:cubicBezTo>
                  <a:cubicBezTo>
                    <a:pt x="25" y="35"/>
                    <a:pt x="6" y="21"/>
                    <a:pt x="14" y="12"/>
                  </a:cubicBezTo>
                  <a:cubicBezTo>
                    <a:pt x="23" y="3"/>
                    <a:pt x="35" y="24"/>
                    <a:pt x="42" y="38"/>
                  </a:cubicBezTo>
                  <a:cubicBezTo>
                    <a:pt x="38" y="23"/>
                    <a:pt x="34" y="0"/>
                    <a:pt x="46" y="0"/>
                  </a:cubicBezTo>
                  <a:cubicBezTo>
                    <a:pt x="58" y="0"/>
                    <a:pt x="53" y="23"/>
                    <a:pt x="49" y="37"/>
                  </a:cubicBezTo>
                  <a:cubicBezTo>
                    <a:pt x="56" y="25"/>
                    <a:pt x="69" y="6"/>
                    <a:pt x="78" y="15"/>
                  </a:cubicBezTo>
                  <a:cubicBezTo>
                    <a:pt x="87" y="24"/>
                    <a:pt x="67" y="36"/>
                    <a:pt x="54" y="42"/>
                  </a:cubicBezTo>
                  <a:cubicBezTo>
                    <a:pt x="68" y="39"/>
                    <a:pt x="90" y="35"/>
                    <a:pt x="91" y="48"/>
                  </a:cubicBezTo>
                  <a:cubicBezTo>
                    <a:pt x="91" y="61"/>
                    <a:pt x="69" y="55"/>
                    <a:pt x="55" y="50"/>
                  </a:cubicBezTo>
                  <a:cubicBezTo>
                    <a:pt x="67" y="57"/>
                    <a:pt x="86" y="71"/>
                    <a:pt x="77" y="80"/>
                  </a:cubicBezTo>
                  <a:cubicBezTo>
                    <a:pt x="69" y="89"/>
                    <a:pt x="57" y="69"/>
                    <a:pt x="50" y="55"/>
                  </a:cubicBezTo>
                  <a:cubicBezTo>
                    <a:pt x="54" y="69"/>
                    <a:pt x="58" y="93"/>
                    <a:pt x="46" y="93"/>
                  </a:cubicBezTo>
                  <a:cubicBezTo>
                    <a:pt x="33" y="93"/>
                    <a:pt x="38" y="70"/>
                    <a:pt x="43" y="55"/>
                  </a:cubicBezTo>
                  <a:cubicBezTo>
                    <a:pt x="36" y="68"/>
                    <a:pt x="23" y="87"/>
                    <a:pt x="14" y="78"/>
                  </a:cubicBezTo>
                  <a:cubicBezTo>
                    <a:pt x="5" y="69"/>
                    <a:pt x="25" y="57"/>
                    <a:pt x="38" y="50"/>
                  </a:cubicBezTo>
                  <a:cubicBezTo>
                    <a:pt x="24" y="54"/>
                    <a:pt x="1" y="57"/>
                    <a:pt x="1" y="45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288"/>
            <p:cNvSpPr>
              <a:spLocks/>
            </p:cNvSpPr>
            <p:nvPr/>
          </p:nvSpPr>
          <p:spPr bwMode="auto">
            <a:xfrm>
              <a:off x="5064492" y="6235689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294"/>
            <p:cNvSpPr>
              <a:spLocks/>
            </p:cNvSpPr>
            <p:nvPr/>
          </p:nvSpPr>
          <p:spPr bwMode="auto">
            <a:xfrm>
              <a:off x="2451589" y="5994717"/>
              <a:ext cx="607157" cy="701656"/>
            </a:xfrm>
            <a:custGeom>
              <a:avLst/>
              <a:gdLst>
                <a:gd name="T0" fmla="*/ 0 w 145"/>
                <a:gd name="T1" fmla="*/ 154 h 158"/>
                <a:gd name="T2" fmla="*/ 1 w 145"/>
                <a:gd name="T3" fmla="*/ 151 h 158"/>
                <a:gd name="T4" fmla="*/ 3 w 145"/>
                <a:gd name="T5" fmla="*/ 143 h 158"/>
                <a:gd name="T6" fmla="*/ 11 w 145"/>
                <a:gd name="T7" fmla="*/ 118 h 158"/>
                <a:gd name="T8" fmla="*/ 26 w 145"/>
                <a:gd name="T9" fmla="*/ 85 h 158"/>
                <a:gd name="T10" fmla="*/ 37 w 145"/>
                <a:gd name="T11" fmla="*/ 67 h 158"/>
                <a:gd name="T12" fmla="*/ 50 w 145"/>
                <a:gd name="T13" fmla="*/ 50 h 158"/>
                <a:gd name="T14" fmla="*/ 57 w 145"/>
                <a:gd name="T15" fmla="*/ 43 h 158"/>
                <a:gd name="T16" fmla="*/ 65 w 145"/>
                <a:gd name="T17" fmla="*/ 35 h 158"/>
                <a:gd name="T18" fmla="*/ 81 w 145"/>
                <a:gd name="T19" fmla="*/ 23 h 158"/>
                <a:gd name="T20" fmla="*/ 89 w 145"/>
                <a:gd name="T21" fmla="*/ 17 h 158"/>
                <a:gd name="T22" fmla="*/ 97 w 145"/>
                <a:gd name="T23" fmla="*/ 13 h 158"/>
                <a:gd name="T24" fmla="*/ 113 w 145"/>
                <a:gd name="T25" fmla="*/ 7 h 158"/>
                <a:gd name="T26" fmla="*/ 120 w 145"/>
                <a:gd name="T27" fmla="*/ 5 h 158"/>
                <a:gd name="T28" fmla="*/ 126 w 145"/>
                <a:gd name="T29" fmla="*/ 3 h 158"/>
                <a:gd name="T30" fmla="*/ 136 w 145"/>
                <a:gd name="T31" fmla="*/ 1 h 158"/>
                <a:gd name="T32" fmla="*/ 145 w 145"/>
                <a:gd name="T33" fmla="*/ 0 h 158"/>
                <a:gd name="T34" fmla="*/ 137 w 145"/>
                <a:gd name="T35" fmla="*/ 3 h 158"/>
                <a:gd name="T36" fmla="*/ 128 w 145"/>
                <a:gd name="T37" fmla="*/ 7 h 158"/>
                <a:gd name="T38" fmla="*/ 122 w 145"/>
                <a:gd name="T39" fmla="*/ 11 h 158"/>
                <a:gd name="T40" fmla="*/ 116 w 145"/>
                <a:gd name="T41" fmla="*/ 14 h 158"/>
                <a:gd name="T42" fmla="*/ 104 w 145"/>
                <a:gd name="T43" fmla="*/ 23 h 158"/>
                <a:gd name="T44" fmla="*/ 98 w 145"/>
                <a:gd name="T45" fmla="*/ 29 h 158"/>
                <a:gd name="T46" fmla="*/ 92 w 145"/>
                <a:gd name="T47" fmla="*/ 35 h 158"/>
                <a:gd name="T48" fmla="*/ 81 w 145"/>
                <a:gd name="T49" fmla="*/ 50 h 158"/>
                <a:gd name="T50" fmla="*/ 76 w 145"/>
                <a:gd name="T51" fmla="*/ 57 h 158"/>
                <a:gd name="T52" fmla="*/ 72 w 145"/>
                <a:gd name="T53" fmla="*/ 65 h 158"/>
                <a:gd name="T54" fmla="*/ 65 w 145"/>
                <a:gd name="T55" fmla="*/ 82 h 158"/>
                <a:gd name="T56" fmla="*/ 60 w 145"/>
                <a:gd name="T57" fmla="*/ 99 h 158"/>
                <a:gd name="T58" fmla="*/ 54 w 145"/>
                <a:gd name="T59" fmla="*/ 129 h 158"/>
                <a:gd name="T60" fmla="*/ 53 w 145"/>
                <a:gd name="T61" fmla="*/ 151 h 158"/>
                <a:gd name="T62" fmla="*/ 53 w 145"/>
                <a:gd name="T63" fmla="*/ 156 h 158"/>
                <a:gd name="T64" fmla="*/ 53 w 145"/>
                <a:gd name="T65" fmla="*/ 158 h 158"/>
                <a:gd name="T66" fmla="*/ 53 w 145"/>
                <a:gd name="T67" fmla="*/ 158 h 158"/>
                <a:gd name="T68" fmla="*/ 0 w 145"/>
                <a:gd name="T69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0" y="154"/>
                  </a:moveTo>
                  <a:cubicBezTo>
                    <a:pt x="0" y="154"/>
                    <a:pt x="1" y="153"/>
                    <a:pt x="1" y="151"/>
                  </a:cubicBezTo>
                  <a:cubicBezTo>
                    <a:pt x="1" y="149"/>
                    <a:pt x="2" y="147"/>
                    <a:pt x="3" y="143"/>
                  </a:cubicBezTo>
                  <a:cubicBezTo>
                    <a:pt x="4" y="137"/>
                    <a:pt x="7" y="128"/>
                    <a:pt x="11" y="118"/>
                  </a:cubicBezTo>
                  <a:cubicBezTo>
                    <a:pt x="15" y="108"/>
                    <a:pt x="20" y="97"/>
                    <a:pt x="26" y="85"/>
                  </a:cubicBezTo>
                  <a:cubicBezTo>
                    <a:pt x="29" y="79"/>
                    <a:pt x="33" y="73"/>
                    <a:pt x="37" y="67"/>
                  </a:cubicBezTo>
                  <a:cubicBezTo>
                    <a:pt x="41" y="62"/>
                    <a:pt x="45" y="56"/>
                    <a:pt x="50" y="50"/>
                  </a:cubicBezTo>
                  <a:cubicBezTo>
                    <a:pt x="52" y="48"/>
                    <a:pt x="55" y="45"/>
                    <a:pt x="57" y="43"/>
                  </a:cubicBezTo>
                  <a:cubicBezTo>
                    <a:pt x="60" y="40"/>
                    <a:pt x="62" y="38"/>
                    <a:pt x="65" y="35"/>
                  </a:cubicBezTo>
                  <a:cubicBezTo>
                    <a:pt x="70" y="31"/>
                    <a:pt x="76" y="26"/>
                    <a:pt x="81" y="23"/>
                  </a:cubicBezTo>
                  <a:cubicBezTo>
                    <a:pt x="84" y="21"/>
                    <a:pt x="86" y="19"/>
                    <a:pt x="89" y="17"/>
                  </a:cubicBezTo>
                  <a:cubicBezTo>
                    <a:pt x="92" y="16"/>
                    <a:pt x="95" y="15"/>
                    <a:pt x="97" y="13"/>
                  </a:cubicBezTo>
                  <a:cubicBezTo>
                    <a:pt x="103" y="11"/>
                    <a:pt x="108" y="8"/>
                    <a:pt x="113" y="7"/>
                  </a:cubicBezTo>
                  <a:cubicBezTo>
                    <a:pt x="115" y="6"/>
                    <a:pt x="117" y="5"/>
                    <a:pt x="120" y="5"/>
                  </a:cubicBezTo>
                  <a:cubicBezTo>
                    <a:pt x="122" y="4"/>
                    <a:pt x="124" y="3"/>
                    <a:pt x="126" y="3"/>
                  </a:cubicBezTo>
                  <a:cubicBezTo>
                    <a:pt x="130" y="2"/>
                    <a:pt x="133" y="1"/>
                    <a:pt x="136" y="1"/>
                  </a:cubicBezTo>
                  <a:cubicBezTo>
                    <a:pt x="142" y="0"/>
                    <a:pt x="145" y="0"/>
                    <a:pt x="145" y="0"/>
                  </a:cubicBezTo>
                  <a:cubicBezTo>
                    <a:pt x="145" y="0"/>
                    <a:pt x="142" y="1"/>
                    <a:pt x="137" y="3"/>
                  </a:cubicBezTo>
                  <a:cubicBezTo>
                    <a:pt x="134" y="4"/>
                    <a:pt x="131" y="6"/>
                    <a:pt x="128" y="7"/>
                  </a:cubicBezTo>
                  <a:cubicBezTo>
                    <a:pt x="126" y="8"/>
                    <a:pt x="124" y="9"/>
                    <a:pt x="122" y="11"/>
                  </a:cubicBezTo>
                  <a:cubicBezTo>
                    <a:pt x="120" y="12"/>
                    <a:pt x="118" y="13"/>
                    <a:pt x="116" y="14"/>
                  </a:cubicBezTo>
                  <a:cubicBezTo>
                    <a:pt x="112" y="17"/>
                    <a:pt x="108" y="20"/>
                    <a:pt x="104" y="23"/>
                  </a:cubicBezTo>
                  <a:cubicBezTo>
                    <a:pt x="102" y="25"/>
                    <a:pt x="100" y="27"/>
                    <a:pt x="98" y="29"/>
                  </a:cubicBezTo>
                  <a:cubicBezTo>
                    <a:pt x="96" y="31"/>
                    <a:pt x="94" y="33"/>
                    <a:pt x="92" y="35"/>
                  </a:cubicBezTo>
                  <a:cubicBezTo>
                    <a:pt x="88" y="40"/>
                    <a:pt x="84" y="44"/>
                    <a:pt x="81" y="50"/>
                  </a:cubicBezTo>
                  <a:cubicBezTo>
                    <a:pt x="79" y="52"/>
                    <a:pt x="78" y="55"/>
                    <a:pt x="76" y="57"/>
                  </a:cubicBezTo>
                  <a:cubicBezTo>
                    <a:pt x="75" y="60"/>
                    <a:pt x="73" y="63"/>
                    <a:pt x="72" y="65"/>
                  </a:cubicBezTo>
                  <a:cubicBezTo>
                    <a:pt x="69" y="71"/>
                    <a:pt x="67" y="76"/>
                    <a:pt x="65" y="82"/>
                  </a:cubicBezTo>
                  <a:cubicBezTo>
                    <a:pt x="63" y="88"/>
                    <a:pt x="61" y="93"/>
                    <a:pt x="60" y="99"/>
                  </a:cubicBezTo>
                  <a:cubicBezTo>
                    <a:pt x="57" y="110"/>
                    <a:pt x="55" y="120"/>
                    <a:pt x="54" y="129"/>
                  </a:cubicBezTo>
                  <a:cubicBezTo>
                    <a:pt x="53" y="138"/>
                    <a:pt x="53" y="146"/>
                    <a:pt x="53" y="151"/>
                  </a:cubicBezTo>
                  <a:cubicBezTo>
                    <a:pt x="53" y="153"/>
                    <a:pt x="53" y="155"/>
                    <a:pt x="53" y="156"/>
                  </a:cubicBezTo>
                  <a:cubicBezTo>
                    <a:pt x="53" y="157"/>
                    <a:pt x="53" y="157"/>
                    <a:pt x="53" y="158"/>
                  </a:cubicBezTo>
                  <a:cubicBezTo>
                    <a:pt x="53" y="158"/>
                    <a:pt x="53" y="158"/>
                    <a:pt x="53" y="158"/>
                  </a:cubicBezTo>
                  <a:lnTo>
                    <a:pt x="0" y="15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295"/>
            <p:cNvSpPr>
              <a:spLocks/>
            </p:cNvSpPr>
            <p:nvPr/>
          </p:nvSpPr>
          <p:spPr bwMode="auto">
            <a:xfrm>
              <a:off x="2120842" y="5994717"/>
              <a:ext cx="607157" cy="701656"/>
            </a:xfrm>
            <a:custGeom>
              <a:avLst/>
              <a:gdLst>
                <a:gd name="T0" fmla="*/ 92 w 145"/>
                <a:gd name="T1" fmla="*/ 158 h 158"/>
                <a:gd name="T2" fmla="*/ 93 w 145"/>
                <a:gd name="T3" fmla="*/ 158 h 158"/>
                <a:gd name="T4" fmla="*/ 93 w 145"/>
                <a:gd name="T5" fmla="*/ 156 h 158"/>
                <a:gd name="T6" fmla="*/ 93 w 145"/>
                <a:gd name="T7" fmla="*/ 151 h 158"/>
                <a:gd name="T8" fmla="*/ 92 w 145"/>
                <a:gd name="T9" fmla="*/ 129 h 158"/>
                <a:gd name="T10" fmla="*/ 86 w 145"/>
                <a:gd name="T11" fmla="*/ 99 h 158"/>
                <a:gd name="T12" fmla="*/ 81 w 145"/>
                <a:gd name="T13" fmla="*/ 82 h 158"/>
                <a:gd name="T14" fmla="*/ 74 w 145"/>
                <a:gd name="T15" fmla="*/ 65 h 158"/>
                <a:gd name="T16" fmla="*/ 69 w 145"/>
                <a:gd name="T17" fmla="*/ 57 h 158"/>
                <a:gd name="T18" fmla="*/ 65 w 145"/>
                <a:gd name="T19" fmla="*/ 50 h 158"/>
                <a:gd name="T20" fmla="*/ 54 w 145"/>
                <a:gd name="T21" fmla="*/ 35 h 158"/>
                <a:gd name="T22" fmla="*/ 48 w 145"/>
                <a:gd name="T23" fmla="*/ 29 h 158"/>
                <a:gd name="T24" fmla="*/ 42 w 145"/>
                <a:gd name="T25" fmla="*/ 23 h 158"/>
                <a:gd name="T26" fmla="*/ 30 w 145"/>
                <a:gd name="T27" fmla="*/ 14 h 158"/>
                <a:gd name="T28" fmla="*/ 24 w 145"/>
                <a:gd name="T29" fmla="*/ 11 h 158"/>
                <a:gd name="T30" fmla="*/ 18 w 145"/>
                <a:gd name="T31" fmla="*/ 7 h 158"/>
                <a:gd name="T32" fmla="*/ 9 w 145"/>
                <a:gd name="T33" fmla="*/ 3 h 158"/>
                <a:gd name="T34" fmla="*/ 0 w 145"/>
                <a:gd name="T35" fmla="*/ 0 h 158"/>
                <a:gd name="T36" fmla="*/ 10 w 145"/>
                <a:gd name="T37" fmla="*/ 1 h 158"/>
                <a:gd name="T38" fmla="*/ 20 w 145"/>
                <a:gd name="T39" fmla="*/ 3 h 158"/>
                <a:gd name="T40" fmla="*/ 26 w 145"/>
                <a:gd name="T41" fmla="*/ 5 h 158"/>
                <a:gd name="T42" fmla="*/ 33 w 145"/>
                <a:gd name="T43" fmla="*/ 7 h 158"/>
                <a:gd name="T44" fmla="*/ 49 w 145"/>
                <a:gd name="T45" fmla="*/ 13 h 158"/>
                <a:gd name="T46" fmla="*/ 57 w 145"/>
                <a:gd name="T47" fmla="*/ 17 h 158"/>
                <a:gd name="T48" fmla="*/ 65 w 145"/>
                <a:gd name="T49" fmla="*/ 23 h 158"/>
                <a:gd name="T50" fmla="*/ 81 w 145"/>
                <a:gd name="T51" fmla="*/ 35 h 158"/>
                <a:gd name="T52" fmla="*/ 88 w 145"/>
                <a:gd name="T53" fmla="*/ 43 h 158"/>
                <a:gd name="T54" fmla="*/ 96 w 145"/>
                <a:gd name="T55" fmla="*/ 50 h 158"/>
                <a:gd name="T56" fmla="*/ 109 w 145"/>
                <a:gd name="T57" fmla="*/ 67 h 158"/>
                <a:gd name="T58" fmla="*/ 120 w 145"/>
                <a:gd name="T59" fmla="*/ 85 h 158"/>
                <a:gd name="T60" fmla="*/ 135 w 145"/>
                <a:gd name="T61" fmla="*/ 118 h 158"/>
                <a:gd name="T62" fmla="*/ 143 w 145"/>
                <a:gd name="T63" fmla="*/ 143 h 158"/>
                <a:gd name="T64" fmla="*/ 145 w 145"/>
                <a:gd name="T65" fmla="*/ 151 h 158"/>
                <a:gd name="T66" fmla="*/ 145 w 145"/>
                <a:gd name="T67" fmla="*/ 154 h 158"/>
                <a:gd name="T68" fmla="*/ 92 w 145"/>
                <a:gd name="T6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92" y="158"/>
                  </a:moveTo>
                  <a:cubicBezTo>
                    <a:pt x="93" y="158"/>
                    <a:pt x="93" y="158"/>
                    <a:pt x="93" y="158"/>
                  </a:cubicBezTo>
                  <a:cubicBezTo>
                    <a:pt x="93" y="157"/>
                    <a:pt x="93" y="157"/>
                    <a:pt x="93" y="156"/>
                  </a:cubicBezTo>
                  <a:cubicBezTo>
                    <a:pt x="93" y="155"/>
                    <a:pt x="93" y="153"/>
                    <a:pt x="93" y="151"/>
                  </a:cubicBezTo>
                  <a:cubicBezTo>
                    <a:pt x="93" y="146"/>
                    <a:pt x="93" y="138"/>
                    <a:pt x="92" y="129"/>
                  </a:cubicBezTo>
                  <a:cubicBezTo>
                    <a:pt x="91" y="120"/>
                    <a:pt x="89" y="110"/>
                    <a:pt x="86" y="99"/>
                  </a:cubicBezTo>
                  <a:cubicBezTo>
                    <a:pt x="85" y="93"/>
                    <a:pt x="83" y="88"/>
                    <a:pt x="81" y="82"/>
                  </a:cubicBezTo>
                  <a:cubicBezTo>
                    <a:pt x="79" y="76"/>
                    <a:pt x="76" y="71"/>
                    <a:pt x="74" y="65"/>
                  </a:cubicBezTo>
                  <a:cubicBezTo>
                    <a:pt x="72" y="63"/>
                    <a:pt x="71" y="60"/>
                    <a:pt x="69" y="57"/>
                  </a:cubicBezTo>
                  <a:cubicBezTo>
                    <a:pt x="68" y="55"/>
                    <a:pt x="66" y="52"/>
                    <a:pt x="65" y="50"/>
                  </a:cubicBezTo>
                  <a:cubicBezTo>
                    <a:pt x="61" y="44"/>
                    <a:pt x="58" y="40"/>
                    <a:pt x="54" y="35"/>
                  </a:cubicBezTo>
                  <a:cubicBezTo>
                    <a:pt x="52" y="33"/>
                    <a:pt x="50" y="31"/>
                    <a:pt x="48" y="29"/>
                  </a:cubicBezTo>
                  <a:cubicBezTo>
                    <a:pt x="46" y="27"/>
                    <a:pt x="44" y="25"/>
                    <a:pt x="42" y="23"/>
                  </a:cubicBezTo>
                  <a:cubicBezTo>
                    <a:pt x="38" y="20"/>
                    <a:pt x="34" y="17"/>
                    <a:pt x="30" y="14"/>
                  </a:cubicBezTo>
                  <a:cubicBezTo>
                    <a:pt x="28" y="13"/>
                    <a:pt x="26" y="12"/>
                    <a:pt x="24" y="11"/>
                  </a:cubicBezTo>
                  <a:cubicBezTo>
                    <a:pt x="22" y="9"/>
                    <a:pt x="20" y="8"/>
                    <a:pt x="18" y="7"/>
                  </a:cubicBezTo>
                  <a:cubicBezTo>
                    <a:pt x="15" y="6"/>
                    <a:pt x="12" y="4"/>
                    <a:pt x="9" y="3"/>
                  </a:cubicBezTo>
                  <a:cubicBezTo>
                    <a:pt x="4" y="1"/>
                    <a:pt x="0" y="0"/>
                    <a:pt x="0" y="0"/>
                  </a:cubicBezTo>
                  <a:cubicBezTo>
                    <a:pt x="0" y="0"/>
                    <a:pt x="4" y="0"/>
                    <a:pt x="10" y="1"/>
                  </a:cubicBezTo>
                  <a:cubicBezTo>
                    <a:pt x="12" y="1"/>
                    <a:pt x="16" y="2"/>
                    <a:pt x="20" y="3"/>
                  </a:cubicBezTo>
                  <a:cubicBezTo>
                    <a:pt x="22" y="3"/>
                    <a:pt x="24" y="4"/>
                    <a:pt x="26" y="5"/>
                  </a:cubicBezTo>
                  <a:cubicBezTo>
                    <a:pt x="28" y="5"/>
                    <a:pt x="31" y="6"/>
                    <a:pt x="33" y="7"/>
                  </a:cubicBezTo>
                  <a:cubicBezTo>
                    <a:pt x="38" y="8"/>
                    <a:pt x="43" y="11"/>
                    <a:pt x="49" y="13"/>
                  </a:cubicBezTo>
                  <a:cubicBezTo>
                    <a:pt x="51" y="15"/>
                    <a:pt x="54" y="16"/>
                    <a:pt x="57" y="17"/>
                  </a:cubicBezTo>
                  <a:cubicBezTo>
                    <a:pt x="59" y="19"/>
                    <a:pt x="62" y="21"/>
                    <a:pt x="65" y="23"/>
                  </a:cubicBezTo>
                  <a:cubicBezTo>
                    <a:pt x="70" y="26"/>
                    <a:pt x="76" y="31"/>
                    <a:pt x="81" y="35"/>
                  </a:cubicBezTo>
                  <a:cubicBezTo>
                    <a:pt x="83" y="38"/>
                    <a:pt x="86" y="40"/>
                    <a:pt x="88" y="43"/>
                  </a:cubicBezTo>
                  <a:cubicBezTo>
                    <a:pt x="91" y="45"/>
                    <a:pt x="93" y="48"/>
                    <a:pt x="96" y="50"/>
                  </a:cubicBezTo>
                  <a:cubicBezTo>
                    <a:pt x="100" y="56"/>
                    <a:pt x="105" y="62"/>
                    <a:pt x="109" y="67"/>
                  </a:cubicBezTo>
                  <a:cubicBezTo>
                    <a:pt x="113" y="73"/>
                    <a:pt x="116" y="79"/>
                    <a:pt x="120" y="85"/>
                  </a:cubicBezTo>
                  <a:cubicBezTo>
                    <a:pt x="126" y="97"/>
                    <a:pt x="131" y="108"/>
                    <a:pt x="135" y="118"/>
                  </a:cubicBezTo>
                  <a:cubicBezTo>
                    <a:pt x="139" y="128"/>
                    <a:pt x="141" y="137"/>
                    <a:pt x="143" y="143"/>
                  </a:cubicBezTo>
                  <a:cubicBezTo>
                    <a:pt x="144" y="147"/>
                    <a:pt x="144" y="149"/>
                    <a:pt x="145" y="151"/>
                  </a:cubicBezTo>
                  <a:cubicBezTo>
                    <a:pt x="145" y="153"/>
                    <a:pt x="145" y="154"/>
                    <a:pt x="145" y="154"/>
                  </a:cubicBezTo>
                  <a:lnTo>
                    <a:pt x="92" y="1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296"/>
            <p:cNvSpPr>
              <a:spLocks/>
            </p:cNvSpPr>
            <p:nvPr/>
          </p:nvSpPr>
          <p:spPr bwMode="auto">
            <a:xfrm>
              <a:off x="2479939" y="6297114"/>
              <a:ext cx="621332" cy="399259"/>
            </a:xfrm>
            <a:custGeom>
              <a:avLst/>
              <a:gdLst>
                <a:gd name="T0" fmla="*/ 0 w 148"/>
                <a:gd name="T1" fmla="*/ 81 h 90"/>
                <a:gd name="T2" fmla="*/ 0 w 148"/>
                <a:gd name="T3" fmla="*/ 81 h 90"/>
                <a:gd name="T4" fmla="*/ 1 w 148"/>
                <a:gd name="T5" fmla="*/ 79 h 90"/>
                <a:gd name="T6" fmla="*/ 2 w 148"/>
                <a:gd name="T7" fmla="*/ 76 h 90"/>
                <a:gd name="T8" fmla="*/ 3 w 148"/>
                <a:gd name="T9" fmla="*/ 72 h 90"/>
                <a:gd name="T10" fmla="*/ 8 w 148"/>
                <a:gd name="T11" fmla="*/ 63 h 90"/>
                <a:gd name="T12" fmla="*/ 14 w 148"/>
                <a:gd name="T13" fmla="*/ 52 h 90"/>
                <a:gd name="T14" fmla="*/ 23 w 148"/>
                <a:gd name="T15" fmla="*/ 41 h 90"/>
                <a:gd name="T16" fmla="*/ 35 w 148"/>
                <a:gd name="T17" fmla="*/ 29 h 90"/>
                <a:gd name="T18" fmla="*/ 42 w 148"/>
                <a:gd name="T19" fmla="*/ 24 h 90"/>
                <a:gd name="T20" fmla="*/ 49 w 148"/>
                <a:gd name="T21" fmla="*/ 19 h 90"/>
                <a:gd name="T22" fmla="*/ 52 w 148"/>
                <a:gd name="T23" fmla="*/ 17 h 90"/>
                <a:gd name="T24" fmla="*/ 56 w 148"/>
                <a:gd name="T25" fmla="*/ 15 h 90"/>
                <a:gd name="T26" fmla="*/ 64 w 148"/>
                <a:gd name="T27" fmla="*/ 11 h 90"/>
                <a:gd name="T28" fmla="*/ 80 w 148"/>
                <a:gd name="T29" fmla="*/ 5 h 90"/>
                <a:gd name="T30" fmla="*/ 95 w 148"/>
                <a:gd name="T31" fmla="*/ 2 h 90"/>
                <a:gd name="T32" fmla="*/ 109 w 148"/>
                <a:gd name="T33" fmla="*/ 0 h 90"/>
                <a:gd name="T34" fmla="*/ 122 w 148"/>
                <a:gd name="T35" fmla="*/ 0 h 90"/>
                <a:gd name="T36" fmla="*/ 128 w 148"/>
                <a:gd name="T37" fmla="*/ 0 h 90"/>
                <a:gd name="T38" fmla="*/ 133 w 148"/>
                <a:gd name="T39" fmla="*/ 1 h 90"/>
                <a:gd name="T40" fmla="*/ 141 w 148"/>
                <a:gd name="T41" fmla="*/ 2 h 90"/>
                <a:gd name="T42" fmla="*/ 148 w 148"/>
                <a:gd name="T43" fmla="*/ 3 h 90"/>
                <a:gd name="T44" fmla="*/ 141 w 148"/>
                <a:gd name="T45" fmla="*/ 4 h 90"/>
                <a:gd name="T46" fmla="*/ 133 w 148"/>
                <a:gd name="T47" fmla="*/ 6 h 90"/>
                <a:gd name="T48" fmla="*/ 128 w 148"/>
                <a:gd name="T49" fmla="*/ 7 h 90"/>
                <a:gd name="T50" fmla="*/ 123 w 148"/>
                <a:gd name="T51" fmla="*/ 8 h 90"/>
                <a:gd name="T52" fmla="*/ 112 w 148"/>
                <a:gd name="T53" fmla="*/ 12 h 90"/>
                <a:gd name="T54" fmla="*/ 100 w 148"/>
                <a:gd name="T55" fmla="*/ 18 h 90"/>
                <a:gd name="T56" fmla="*/ 89 w 148"/>
                <a:gd name="T57" fmla="*/ 25 h 90"/>
                <a:gd name="T58" fmla="*/ 78 w 148"/>
                <a:gd name="T59" fmla="*/ 33 h 90"/>
                <a:gd name="T60" fmla="*/ 73 w 148"/>
                <a:gd name="T61" fmla="*/ 38 h 90"/>
                <a:gd name="T62" fmla="*/ 71 w 148"/>
                <a:gd name="T63" fmla="*/ 40 h 90"/>
                <a:gd name="T64" fmla="*/ 69 w 148"/>
                <a:gd name="T65" fmla="*/ 43 h 90"/>
                <a:gd name="T66" fmla="*/ 66 w 148"/>
                <a:gd name="T67" fmla="*/ 48 h 90"/>
                <a:gd name="T68" fmla="*/ 62 w 148"/>
                <a:gd name="T69" fmla="*/ 53 h 90"/>
                <a:gd name="T70" fmla="*/ 57 w 148"/>
                <a:gd name="T71" fmla="*/ 63 h 90"/>
                <a:gd name="T72" fmla="*/ 54 w 148"/>
                <a:gd name="T73" fmla="*/ 72 h 90"/>
                <a:gd name="T74" fmla="*/ 53 w 148"/>
                <a:gd name="T75" fmla="*/ 80 h 90"/>
                <a:gd name="T76" fmla="*/ 52 w 148"/>
                <a:gd name="T77" fmla="*/ 86 h 90"/>
                <a:gd name="T78" fmla="*/ 52 w 148"/>
                <a:gd name="T79" fmla="*/ 88 h 90"/>
                <a:gd name="T80" fmla="*/ 52 w 148"/>
                <a:gd name="T81" fmla="*/ 89 h 90"/>
                <a:gd name="T82" fmla="*/ 52 w 148"/>
                <a:gd name="T83" fmla="*/ 89 h 90"/>
                <a:gd name="T84" fmla="*/ 52 w 148"/>
                <a:gd name="T85" fmla="*/ 90 h 90"/>
                <a:gd name="T86" fmla="*/ 52 w 148"/>
                <a:gd name="T87" fmla="*/ 90 h 90"/>
                <a:gd name="T88" fmla="*/ 0 w 148"/>
                <a:gd name="T8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0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0"/>
                    <a:pt x="0" y="80"/>
                    <a:pt x="1" y="79"/>
                  </a:cubicBezTo>
                  <a:cubicBezTo>
                    <a:pt x="1" y="78"/>
                    <a:pt x="1" y="77"/>
                    <a:pt x="2" y="76"/>
                  </a:cubicBezTo>
                  <a:cubicBezTo>
                    <a:pt x="2" y="75"/>
                    <a:pt x="3" y="73"/>
                    <a:pt x="3" y="72"/>
                  </a:cubicBezTo>
                  <a:cubicBezTo>
                    <a:pt x="4" y="69"/>
                    <a:pt x="6" y="66"/>
                    <a:pt x="8" y="63"/>
                  </a:cubicBezTo>
                  <a:cubicBezTo>
                    <a:pt x="10" y="60"/>
                    <a:pt x="12" y="56"/>
                    <a:pt x="14" y="52"/>
                  </a:cubicBezTo>
                  <a:cubicBezTo>
                    <a:pt x="17" y="48"/>
                    <a:pt x="20" y="45"/>
                    <a:pt x="23" y="41"/>
                  </a:cubicBezTo>
                  <a:cubicBezTo>
                    <a:pt x="27" y="37"/>
                    <a:pt x="31" y="33"/>
                    <a:pt x="35" y="29"/>
                  </a:cubicBezTo>
                  <a:cubicBezTo>
                    <a:pt x="37" y="27"/>
                    <a:pt x="39" y="26"/>
                    <a:pt x="42" y="24"/>
                  </a:cubicBezTo>
                  <a:cubicBezTo>
                    <a:pt x="44" y="22"/>
                    <a:pt x="46" y="21"/>
                    <a:pt x="49" y="19"/>
                  </a:cubicBezTo>
                  <a:cubicBezTo>
                    <a:pt x="50" y="18"/>
                    <a:pt x="51" y="17"/>
                    <a:pt x="52" y="17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9" y="9"/>
                    <a:pt x="74" y="7"/>
                    <a:pt x="80" y="5"/>
                  </a:cubicBezTo>
                  <a:cubicBezTo>
                    <a:pt x="85" y="4"/>
                    <a:pt x="90" y="2"/>
                    <a:pt x="95" y="2"/>
                  </a:cubicBezTo>
                  <a:cubicBezTo>
                    <a:pt x="100" y="1"/>
                    <a:pt x="105" y="1"/>
                    <a:pt x="109" y="0"/>
                  </a:cubicBezTo>
                  <a:cubicBezTo>
                    <a:pt x="114" y="0"/>
                    <a:pt x="118" y="0"/>
                    <a:pt x="122" y="0"/>
                  </a:cubicBezTo>
                  <a:cubicBezTo>
                    <a:pt x="124" y="0"/>
                    <a:pt x="126" y="0"/>
                    <a:pt x="128" y="0"/>
                  </a:cubicBezTo>
                  <a:cubicBezTo>
                    <a:pt x="130" y="0"/>
                    <a:pt x="131" y="1"/>
                    <a:pt x="133" y="1"/>
                  </a:cubicBezTo>
                  <a:cubicBezTo>
                    <a:pt x="136" y="1"/>
                    <a:pt x="139" y="1"/>
                    <a:pt x="141" y="2"/>
                  </a:cubicBezTo>
                  <a:cubicBezTo>
                    <a:pt x="145" y="2"/>
                    <a:pt x="148" y="3"/>
                    <a:pt x="148" y="3"/>
                  </a:cubicBezTo>
                  <a:cubicBezTo>
                    <a:pt x="148" y="3"/>
                    <a:pt x="145" y="3"/>
                    <a:pt x="141" y="4"/>
                  </a:cubicBezTo>
                  <a:cubicBezTo>
                    <a:pt x="139" y="4"/>
                    <a:pt x="136" y="5"/>
                    <a:pt x="133" y="6"/>
                  </a:cubicBezTo>
                  <a:cubicBezTo>
                    <a:pt x="132" y="6"/>
                    <a:pt x="130" y="6"/>
                    <a:pt x="128" y="7"/>
                  </a:cubicBezTo>
                  <a:cubicBezTo>
                    <a:pt x="127" y="7"/>
                    <a:pt x="125" y="8"/>
                    <a:pt x="123" y="8"/>
                  </a:cubicBezTo>
                  <a:cubicBezTo>
                    <a:pt x="120" y="10"/>
                    <a:pt x="116" y="11"/>
                    <a:pt x="112" y="12"/>
                  </a:cubicBezTo>
                  <a:cubicBezTo>
                    <a:pt x="108" y="14"/>
                    <a:pt x="104" y="16"/>
                    <a:pt x="100" y="18"/>
                  </a:cubicBezTo>
                  <a:cubicBezTo>
                    <a:pt x="96" y="20"/>
                    <a:pt x="93" y="22"/>
                    <a:pt x="89" y="25"/>
                  </a:cubicBezTo>
                  <a:cubicBezTo>
                    <a:pt x="85" y="27"/>
                    <a:pt x="82" y="30"/>
                    <a:pt x="78" y="33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1"/>
                    <a:pt x="70" y="42"/>
                    <a:pt x="69" y="43"/>
                  </a:cubicBezTo>
                  <a:cubicBezTo>
                    <a:pt x="68" y="45"/>
                    <a:pt x="67" y="46"/>
                    <a:pt x="66" y="48"/>
                  </a:cubicBezTo>
                  <a:cubicBezTo>
                    <a:pt x="64" y="50"/>
                    <a:pt x="63" y="51"/>
                    <a:pt x="62" y="53"/>
                  </a:cubicBezTo>
                  <a:cubicBezTo>
                    <a:pt x="60" y="56"/>
                    <a:pt x="59" y="60"/>
                    <a:pt x="57" y="63"/>
                  </a:cubicBezTo>
                  <a:cubicBezTo>
                    <a:pt x="56" y="66"/>
                    <a:pt x="55" y="69"/>
                    <a:pt x="54" y="72"/>
                  </a:cubicBezTo>
                  <a:cubicBezTo>
                    <a:pt x="54" y="75"/>
                    <a:pt x="53" y="78"/>
                    <a:pt x="53" y="80"/>
                  </a:cubicBezTo>
                  <a:cubicBezTo>
                    <a:pt x="52" y="83"/>
                    <a:pt x="52" y="85"/>
                    <a:pt x="52" y="86"/>
                  </a:cubicBezTo>
                  <a:cubicBezTo>
                    <a:pt x="52" y="87"/>
                    <a:pt x="52" y="88"/>
                    <a:pt x="52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297"/>
            <p:cNvSpPr>
              <a:spLocks/>
            </p:cNvSpPr>
            <p:nvPr/>
          </p:nvSpPr>
          <p:spPr bwMode="auto">
            <a:xfrm>
              <a:off x="2061780" y="6297114"/>
              <a:ext cx="618970" cy="399259"/>
            </a:xfrm>
            <a:custGeom>
              <a:avLst/>
              <a:gdLst>
                <a:gd name="T0" fmla="*/ 96 w 148"/>
                <a:gd name="T1" fmla="*/ 90 h 90"/>
                <a:gd name="T2" fmla="*/ 96 w 148"/>
                <a:gd name="T3" fmla="*/ 90 h 90"/>
                <a:gd name="T4" fmla="*/ 96 w 148"/>
                <a:gd name="T5" fmla="*/ 89 h 90"/>
                <a:gd name="T6" fmla="*/ 96 w 148"/>
                <a:gd name="T7" fmla="*/ 89 h 90"/>
                <a:gd name="T8" fmla="*/ 96 w 148"/>
                <a:gd name="T9" fmla="*/ 88 h 90"/>
                <a:gd name="T10" fmla="*/ 96 w 148"/>
                <a:gd name="T11" fmla="*/ 86 h 90"/>
                <a:gd name="T12" fmla="*/ 95 w 148"/>
                <a:gd name="T13" fmla="*/ 80 h 90"/>
                <a:gd name="T14" fmla="*/ 94 w 148"/>
                <a:gd name="T15" fmla="*/ 72 h 90"/>
                <a:gd name="T16" fmla="*/ 91 w 148"/>
                <a:gd name="T17" fmla="*/ 63 h 90"/>
                <a:gd name="T18" fmla="*/ 86 w 148"/>
                <a:gd name="T19" fmla="*/ 53 h 90"/>
                <a:gd name="T20" fmla="*/ 83 w 148"/>
                <a:gd name="T21" fmla="*/ 48 h 90"/>
                <a:gd name="T22" fmla="*/ 79 w 148"/>
                <a:gd name="T23" fmla="*/ 43 h 90"/>
                <a:gd name="T24" fmla="*/ 77 w 148"/>
                <a:gd name="T25" fmla="*/ 40 h 90"/>
                <a:gd name="T26" fmla="*/ 75 w 148"/>
                <a:gd name="T27" fmla="*/ 38 h 90"/>
                <a:gd name="T28" fmla="*/ 70 w 148"/>
                <a:gd name="T29" fmla="*/ 33 h 90"/>
                <a:gd name="T30" fmla="*/ 59 w 148"/>
                <a:gd name="T31" fmla="*/ 25 h 90"/>
                <a:gd name="T32" fmla="*/ 48 w 148"/>
                <a:gd name="T33" fmla="*/ 18 h 90"/>
                <a:gd name="T34" fmla="*/ 36 w 148"/>
                <a:gd name="T35" fmla="*/ 12 h 90"/>
                <a:gd name="T36" fmla="*/ 25 w 148"/>
                <a:gd name="T37" fmla="*/ 8 h 90"/>
                <a:gd name="T38" fmla="*/ 20 w 148"/>
                <a:gd name="T39" fmla="*/ 7 h 90"/>
                <a:gd name="T40" fmla="*/ 15 w 148"/>
                <a:gd name="T41" fmla="*/ 6 h 90"/>
                <a:gd name="T42" fmla="*/ 7 w 148"/>
                <a:gd name="T43" fmla="*/ 4 h 90"/>
                <a:gd name="T44" fmla="*/ 0 w 148"/>
                <a:gd name="T45" fmla="*/ 3 h 90"/>
                <a:gd name="T46" fmla="*/ 7 w 148"/>
                <a:gd name="T47" fmla="*/ 2 h 90"/>
                <a:gd name="T48" fmla="*/ 15 w 148"/>
                <a:gd name="T49" fmla="*/ 1 h 90"/>
                <a:gd name="T50" fmla="*/ 20 w 148"/>
                <a:gd name="T51" fmla="*/ 0 h 90"/>
                <a:gd name="T52" fmla="*/ 26 w 148"/>
                <a:gd name="T53" fmla="*/ 0 h 90"/>
                <a:gd name="T54" fmla="*/ 39 w 148"/>
                <a:gd name="T55" fmla="*/ 0 h 90"/>
                <a:gd name="T56" fmla="*/ 53 w 148"/>
                <a:gd name="T57" fmla="*/ 2 h 90"/>
                <a:gd name="T58" fmla="*/ 68 w 148"/>
                <a:gd name="T59" fmla="*/ 5 h 90"/>
                <a:gd name="T60" fmla="*/ 84 w 148"/>
                <a:gd name="T61" fmla="*/ 11 h 90"/>
                <a:gd name="T62" fmla="*/ 92 w 148"/>
                <a:gd name="T63" fmla="*/ 15 h 90"/>
                <a:gd name="T64" fmla="*/ 96 w 148"/>
                <a:gd name="T65" fmla="*/ 17 h 90"/>
                <a:gd name="T66" fmla="*/ 99 w 148"/>
                <a:gd name="T67" fmla="*/ 19 h 90"/>
                <a:gd name="T68" fmla="*/ 106 w 148"/>
                <a:gd name="T69" fmla="*/ 24 h 90"/>
                <a:gd name="T70" fmla="*/ 113 w 148"/>
                <a:gd name="T71" fmla="*/ 29 h 90"/>
                <a:gd name="T72" fmla="*/ 125 w 148"/>
                <a:gd name="T73" fmla="*/ 41 h 90"/>
                <a:gd name="T74" fmla="*/ 134 w 148"/>
                <a:gd name="T75" fmla="*/ 52 h 90"/>
                <a:gd name="T76" fmla="*/ 140 w 148"/>
                <a:gd name="T77" fmla="*/ 63 h 90"/>
                <a:gd name="T78" fmla="*/ 145 w 148"/>
                <a:gd name="T79" fmla="*/ 72 h 90"/>
                <a:gd name="T80" fmla="*/ 146 w 148"/>
                <a:gd name="T81" fmla="*/ 76 h 90"/>
                <a:gd name="T82" fmla="*/ 147 w 148"/>
                <a:gd name="T83" fmla="*/ 79 h 90"/>
                <a:gd name="T84" fmla="*/ 148 w 148"/>
                <a:gd name="T85" fmla="*/ 81 h 90"/>
                <a:gd name="T86" fmla="*/ 148 w 148"/>
                <a:gd name="T87" fmla="*/ 81 h 90"/>
                <a:gd name="T88" fmla="*/ 96 w 148"/>
                <a:gd name="T8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96" y="90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8"/>
                  </a:cubicBezTo>
                  <a:cubicBezTo>
                    <a:pt x="96" y="88"/>
                    <a:pt x="96" y="87"/>
                    <a:pt x="96" y="86"/>
                  </a:cubicBezTo>
                  <a:cubicBezTo>
                    <a:pt x="96" y="85"/>
                    <a:pt x="96" y="83"/>
                    <a:pt x="95" y="80"/>
                  </a:cubicBezTo>
                  <a:cubicBezTo>
                    <a:pt x="95" y="78"/>
                    <a:pt x="95" y="75"/>
                    <a:pt x="94" y="72"/>
                  </a:cubicBezTo>
                  <a:cubicBezTo>
                    <a:pt x="93" y="69"/>
                    <a:pt x="92" y="66"/>
                    <a:pt x="91" y="63"/>
                  </a:cubicBezTo>
                  <a:cubicBezTo>
                    <a:pt x="89" y="60"/>
                    <a:pt x="88" y="56"/>
                    <a:pt x="86" y="53"/>
                  </a:cubicBezTo>
                  <a:cubicBezTo>
                    <a:pt x="85" y="51"/>
                    <a:pt x="84" y="50"/>
                    <a:pt x="83" y="48"/>
                  </a:cubicBezTo>
                  <a:cubicBezTo>
                    <a:pt x="81" y="46"/>
                    <a:pt x="80" y="45"/>
                    <a:pt x="79" y="43"/>
                  </a:cubicBezTo>
                  <a:cubicBezTo>
                    <a:pt x="78" y="42"/>
                    <a:pt x="78" y="41"/>
                    <a:pt x="77" y="40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67" y="30"/>
                    <a:pt x="63" y="27"/>
                    <a:pt x="59" y="25"/>
                  </a:cubicBezTo>
                  <a:cubicBezTo>
                    <a:pt x="56" y="22"/>
                    <a:pt x="52" y="20"/>
                    <a:pt x="48" y="18"/>
                  </a:cubicBezTo>
                  <a:cubicBezTo>
                    <a:pt x="44" y="16"/>
                    <a:pt x="40" y="14"/>
                    <a:pt x="36" y="12"/>
                  </a:cubicBezTo>
                  <a:cubicBezTo>
                    <a:pt x="32" y="11"/>
                    <a:pt x="28" y="10"/>
                    <a:pt x="25" y="8"/>
                  </a:cubicBezTo>
                  <a:cubicBezTo>
                    <a:pt x="23" y="8"/>
                    <a:pt x="21" y="7"/>
                    <a:pt x="20" y="7"/>
                  </a:cubicBezTo>
                  <a:cubicBezTo>
                    <a:pt x="18" y="6"/>
                    <a:pt x="16" y="6"/>
                    <a:pt x="15" y="6"/>
                  </a:cubicBezTo>
                  <a:cubicBezTo>
                    <a:pt x="12" y="5"/>
                    <a:pt x="9" y="4"/>
                    <a:pt x="7" y="4"/>
                  </a:cubicBezTo>
                  <a:cubicBezTo>
                    <a:pt x="3" y="3"/>
                    <a:pt x="0" y="3"/>
                    <a:pt x="0" y="3"/>
                  </a:cubicBezTo>
                  <a:cubicBezTo>
                    <a:pt x="0" y="3"/>
                    <a:pt x="3" y="2"/>
                    <a:pt x="7" y="2"/>
                  </a:cubicBezTo>
                  <a:cubicBezTo>
                    <a:pt x="9" y="1"/>
                    <a:pt x="12" y="1"/>
                    <a:pt x="15" y="1"/>
                  </a:cubicBezTo>
                  <a:cubicBezTo>
                    <a:pt x="17" y="1"/>
                    <a:pt x="19" y="0"/>
                    <a:pt x="20" y="0"/>
                  </a:cubicBezTo>
                  <a:cubicBezTo>
                    <a:pt x="22" y="0"/>
                    <a:pt x="24" y="0"/>
                    <a:pt x="26" y="0"/>
                  </a:cubicBezTo>
                  <a:cubicBezTo>
                    <a:pt x="30" y="0"/>
                    <a:pt x="34" y="0"/>
                    <a:pt x="39" y="0"/>
                  </a:cubicBezTo>
                  <a:cubicBezTo>
                    <a:pt x="43" y="1"/>
                    <a:pt x="48" y="1"/>
                    <a:pt x="53" y="2"/>
                  </a:cubicBezTo>
                  <a:cubicBezTo>
                    <a:pt x="58" y="2"/>
                    <a:pt x="63" y="4"/>
                    <a:pt x="68" y="5"/>
                  </a:cubicBezTo>
                  <a:cubicBezTo>
                    <a:pt x="74" y="7"/>
                    <a:pt x="79" y="9"/>
                    <a:pt x="84" y="11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7" y="17"/>
                    <a:pt x="98" y="18"/>
                    <a:pt x="99" y="19"/>
                  </a:cubicBezTo>
                  <a:cubicBezTo>
                    <a:pt x="102" y="21"/>
                    <a:pt x="104" y="22"/>
                    <a:pt x="106" y="24"/>
                  </a:cubicBezTo>
                  <a:cubicBezTo>
                    <a:pt x="109" y="26"/>
                    <a:pt x="111" y="27"/>
                    <a:pt x="113" y="29"/>
                  </a:cubicBezTo>
                  <a:cubicBezTo>
                    <a:pt x="117" y="33"/>
                    <a:pt x="121" y="37"/>
                    <a:pt x="125" y="41"/>
                  </a:cubicBezTo>
                  <a:cubicBezTo>
                    <a:pt x="128" y="45"/>
                    <a:pt x="131" y="48"/>
                    <a:pt x="134" y="52"/>
                  </a:cubicBezTo>
                  <a:cubicBezTo>
                    <a:pt x="136" y="56"/>
                    <a:pt x="138" y="60"/>
                    <a:pt x="140" y="63"/>
                  </a:cubicBezTo>
                  <a:cubicBezTo>
                    <a:pt x="142" y="66"/>
                    <a:pt x="144" y="69"/>
                    <a:pt x="145" y="72"/>
                  </a:cubicBezTo>
                  <a:cubicBezTo>
                    <a:pt x="145" y="73"/>
                    <a:pt x="146" y="75"/>
                    <a:pt x="146" y="76"/>
                  </a:cubicBezTo>
                  <a:cubicBezTo>
                    <a:pt x="147" y="77"/>
                    <a:pt x="147" y="78"/>
                    <a:pt x="147" y="79"/>
                  </a:cubicBezTo>
                  <a:cubicBezTo>
                    <a:pt x="148" y="80"/>
                    <a:pt x="148" y="80"/>
                    <a:pt x="148" y="81"/>
                  </a:cubicBezTo>
                  <a:cubicBezTo>
                    <a:pt x="148" y="81"/>
                    <a:pt x="148" y="81"/>
                    <a:pt x="148" y="81"/>
                  </a:cubicBezTo>
                  <a:lnTo>
                    <a:pt x="96" y="9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298"/>
            <p:cNvSpPr>
              <a:spLocks/>
            </p:cNvSpPr>
            <p:nvPr/>
          </p:nvSpPr>
          <p:spPr bwMode="auto">
            <a:xfrm>
              <a:off x="2472852" y="5921480"/>
              <a:ext cx="222073" cy="663857"/>
            </a:xfrm>
            <a:custGeom>
              <a:avLst/>
              <a:gdLst>
                <a:gd name="T0" fmla="*/ 0 w 53"/>
                <a:gd name="T1" fmla="*/ 150 h 150"/>
                <a:gd name="T2" fmla="*/ 0 w 53"/>
                <a:gd name="T3" fmla="*/ 148 h 150"/>
                <a:gd name="T4" fmla="*/ 1 w 53"/>
                <a:gd name="T5" fmla="*/ 143 h 150"/>
                <a:gd name="T6" fmla="*/ 2 w 53"/>
                <a:gd name="T7" fmla="*/ 125 h 150"/>
                <a:gd name="T8" fmla="*/ 12 w 53"/>
                <a:gd name="T9" fmla="*/ 70 h 150"/>
                <a:gd name="T10" fmla="*/ 20 w 53"/>
                <a:gd name="T11" fmla="*/ 42 h 150"/>
                <a:gd name="T12" fmla="*/ 26 w 53"/>
                <a:gd name="T13" fmla="*/ 30 h 150"/>
                <a:gd name="T14" fmla="*/ 32 w 53"/>
                <a:gd name="T15" fmla="*/ 19 h 150"/>
                <a:gd name="T16" fmla="*/ 37 w 53"/>
                <a:gd name="T17" fmla="*/ 10 h 150"/>
                <a:gd name="T18" fmla="*/ 43 w 53"/>
                <a:gd name="T19" fmla="*/ 5 h 150"/>
                <a:gd name="T20" fmla="*/ 47 w 53"/>
                <a:gd name="T21" fmla="*/ 1 h 150"/>
                <a:gd name="T22" fmla="*/ 48 w 53"/>
                <a:gd name="T23" fmla="*/ 0 h 150"/>
                <a:gd name="T24" fmla="*/ 47 w 53"/>
                <a:gd name="T25" fmla="*/ 2 h 150"/>
                <a:gd name="T26" fmla="*/ 45 w 53"/>
                <a:gd name="T27" fmla="*/ 6 h 150"/>
                <a:gd name="T28" fmla="*/ 42 w 53"/>
                <a:gd name="T29" fmla="*/ 13 h 150"/>
                <a:gd name="T30" fmla="*/ 39 w 53"/>
                <a:gd name="T31" fmla="*/ 22 h 150"/>
                <a:gd name="T32" fmla="*/ 38 w 53"/>
                <a:gd name="T33" fmla="*/ 33 h 150"/>
                <a:gd name="T34" fmla="*/ 37 w 53"/>
                <a:gd name="T35" fmla="*/ 45 h 150"/>
                <a:gd name="T36" fmla="*/ 38 w 53"/>
                <a:gd name="T37" fmla="*/ 72 h 150"/>
                <a:gd name="T38" fmla="*/ 47 w 53"/>
                <a:gd name="T39" fmla="*/ 123 h 150"/>
                <a:gd name="T40" fmla="*/ 51 w 53"/>
                <a:gd name="T41" fmla="*/ 139 h 150"/>
                <a:gd name="T42" fmla="*/ 52 w 53"/>
                <a:gd name="T43" fmla="*/ 143 h 150"/>
                <a:gd name="T44" fmla="*/ 53 w 53"/>
                <a:gd name="T45" fmla="*/ 144 h 150"/>
                <a:gd name="T46" fmla="*/ 0 w 53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" h="150">
                  <a:moveTo>
                    <a:pt x="0" y="150"/>
                  </a:moveTo>
                  <a:cubicBezTo>
                    <a:pt x="0" y="150"/>
                    <a:pt x="0" y="150"/>
                    <a:pt x="0" y="148"/>
                  </a:cubicBezTo>
                  <a:cubicBezTo>
                    <a:pt x="0" y="147"/>
                    <a:pt x="0" y="145"/>
                    <a:pt x="1" y="143"/>
                  </a:cubicBezTo>
                  <a:cubicBezTo>
                    <a:pt x="1" y="139"/>
                    <a:pt x="1" y="132"/>
                    <a:pt x="2" y="125"/>
                  </a:cubicBezTo>
                  <a:cubicBezTo>
                    <a:pt x="4" y="110"/>
                    <a:pt x="7" y="90"/>
                    <a:pt x="12" y="70"/>
                  </a:cubicBezTo>
                  <a:cubicBezTo>
                    <a:pt x="14" y="61"/>
                    <a:pt x="17" y="51"/>
                    <a:pt x="20" y="42"/>
                  </a:cubicBezTo>
                  <a:cubicBezTo>
                    <a:pt x="22" y="38"/>
                    <a:pt x="24" y="33"/>
                    <a:pt x="26" y="30"/>
                  </a:cubicBezTo>
                  <a:cubicBezTo>
                    <a:pt x="28" y="26"/>
                    <a:pt x="30" y="22"/>
                    <a:pt x="32" y="19"/>
                  </a:cubicBezTo>
                  <a:cubicBezTo>
                    <a:pt x="33" y="16"/>
                    <a:pt x="36" y="13"/>
                    <a:pt x="37" y="10"/>
                  </a:cubicBezTo>
                  <a:cubicBezTo>
                    <a:pt x="39" y="8"/>
                    <a:pt x="41" y="6"/>
                    <a:pt x="43" y="5"/>
                  </a:cubicBezTo>
                  <a:cubicBezTo>
                    <a:pt x="44" y="3"/>
                    <a:pt x="46" y="2"/>
                    <a:pt x="47" y="1"/>
                  </a:cubicBezTo>
                  <a:cubicBezTo>
                    <a:pt x="47" y="1"/>
                    <a:pt x="48" y="0"/>
                    <a:pt x="48" y="0"/>
                  </a:cubicBezTo>
                  <a:cubicBezTo>
                    <a:pt x="48" y="0"/>
                    <a:pt x="48" y="1"/>
                    <a:pt x="47" y="2"/>
                  </a:cubicBezTo>
                  <a:cubicBezTo>
                    <a:pt x="46" y="3"/>
                    <a:pt x="45" y="4"/>
                    <a:pt x="45" y="6"/>
                  </a:cubicBezTo>
                  <a:cubicBezTo>
                    <a:pt x="44" y="8"/>
                    <a:pt x="43" y="10"/>
                    <a:pt x="42" y="13"/>
                  </a:cubicBezTo>
                  <a:cubicBezTo>
                    <a:pt x="41" y="15"/>
                    <a:pt x="40" y="19"/>
                    <a:pt x="39" y="22"/>
                  </a:cubicBezTo>
                  <a:cubicBezTo>
                    <a:pt x="38" y="25"/>
                    <a:pt x="38" y="29"/>
                    <a:pt x="38" y="33"/>
                  </a:cubicBezTo>
                  <a:cubicBezTo>
                    <a:pt x="37" y="37"/>
                    <a:pt x="37" y="41"/>
                    <a:pt x="37" y="45"/>
                  </a:cubicBezTo>
                  <a:cubicBezTo>
                    <a:pt x="37" y="54"/>
                    <a:pt x="37" y="63"/>
                    <a:pt x="38" y="72"/>
                  </a:cubicBezTo>
                  <a:cubicBezTo>
                    <a:pt x="40" y="91"/>
                    <a:pt x="44" y="109"/>
                    <a:pt x="47" y="123"/>
                  </a:cubicBezTo>
                  <a:cubicBezTo>
                    <a:pt x="49" y="129"/>
                    <a:pt x="50" y="135"/>
                    <a:pt x="51" y="139"/>
                  </a:cubicBezTo>
                  <a:cubicBezTo>
                    <a:pt x="52" y="140"/>
                    <a:pt x="52" y="142"/>
                    <a:pt x="52" y="143"/>
                  </a:cubicBezTo>
                  <a:cubicBezTo>
                    <a:pt x="53" y="144"/>
                    <a:pt x="53" y="144"/>
                    <a:pt x="53" y="144"/>
                  </a:cubicBezTo>
                  <a:lnTo>
                    <a:pt x="0" y="15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5" name="Freeform 299"/>
            <p:cNvSpPr>
              <a:spLocks/>
            </p:cNvSpPr>
            <p:nvPr/>
          </p:nvSpPr>
          <p:spPr bwMode="auto">
            <a:xfrm>
              <a:off x="2933535" y="616009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6" name="Freeform 300"/>
            <p:cNvSpPr>
              <a:spLocks/>
            </p:cNvSpPr>
            <p:nvPr/>
          </p:nvSpPr>
          <p:spPr bwMode="auto">
            <a:xfrm>
              <a:off x="2853211" y="6169540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7" name="Freeform 301"/>
            <p:cNvSpPr>
              <a:spLocks/>
            </p:cNvSpPr>
            <p:nvPr/>
          </p:nvSpPr>
          <p:spPr bwMode="auto">
            <a:xfrm>
              <a:off x="2841399" y="62569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8" name="Freeform 302"/>
            <p:cNvSpPr>
              <a:spLocks/>
            </p:cNvSpPr>
            <p:nvPr/>
          </p:nvSpPr>
          <p:spPr bwMode="auto">
            <a:xfrm>
              <a:off x="2853211" y="631128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303"/>
            <p:cNvSpPr>
              <a:spLocks/>
            </p:cNvSpPr>
            <p:nvPr/>
          </p:nvSpPr>
          <p:spPr bwMode="auto">
            <a:xfrm>
              <a:off x="2933535" y="6311289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304"/>
            <p:cNvSpPr>
              <a:spLocks/>
            </p:cNvSpPr>
            <p:nvPr/>
          </p:nvSpPr>
          <p:spPr bwMode="auto">
            <a:xfrm>
              <a:off x="2987872" y="631128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305"/>
            <p:cNvSpPr>
              <a:spLocks/>
            </p:cNvSpPr>
            <p:nvPr/>
          </p:nvSpPr>
          <p:spPr bwMode="auto">
            <a:xfrm>
              <a:off x="2987872" y="62569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306"/>
            <p:cNvSpPr>
              <a:spLocks/>
            </p:cNvSpPr>
            <p:nvPr/>
          </p:nvSpPr>
          <p:spPr bwMode="auto">
            <a:xfrm>
              <a:off x="2987872" y="616954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Oval 307"/>
            <p:cNvSpPr>
              <a:spLocks noChangeArrowheads="1"/>
            </p:cNvSpPr>
            <p:nvPr/>
          </p:nvSpPr>
          <p:spPr bwMode="auto">
            <a:xfrm>
              <a:off x="2919360" y="624041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308"/>
            <p:cNvSpPr>
              <a:spLocks/>
            </p:cNvSpPr>
            <p:nvPr/>
          </p:nvSpPr>
          <p:spPr bwMode="auto">
            <a:xfrm>
              <a:off x="2564988" y="61955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309"/>
            <p:cNvSpPr>
              <a:spLocks/>
            </p:cNvSpPr>
            <p:nvPr/>
          </p:nvSpPr>
          <p:spPr bwMode="auto">
            <a:xfrm>
              <a:off x="2484664" y="62049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310"/>
            <p:cNvSpPr>
              <a:spLocks/>
            </p:cNvSpPr>
            <p:nvPr/>
          </p:nvSpPr>
          <p:spPr bwMode="auto">
            <a:xfrm>
              <a:off x="2472852" y="6292389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311"/>
            <p:cNvSpPr>
              <a:spLocks/>
            </p:cNvSpPr>
            <p:nvPr/>
          </p:nvSpPr>
          <p:spPr bwMode="auto">
            <a:xfrm>
              <a:off x="2484664" y="63467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312"/>
            <p:cNvSpPr>
              <a:spLocks/>
            </p:cNvSpPr>
            <p:nvPr/>
          </p:nvSpPr>
          <p:spPr bwMode="auto">
            <a:xfrm>
              <a:off x="2564988" y="6346726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313"/>
            <p:cNvSpPr>
              <a:spLocks/>
            </p:cNvSpPr>
            <p:nvPr/>
          </p:nvSpPr>
          <p:spPr bwMode="auto">
            <a:xfrm>
              <a:off x="2619325" y="63467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Freeform 314"/>
            <p:cNvSpPr>
              <a:spLocks/>
            </p:cNvSpPr>
            <p:nvPr/>
          </p:nvSpPr>
          <p:spPr bwMode="auto">
            <a:xfrm>
              <a:off x="2619325" y="6292389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1" name="Freeform 315"/>
            <p:cNvSpPr>
              <a:spLocks/>
            </p:cNvSpPr>
            <p:nvPr/>
          </p:nvSpPr>
          <p:spPr bwMode="auto">
            <a:xfrm>
              <a:off x="2619325" y="62049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2" name="Oval 316"/>
            <p:cNvSpPr>
              <a:spLocks noChangeArrowheads="1"/>
            </p:cNvSpPr>
            <p:nvPr/>
          </p:nvSpPr>
          <p:spPr bwMode="auto">
            <a:xfrm>
              <a:off x="2550814" y="62758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Freeform 317"/>
            <p:cNvSpPr>
              <a:spLocks/>
            </p:cNvSpPr>
            <p:nvPr/>
          </p:nvSpPr>
          <p:spPr bwMode="auto">
            <a:xfrm>
              <a:off x="2144467" y="5857693"/>
              <a:ext cx="106312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Freeform 318"/>
            <p:cNvSpPr>
              <a:spLocks/>
            </p:cNvSpPr>
            <p:nvPr/>
          </p:nvSpPr>
          <p:spPr bwMode="auto">
            <a:xfrm>
              <a:off x="2066505" y="5867143"/>
              <a:ext cx="132299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319"/>
            <p:cNvSpPr>
              <a:spLocks/>
            </p:cNvSpPr>
            <p:nvPr/>
          </p:nvSpPr>
          <p:spPr bwMode="auto">
            <a:xfrm>
              <a:off x="2052330" y="5956917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Freeform 320"/>
            <p:cNvSpPr>
              <a:spLocks/>
            </p:cNvSpPr>
            <p:nvPr/>
          </p:nvSpPr>
          <p:spPr bwMode="auto">
            <a:xfrm>
              <a:off x="2066505" y="6008891"/>
              <a:ext cx="132299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321"/>
            <p:cNvSpPr>
              <a:spLocks/>
            </p:cNvSpPr>
            <p:nvPr/>
          </p:nvSpPr>
          <p:spPr bwMode="auto">
            <a:xfrm>
              <a:off x="2144467" y="6008891"/>
              <a:ext cx="106312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322"/>
            <p:cNvSpPr>
              <a:spLocks/>
            </p:cNvSpPr>
            <p:nvPr/>
          </p:nvSpPr>
          <p:spPr bwMode="auto">
            <a:xfrm>
              <a:off x="2198804" y="6008891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323"/>
            <p:cNvSpPr>
              <a:spLocks/>
            </p:cNvSpPr>
            <p:nvPr/>
          </p:nvSpPr>
          <p:spPr bwMode="auto">
            <a:xfrm>
              <a:off x="2198804" y="5956917"/>
              <a:ext cx="144111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324"/>
            <p:cNvSpPr>
              <a:spLocks/>
            </p:cNvSpPr>
            <p:nvPr/>
          </p:nvSpPr>
          <p:spPr bwMode="auto">
            <a:xfrm>
              <a:off x="2198804" y="5867143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Oval 325"/>
            <p:cNvSpPr>
              <a:spLocks noChangeArrowheads="1"/>
            </p:cNvSpPr>
            <p:nvPr/>
          </p:nvSpPr>
          <p:spPr bwMode="auto">
            <a:xfrm>
              <a:off x="2132655" y="5938017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326"/>
            <p:cNvSpPr>
              <a:spLocks/>
            </p:cNvSpPr>
            <p:nvPr/>
          </p:nvSpPr>
          <p:spPr bwMode="auto">
            <a:xfrm>
              <a:off x="2078317" y="61766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327"/>
            <p:cNvSpPr>
              <a:spLocks/>
            </p:cNvSpPr>
            <p:nvPr/>
          </p:nvSpPr>
          <p:spPr bwMode="auto">
            <a:xfrm>
              <a:off x="1997993" y="61860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4" name="Freeform 328"/>
            <p:cNvSpPr>
              <a:spLocks/>
            </p:cNvSpPr>
            <p:nvPr/>
          </p:nvSpPr>
          <p:spPr bwMode="auto">
            <a:xfrm>
              <a:off x="1986181" y="62758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5" name="Freeform 329"/>
            <p:cNvSpPr>
              <a:spLocks/>
            </p:cNvSpPr>
            <p:nvPr/>
          </p:nvSpPr>
          <p:spPr bwMode="auto">
            <a:xfrm>
              <a:off x="1997993" y="63278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6" name="Freeform 330"/>
            <p:cNvSpPr>
              <a:spLocks/>
            </p:cNvSpPr>
            <p:nvPr/>
          </p:nvSpPr>
          <p:spPr bwMode="auto">
            <a:xfrm>
              <a:off x="2078317" y="6327826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331"/>
            <p:cNvSpPr>
              <a:spLocks/>
            </p:cNvSpPr>
            <p:nvPr/>
          </p:nvSpPr>
          <p:spPr bwMode="auto">
            <a:xfrm>
              <a:off x="2132655" y="63278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332"/>
            <p:cNvSpPr>
              <a:spLocks/>
            </p:cNvSpPr>
            <p:nvPr/>
          </p:nvSpPr>
          <p:spPr bwMode="auto">
            <a:xfrm>
              <a:off x="2132655" y="62758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333"/>
            <p:cNvSpPr>
              <a:spLocks/>
            </p:cNvSpPr>
            <p:nvPr/>
          </p:nvSpPr>
          <p:spPr bwMode="auto">
            <a:xfrm>
              <a:off x="2132655" y="61860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Oval 334"/>
            <p:cNvSpPr>
              <a:spLocks noChangeArrowheads="1"/>
            </p:cNvSpPr>
            <p:nvPr/>
          </p:nvSpPr>
          <p:spPr bwMode="auto">
            <a:xfrm>
              <a:off x="2066505" y="62569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Freeform 335"/>
            <p:cNvSpPr>
              <a:spLocks/>
            </p:cNvSpPr>
            <p:nvPr/>
          </p:nvSpPr>
          <p:spPr bwMode="auto">
            <a:xfrm>
              <a:off x="2950073" y="589313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Freeform 336"/>
            <p:cNvSpPr>
              <a:spLocks/>
            </p:cNvSpPr>
            <p:nvPr/>
          </p:nvSpPr>
          <p:spPr bwMode="auto">
            <a:xfrm>
              <a:off x="2869748" y="5902580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Freeform 337"/>
            <p:cNvSpPr>
              <a:spLocks/>
            </p:cNvSpPr>
            <p:nvPr/>
          </p:nvSpPr>
          <p:spPr bwMode="auto">
            <a:xfrm>
              <a:off x="2857936" y="5992354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4" name="Freeform 338"/>
            <p:cNvSpPr>
              <a:spLocks/>
            </p:cNvSpPr>
            <p:nvPr/>
          </p:nvSpPr>
          <p:spPr bwMode="auto">
            <a:xfrm>
              <a:off x="2869748" y="604432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5" name="Freeform 339"/>
            <p:cNvSpPr>
              <a:spLocks/>
            </p:cNvSpPr>
            <p:nvPr/>
          </p:nvSpPr>
          <p:spPr bwMode="auto">
            <a:xfrm>
              <a:off x="2950073" y="6044329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340"/>
            <p:cNvSpPr>
              <a:spLocks/>
            </p:cNvSpPr>
            <p:nvPr/>
          </p:nvSpPr>
          <p:spPr bwMode="auto">
            <a:xfrm>
              <a:off x="3004410" y="604432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341"/>
            <p:cNvSpPr>
              <a:spLocks/>
            </p:cNvSpPr>
            <p:nvPr/>
          </p:nvSpPr>
          <p:spPr bwMode="auto">
            <a:xfrm>
              <a:off x="3004410" y="5992354"/>
              <a:ext cx="141749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342"/>
            <p:cNvSpPr>
              <a:spLocks/>
            </p:cNvSpPr>
            <p:nvPr/>
          </p:nvSpPr>
          <p:spPr bwMode="auto">
            <a:xfrm>
              <a:off x="3004410" y="590258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Oval 343"/>
            <p:cNvSpPr>
              <a:spLocks noChangeArrowheads="1"/>
            </p:cNvSpPr>
            <p:nvPr/>
          </p:nvSpPr>
          <p:spPr bwMode="auto">
            <a:xfrm>
              <a:off x="2935898" y="597345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344"/>
            <p:cNvSpPr>
              <a:spLocks/>
            </p:cNvSpPr>
            <p:nvPr/>
          </p:nvSpPr>
          <p:spPr bwMode="auto">
            <a:xfrm>
              <a:off x="2564988" y="5734844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345"/>
            <p:cNvSpPr>
              <a:spLocks/>
            </p:cNvSpPr>
            <p:nvPr/>
          </p:nvSpPr>
          <p:spPr bwMode="auto">
            <a:xfrm>
              <a:off x="2484664" y="5741931"/>
              <a:ext cx="134661" cy="144111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346"/>
            <p:cNvSpPr>
              <a:spLocks/>
            </p:cNvSpPr>
            <p:nvPr/>
          </p:nvSpPr>
          <p:spPr bwMode="auto">
            <a:xfrm>
              <a:off x="2472852" y="5831705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347"/>
            <p:cNvSpPr>
              <a:spLocks/>
            </p:cNvSpPr>
            <p:nvPr/>
          </p:nvSpPr>
          <p:spPr bwMode="auto">
            <a:xfrm>
              <a:off x="2484664" y="5886042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348"/>
            <p:cNvSpPr>
              <a:spLocks/>
            </p:cNvSpPr>
            <p:nvPr/>
          </p:nvSpPr>
          <p:spPr bwMode="auto">
            <a:xfrm>
              <a:off x="2564988" y="5886042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349"/>
            <p:cNvSpPr>
              <a:spLocks/>
            </p:cNvSpPr>
            <p:nvPr/>
          </p:nvSpPr>
          <p:spPr bwMode="auto">
            <a:xfrm>
              <a:off x="2619325" y="5886042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350"/>
            <p:cNvSpPr>
              <a:spLocks/>
            </p:cNvSpPr>
            <p:nvPr/>
          </p:nvSpPr>
          <p:spPr bwMode="auto">
            <a:xfrm>
              <a:off x="2619325" y="5831705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351"/>
            <p:cNvSpPr>
              <a:spLocks/>
            </p:cNvSpPr>
            <p:nvPr/>
          </p:nvSpPr>
          <p:spPr bwMode="auto">
            <a:xfrm>
              <a:off x="2619325" y="5741931"/>
              <a:ext cx="129936" cy="144111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Oval 352"/>
            <p:cNvSpPr>
              <a:spLocks noChangeArrowheads="1"/>
            </p:cNvSpPr>
            <p:nvPr/>
          </p:nvSpPr>
          <p:spPr bwMode="auto">
            <a:xfrm>
              <a:off x="2550814" y="5812806"/>
              <a:ext cx="129936" cy="144111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413"/>
            <p:cNvSpPr>
              <a:spLocks/>
            </p:cNvSpPr>
            <p:nvPr/>
          </p:nvSpPr>
          <p:spPr bwMode="auto">
            <a:xfrm>
              <a:off x="299371" y="6093940"/>
              <a:ext cx="489033" cy="562270"/>
            </a:xfrm>
            <a:custGeom>
              <a:avLst/>
              <a:gdLst>
                <a:gd name="T0" fmla="*/ 0 w 117"/>
                <a:gd name="T1" fmla="*/ 124 h 127"/>
                <a:gd name="T2" fmla="*/ 1 w 117"/>
                <a:gd name="T3" fmla="*/ 122 h 127"/>
                <a:gd name="T4" fmla="*/ 2 w 117"/>
                <a:gd name="T5" fmla="*/ 116 h 127"/>
                <a:gd name="T6" fmla="*/ 9 w 117"/>
                <a:gd name="T7" fmla="*/ 95 h 127"/>
                <a:gd name="T8" fmla="*/ 21 w 117"/>
                <a:gd name="T9" fmla="*/ 69 h 127"/>
                <a:gd name="T10" fmla="*/ 30 w 117"/>
                <a:gd name="T11" fmla="*/ 54 h 127"/>
                <a:gd name="T12" fmla="*/ 40 w 117"/>
                <a:gd name="T13" fmla="*/ 41 h 127"/>
                <a:gd name="T14" fmla="*/ 52 w 117"/>
                <a:gd name="T15" fmla="*/ 29 h 127"/>
                <a:gd name="T16" fmla="*/ 65 w 117"/>
                <a:gd name="T17" fmla="*/ 18 h 127"/>
                <a:gd name="T18" fmla="*/ 72 w 117"/>
                <a:gd name="T19" fmla="*/ 14 h 127"/>
                <a:gd name="T20" fmla="*/ 78 w 117"/>
                <a:gd name="T21" fmla="*/ 11 h 127"/>
                <a:gd name="T22" fmla="*/ 91 w 117"/>
                <a:gd name="T23" fmla="*/ 6 h 127"/>
                <a:gd name="T24" fmla="*/ 101 w 117"/>
                <a:gd name="T25" fmla="*/ 3 h 127"/>
                <a:gd name="T26" fmla="*/ 110 w 117"/>
                <a:gd name="T27" fmla="*/ 1 h 127"/>
                <a:gd name="T28" fmla="*/ 117 w 117"/>
                <a:gd name="T29" fmla="*/ 0 h 127"/>
                <a:gd name="T30" fmla="*/ 110 w 117"/>
                <a:gd name="T31" fmla="*/ 3 h 127"/>
                <a:gd name="T32" fmla="*/ 103 w 117"/>
                <a:gd name="T33" fmla="*/ 6 h 127"/>
                <a:gd name="T34" fmla="*/ 93 w 117"/>
                <a:gd name="T35" fmla="*/ 12 h 127"/>
                <a:gd name="T36" fmla="*/ 84 w 117"/>
                <a:gd name="T37" fmla="*/ 19 h 127"/>
                <a:gd name="T38" fmla="*/ 79 w 117"/>
                <a:gd name="T39" fmla="*/ 24 h 127"/>
                <a:gd name="T40" fmla="*/ 74 w 117"/>
                <a:gd name="T41" fmla="*/ 29 h 127"/>
                <a:gd name="T42" fmla="*/ 65 w 117"/>
                <a:gd name="T43" fmla="*/ 40 h 127"/>
                <a:gd name="T44" fmla="*/ 58 w 117"/>
                <a:gd name="T45" fmla="*/ 53 h 127"/>
                <a:gd name="T46" fmla="*/ 44 w 117"/>
                <a:gd name="T47" fmla="*/ 104 h 127"/>
                <a:gd name="T48" fmla="*/ 43 w 117"/>
                <a:gd name="T49" fmla="*/ 122 h 127"/>
                <a:gd name="T50" fmla="*/ 43 w 117"/>
                <a:gd name="T51" fmla="*/ 126 h 127"/>
                <a:gd name="T52" fmla="*/ 43 w 117"/>
                <a:gd name="T53" fmla="*/ 127 h 127"/>
                <a:gd name="T54" fmla="*/ 43 w 117"/>
                <a:gd name="T55" fmla="*/ 127 h 127"/>
                <a:gd name="T56" fmla="*/ 0 w 117"/>
                <a:gd name="T57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27">
                  <a:moveTo>
                    <a:pt x="0" y="124"/>
                  </a:moveTo>
                  <a:cubicBezTo>
                    <a:pt x="0" y="124"/>
                    <a:pt x="0" y="123"/>
                    <a:pt x="1" y="122"/>
                  </a:cubicBezTo>
                  <a:cubicBezTo>
                    <a:pt x="1" y="120"/>
                    <a:pt x="1" y="118"/>
                    <a:pt x="2" y="116"/>
                  </a:cubicBezTo>
                  <a:cubicBezTo>
                    <a:pt x="3" y="111"/>
                    <a:pt x="6" y="104"/>
                    <a:pt x="9" y="95"/>
                  </a:cubicBezTo>
                  <a:cubicBezTo>
                    <a:pt x="12" y="87"/>
                    <a:pt x="16" y="78"/>
                    <a:pt x="21" y="69"/>
                  </a:cubicBezTo>
                  <a:cubicBezTo>
                    <a:pt x="24" y="64"/>
                    <a:pt x="27" y="59"/>
                    <a:pt x="30" y="54"/>
                  </a:cubicBezTo>
                  <a:cubicBezTo>
                    <a:pt x="33" y="50"/>
                    <a:pt x="36" y="45"/>
                    <a:pt x="40" y="41"/>
                  </a:cubicBezTo>
                  <a:cubicBezTo>
                    <a:pt x="44" y="36"/>
                    <a:pt x="48" y="32"/>
                    <a:pt x="52" y="29"/>
                  </a:cubicBezTo>
                  <a:cubicBezTo>
                    <a:pt x="56" y="25"/>
                    <a:pt x="61" y="21"/>
                    <a:pt x="65" y="18"/>
                  </a:cubicBezTo>
                  <a:cubicBezTo>
                    <a:pt x="67" y="17"/>
                    <a:pt x="70" y="16"/>
                    <a:pt x="72" y="14"/>
                  </a:cubicBezTo>
                  <a:cubicBezTo>
                    <a:pt x="74" y="13"/>
                    <a:pt x="76" y="12"/>
                    <a:pt x="78" y="11"/>
                  </a:cubicBezTo>
                  <a:cubicBezTo>
                    <a:pt x="83" y="9"/>
                    <a:pt x="87" y="7"/>
                    <a:pt x="91" y="6"/>
                  </a:cubicBezTo>
                  <a:cubicBezTo>
                    <a:pt x="94" y="4"/>
                    <a:pt x="98" y="3"/>
                    <a:pt x="101" y="3"/>
                  </a:cubicBezTo>
                  <a:cubicBezTo>
                    <a:pt x="105" y="2"/>
                    <a:pt x="107" y="1"/>
                    <a:pt x="110" y="1"/>
                  </a:cubicBezTo>
                  <a:cubicBezTo>
                    <a:pt x="114" y="0"/>
                    <a:pt x="117" y="0"/>
                    <a:pt x="117" y="0"/>
                  </a:cubicBezTo>
                  <a:cubicBezTo>
                    <a:pt x="117" y="0"/>
                    <a:pt x="114" y="1"/>
                    <a:pt x="110" y="3"/>
                  </a:cubicBezTo>
                  <a:cubicBezTo>
                    <a:pt x="108" y="4"/>
                    <a:pt x="105" y="5"/>
                    <a:pt x="103" y="6"/>
                  </a:cubicBezTo>
                  <a:cubicBezTo>
                    <a:pt x="100" y="8"/>
                    <a:pt x="97" y="9"/>
                    <a:pt x="93" y="12"/>
                  </a:cubicBezTo>
                  <a:cubicBezTo>
                    <a:pt x="90" y="14"/>
                    <a:pt x="87" y="16"/>
                    <a:pt x="84" y="19"/>
                  </a:cubicBezTo>
                  <a:cubicBezTo>
                    <a:pt x="82" y="21"/>
                    <a:pt x="80" y="22"/>
                    <a:pt x="79" y="24"/>
                  </a:cubicBezTo>
                  <a:cubicBezTo>
                    <a:pt x="77" y="25"/>
                    <a:pt x="75" y="27"/>
                    <a:pt x="74" y="29"/>
                  </a:cubicBezTo>
                  <a:cubicBezTo>
                    <a:pt x="71" y="32"/>
                    <a:pt x="68" y="36"/>
                    <a:pt x="65" y="40"/>
                  </a:cubicBezTo>
                  <a:cubicBezTo>
                    <a:pt x="63" y="44"/>
                    <a:pt x="60" y="48"/>
                    <a:pt x="58" y="53"/>
                  </a:cubicBezTo>
                  <a:cubicBezTo>
                    <a:pt x="49" y="70"/>
                    <a:pt x="45" y="90"/>
                    <a:pt x="44" y="104"/>
                  </a:cubicBezTo>
                  <a:cubicBezTo>
                    <a:pt x="43" y="111"/>
                    <a:pt x="43" y="117"/>
                    <a:pt x="43" y="122"/>
                  </a:cubicBezTo>
                  <a:cubicBezTo>
                    <a:pt x="43" y="124"/>
                    <a:pt x="43" y="125"/>
                    <a:pt x="43" y="126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3" y="127"/>
                    <a:pt x="43" y="127"/>
                    <a:pt x="43" y="127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414"/>
            <p:cNvSpPr>
              <a:spLocks/>
            </p:cNvSpPr>
            <p:nvPr/>
          </p:nvSpPr>
          <p:spPr bwMode="auto">
            <a:xfrm>
              <a:off x="34773" y="6093940"/>
              <a:ext cx="486671" cy="562270"/>
            </a:xfrm>
            <a:custGeom>
              <a:avLst/>
              <a:gdLst>
                <a:gd name="T0" fmla="*/ 74 w 116"/>
                <a:gd name="T1" fmla="*/ 127 h 127"/>
                <a:gd name="T2" fmla="*/ 74 w 116"/>
                <a:gd name="T3" fmla="*/ 127 h 127"/>
                <a:gd name="T4" fmla="*/ 74 w 116"/>
                <a:gd name="T5" fmla="*/ 126 h 127"/>
                <a:gd name="T6" fmla="*/ 74 w 116"/>
                <a:gd name="T7" fmla="*/ 122 h 127"/>
                <a:gd name="T8" fmla="*/ 73 w 116"/>
                <a:gd name="T9" fmla="*/ 104 h 127"/>
                <a:gd name="T10" fmla="*/ 59 w 116"/>
                <a:gd name="T11" fmla="*/ 53 h 127"/>
                <a:gd name="T12" fmla="*/ 51 w 116"/>
                <a:gd name="T13" fmla="*/ 40 h 127"/>
                <a:gd name="T14" fmla="*/ 43 w 116"/>
                <a:gd name="T15" fmla="*/ 29 h 127"/>
                <a:gd name="T16" fmla="*/ 38 w 116"/>
                <a:gd name="T17" fmla="*/ 24 h 127"/>
                <a:gd name="T18" fmla="*/ 33 w 116"/>
                <a:gd name="T19" fmla="*/ 19 h 127"/>
                <a:gd name="T20" fmla="*/ 23 w 116"/>
                <a:gd name="T21" fmla="*/ 12 h 127"/>
                <a:gd name="T22" fmla="*/ 14 w 116"/>
                <a:gd name="T23" fmla="*/ 6 h 127"/>
                <a:gd name="T24" fmla="*/ 7 w 116"/>
                <a:gd name="T25" fmla="*/ 3 h 127"/>
                <a:gd name="T26" fmla="*/ 0 w 116"/>
                <a:gd name="T27" fmla="*/ 0 h 127"/>
                <a:gd name="T28" fmla="*/ 7 w 116"/>
                <a:gd name="T29" fmla="*/ 1 h 127"/>
                <a:gd name="T30" fmla="*/ 15 w 116"/>
                <a:gd name="T31" fmla="*/ 3 h 127"/>
                <a:gd name="T32" fmla="*/ 26 w 116"/>
                <a:gd name="T33" fmla="*/ 6 h 127"/>
                <a:gd name="T34" fmla="*/ 38 w 116"/>
                <a:gd name="T35" fmla="*/ 11 h 127"/>
                <a:gd name="T36" fmla="*/ 45 w 116"/>
                <a:gd name="T37" fmla="*/ 14 h 127"/>
                <a:gd name="T38" fmla="*/ 52 w 116"/>
                <a:gd name="T39" fmla="*/ 18 h 127"/>
                <a:gd name="T40" fmla="*/ 64 w 116"/>
                <a:gd name="T41" fmla="*/ 29 h 127"/>
                <a:gd name="T42" fmla="*/ 76 w 116"/>
                <a:gd name="T43" fmla="*/ 41 h 127"/>
                <a:gd name="T44" fmla="*/ 87 w 116"/>
                <a:gd name="T45" fmla="*/ 54 h 127"/>
                <a:gd name="T46" fmla="*/ 96 w 116"/>
                <a:gd name="T47" fmla="*/ 69 h 127"/>
                <a:gd name="T48" fmla="*/ 108 w 116"/>
                <a:gd name="T49" fmla="*/ 95 h 127"/>
                <a:gd name="T50" fmla="*/ 114 w 116"/>
                <a:gd name="T51" fmla="*/ 116 h 127"/>
                <a:gd name="T52" fmla="*/ 116 w 116"/>
                <a:gd name="T53" fmla="*/ 122 h 127"/>
                <a:gd name="T54" fmla="*/ 116 w 116"/>
                <a:gd name="T55" fmla="*/ 124 h 127"/>
                <a:gd name="T56" fmla="*/ 74 w 116"/>
                <a:gd name="T5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" h="127">
                  <a:moveTo>
                    <a:pt x="74" y="127"/>
                  </a:moveTo>
                  <a:cubicBezTo>
                    <a:pt x="74" y="127"/>
                    <a:pt x="74" y="127"/>
                    <a:pt x="74" y="127"/>
                  </a:cubicBezTo>
                  <a:cubicBezTo>
                    <a:pt x="74" y="127"/>
                    <a:pt x="74" y="127"/>
                    <a:pt x="74" y="126"/>
                  </a:cubicBezTo>
                  <a:cubicBezTo>
                    <a:pt x="74" y="125"/>
                    <a:pt x="74" y="124"/>
                    <a:pt x="74" y="122"/>
                  </a:cubicBezTo>
                  <a:cubicBezTo>
                    <a:pt x="74" y="117"/>
                    <a:pt x="74" y="111"/>
                    <a:pt x="73" y="104"/>
                  </a:cubicBezTo>
                  <a:cubicBezTo>
                    <a:pt x="72" y="90"/>
                    <a:pt x="67" y="70"/>
                    <a:pt x="59" y="53"/>
                  </a:cubicBezTo>
                  <a:cubicBezTo>
                    <a:pt x="57" y="48"/>
                    <a:pt x="54" y="44"/>
                    <a:pt x="51" y="40"/>
                  </a:cubicBezTo>
                  <a:cubicBezTo>
                    <a:pt x="49" y="36"/>
                    <a:pt x="46" y="32"/>
                    <a:pt x="43" y="29"/>
                  </a:cubicBezTo>
                  <a:cubicBezTo>
                    <a:pt x="41" y="27"/>
                    <a:pt x="39" y="25"/>
                    <a:pt x="38" y="24"/>
                  </a:cubicBezTo>
                  <a:cubicBezTo>
                    <a:pt x="36" y="22"/>
                    <a:pt x="35" y="21"/>
                    <a:pt x="33" y="19"/>
                  </a:cubicBezTo>
                  <a:cubicBezTo>
                    <a:pt x="30" y="16"/>
                    <a:pt x="26" y="14"/>
                    <a:pt x="23" y="12"/>
                  </a:cubicBezTo>
                  <a:cubicBezTo>
                    <a:pt x="20" y="9"/>
                    <a:pt x="17" y="8"/>
                    <a:pt x="14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3"/>
                  </a:cubicBezTo>
                  <a:cubicBezTo>
                    <a:pt x="19" y="3"/>
                    <a:pt x="22" y="4"/>
                    <a:pt x="26" y="6"/>
                  </a:cubicBezTo>
                  <a:cubicBezTo>
                    <a:pt x="30" y="7"/>
                    <a:pt x="34" y="9"/>
                    <a:pt x="38" y="11"/>
                  </a:cubicBezTo>
                  <a:cubicBezTo>
                    <a:pt x="41" y="12"/>
                    <a:pt x="43" y="13"/>
                    <a:pt x="45" y="14"/>
                  </a:cubicBezTo>
                  <a:cubicBezTo>
                    <a:pt x="47" y="16"/>
                    <a:pt x="49" y="17"/>
                    <a:pt x="52" y="18"/>
                  </a:cubicBezTo>
                  <a:cubicBezTo>
                    <a:pt x="56" y="21"/>
                    <a:pt x="60" y="25"/>
                    <a:pt x="64" y="29"/>
                  </a:cubicBezTo>
                  <a:cubicBezTo>
                    <a:pt x="69" y="32"/>
                    <a:pt x="73" y="36"/>
                    <a:pt x="76" y="41"/>
                  </a:cubicBezTo>
                  <a:cubicBezTo>
                    <a:pt x="80" y="45"/>
                    <a:pt x="84" y="50"/>
                    <a:pt x="87" y="54"/>
                  </a:cubicBezTo>
                  <a:cubicBezTo>
                    <a:pt x="90" y="59"/>
                    <a:pt x="93" y="64"/>
                    <a:pt x="96" y="69"/>
                  </a:cubicBezTo>
                  <a:cubicBezTo>
                    <a:pt x="101" y="78"/>
                    <a:pt x="105" y="87"/>
                    <a:pt x="108" y="95"/>
                  </a:cubicBezTo>
                  <a:cubicBezTo>
                    <a:pt x="111" y="104"/>
                    <a:pt x="113" y="111"/>
                    <a:pt x="114" y="116"/>
                  </a:cubicBezTo>
                  <a:cubicBezTo>
                    <a:pt x="115" y="118"/>
                    <a:pt x="116" y="120"/>
                    <a:pt x="116" y="122"/>
                  </a:cubicBezTo>
                  <a:cubicBezTo>
                    <a:pt x="116" y="123"/>
                    <a:pt x="116" y="124"/>
                    <a:pt x="116" y="124"/>
                  </a:cubicBezTo>
                  <a:lnTo>
                    <a:pt x="74" y="12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415"/>
            <p:cNvSpPr>
              <a:spLocks/>
            </p:cNvSpPr>
            <p:nvPr/>
          </p:nvSpPr>
          <p:spPr bwMode="auto">
            <a:xfrm>
              <a:off x="320633" y="6337275"/>
              <a:ext cx="500846" cy="323660"/>
            </a:xfrm>
            <a:custGeom>
              <a:avLst/>
              <a:gdLst>
                <a:gd name="T0" fmla="*/ 0 w 120"/>
                <a:gd name="T1" fmla="*/ 65 h 73"/>
                <a:gd name="T2" fmla="*/ 1 w 120"/>
                <a:gd name="T3" fmla="*/ 65 h 73"/>
                <a:gd name="T4" fmla="*/ 1 w 120"/>
                <a:gd name="T5" fmla="*/ 64 h 73"/>
                <a:gd name="T6" fmla="*/ 2 w 120"/>
                <a:gd name="T7" fmla="*/ 61 h 73"/>
                <a:gd name="T8" fmla="*/ 3 w 120"/>
                <a:gd name="T9" fmla="*/ 58 h 73"/>
                <a:gd name="T10" fmla="*/ 7 w 120"/>
                <a:gd name="T11" fmla="*/ 51 h 73"/>
                <a:gd name="T12" fmla="*/ 12 w 120"/>
                <a:gd name="T13" fmla="*/ 42 h 73"/>
                <a:gd name="T14" fmla="*/ 19 w 120"/>
                <a:gd name="T15" fmla="*/ 33 h 73"/>
                <a:gd name="T16" fmla="*/ 29 w 120"/>
                <a:gd name="T17" fmla="*/ 23 h 73"/>
                <a:gd name="T18" fmla="*/ 34 w 120"/>
                <a:gd name="T19" fmla="*/ 19 h 73"/>
                <a:gd name="T20" fmla="*/ 40 w 120"/>
                <a:gd name="T21" fmla="*/ 15 h 73"/>
                <a:gd name="T22" fmla="*/ 46 w 120"/>
                <a:gd name="T23" fmla="*/ 12 h 73"/>
                <a:gd name="T24" fmla="*/ 52 w 120"/>
                <a:gd name="T25" fmla="*/ 9 h 73"/>
                <a:gd name="T26" fmla="*/ 65 w 120"/>
                <a:gd name="T27" fmla="*/ 4 h 73"/>
                <a:gd name="T28" fmla="*/ 77 w 120"/>
                <a:gd name="T29" fmla="*/ 1 h 73"/>
                <a:gd name="T30" fmla="*/ 89 w 120"/>
                <a:gd name="T31" fmla="*/ 0 h 73"/>
                <a:gd name="T32" fmla="*/ 99 w 120"/>
                <a:gd name="T33" fmla="*/ 0 h 73"/>
                <a:gd name="T34" fmla="*/ 103 w 120"/>
                <a:gd name="T35" fmla="*/ 0 h 73"/>
                <a:gd name="T36" fmla="*/ 107 w 120"/>
                <a:gd name="T37" fmla="*/ 1 h 73"/>
                <a:gd name="T38" fmla="*/ 114 w 120"/>
                <a:gd name="T39" fmla="*/ 1 h 73"/>
                <a:gd name="T40" fmla="*/ 120 w 120"/>
                <a:gd name="T41" fmla="*/ 2 h 73"/>
                <a:gd name="T42" fmla="*/ 114 w 120"/>
                <a:gd name="T43" fmla="*/ 3 h 73"/>
                <a:gd name="T44" fmla="*/ 108 w 120"/>
                <a:gd name="T45" fmla="*/ 5 h 73"/>
                <a:gd name="T46" fmla="*/ 104 w 120"/>
                <a:gd name="T47" fmla="*/ 5 h 73"/>
                <a:gd name="T48" fmla="*/ 100 w 120"/>
                <a:gd name="T49" fmla="*/ 7 h 73"/>
                <a:gd name="T50" fmla="*/ 91 w 120"/>
                <a:gd name="T51" fmla="*/ 10 h 73"/>
                <a:gd name="T52" fmla="*/ 81 w 120"/>
                <a:gd name="T53" fmla="*/ 14 h 73"/>
                <a:gd name="T54" fmla="*/ 72 w 120"/>
                <a:gd name="T55" fmla="*/ 20 h 73"/>
                <a:gd name="T56" fmla="*/ 63 w 120"/>
                <a:gd name="T57" fmla="*/ 27 h 73"/>
                <a:gd name="T58" fmla="*/ 60 w 120"/>
                <a:gd name="T59" fmla="*/ 31 h 73"/>
                <a:gd name="T60" fmla="*/ 56 w 120"/>
                <a:gd name="T61" fmla="*/ 34 h 73"/>
                <a:gd name="T62" fmla="*/ 53 w 120"/>
                <a:gd name="T63" fmla="*/ 38 h 73"/>
                <a:gd name="T64" fmla="*/ 51 w 120"/>
                <a:gd name="T65" fmla="*/ 43 h 73"/>
                <a:gd name="T66" fmla="*/ 47 w 120"/>
                <a:gd name="T67" fmla="*/ 51 h 73"/>
                <a:gd name="T68" fmla="*/ 44 w 120"/>
                <a:gd name="T69" fmla="*/ 58 h 73"/>
                <a:gd name="T70" fmla="*/ 43 w 120"/>
                <a:gd name="T71" fmla="*/ 65 h 73"/>
                <a:gd name="T72" fmla="*/ 42 w 120"/>
                <a:gd name="T73" fmla="*/ 69 h 73"/>
                <a:gd name="T74" fmla="*/ 42 w 120"/>
                <a:gd name="T75" fmla="*/ 71 h 73"/>
                <a:gd name="T76" fmla="*/ 43 w 120"/>
                <a:gd name="T77" fmla="*/ 72 h 73"/>
                <a:gd name="T78" fmla="*/ 44 w 120"/>
                <a:gd name="T79" fmla="*/ 72 h 73"/>
                <a:gd name="T80" fmla="*/ 44 w 120"/>
                <a:gd name="T81" fmla="*/ 72 h 73"/>
                <a:gd name="T82" fmla="*/ 43 w 120"/>
                <a:gd name="T83" fmla="*/ 73 h 73"/>
                <a:gd name="T84" fmla="*/ 0 w 120"/>
                <a:gd name="T85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73">
                  <a:moveTo>
                    <a:pt x="0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4"/>
                    <a:pt x="1" y="64"/>
                  </a:cubicBezTo>
                  <a:cubicBezTo>
                    <a:pt x="1" y="63"/>
                    <a:pt x="2" y="62"/>
                    <a:pt x="2" y="61"/>
                  </a:cubicBezTo>
                  <a:cubicBezTo>
                    <a:pt x="2" y="60"/>
                    <a:pt x="3" y="59"/>
                    <a:pt x="3" y="58"/>
                  </a:cubicBezTo>
                  <a:cubicBezTo>
                    <a:pt x="4" y="56"/>
                    <a:pt x="5" y="53"/>
                    <a:pt x="7" y="51"/>
                  </a:cubicBezTo>
                  <a:cubicBezTo>
                    <a:pt x="8" y="48"/>
                    <a:pt x="10" y="45"/>
                    <a:pt x="12" y="42"/>
                  </a:cubicBezTo>
                  <a:cubicBezTo>
                    <a:pt x="14" y="39"/>
                    <a:pt x="17" y="36"/>
                    <a:pt x="19" y="33"/>
                  </a:cubicBezTo>
                  <a:cubicBezTo>
                    <a:pt x="22" y="30"/>
                    <a:pt x="25" y="26"/>
                    <a:pt x="29" y="23"/>
                  </a:cubicBezTo>
                  <a:cubicBezTo>
                    <a:pt x="31" y="22"/>
                    <a:pt x="32" y="21"/>
                    <a:pt x="34" y="19"/>
                  </a:cubicBezTo>
                  <a:cubicBezTo>
                    <a:pt x="36" y="18"/>
                    <a:pt x="38" y="17"/>
                    <a:pt x="40" y="15"/>
                  </a:cubicBezTo>
                  <a:cubicBezTo>
                    <a:pt x="42" y="14"/>
                    <a:pt x="44" y="13"/>
                    <a:pt x="46" y="12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6" y="7"/>
                    <a:pt x="60" y="5"/>
                    <a:pt x="65" y="4"/>
                  </a:cubicBezTo>
                  <a:cubicBezTo>
                    <a:pt x="69" y="3"/>
                    <a:pt x="73" y="2"/>
                    <a:pt x="77" y="1"/>
                  </a:cubicBezTo>
                  <a:cubicBezTo>
                    <a:pt x="81" y="1"/>
                    <a:pt x="85" y="0"/>
                    <a:pt x="89" y="0"/>
                  </a:cubicBezTo>
                  <a:cubicBezTo>
                    <a:pt x="92" y="0"/>
                    <a:pt x="96" y="0"/>
                    <a:pt x="99" y="0"/>
                  </a:cubicBezTo>
                  <a:cubicBezTo>
                    <a:pt x="101" y="0"/>
                    <a:pt x="102" y="0"/>
                    <a:pt x="103" y="0"/>
                  </a:cubicBezTo>
                  <a:cubicBezTo>
                    <a:pt x="105" y="0"/>
                    <a:pt x="106" y="0"/>
                    <a:pt x="107" y="1"/>
                  </a:cubicBezTo>
                  <a:cubicBezTo>
                    <a:pt x="110" y="1"/>
                    <a:pt x="112" y="1"/>
                    <a:pt x="114" y="1"/>
                  </a:cubicBezTo>
                  <a:cubicBezTo>
                    <a:pt x="117" y="2"/>
                    <a:pt x="120" y="2"/>
                    <a:pt x="120" y="2"/>
                  </a:cubicBezTo>
                  <a:cubicBezTo>
                    <a:pt x="120" y="2"/>
                    <a:pt x="117" y="2"/>
                    <a:pt x="114" y="3"/>
                  </a:cubicBezTo>
                  <a:cubicBezTo>
                    <a:pt x="112" y="4"/>
                    <a:pt x="110" y="4"/>
                    <a:pt x="108" y="5"/>
                  </a:cubicBezTo>
                  <a:cubicBezTo>
                    <a:pt x="107" y="5"/>
                    <a:pt x="105" y="5"/>
                    <a:pt x="104" y="5"/>
                  </a:cubicBezTo>
                  <a:cubicBezTo>
                    <a:pt x="103" y="6"/>
                    <a:pt x="101" y="6"/>
                    <a:pt x="100" y="7"/>
                  </a:cubicBezTo>
                  <a:cubicBezTo>
                    <a:pt x="97" y="8"/>
                    <a:pt x="94" y="9"/>
                    <a:pt x="91" y="10"/>
                  </a:cubicBezTo>
                  <a:cubicBezTo>
                    <a:pt x="88" y="11"/>
                    <a:pt x="85" y="13"/>
                    <a:pt x="81" y="14"/>
                  </a:cubicBezTo>
                  <a:cubicBezTo>
                    <a:pt x="78" y="16"/>
                    <a:pt x="75" y="18"/>
                    <a:pt x="72" y="20"/>
                  </a:cubicBezTo>
                  <a:cubicBezTo>
                    <a:pt x="69" y="22"/>
                    <a:pt x="66" y="24"/>
                    <a:pt x="63" y="27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8" y="32"/>
                    <a:pt x="57" y="33"/>
                    <a:pt x="56" y="34"/>
                  </a:cubicBezTo>
                  <a:cubicBezTo>
                    <a:pt x="55" y="36"/>
                    <a:pt x="54" y="37"/>
                    <a:pt x="53" y="38"/>
                  </a:cubicBezTo>
                  <a:cubicBezTo>
                    <a:pt x="52" y="40"/>
                    <a:pt x="52" y="41"/>
                    <a:pt x="51" y="43"/>
                  </a:cubicBezTo>
                  <a:cubicBezTo>
                    <a:pt x="49" y="45"/>
                    <a:pt x="48" y="48"/>
                    <a:pt x="47" y="51"/>
                  </a:cubicBezTo>
                  <a:cubicBezTo>
                    <a:pt x="46" y="53"/>
                    <a:pt x="45" y="56"/>
                    <a:pt x="44" y="58"/>
                  </a:cubicBezTo>
                  <a:cubicBezTo>
                    <a:pt x="44" y="61"/>
                    <a:pt x="43" y="63"/>
                    <a:pt x="43" y="65"/>
                  </a:cubicBezTo>
                  <a:cubicBezTo>
                    <a:pt x="43" y="67"/>
                    <a:pt x="43" y="68"/>
                    <a:pt x="42" y="69"/>
                  </a:cubicBezTo>
                  <a:cubicBezTo>
                    <a:pt x="42" y="70"/>
                    <a:pt x="42" y="71"/>
                    <a:pt x="42" y="71"/>
                  </a:cubicBezTo>
                  <a:cubicBezTo>
                    <a:pt x="42" y="71"/>
                    <a:pt x="43" y="72"/>
                    <a:pt x="43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3" y="73"/>
                    <a:pt x="43" y="73"/>
                    <a:pt x="43" y="73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416"/>
            <p:cNvSpPr>
              <a:spLocks/>
            </p:cNvSpPr>
            <p:nvPr/>
          </p:nvSpPr>
          <p:spPr bwMode="auto">
            <a:xfrm>
              <a:off x="-14839" y="6337275"/>
              <a:ext cx="498483" cy="323660"/>
            </a:xfrm>
            <a:custGeom>
              <a:avLst/>
              <a:gdLst>
                <a:gd name="T0" fmla="*/ 77 w 119"/>
                <a:gd name="T1" fmla="*/ 73 h 73"/>
                <a:gd name="T2" fmla="*/ 76 w 119"/>
                <a:gd name="T3" fmla="*/ 72 h 73"/>
                <a:gd name="T4" fmla="*/ 76 w 119"/>
                <a:gd name="T5" fmla="*/ 72 h 73"/>
                <a:gd name="T6" fmla="*/ 77 w 119"/>
                <a:gd name="T7" fmla="*/ 72 h 73"/>
                <a:gd name="T8" fmla="*/ 77 w 119"/>
                <a:gd name="T9" fmla="*/ 71 h 73"/>
                <a:gd name="T10" fmla="*/ 77 w 119"/>
                <a:gd name="T11" fmla="*/ 69 h 73"/>
                <a:gd name="T12" fmla="*/ 77 w 119"/>
                <a:gd name="T13" fmla="*/ 65 h 73"/>
                <a:gd name="T14" fmla="*/ 75 w 119"/>
                <a:gd name="T15" fmla="*/ 58 h 73"/>
                <a:gd name="T16" fmla="*/ 73 w 119"/>
                <a:gd name="T17" fmla="*/ 51 h 73"/>
                <a:gd name="T18" fmla="*/ 69 w 119"/>
                <a:gd name="T19" fmla="*/ 43 h 73"/>
                <a:gd name="T20" fmla="*/ 67 w 119"/>
                <a:gd name="T21" fmla="*/ 38 h 73"/>
                <a:gd name="T22" fmla="*/ 63 w 119"/>
                <a:gd name="T23" fmla="*/ 34 h 73"/>
                <a:gd name="T24" fmla="*/ 60 w 119"/>
                <a:gd name="T25" fmla="*/ 31 h 73"/>
                <a:gd name="T26" fmla="*/ 56 w 119"/>
                <a:gd name="T27" fmla="*/ 27 h 73"/>
                <a:gd name="T28" fmla="*/ 48 w 119"/>
                <a:gd name="T29" fmla="*/ 20 h 73"/>
                <a:gd name="T30" fmla="*/ 39 w 119"/>
                <a:gd name="T31" fmla="*/ 14 h 73"/>
                <a:gd name="T32" fmla="*/ 29 w 119"/>
                <a:gd name="T33" fmla="*/ 10 h 73"/>
                <a:gd name="T34" fmla="*/ 20 w 119"/>
                <a:gd name="T35" fmla="*/ 7 h 73"/>
                <a:gd name="T36" fmla="*/ 16 w 119"/>
                <a:gd name="T37" fmla="*/ 5 h 73"/>
                <a:gd name="T38" fmla="*/ 12 w 119"/>
                <a:gd name="T39" fmla="*/ 5 h 73"/>
                <a:gd name="T40" fmla="*/ 6 w 119"/>
                <a:gd name="T41" fmla="*/ 3 h 73"/>
                <a:gd name="T42" fmla="*/ 0 w 119"/>
                <a:gd name="T43" fmla="*/ 2 h 73"/>
                <a:gd name="T44" fmla="*/ 6 w 119"/>
                <a:gd name="T45" fmla="*/ 1 h 73"/>
                <a:gd name="T46" fmla="*/ 12 w 119"/>
                <a:gd name="T47" fmla="*/ 1 h 73"/>
                <a:gd name="T48" fmla="*/ 16 w 119"/>
                <a:gd name="T49" fmla="*/ 0 h 73"/>
                <a:gd name="T50" fmla="*/ 21 w 119"/>
                <a:gd name="T51" fmla="*/ 0 h 73"/>
                <a:gd name="T52" fmla="*/ 31 w 119"/>
                <a:gd name="T53" fmla="*/ 0 h 73"/>
                <a:gd name="T54" fmla="*/ 43 w 119"/>
                <a:gd name="T55" fmla="*/ 1 h 73"/>
                <a:gd name="T56" fmla="*/ 55 w 119"/>
                <a:gd name="T57" fmla="*/ 4 h 73"/>
                <a:gd name="T58" fmla="*/ 68 w 119"/>
                <a:gd name="T59" fmla="*/ 9 h 73"/>
                <a:gd name="T60" fmla="*/ 74 w 119"/>
                <a:gd name="T61" fmla="*/ 12 h 73"/>
                <a:gd name="T62" fmla="*/ 80 w 119"/>
                <a:gd name="T63" fmla="*/ 15 h 73"/>
                <a:gd name="T64" fmla="*/ 86 w 119"/>
                <a:gd name="T65" fmla="*/ 19 h 73"/>
                <a:gd name="T66" fmla="*/ 91 w 119"/>
                <a:gd name="T67" fmla="*/ 23 h 73"/>
                <a:gd name="T68" fmla="*/ 100 w 119"/>
                <a:gd name="T69" fmla="*/ 33 h 73"/>
                <a:gd name="T70" fmla="*/ 108 w 119"/>
                <a:gd name="T71" fmla="*/ 42 h 73"/>
                <a:gd name="T72" fmla="*/ 113 w 119"/>
                <a:gd name="T73" fmla="*/ 51 h 73"/>
                <a:gd name="T74" fmla="*/ 117 w 119"/>
                <a:gd name="T75" fmla="*/ 58 h 73"/>
                <a:gd name="T76" fmla="*/ 118 w 119"/>
                <a:gd name="T77" fmla="*/ 61 h 73"/>
                <a:gd name="T78" fmla="*/ 119 w 119"/>
                <a:gd name="T79" fmla="*/ 64 h 73"/>
                <a:gd name="T80" fmla="*/ 119 w 119"/>
                <a:gd name="T81" fmla="*/ 65 h 73"/>
                <a:gd name="T82" fmla="*/ 119 w 119"/>
                <a:gd name="T83" fmla="*/ 65 h 73"/>
                <a:gd name="T84" fmla="*/ 77 w 119"/>
                <a:gd name="T8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" h="73">
                  <a:moveTo>
                    <a:pt x="77" y="73"/>
                  </a:move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72"/>
                    <a:pt x="77" y="71"/>
                    <a:pt x="77" y="71"/>
                  </a:cubicBezTo>
                  <a:cubicBezTo>
                    <a:pt x="77" y="71"/>
                    <a:pt x="77" y="70"/>
                    <a:pt x="77" y="69"/>
                  </a:cubicBezTo>
                  <a:cubicBezTo>
                    <a:pt x="77" y="68"/>
                    <a:pt x="77" y="67"/>
                    <a:pt x="77" y="65"/>
                  </a:cubicBezTo>
                  <a:cubicBezTo>
                    <a:pt x="76" y="63"/>
                    <a:pt x="76" y="61"/>
                    <a:pt x="75" y="58"/>
                  </a:cubicBezTo>
                  <a:cubicBezTo>
                    <a:pt x="75" y="56"/>
                    <a:pt x="74" y="53"/>
                    <a:pt x="73" y="51"/>
                  </a:cubicBezTo>
                  <a:cubicBezTo>
                    <a:pt x="72" y="48"/>
                    <a:pt x="71" y="45"/>
                    <a:pt x="69" y="43"/>
                  </a:cubicBezTo>
                  <a:cubicBezTo>
                    <a:pt x="68" y="41"/>
                    <a:pt x="67" y="40"/>
                    <a:pt x="67" y="38"/>
                  </a:cubicBezTo>
                  <a:cubicBezTo>
                    <a:pt x="66" y="37"/>
                    <a:pt x="65" y="36"/>
                    <a:pt x="63" y="34"/>
                  </a:cubicBezTo>
                  <a:cubicBezTo>
                    <a:pt x="63" y="33"/>
                    <a:pt x="61" y="32"/>
                    <a:pt x="60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4" y="24"/>
                    <a:pt x="51" y="22"/>
                    <a:pt x="48" y="20"/>
                  </a:cubicBezTo>
                  <a:cubicBezTo>
                    <a:pt x="45" y="18"/>
                    <a:pt x="42" y="16"/>
                    <a:pt x="39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9" y="6"/>
                    <a:pt x="17" y="6"/>
                    <a:pt x="16" y="5"/>
                  </a:cubicBezTo>
                  <a:cubicBezTo>
                    <a:pt x="15" y="5"/>
                    <a:pt x="13" y="5"/>
                    <a:pt x="12" y="5"/>
                  </a:cubicBezTo>
                  <a:cubicBezTo>
                    <a:pt x="10" y="4"/>
                    <a:pt x="8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5" y="0"/>
                    <a:pt x="39" y="1"/>
                    <a:pt x="43" y="1"/>
                  </a:cubicBezTo>
                  <a:cubicBezTo>
                    <a:pt x="47" y="2"/>
                    <a:pt x="51" y="3"/>
                    <a:pt x="55" y="4"/>
                  </a:cubicBezTo>
                  <a:cubicBezTo>
                    <a:pt x="59" y="5"/>
                    <a:pt x="64" y="7"/>
                    <a:pt x="68" y="9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6" y="13"/>
                    <a:pt x="78" y="14"/>
                    <a:pt x="80" y="15"/>
                  </a:cubicBezTo>
                  <a:cubicBezTo>
                    <a:pt x="82" y="17"/>
                    <a:pt x="84" y="18"/>
                    <a:pt x="86" y="19"/>
                  </a:cubicBezTo>
                  <a:cubicBezTo>
                    <a:pt x="88" y="21"/>
                    <a:pt x="89" y="22"/>
                    <a:pt x="91" y="23"/>
                  </a:cubicBezTo>
                  <a:cubicBezTo>
                    <a:pt x="95" y="26"/>
                    <a:pt x="97" y="30"/>
                    <a:pt x="100" y="33"/>
                  </a:cubicBezTo>
                  <a:cubicBezTo>
                    <a:pt x="103" y="36"/>
                    <a:pt x="106" y="39"/>
                    <a:pt x="108" y="42"/>
                  </a:cubicBezTo>
                  <a:cubicBezTo>
                    <a:pt x="110" y="45"/>
                    <a:pt x="112" y="48"/>
                    <a:pt x="113" y="51"/>
                  </a:cubicBezTo>
                  <a:cubicBezTo>
                    <a:pt x="115" y="53"/>
                    <a:pt x="116" y="56"/>
                    <a:pt x="117" y="58"/>
                  </a:cubicBezTo>
                  <a:cubicBezTo>
                    <a:pt x="117" y="59"/>
                    <a:pt x="117" y="60"/>
                    <a:pt x="118" y="61"/>
                  </a:cubicBezTo>
                  <a:cubicBezTo>
                    <a:pt x="118" y="62"/>
                    <a:pt x="118" y="63"/>
                    <a:pt x="119" y="64"/>
                  </a:cubicBezTo>
                  <a:cubicBezTo>
                    <a:pt x="119" y="64"/>
                    <a:pt x="119" y="65"/>
                    <a:pt x="119" y="65"/>
                  </a:cubicBezTo>
                  <a:cubicBezTo>
                    <a:pt x="119" y="65"/>
                    <a:pt x="119" y="65"/>
                    <a:pt x="119" y="65"/>
                  </a:cubicBezTo>
                  <a:lnTo>
                    <a:pt x="77" y="7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417"/>
            <p:cNvSpPr>
              <a:spLocks/>
            </p:cNvSpPr>
            <p:nvPr/>
          </p:nvSpPr>
          <p:spPr bwMode="auto">
            <a:xfrm>
              <a:off x="315908" y="6034878"/>
              <a:ext cx="174824" cy="536283"/>
            </a:xfrm>
            <a:custGeom>
              <a:avLst/>
              <a:gdLst>
                <a:gd name="T0" fmla="*/ 0 w 42"/>
                <a:gd name="T1" fmla="*/ 121 h 121"/>
                <a:gd name="T2" fmla="*/ 0 w 42"/>
                <a:gd name="T3" fmla="*/ 119 h 121"/>
                <a:gd name="T4" fmla="*/ 0 w 42"/>
                <a:gd name="T5" fmla="*/ 115 h 121"/>
                <a:gd name="T6" fmla="*/ 2 w 42"/>
                <a:gd name="T7" fmla="*/ 100 h 121"/>
                <a:gd name="T8" fmla="*/ 9 w 42"/>
                <a:gd name="T9" fmla="*/ 56 h 121"/>
                <a:gd name="T10" fmla="*/ 16 w 42"/>
                <a:gd name="T11" fmla="*/ 33 h 121"/>
                <a:gd name="T12" fmla="*/ 25 w 42"/>
                <a:gd name="T13" fmla="*/ 15 h 121"/>
                <a:gd name="T14" fmla="*/ 30 w 42"/>
                <a:gd name="T15" fmla="*/ 8 h 121"/>
                <a:gd name="T16" fmla="*/ 34 w 42"/>
                <a:gd name="T17" fmla="*/ 3 h 121"/>
                <a:gd name="T18" fmla="*/ 37 w 42"/>
                <a:gd name="T19" fmla="*/ 1 h 121"/>
                <a:gd name="T20" fmla="*/ 39 w 42"/>
                <a:gd name="T21" fmla="*/ 0 h 121"/>
                <a:gd name="T22" fmla="*/ 38 w 42"/>
                <a:gd name="T23" fmla="*/ 1 h 121"/>
                <a:gd name="T24" fmla="*/ 36 w 42"/>
                <a:gd name="T25" fmla="*/ 4 h 121"/>
                <a:gd name="T26" fmla="*/ 34 w 42"/>
                <a:gd name="T27" fmla="*/ 10 h 121"/>
                <a:gd name="T28" fmla="*/ 31 w 42"/>
                <a:gd name="T29" fmla="*/ 17 h 121"/>
                <a:gd name="T30" fmla="*/ 30 w 42"/>
                <a:gd name="T31" fmla="*/ 36 h 121"/>
                <a:gd name="T32" fmla="*/ 31 w 42"/>
                <a:gd name="T33" fmla="*/ 58 h 121"/>
                <a:gd name="T34" fmla="*/ 38 w 42"/>
                <a:gd name="T35" fmla="*/ 98 h 121"/>
                <a:gd name="T36" fmla="*/ 41 w 42"/>
                <a:gd name="T37" fmla="*/ 111 h 121"/>
                <a:gd name="T38" fmla="*/ 42 w 42"/>
                <a:gd name="T39" fmla="*/ 115 h 121"/>
                <a:gd name="T40" fmla="*/ 42 w 42"/>
                <a:gd name="T41" fmla="*/ 116 h 121"/>
                <a:gd name="T42" fmla="*/ 0 w 42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21">
                  <a:moveTo>
                    <a:pt x="0" y="121"/>
                  </a:moveTo>
                  <a:cubicBezTo>
                    <a:pt x="0" y="121"/>
                    <a:pt x="0" y="120"/>
                    <a:pt x="0" y="119"/>
                  </a:cubicBezTo>
                  <a:cubicBezTo>
                    <a:pt x="0" y="118"/>
                    <a:pt x="0" y="117"/>
                    <a:pt x="0" y="115"/>
                  </a:cubicBezTo>
                  <a:cubicBezTo>
                    <a:pt x="1" y="111"/>
                    <a:pt x="1" y="106"/>
                    <a:pt x="2" y="100"/>
                  </a:cubicBezTo>
                  <a:cubicBezTo>
                    <a:pt x="3" y="88"/>
                    <a:pt x="5" y="72"/>
                    <a:pt x="9" y="56"/>
                  </a:cubicBezTo>
                  <a:cubicBezTo>
                    <a:pt x="11" y="48"/>
                    <a:pt x="14" y="41"/>
                    <a:pt x="16" y="33"/>
                  </a:cubicBezTo>
                  <a:cubicBezTo>
                    <a:pt x="19" y="26"/>
                    <a:pt x="22" y="20"/>
                    <a:pt x="25" y="15"/>
                  </a:cubicBezTo>
                  <a:cubicBezTo>
                    <a:pt x="27" y="12"/>
                    <a:pt x="29" y="10"/>
                    <a:pt x="30" y="8"/>
                  </a:cubicBezTo>
                  <a:cubicBezTo>
                    <a:pt x="32" y="6"/>
                    <a:pt x="33" y="4"/>
                    <a:pt x="34" y="3"/>
                  </a:cubicBezTo>
                  <a:cubicBezTo>
                    <a:pt x="36" y="2"/>
                    <a:pt x="37" y="1"/>
                    <a:pt x="37" y="1"/>
                  </a:cubicBezTo>
                  <a:cubicBezTo>
                    <a:pt x="38" y="0"/>
                    <a:pt x="39" y="0"/>
                    <a:pt x="39" y="0"/>
                  </a:cubicBezTo>
                  <a:cubicBezTo>
                    <a:pt x="39" y="0"/>
                    <a:pt x="38" y="0"/>
                    <a:pt x="38" y="1"/>
                  </a:cubicBezTo>
                  <a:cubicBezTo>
                    <a:pt x="37" y="2"/>
                    <a:pt x="37" y="3"/>
                    <a:pt x="36" y="4"/>
                  </a:cubicBezTo>
                  <a:cubicBezTo>
                    <a:pt x="35" y="6"/>
                    <a:pt x="34" y="8"/>
                    <a:pt x="34" y="10"/>
                  </a:cubicBezTo>
                  <a:cubicBezTo>
                    <a:pt x="33" y="12"/>
                    <a:pt x="32" y="14"/>
                    <a:pt x="31" y="17"/>
                  </a:cubicBezTo>
                  <a:cubicBezTo>
                    <a:pt x="30" y="23"/>
                    <a:pt x="30" y="29"/>
                    <a:pt x="30" y="36"/>
                  </a:cubicBezTo>
                  <a:cubicBezTo>
                    <a:pt x="29" y="43"/>
                    <a:pt x="30" y="50"/>
                    <a:pt x="31" y="58"/>
                  </a:cubicBezTo>
                  <a:cubicBezTo>
                    <a:pt x="32" y="73"/>
                    <a:pt x="35" y="87"/>
                    <a:pt x="38" y="98"/>
                  </a:cubicBezTo>
                  <a:cubicBezTo>
                    <a:pt x="39" y="104"/>
                    <a:pt x="40" y="108"/>
                    <a:pt x="41" y="111"/>
                  </a:cubicBezTo>
                  <a:cubicBezTo>
                    <a:pt x="42" y="113"/>
                    <a:pt x="42" y="114"/>
                    <a:pt x="42" y="115"/>
                  </a:cubicBezTo>
                  <a:cubicBezTo>
                    <a:pt x="42" y="115"/>
                    <a:pt x="42" y="116"/>
                    <a:pt x="42" y="116"/>
                  </a:cubicBezTo>
                  <a:lnTo>
                    <a:pt x="0" y="12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418"/>
            <p:cNvSpPr>
              <a:spLocks/>
            </p:cNvSpPr>
            <p:nvPr/>
          </p:nvSpPr>
          <p:spPr bwMode="auto">
            <a:xfrm>
              <a:off x="696267" y="6247501"/>
              <a:ext cx="352010" cy="403984"/>
            </a:xfrm>
            <a:custGeom>
              <a:avLst/>
              <a:gdLst>
                <a:gd name="T0" fmla="*/ 0 w 84"/>
                <a:gd name="T1" fmla="*/ 89 h 91"/>
                <a:gd name="T2" fmla="*/ 1 w 84"/>
                <a:gd name="T3" fmla="*/ 87 h 91"/>
                <a:gd name="T4" fmla="*/ 2 w 84"/>
                <a:gd name="T5" fmla="*/ 83 h 91"/>
                <a:gd name="T6" fmla="*/ 6 w 84"/>
                <a:gd name="T7" fmla="*/ 68 h 91"/>
                <a:gd name="T8" fmla="*/ 29 w 84"/>
                <a:gd name="T9" fmla="*/ 29 h 91"/>
                <a:gd name="T10" fmla="*/ 38 w 84"/>
                <a:gd name="T11" fmla="*/ 20 h 91"/>
                <a:gd name="T12" fmla="*/ 47 w 84"/>
                <a:gd name="T13" fmla="*/ 13 h 91"/>
                <a:gd name="T14" fmla="*/ 52 w 84"/>
                <a:gd name="T15" fmla="*/ 10 h 91"/>
                <a:gd name="T16" fmla="*/ 57 w 84"/>
                <a:gd name="T17" fmla="*/ 7 h 91"/>
                <a:gd name="T18" fmla="*/ 66 w 84"/>
                <a:gd name="T19" fmla="*/ 4 h 91"/>
                <a:gd name="T20" fmla="*/ 73 w 84"/>
                <a:gd name="T21" fmla="*/ 1 h 91"/>
                <a:gd name="T22" fmla="*/ 79 w 84"/>
                <a:gd name="T23" fmla="*/ 0 h 91"/>
                <a:gd name="T24" fmla="*/ 84 w 84"/>
                <a:gd name="T25" fmla="*/ 0 h 91"/>
                <a:gd name="T26" fmla="*/ 80 w 84"/>
                <a:gd name="T27" fmla="*/ 1 h 91"/>
                <a:gd name="T28" fmla="*/ 74 w 84"/>
                <a:gd name="T29" fmla="*/ 4 h 91"/>
                <a:gd name="T30" fmla="*/ 68 w 84"/>
                <a:gd name="T31" fmla="*/ 8 h 91"/>
                <a:gd name="T32" fmla="*/ 60 w 84"/>
                <a:gd name="T33" fmla="*/ 13 h 91"/>
                <a:gd name="T34" fmla="*/ 57 w 84"/>
                <a:gd name="T35" fmla="*/ 17 h 91"/>
                <a:gd name="T36" fmla="*/ 54 w 84"/>
                <a:gd name="T37" fmla="*/ 20 h 91"/>
                <a:gd name="T38" fmla="*/ 47 w 84"/>
                <a:gd name="T39" fmla="*/ 28 h 91"/>
                <a:gd name="T40" fmla="*/ 42 w 84"/>
                <a:gd name="T41" fmla="*/ 38 h 91"/>
                <a:gd name="T42" fmla="*/ 32 w 84"/>
                <a:gd name="T43" fmla="*/ 75 h 91"/>
                <a:gd name="T44" fmla="*/ 31 w 84"/>
                <a:gd name="T45" fmla="*/ 87 h 91"/>
                <a:gd name="T46" fmla="*/ 31 w 84"/>
                <a:gd name="T47" fmla="*/ 90 h 91"/>
                <a:gd name="T48" fmla="*/ 31 w 84"/>
                <a:gd name="T49" fmla="*/ 91 h 91"/>
                <a:gd name="T50" fmla="*/ 0 w 84"/>
                <a:gd name="T51" fmla="*/ 8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0" y="89"/>
                  </a:moveTo>
                  <a:cubicBezTo>
                    <a:pt x="0" y="89"/>
                    <a:pt x="1" y="88"/>
                    <a:pt x="1" y="87"/>
                  </a:cubicBezTo>
                  <a:cubicBezTo>
                    <a:pt x="1" y="86"/>
                    <a:pt x="1" y="85"/>
                    <a:pt x="2" y="83"/>
                  </a:cubicBezTo>
                  <a:cubicBezTo>
                    <a:pt x="3" y="79"/>
                    <a:pt x="4" y="74"/>
                    <a:pt x="6" y="68"/>
                  </a:cubicBezTo>
                  <a:cubicBezTo>
                    <a:pt x="11" y="57"/>
                    <a:pt x="18" y="41"/>
                    <a:pt x="29" y="29"/>
                  </a:cubicBezTo>
                  <a:cubicBezTo>
                    <a:pt x="32" y="26"/>
                    <a:pt x="35" y="23"/>
                    <a:pt x="38" y="20"/>
                  </a:cubicBezTo>
                  <a:cubicBezTo>
                    <a:pt x="41" y="17"/>
                    <a:pt x="44" y="15"/>
                    <a:pt x="47" y="13"/>
                  </a:cubicBezTo>
                  <a:cubicBezTo>
                    <a:pt x="49" y="12"/>
                    <a:pt x="50" y="11"/>
                    <a:pt x="52" y="10"/>
                  </a:cubicBezTo>
                  <a:cubicBezTo>
                    <a:pt x="53" y="9"/>
                    <a:pt x="55" y="8"/>
                    <a:pt x="57" y="7"/>
                  </a:cubicBezTo>
                  <a:cubicBezTo>
                    <a:pt x="60" y="6"/>
                    <a:pt x="63" y="5"/>
                    <a:pt x="66" y="4"/>
                  </a:cubicBezTo>
                  <a:cubicBezTo>
                    <a:pt x="68" y="3"/>
                    <a:pt x="71" y="2"/>
                    <a:pt x="73" y="1"/>
                  </a:cubicBezTo>
                  <a:cubicBezTo>
                    <a:pt x="76" y="1"/>
                    <a:pt x="78" y="0"/>
                    <a:pt x="79" y="0"/>
                  </a:cubicBezTo>
                  <a:cubicBezTo>
                    <a:pt x="83" y="0"/>
                    <a:pt x="84" y="0"/>
                    <a:pt x="84" y="0"/>
                  </a:cubicBezTo>
                  <a:cubicBezTo>
                    <a:pt x="84" y="0"/>
                    <a:pt x="83" y="0"/>
                    <a:pt x="80" y="1"/>
                  </a:cubicBezTo>
                  <a:cubicBezTo>
                    <a:pt x="78" y="2"/>
                    <a:pt x="76" y="3"/>
                    <a:pt x="74" y="4"/>
                  </a:cubicBezTo>
                  <a:cubicBezTo>
                    <a:pt x="72" y="5"/>
                    <a:pt x="70" y="6"/>
                    <a:pt x="68" y="8"/>
                  </a:cubicBezTo>
                  <a:cubicBezTo>
                    <a:pt x="65" y="9"/>
                    <a:pt x="63" y="11"/>
                    <a:pt x="60" y="13"/>
                  </a:cubicBezTo>
                  <a:cubicBezTo>
                    <a:pt x="59" y="14"/>
                    <a:pt x="58" y="15"/>
                    <a:pt x="57" y="17"/>
                  </a:cubicBezTo>
                  <a:cubicBezTo>
                    <a:pt x="56" y="18"/>
                    <a:pt x="55" y="19"/>
                    <a:pt x="54" y="20"/>
                  </a:cubicBezTo>
                  <a:cubicBezTo>
                    <a:pt x="51" y="23"/>
                    <a:pt x="49" y="25"/>
                    <a:pt x="47" y="28"/>
                  </a:cubicBezTo>
                  <a:cubicBezTo>
                    <a:pt x="45" y="31"/>
                    <a:pt x="44" y="34"/>
                    <a:pt x="42" y="38"/>
                  </a:cubicBezTo>
                  <a:cubicBezTo>
                    <a:pt x="36" y="50"/>
                    <a:pt x="33" y="64"/>
                    <a:pt x="32" y="75"/>
                  </a:cubicBezTo>
                  <a:cubicBezTo>
                    <a:pt x="31" y="80"/>
                    <a:pt x="31" y="84"/>
                    <a:pt x="31" y="87"/>
                  </a:cubicBezTo>
                  <a:cubicBezTo>
                    <a:pt x="31" y="89"/>
                    <a:pt x="31" y="90"/>
                    <a:pt x="31" y="90"/>
                  </a:cubicBezTo>
                  <a:cubicBezTo>
                    <a:pt x="31" y="91"/>
                    <a:pt x="31" y="91"/>
                    <a:pt x="31" y="91"/>
                  </a:cubicBezTo>
                  <a:lnTo>
                    <a:pt x="0" y="8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419"/>
            <p:cNvSpPr>
              <a:spLocks/>
            </p:cNvSpPr>
            <p:nvPr/>
          </p:nvSpPr>
          <p:spPr bwMode="auto">
            <a:xfrm>
              <a:off x="507269" y="6247501"/>
              <a:ext cx="352010" cy="403984"/>
            </a:xfrm>
            <a:custGeom>
              <a:avLst/>
              <a:gdLst>
                <a:gd name="T0" fmla="*/ 53 w 84"/>
                <a:gd name="T1" fmla="*/ 91 h 91"/>
                <a:gd name="T2" fmla="*/ 53 w 84"/>
                <a:gd name="T3" fmla="*/ 90 h 91"/>
                <a:gd name="T4" fmla="*/ 53 w 84"/>
                <a:gd name="T5" fmla="*/ 87 h 91"/>
                <a:gd name="T6" fmla="*/ 52 w 84"/>
                <a:gd name="T7" fmla="*/ 75 h 91"/>
                <a:gd name="T8" fmla="*/ 42 w 84"/>
                <a:gd name="T9" fmla="*/ 38 h 91"/>
                <a:gd name="T10" fmla="*/ 37 w 84"/>
                <a:gd name="T11" fmla="*/ 28 h 91"/>
                <a:gd name="T12" fmla="*/ 31 w 84"/>
                <a:gd name="T13" fmla="*/ 20 h 91"/>
                <a:gd name="T14" fmla="*/ 27 w 84"/>
                <a:gd name="T15" fmla="*/ 17 h 91"/>
                <a:gd name="T16" fmla="*/ 24 w 84"/>
                <a:gd name="T17" fmla="*/ 13 h 91"/>
                <a:gd name="T18" fmla="*/ 17 w 84"/>
                <a:gd name="T19" fmla="*/ 8 h 91"/>
                <a:gd name="T20" fmla="*/ 10 w 84"/>
                <a:gd name="T21" fmla="*/ 4 h 91"/>
                <a:gd name="T22" fmla="*/ 5 w 84"/>
                <a:gd name="T23" fmla="*/ 1 h 91"/>
                <a:gd name="T24" fmla="*/ 0 w 84"/>
                <a:gd name="T25" fmla="*/ 0 h 91"/>
                <a:gd name="T26" fmla="*/ 5 w 84"/>
                <a:gd name="T27" fmla="*/ 0 h 91"/>
                <a:gd name="T28" fmla="*/ 11 w 84"/>
                <a:gd name="T29" fmla="*/ 1 h 91"/>
                <a:gd name="T30" fmla="*/ 19 w 84"/>
                <a:gd name="T31" fmla="*/ 4 h 91"/>
                <a:gd name="T32" fmla="*/ 28 w 84"/>
                <a:gd name="T33" fmla="*/ 7 h 91"/>
                <a:gd name="T34" fmla="*/ 32 w 84"/>
                <a:gd name="T35" fmla="*/ 10 h 91"/>
                <a:gd name="T36" fmla="*/ 37 w 84"/>
                <a:gd name="T37" fmla="*/ 13 h 91"/>
                <a:gd name="T38" fmla="*/ 46 w 84"/>
                <a:gd name="T39" fmla="*/ 20 h 91"/>
                <a:gd name="T40" fmla="*/ 55 w 84"/>
                <a:gd name="T41" fmla="*/ 29 h 91"/>
                <a:gd name="T42" fmla="*/ 78 w 84"/>
                <a:gd name="T43" fmla="*/ 68 h 91"/>
                <a:gd name="T44" fmla="*/ 82 w 84"/>
                <a:gd name="T45" fmla="*/ 83 h 91"/>
                <a:gd name="T46" fmla="*/ 83 w 84"/>
                <a:gd name="T47" fmla="*/ 87 h 91"/>
                <a:gd name="T48" fmla="*/ 84 w 84"/>
                <a:gd name="T49" fmla="*/ 89 h 91"/>
                <a:gd name="T50" fmla="*/ 53 w 84"/>
                <a:gd name="T5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53" y="91"/>
                  </a:moveTo>
                  <a:cubicBezTo>
                    <a:pt x="53" y="91"/>
                    <a:pt x="53" y="91"/>
                    <a:pt x="53" y="90"/>
                  </a:cubicBezTo>
                  <a:cubicBezTo>
                    <a:pt x="53" y="90"/>
                    <a:pt x="53" y="89"/>
                    <a:pt x="53" y="87"/>
                  </a:cubicBezTo>
                  <a:cubicBezTo>
                    <a:pt x="53" y="84"/>
                    <a:pt x="53" y="80"/>
                    <a:pt x="52" y="75"/>
                  </a:cubicBezTo>
                  <a:cubicBezTo>
                    <a:pt x="51" y="64"/>
                    <a:pt x="48" y="50"/>
                    <a:pt x="42" y="38"/>
                  </a:cubicBezTo>
                  <a:cubicBezTo>
                    <a:pt x="41" y="34"/>
                    <a:pt x="39" y="31"/>
                    <a:pt x="37" y="28"/>
                  </a:cubicBezTo>
                  <a:cubicBezTo>
                    <a:pt x="35" y="25"/>
                    <a:pt x="33" y="23"/>
                    <a:pt x="31" y="20"/>
                  </a:cubicBezTo>
                  <a:cubicBezTo>
                    <a:pt x="30" y="19"/>
                    <a:pt x="28" y="18"/>
                    <a:pt x="27" y="17"/>
                  </a:cubicBezTo>
                  <a:cubicBezTo>
                    <a:pt x="26" y="15"/>
                    <a:pt x="25" y="14"/>
                    <a:pt x="24" y="13"/>
                  </a:cubicBezTo>
                  <a:cubicBezTo>
                    <a:pt x="21" y="11"/>
                    <a:pt x="19" y="9"/>
                    <a:pt x="17" y="8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8" y="3"/>
                    <a:pt x="6" y="2"/>
                    <a:pt x="5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7" y="0"/>
                    <a:pt x="9" y="1"/>
                    <a:pt x="11" y="1"/>
                  </a:cubicBezTo>
                  <a:cubicBezTo>
                    <a:pt x="13" y="2"/>
                    <a:pt x="16" y="3"/>
                    <a:pt x="19" y="4"/>
                  </a:cubicBezTo>
                  <a:cubicBezTo>
                    <a:pt x="21" y="5"/>
                    <a:pt x="24" y="6"/>
                    <a:pt x="28" y="7"/>
                  </a:cubicBezTo>
                  <a:cubicBezTo>
                    <a:pt x="29" y="8"/>
                    <a:pt x="31" y="9"/>
                    <a:pt x="32" y="10"/>
                  </a:cubicBezTo>
                  <a:cubicBezTo>
                    <a:pt x="34" y="11"/>
                    <a:pt x="35" y="12"/>
                    <a:pt x="37" y="13"/>
                  </a:cubicBezTo>
                  <a:cubicBezTo>
                    <a:pt x="40" y="15"/>
                    <a:pt x="43" y="17"/>
                    <a:pt x="46" y="20"/>
                  </a:cubicBezTo>
                  <a:cubicBezTo>
                    <a:pt x="49" y="23"/>
                    <a:pt x="52" y="26"/>
                    <a:pt x="55" y="29"/>
                  </a:cubicBezTo>
                  <a:cubicBezTo>
                    <a:pt x="66" y="41"/>
                    <a:pt x="73" y="57"/>
                    <a:pt x="78" y="68"/>
                  </a:cubicBezTo>
                  <a:cubicBezTo>
                    <a:pt x="80" y="74"/>
                    <a:pt x="81" y="79"/>
                    <a:pt x="82" y="83"/>
                  </a:cubicBezTo>
                  <a:cubicBezTo>
                    <a:pt x="83" y="85"/>
                    <a:pt x="83" y="86"/>
                    <a:pt x="83" y="87"/>
                  </a:cubicBezTo>
                  <a:cubicBezTo>
                    <a:pt x="84" y="88"/>
                    <a:pt x="84" y="89"/>
                    <a:pt x="84" y="89"/>
                  </a:cubicBezTo>
                  <a:lnTo>
                    <a:pt x="53" y="91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420"/>
            <p:cNvSpPr>
              <a:spLocks/>
            </p:cNvSpPr>
            <p:nvPr/>
          </p:nvSpPr>
          <p:spPr bwMode="auto">
            <a:xfrm>
              <a:off x="712805" y="6422324"/>
              <a:ext cx="361459" cy="233885"/>
            </a:xfrm>
            <a:custGeom>
              <a:avLst/>
              <a:gdLst>
                <a:gd name="T0" fmla="*/ 0 w 86"/>
                <a:gd name="T1" fmla="*/ 47 h 53"/>
                <a:gd name="T2" fmla="*/ 1 w 86"/>
                <a:gd name="T3" fmla="*/ 46 h 53"/>
                <a:gd name="T4" fmla="*/ 1 w 86"/>
                <a:gd name="T5" fmla="*/ 44 h 53"/>
                <a:gd name="T6" fmla="*/ 2 w 86"/>
                <a:gd name="T7" fmla="*/ 42 h 53"/>
                <a:gd name="T8" fmla="*/ 9 w 86"/>
                <a:gd name="T9" fmla="*/ 30 h 53"/>
                <a:gd name="T10" fmla="*/ 14 w 86"/>
                <a:gd name="T11" fmla="*/ 24 h 53"/>
                <a:gd name="T12" fmla="*/ 21 w 86"/>
                <a:gd name="T13" fmla="*/ 17 h 53"/>
                <a:gd name="T14" fmla="*/ 24 w 86"/>
                <a:gd name="T15" fmla="*/ 14 h 53"/>
                <a:gd name="T16" fmla="*/ 29 w 86"/>
                <a:gd name="T17" fmla="*/ 11 h 53"/>
                <a:gd name="T18" fmla="*/ 37 w 86"/>
                <a:gd name="T19" fmla="*/ 6 h 53"/>
                <a:gd name="T20" fmla="*/ 46 w 86"/>
                <a:gd name="T21" fmla="*/ 3 h 53"/>
                <a:gd name="T22" fmla="*/ 55 w 86"/>
                <a:gd name="T23" fmla="*/ 1 h 53"/>
                <a:gd name="T24" fmla="*/ 64 w 86"/>
                <a:gd name="T25" fmla="*/ 0 h 53"/>
                <a:gd name="T26" fmla="*/ 71 w 86"/>
                <a:gd name="T27" fmla="*/ 0 h 53"/>
                <a:gd name="T28" fmla="*/ 74 w 86"/>
                <a:gd name="T29" fmla="*/ 0 h 53"/>
                <a:gd name="T30" fmla="*/ 77 w 86"/>
                <a:gd name="T31" fmla="*/ 1 h 53"/>
                <a:gd name="T32" fmla="*/ 82 w 86"/>
                <a:gd name="T33" fmla="*/ 1 h 53"/>
                <a:gd name="T34" fmla="*/ 86 w 86"/>
                <a:gd name="T35" fmla="*/ 2 h 53"/>
                <a:gd name="T36" fmla="*/ 82 w 86"/>
                <a:gd name="T37" fmla="*/ 2 h 53"/>
                <a:gd name="T38" fmla="*/ 77 w 86"/>
                <a:gd name="T39" fmla="*/ 3 h 53"/>
                <a:gd name="T40" fmla="*/ 75 w 86"/>
                <a:gd name="T41" fmla="*/ 4 h 53"/>
                <a:gd name="T42" fmla="*/ 72 w 86"/>
                <a:gd name="T43" fmla="*/ 5 h 53"/>
                <a:gd name="T44" fmla="*/ 65 w 86"/>
                <a:gd name="T45" fmla="*/ 7 h 53"/>
                <a:gd name="T46" fmla="*/ 58 w 86"/>
                <a:gd name="T47" fmla="*/ 10 h 53"/>
                <a:gd name="T48" fmla="*/ 52 w 86"/>
                <a:gd name="T49" fmla="*/ 14 h 53"/>
                <a:gd name="T50" fmla="*/ 46 w 86"/>
                <a:gd name="T51" fmla="*/ 19 h 53"/>
                <a:gd name="T52" fmla="*/ 40 w 86"/>
                <a:gd name="T53" fmla="*/ 25 h 53"/>
                <a:gd name="T54" fmla="*/ 38 w 86"/>
                <a:gd name="T55" fmla="*/ 28 h 53"/>
                <a:gd name="T56" fmla="*/ 36 w 86"/>
                <a:gd name="T57" fmla="*/ 31 h 53"/>
                <a:gd name="T58" fmla="*/ 34 w 86"/>
                <a:gd name="T59" fmla="*/ 37 h 53"/>
                <a:gd name="T60" fmla="*/ 32 w 86"/>
                <a:gd name="T61" fmla="*/ 42 h 53"/>
                <a:gd name="T62" fmla="*/ 30 w 86"/>
                <a:gd name="T63" fmla="*/ 50 h 53"/>
                <a:gd name="T64" fmla="*/ 30 w 86"/>
                <a:gd name="T65" fmla="*/ 51 h 53"/>
                <a:gd name="T66" fmla="*/ 31 w 86"/>
                <a:gd name="T67" fmla="*/ 52 h 53"/>
                <a:gd name="T68" fmla="*/ 31 w 86"/>
                <a:gd name="T69" fmla="*/ 53 h 53"/>
                <a:gd name="T70" fmla="*/ 0 w 86"/>
                <a:gd name="T71" fmla="*/ 4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0" y="47"/>
                  </a:moveTo>
                  <a:cubicBezTo>
                    <a:pt x="0" y="47"/>
                    <a:pt x="0" y="47"/>
                    <a:pt x="1" y="46"/>
                  </a:cubicBezTo>
                  <a:cubicBezTo>
                    <a:pt x="1" y="45"/>
                    <a:pt x="1" y="45"/>
                    <a:pt x="1" y="44"/>
                  </a:cubicBezTo>
                  <a:cubicBezTo>
                    <a:pt x="2" y="43"/>
                    <a:pt x="2" y="43"/>
                    <a:pt x="2" y="42"/>
                  </a:cubicBezTo>
                  <a:cubicBezTo>
                    <a:pt x="4" y="39"/>
                    <a:pt x="6" y="35"/>
                    <a:pt x="9" y="30"/>
                  </a:cubicBezTo>
                  <a:cubicBezTo>
                    <a:pt x="10" y="28"/>
                    <a:pt x="12" y="26"/>
                    <a:pt x="14" y="24"/>
                  </a:cubicBezTo>
                  <a:cubicBezTo>
                    <a:pt x="16" y="21"/>
                    <a:pt x="18" y="19"/>
                    <a:pt x="21" y="17"/>
                  </a:cubicBezTo>
                  <a:cubicBezTo>
                    <a:pt x="22" y="16"/>
                    <a:pt x="23" y="15"/>
                    <a:pt x="24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1" y="9"/>
                    <a:pt x="34" y="8"/>
                    <a:pt x="37" y="6"/>
                  </a:cubicBezTo>
                  <a:cubicBezTo>
                    <a:pt x="40" y="5"/>
                    <a:pt x="43" y="4"/>
                    <a:pt x="46" y="3"/>
                  </a:cubicBezTo>
                  <a:cubicBezTo>
                    <a:pt x="50" y="2"/>
                    <a:pt x="53" y="2"/>
                    <a:pt x="55" y="1"/>
                  </a:cubicBezTo>
                  <a:cubicBezTo>
                    <a:pt x="58" y="1"/>
                    <a:pt x="61" y="1"/>
                    <a:pt x="64" y="0"/>
                  </a:cubicBezTo>
                  <a:cubicBezTo>
                    <a:pt x="66" y="0"/>
                    <a:pt x="69" y="0"/>
                    <a:pt x="71" y="0"/>
                  </a:cubicBezTo>
                  <a:cubicBezTo>
                    <a:pt x="72" y="0"/>
                    <a:pt x="73" y="0"/>
                    <a:pt x="74" y="0"/>
                  </a:cubicBezTo>
                  <a:cubicBezTo>
                    <a:pt x="75" y="0"/>
                    <a:pt x="76" y="0"/>
                    <a:pt x="77" y="1"/>
                  </a:cubicBezTo>
                  <a:cubicBezTo>
                    <a:pt x="79" y="1"/>
                    <a:pt x="81" y="1"/>
                    <a:pt x="82" y="1"/>
                  </a:cubicBezTo>
                  <a:cubicBezTo>
                    <a:pt x="85" y="1"/>
                    <a:pt x="86" y="2"/>
                    <a:pt x="86" y="2"/>
                  </a:cubicBezTo>
                  <a:cubicBezTo>
                    <a:pt x="86" y="2"/>
                    <a:pt x="85" y="2"/>
                    <a:pt x="82" y="2"/>
                  </a:cubicBezTo>
                  <a:cubicBezTo>
                    <a:pt x="81" y="3"/>
                    <a:pt x="79" y="3"/>
                    <a:pt x="77" y="3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4" y="4"/>
                    <a:pt x="73" y="5"/>
                    <a:pt x="72" y="5"/>
                  </a:cubicBezTo>
                  <a:cubicBezTo>
                    <a:pt x="70" y="6"/>
                    <a:pt x="68" y="6"/>
                    <a:pt x="65" y="7"/>
                  </a:cubicBezTo>
                  <a:cubicBezTo>
                    <a:pt x="63" y="8"/>
                    <a:pt x="61" y="9"/>
                    <a:pt x="58" y="10"/>
                  </a:cubicBezTo>
                  <a:cubicBezTo>
                    <a:pt x="56" y="12"/>
                    <a:pt x="54" y="13"/>
                    <a:pt x="52" y="14"/>
                  </a:cubicBezTo>
                  <a:cubicBezTo>
                    <a:pt x="50" y="16"/>
                    <a:pt x="48" y="18"/>
                    <a:pt x="46" y="19"/>
                  </a:cubicBezTo>
                  <a:cubicBezTo>
                    <a:pt x="44" y="21"/>
                    <a:pt x="42" y="23"/>
                    <a:pt x="40" y="25"/>
                  </a:cubicBezTo>
                  <a:cubicBezTo>
                    <a:pt x="40" y="26"/>
                    <a:pt x="39" y="27"/>
                    <a:pt x="38" y="28"/>
                  </a:cubicBezTo>
                  <a:cubicBezTo>
                    <a:pt x="38" y="29"/>
                    <a:pt x="37" y="30"/>
                    <a:pt x="36" y="31"/>
                  </a:cubicBezTo>
                  <a:cubicBezTo>
                    <a:pt x="35" y="33"/>
                    <a:pt x="34" y="35"/>
                    <a:pt x="34" y="37"/>
                  </a:cubicBezTo>
                  <a:cubicBezTo>
                    <a:pt x="33" y="39"/>
                    <a:pt x="32" y="40"/>
                    <a:pt x="32" y="42"/>
                  </a:cubicBezTo>
                  <a:cubicBezTo>
                    <a:pt x="31" y="45"/>
                    <a:pt x="31" y="48"/>
                    <a:pt x="30" y="50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421"/>
            <p:cNvSpPr>
              <a:spLocks/>
            </p:cNvSpPr>
            <p:nvPr/>
          </p:nvSpPr>
          <p:spPr bwMode="auto">
            <a:xfrm>
              <a:off x="469469" y="6422324"/>
              <a:ext cx="361459" cy="233885"/>
            </a:xfrm>
            <a:custGeom>
              <a:avLst/>
              <a:gdLst>
                <a:gd name="T0" fmla="*/ 56 w 86"/>
                <a:gd name="T1" fmla="*/ 53 h 53"/>
                <a:gd name="T2" fmla="*/ 56 w 86"/>
                <a:gd name="T3" fmla="*/ 52 h 53"/>
                <a:gd name="T4" fmla="*/ 56 w 86"/>
                <a:gd name="T5" fmla="*/ 51 h 53"/>
                <a:gd name="T6" fmla="*/ 56 w 86"/>
                <a:gd name="T7" fmla="*/ 50 h 53"/>
                <a:gd name="T8" fmla="*/ 55 w 86"/>
                <a:gd name="T9" fmla="*/ 42 h 53"/>
                <a:gd name="T10" fmla="*/ 53 w 86"/>
                <a:gd name="T11" fmla="*/ 37 h 53"/>
                <a:gd name="T12" fmla="*/ 50 w 86"/>
                <a:gd name="T13" fmla="*/ 31 h 53"/>
                <a:gd name="T14" fmla="*/ 48 w 86"/>
                <a:gd name="T15" fmla="*/ 28 h 53"/>
                <a:gd name="T16" fmla="*/ 46 w 86"/>
                <a:gd name="T17" fmla="*/ 25 h 53"/>
                <a:gd name="T18" fmla="*/ 41 w 86"/>
                <a:gd name="T19" fmla="*/ 19 h 53"/>
                <a:gd name="T20" fmla="*/ 35 w 86"/>
                <a:gd name="T21" fmla="*/ 14 h 53"/>
                <a:gd name="T22" fmla="*/ 28 w 86"/>
                <a:gd name="T23" fmla="*/ 10 h 53"/>
                <a:gd name="T24" fmla="*/ 21 w 86"/>
                <a:gd name="T25" fmla="*/ 7 h 53"/>
                <a:gd name="T26" fmla="*/ 15 w 86"/>
                <a:gd name="T27" fmla="*/ 5 h 53"/>
                <a:gd name="T28" fmla="*/ 12 w 86"/>
                <a:gd name="T29" fmla="*/ 4 h 53"/>
                <a:gd name="T30" fmla="*/ 9 w 86"/>
                <a:gd name="T31" fmla="*/ 3 h 53"/>
                <a:gd name="T32" fmla="*/ 4 w 86"/>
                <a:gd name="T33" fmla="*/ 2 h 53"/>
                <a:gd name="T34" fmla="*/ 0 w 86"/>
                <a:gd name="T35" fmla="*/ 2 h 53"/>
                <a:gd name="T36" fmla="*/ 4 w 86"/>
                <a:gd name="T37" fmla="*/ 1 h 53"/>
                <a:gd name="T38" fmla="*/ 9 w 86"/>
                <a:gd name="T39" fmla="*/ 1 h 53"/>
                <a:gd name="T40" fmla="*/ 12 w 86"/>
                <a:gd name="T41" fmla="*/ 0 h 53"/>
                <a:gd name="T42" fmla="*/ 15 w 86"/>
                <a:gd name="T43" fmla="*/ 0 h 53"/>
                <a:gd name="T44" fmla="*/ 23 w 86"/>
                <a:gd name="T45" fmla="*/ 0 h 53"/>
                <a:gd name="T46" fmla="*/ 31 w 86"/>
                <a:gd name="T47" fmla="*/ 1 h 53"/>
                <a:gd name="T48" fmla="*/ 40 w 86"/>
                <a:gd name="T49" fmla="*/ 3 h 53"/>
                <a:gd name="T50" fmla="*/ 49 w 86"/>
                <a:gd name="T51" fmla="*/ 6 h 53"/>
                <a:gd name="T52" fmla="*/ 58 w 86"/>
                <a:gd name="T53" fmla="*/ 11 h 53"/>
                <a:gd name="T54" fmla="*/ 62 w 86"/>
                <a:gd name="T55" fmla="*/ 14 h 53"/>
                <a:gd name="T56" fmla="*/ 66 w 86"/>
                <a:gd name="T57" fmla="*/ 17 h 53"/>
                <a:gd name="T58" fmla="*/ 73 w 86"/>
                <a:gd name="T59" fmla="*/ 24 h 53"/>
                <a:gd name="T60" fmla="*/ 78 w 86"/>
                <a:gd name="T61" fmla="*/ 30 h 53"/>
                <a:gd name="T62" fmla="*/ 84 w 86"/>
                <a:gd name="T63" fmla="*/ 42 h 53"/>
                <a:gd name="T64" fmla="*/ 85 w 86"/>
                <a:gd name="T65" fmla="*/ 44 h 53"/>
                <a:gd name="T66" fmla="*/ 86 w 86"/>
                <a:gd name="T67" fmla="*/ 46 h 53"/>
                <a:gd name="T68" fmla="*/ 86 w 86"/>
                <a:gd name="T69" fmla="*/ 47 h 53"/>
                <a:gd name="T70" fmla="*/ 56 w 86"/>
                <a:gd name="T7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56" y="53"/>
                  </a:moveTo>
                  <a:cubicBezTo>
                    <a:pt x="56" y="52"/>
                    <a:pt x="56" y="52"/>
                    <a:pt x="56" y="52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56" y="51"/>
                    <a:pt x="56" y="50"/>
                  </a:cubicBezTo>
                  <a:cubicBezTo>
                    <a:pt x="56" y="48"/>
                    <a:pt x="56" y="45"/>
                    <a:pt x="55" y="42"/>
                  </a:cubicBezTo>
                  <a:cubicBezTo>
                    <a:pt x="54" y="40"/>
                    <a:pt x="53" y="39"/>
                    <a:pt x="53" y="37"/>
                  </a:cubicBezTo>
                  <a:cubicBezTo>
                    <a:pt x="52" y="35"/>
                    <a:pt x="51" y="33"/>
                    <a:pt x="50" y="31"/>
                  </a:cubicBezTo>
                  <a:cubicBezTo>
                    <a:pt x="49" y="30"/>
                    <a:pt x="49" y="29"/>
                    <a:pt x="48" y="28"/>
                  </a:cubicBezTo>
                  <a:cubicBezTo>
                    <a:pt x="47" y="27"/>
                    <a:pt x="47" y="26"/>
                    <a:pt x="46" y="25"/>
                  </a:cubicBezTo>
                  <a:cubicBezTo>
                    <a:pt x="45" y="23"/>
                    <a:pt x="43" y="21"/>
                    <a:pt x="41" y="19"/>
                  </a:cubicBezTo>
                  <a:cubicBezTo>
                    <a:pt x="39" y="18"/>
                    <a:pt x="37" y="16"/>
                    <a:pt x="35" y="14"/>
                  </a:cubicBezTo>
                  <a:cubicBezTo>
                    <a:pt x="32" y="13"/>
                    <a:pt x="30" y="12"/>
                    <a:pt x="28" y="10"/>
                  </a:cubicBezTo>
                  <a:cubicBezTo>
                    <a:pt x="26" y="9"/>
                    <a:pt x="23" y="8"/>
                    <a:pt x="21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4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1"/>
                    <a:pt x="4" y="1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1"/>
                    <a:pt x="28" y="1"/>
                    <a:pt x="31" y="1"/>
                  </a:cubicBezTo>
                  <a:cubicBezTo>
                    <a:pt x="34" y="2"/>
                    <a:pt x="37" y="2"/>
                    <a:pt x="40" y="3"/>
                  </a:cubicBezTo>
                  <a:cubicBezTo>
                    <a:pt x="43" y="4"/>
                    <a:pt x="46" y="5"/>
                    <a:pt x="49" y="6"/>
                  </a:cubicBezTo>
                  <a:cubicBezTo>
                    <a:pt x="52" y="8"/>
                    <a:pt x="55" y="9"/>
                    <a:pt x="58" y="11"/>
                  </a:cubicBezTo>
                  <a:cubicBezTo>
                    <a:pt x="59" y="12"/>
                    <a:pt x="61" y="13"/>
                    <a:pt x="62" y="14"/>
                  </a:cubicBezTo>
                  <a:cubicBezTo>
                    <a:pt x="63" y="15"/>
                    <a:pt x="65" y="16"/>
                    <a:pt x="66" y="17"/>
                  </a:cubicBezTo>
                  <a:cubicBezTo>
                    <a:pt x="68" y="19"/>
                    <a:pt x="70" y="21"/>
                    <a:pt x="73" y="24"/>
                  </a:cubicBezTo>
                  <a:cubicBezTo>
                    <a:pt x="74" y="26"/>
                    <a:pt x="76" y="28"/>
                    <a:pt x="78" y="30"/>
                  </a:cubicBezTo>
                  <a:cubicBezTo>
                    <a:pt x="81" y="35"/>
                    <a:pt x="83" y="39"/>
                    <a:pt x="84" y="42"/>
                  </a:cubicBezTo>
                  <a:cubicBezTo>
                    <a:pt x="85" y="43"/>
                    <a:pt x="85" y="43"/>
                    <a:pt x="85" y="44"/>
                  </a:cubicBezTo>
                  <a:cubicBezTo>
                    <a:pt x="85" y="45"/>
                    <a:pt x="86" y="45"/>
                    <a:pt x="86" y="46"/>
                  </a:cubicBezTo>
                  <a:cubicBezTo>
                    <a:pt x="86" y="47"/>
                    <a:pt x="86" y="47"/>
                    <a:pt x="86" y="47"/>
                  </a:cubicBezTo>
                  <a:lnTo>
                    <a:pt x="56" y="5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422"/>
            <p:cNvSpPr>
              <a:spLocks/>
            </p:cNvSpPr>
            <p:nvPr/>
          </p:nvSpPr>
          <p:spPr bwMode="auto">
            <a:xfrm>
              <a:off x="708080" y="6204976"/>
              <a:ext cx="129936" cy="385084"/>
            </a:xfrm>
            <a:custGeom>
              <a:avLst/>
              <a:gdLst>
                <a:gd name="T0" fmla="*/ 0 w 31"/>
                <a:gd name="T1" fmla="*/ 87 h 87"/>
                <a:gd name="T2" fmla="*/ 0 w 31"/>
                <a:gd name="T3" fmla="*/ 83 h 87"/>
                <a:gd name="T4" fmla="*/ 1 w 31"/>
                <a:gd name="T5" fmla="*/ 72 h 87"/>
                <a:gd name="T6" fmla="*/ 7 w 31"/>
                <a:gd name="T7" fmla="*/ 41 h 87"/>
                <a:gd name="T8" fmla="*/ 9 w 31"/>
                <a:gd name="T9" fmla="*/ 32 h 87"/>
                <a:gd name="T10" fmla="*/ 12 w 31"/>
                <a:gd name="T11" fmla="*/ 24 h 87"/>
                <a:gd name="T12" fmla="*/ 15 w 31"/>
                <a:gd name="T13" fmla="*/ 17 h 87"/>
                <a:gd name="T14" fmla="*/ 18 w 31"/>
                <a:gd name="T15" fmla="*/ 11 h 87"/>
                <a:gd name="T16" fmla="*/ 22 w 31"/>
                <a:gd name="T17" fmla="*/ 6 h 87"/>
                <a:gd name="T18" fmla="*/ 25 w 31"/>
                <a:gd name="T19" fmla="*/ 3 h 87"/>
                <a:gd name="T20" fmla="*/ 28 w 31"/>
                <a:gd name="T21" fmla="*/ 0 h 87"/>
                <a:gd name="T22" fmla="*/ 26 w 31"/>
                <a:gd name="T23" fmla="*/ 3 h 87"/>
                <a:gd name="T24" fmla="*/ 24 w 31"/>
                <a:gd name="T25" fmla="*/ 7 h 87"/>
                <a:gd name="T26" fmla="*/ 23 w 31"/>
                <a:gd name="T27" fmla="*/ 13 h 87"/>
                <a:gd name="T28" fmla="*/ 22 w 31"/>
                <a:gd name="T29" fmla="*/ 19 h 87"/>
                <a:gd name="T30" fmla="*/ 22 w 31"/>
                <a:gd name="T31" fmla="*/ 26 h 87"/>
                <a:gd name="T32" fmla="*/ 22 w 31"/>
                <a:gd name="T33" fmla="*/ 34 h 87"/>
                <a:gd name="T34" fmla="*/ 22 w 31"/>
                <a:gd name="T35" fmla="*/ 42 h 87"/>
                <a:gd name="T36" fmla="*/ 27 w 31"/>
                <a:gd name="T37" fmla="*/ 71 h 87"/>
                <a:gd name="T38" fmla="*/ 30 w 31"/>
                <a:gd name="T39" fmla="*/ 80 h 87"/>
                <a:gd name="T40" fmla="*/ 31 w 31"/>
                <a:gd name="T41" fmla="*/ 84 h 87"/>
                <a:gd name="T42" fmla="*/ 0 w 31"/>
                <a:gd name="T4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87">
                  <a:moveTo>
                    <a:pt x="0" y="87"/>
                  </a:moveTo>
                  <a:cubicBezTo>
                    <a:pt x="0" y="87"/>
                    <a:pt x="0" y="86"/>
                    <a:pt x="0" y="83"/>
                  </a:cubicBezTo>
                  <a:cubicBezTo>
                    <a:pt x="1" y="80"/>
                    <a:pt x="1" y="77"/>
                    <a:pt x="1" y="72"/>
                  </a:cubicBezTo>
                  <a:cubicBezTo>
                    <a:pt x="2" y="64"/>
                    <a:pt x="4" y="52"/>
                    <a:pt x="7" y="41"/>
                  </a:cubicBezTo>
                  <a:cubicBezTo>
                    <a:pt x="8" y="38"/>
                    <a:pt x="8" y="35"/>
                    <a:pt x="9" y="32"/>
                  </a:cubicBezTo>
                  <a:cubicBezTo>
                    <a:pt x="10" y="30"/>
                    <a:pt x="11" y="27"/>
                    <a:pt x="12" y="24"/>
                  </a:cubicBezTo>
                  <a:cubicBezTo>
                    <a:pt x="13" y="22"/>
                    <a:pt x="14" y="19"/>
                    <a:pt x="15" y="17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7"/>
                    <a:pt x="22" y="6"/>
                  </a:cubicBezTo>
                  <a:cubicBezTo>
                    <a:pt x="23" y="5"/>
                    <a:pt x="24" y="3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1"/>
                    <a:pt x="26" y="3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2" y="15"/>
                    <a:pt x="22" y="17"/>
                    <a:pt x="22" y="19"/>
                  </a:cubicBezTo>
                  <a:cubicBezTo>
                    <a:pt x="22" y="21"/>
                    <a:pt x="21" y="24"/>
                    <a:pt x="22" y="26"/>
                  </a:cubicBezTo>
                  <a:cubicBezTo>
                    <a:pt x="21" y="29"/>
                    <a:pt x="22" y="31"/>
                    <a:pt x="22" y="34"/>
                  </a:cubicBezTo>
                  <a:cubicBezTo>
                    <a:pt x="22" y="37"/>
                    <a:pt x="22" y="39"/>
                    <a:pt x="22" y="42"/>
                  </a:cubicBezTo>
                  <a:cubicBezTo>
                    <a:pt x="23" y="53"/>
                    <a:pt x="26" y="63"/>
                    <a:pt x="27" y="71"/>
                  </a:cubicBezTo>
                  <a:cubicBezTo>
                    <a:pt x="28" y="75"/>
                    <a:pt x="29" y="78"/>
                    <a:pt x="30" y="80"/>
                  </a:cubicBezTo>
                  <a:cubicBezTo>
                    <a:pt x="30" y="82"/>
                    <a:pt x="31" y="84"/>
                    <a:pt x="31" y="84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469"/>
            <p:cNvSpPr>
              <a:spLocks/>
            </p:cNvSpPr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470"/>
            <p:cNvSpPr>
              <a:spLocks/>
            </p:cNvSpPr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472"/>
            <p:cNvSpPr>
              <a:spLocks/>
            </p:cNvSpPr>
            <p:nvPr/>
          </p:nvSpPr>
          <p:spPr bwMode="auto">
            <a:xfrm>
              <a:off x="3866716" y="4187419"/>
              <a:ext cx="732369" cy="370909"/>
            </a:xfrm>
            <a:custGeom>
              <a:avLst/>
              <a:gdLst>
                <a:gd name="T0" fmla="*/ 173 w 175"/>
                <a:gd name="T1" fmla="*/ 84 h 84"/>
                <a:gd name="T2" fmla="*/ 175 w 175"/>
                <a:gd name="T3" fmla="*/ 72 h 84"/>
                <a:gd name="T4" fmla="*/ 174 w 175"/>
                <a:gd name="T5" fmla="*/ 59 h 84"/>
                <a:gd name="T6" fmla="*/ 169 w 175"/>
                <a:gd name="T7" fmla="*/ 50 h 84"/>
                <a:gd name="T8" fmla="*/ 156 w 175"/>
                <a:gd name="T9" fmla="*/ 36 h 84"/>
                <a:gd name="T10" fmla="*/ 137 w 175"/>
                <a:gd name="T11" fmla="*/ 31 h 84"/>
                <a:gd name="T12" fmla="*/ 119 w 175"/>
                <a:gd name="T13" fmla="*/ 36 h 84"/>
                <a:gd name="T14" fmla="*/ 118 w 175"/>
                <a:gd name="T15" fmla="*/ 37 h 84"/>
                <a:gd name="T16" fmla="*/ 118 w 175"/>
                <a:gd name="T17" fmla="*/ 35 h 84"/>
                <a:gd name="T18" fmla="*/ 117 w 175"/>
                <a:gd name="T19" fmla="*/ 28 h 84"/>
                <a:gd name="T20" fmla="*/ 100 w 175"/>
                <a:gd name="T21" fmla="*/ 6 h 84"/>
                <a:gd name="T22" fmla="*/ 72 w 175"/>
                <a:gd name="T23" fmla="*/ 2 h 84"/>
                <a:gd name="T24" fmla="*/ 45 w 175"/>
                <a:gd name="T25" fmla="*/ 30 h 84"/>
                <a:gd name="T26" fmla="*/ 44 w 175"/>
                <a:gd name="T27" fmla="*/ 45 h 84"/>
                <a:gd name="T28" fmla="*/ 43 w 175"/>
                <a:gd name="T29" fmla="*/ 44 h 84"/>
                <a:gd name="T30" fmla="*/ 18 w 175"/>
                <a:gd name="T31" fmla="*/ 48 h 84"/>
                <a:gd name="T32" fmla="*/ 5 w 175"/>
                <a:gd name="T33" fmla="*/ 61 h 84"/>
                <a:gd name="T34" fmla="*/ 6 w 175"/>
                <a:gd name="T35" fmla="*/ 60 h 84"/>
                <a:gd name="T36" fmla="*/ 6 w 175"/>
                <a:gd name="T37" fmla="*/ 61 h 84"/>
                <a:gd name="T38" fmla="*/ 2 w 175"/>
                <a:gd name="T39" fmla="*/ 84 h 84"/>
                <a:gd name="T40" fmla="*/ 173 w 175"/>
                <a:gd name="T4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84">
                  <a:moveTo>
                    <a:pt x="173" y="84"/>
                  </a:moveTo>
                  <a:cubicBezTo>
                    <a:pt x="174" y="80"/>
                    <a:pt x="175" y="76"/>
                    <a:pt x="175" y="72"/>
                  </a:cubicBezTo>
                  <a:cubicBezTo>
                    <a:pt x="175" y="68"/>
                    <a:pt x="175" y="63"/>
                    <a:pt x="174" y="59"/>
                  </a:cubicBezTo>
                  <a:cubicBezTo>
                    <a:pt x="172" y="56"/>
                    <a:pt x="171" y="53"/>
                    <a:pt x="169" y="50"/>
                  </a:cubicBezTo>
                  <a:cubicBezTo>
                    <a:pt x="165" y="43"/>
                    <a:pt x="162" y="41"/>
                    <a:pt x="156" y="36"/>
                  </a:cubicBezTo>
                  <a:cubicBezTo>
                    <a:pt x="150" y="33"/>
                    <a:pt x="144" y="31"/>
                    <a:pt x="137" y="31"/>
                  </a:cubicBezTo>
                  <a:cubicBezTo>
                    <a:pt x="131" y="31"/>
                    <a:pt x="125" y="33"/>
                    <a:pt x="119" y="36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8" y="36"/>
                    <a:pt x="118" y="36"/>
                    <a:pt x="118" y="35"/>
                  </a:cubicBezTo>
                  <a:cubicBezTo>
                    <a:pt x="118" y="33"/>
                    <a:pt x="118" y="31"/>
                    <a:pt x="117" y="28"/>
                  </a:cubicBezTo>
                  <a:cubicBezTo>
                    <a:pt x="114" y="19"/>
                    <a:pt x="108" y="10"/>
                    <a:pt x="100" y="6"/>
                  </a:cubicBezTo>
                  <a:cubicBezTo>
                    <a:pt x="91" y="1"/>
                    <a:pt x="82" y="0"/>
                    <a:pt x="72" y="2"/>
                  </a:cubicBezTo>
                  <a:cubicBezTo>
                    <a:pt x="58" y="6"/>
                    <a:pt x="49" y="17"/>
                    <a:pt x="45" y="30"/>
                  </a:cubicBezTo>
                  <a:cubicBezTo>
                    <a:pt x="44" y="34"/>
                    <a:pt x="43" y="39"/>
                    <a:pt x="44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5" y="42"/>
                    <a:pt x="25" y="43"/>
                    <a:pt x="18" y="48"/>
                  </a:cubicBezTo>
                  <a:cubicBezTo>
                    <a:pt x="12" y="51"/>
                    <a:pt x="8" y="56"/>
                    <a:pt x="5" y="61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1" y="67"/>
                    <a:pt x="0" y="76"/>
                    <a:pt x="2" y="84"/>
                  </a:cubicBezTo>
                  <a:lnTo>
                    <a:pt x="173" y="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474"/>
            <p:cNvSpPr>
              <a:spLocks/>
            </p:cNvSpPr>
            <p:nvPr/>
          </p:nvSpPr>
          <p:spPr bwMode="auto">
            <a:xfrm>
              <a:off x="2305117" y="3854309"/>
              <a:ext cx="1332439" cy="382722"/>
            </a:xfrm>
            <a:custGeom>
              <a:avLst/>
              <a:gdLst>
                <a:gd name="T0" fmla="*/ 315 w 318"/>
                <a:gd name="T1" fmla="*/ 86 h 86"/>
                <a:gd name="T2" fmla="*/ 285 w 318"/>
                <a:gd name="T3" fmla="*/ 47 h 86"/>
                <a:gd name="T4" fmla="*/ 263 w 318"/>
                <a:gd name="T5" fmla="*/ 56 h 86"/>
                <a:gd name="T6" fmla="*/ 229 w 318"/>
                <a:gd name="T7" fmla="*/ 34 h 86"/>
                <a:gd name="T8" fmla="*/ 219 w 318"/>
                <a:gd name="T9" fmla="*/ 35 h 86"/>
                <a:gd name="T10" fmla="*/ 214 w 318"/>
                <a:gd name="T11" fmla="*/ 21 h 86"/>
                <a:gd name="T12" fmla="*/ 209 w 318"/>
                <a:gd name="T13" fmla="*/ 14 h 86"/>
                <a:gd name="T14" fmla="*/ 206 w 318"/>
                <a:gd name="T15" fmla="*/ 10 h 86"/>
                <a:gd name="T16" fmla="*/ 182 w 318"/>
                <a:gd name="T17" fmla="*/ 0 h 86"/>
                <a:gd name="T18" fmla="*/ 165 w 318"/>
                <a:gd name="T19" fmla="*/ 5 h 86"/>
                <a:gd name="T20" fmla="*/ 158 w 318"/>
                <a:gd name="T21" fmla="*/ 10 h 86"/>
                <a:gd name="T22" fmla="*/ 156 w 318"/>
                <a:gd name="T23" fmla="*/ 12 h 86"/>
                <a:gd name="T24" fmla="*/ 148 w 318"/>
                <a:gd name="T25" fmla="*/ 25 h 86"/>
                <a:gd name="T26" fmla="*/ 122 w 318"/>
                <a:gd name="T27" fmla="*/ 13 h 86"/>
                <a:gd name="T28" fmla="*/ 101 w 318"/>
                <a:gd name="T29" fmla="*/ 20 h 86"/>
                <a:gd name="T30" fmla="*/ 71 w 318"/>
                <a:gd name="T31" fmla="*/ 0 h 86"/>
                <a:gd name="T32" fmla="*/ 38 w 318"/>
                <a:gd name="T33" fmla="*/ 41 h 86"/>
                <a:gd name="T34" fmla="*/ 37 w 318"/>
                <a:gd name="T35" fmla="*/ 41 h 86"/>
                <a:gd name="T36" fmla="*/ 6 w 318"/>
                <a:gd name="T37" fmla="*/ 86 h 86"/>
                <a:gd name="T38" fmla="*/ 315 w 318"/>
                <a:gd name="T3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8" h="86">
                  <a:moveTo>
                    <a:pt x="315" y="86"/>
                  </a:moveTo>
                  <a:cubicBezTo>
                    <a:pt x="318" y="68"/>
                    <a:pt x="308" y="47"/>
                    <a:pt x="285" y="47"/>
                  </a:cubicBezTo>
                  <a:cubicBezTo>
                    <a:pt x="277" y="47"/>
                    <a:pt x="268" y="51"/>
                    <a:pt x="263" y="56"/>
                  </a:cubicBezTo>
                  <a:cubicBezTo>
                    <a:pt x="257" y="43"/>
                    <a:pt x="244" y="34"/>
                    <a:pt x="229" y="34"/>
                  </a:cubicBezTo>
                  <a:cubicBezTo>
                    <a:pt x="226" y="34"/>
                    <a:pt x="222" y="34"/>
                    <a:pt x="219" y="35"/>
                  </a:cubicBezTo>
                  <a:cubicBezTo>
                    <a:pt x="218" y="30"/>
                    <a:pt x="217" y="25"/>
                    <a:pt x="214" y="21"/>
                  </a:cubicBezTo>
                  <a:cubicBezTo>
                    <a:pt x="213" y="18"/>
                    <a:pt x="211" y="16"/>
                    <a:pt x="209" y="14"/>
                  </a:cubicBezTo>
                  <a:cubicBezTo>
                    <a:pt x="208" y="13"/>
                    <a:pt x="207" y="11"/>
                    <a:pt x="206" y="10"/>
                  </a:cubicBezTo>
                  <a:cubicBezTo>
                    <a:pt x="200" y="4"/>
                    <a:pt x="191" y="0"/>
                    <a:pt x="182" y="0"/>
                  </a:cubicBezTo>
                  <a:cubicBezTo>
                    <a:pt x="176" y="0"/>
                    <a:pt x="170" y="2"/>
                    <a:pt x="165" y="5"/>
                  </a:cubicBezTo>
                  <a:cubicBezTo>
                    <a:pt x="163" y="7"/>
                    <a:pt x="160" y="9"/>
                    <a:pt x="158" y="10"/>
                  </a:cubicBezTo>
                  <a:cubicBezTo>
                    <a:pt x="157" y="11"/>
                    <a:pt x="157" y="12"/>
                    <a:pt x="156" y="12"/>
                  </a:cubicBezTo>
                  <a:cubicBezTo>
                    <a:pt x="153" y="16"/>
                    <a:pt x="150" y="20"/>
                    <a:pt x="148" y="25"/>
                  </a:cubicBezTo>
                  <a:cubicBezTo>
                    <a:pt x="142" y="17"/>
                    <a:pt x="132" y="13"/>
                    <a:pt x="122" y="13"/>
                  </a:cubicBezTo>
                  <a:cubicBezTo>
                    <a:pt x="114" y="13"/>
                    <a:pt x="107" y="15"/>
                    <a:pt x="101" y="20"/>
                  </a:cubicBezTo>
                  <a:cubicBezTo>
                    <a:pt x="97" y="8"/>
                    <a:pt x="87" y="0"/>
                    <a:pt x="71" y="0"/>
                  </a:cubicBezTo>
                  <a:cubicBezTo>
                    <a:pt x="45" y="0"/>
                    <a:pt x="35" y="22"/>
                    <a:pt x="38" y="41"/>
                  </a:cubicBezTo>
                  <a:cubicBezTo>
                    <a:pt x="38" y="41"/>
                    <a:pt x="37" y="41"/>
                    <a:pt x="37" y="41"/>
                  </a:cubicBezTo>
                  <a:cubicBezTo>
                    <a:pt x="10" y="41"/>
                    <a:pt x="0" y="67"/>
                    <a:pt x="6" y="86"/>
                  </a:cubicBezTo>
                  <a:lnTo>
                    <a:pt x="315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475"/>
            <p:cNvSpPr>
              <a:spLocks/>
            </p:cNvSpPr>
            <p:nvPr/>
          </p:nvSpPr>
          <p:spPr bwMode="auto">
            <a:xfrm>
              <a:off x="1324687" y="3651136"/>
              <a:ext cx="543370" cy="274048"/>
            </a:xfrm>
            <a:custGeom>
              <a:avLst/>
              <a:gdLst>
                <a:gd name="T0" fmla="*/ 118 w 130"/>
                <a:gd name="T1" fmla="*/ 62 h 62"/>
                <a:gd name="T2" fmla="*/ 100 w 130"/>
                <a:gd name="T3" fmla="*/ 18 h 62"/>
                <a:gd name="T4" fmla="*/ 85 w 130"/>
                <a:gd name="T5" fmla="*/ 21 h 62"/>
                <a:gd name="T6" fmla="*/ 58 w 130"/>
                <a:gd name="T7" fmla="*/ 0 h 62"/>
                <a:gd name="T8" fmla="*/ 33 w 130"/>
                <a:gd name="T9" fmla="*/ 28 h 62"/>
                <a:gd name="T10" fmla="*/ 24 w 130"/>
                <a:gd name="T11" fmla="*/ 26 h 62"/>
                <a:gd name="T12" fmla="*/ 0 w 130"/>
                <a:gd name="T13" fmla="*/ 50 h 62"/>
                <a:gd name="T14" fmla="*/ 3 w 130"/>
                <a:gd name="T15" fmla="*/ 62 h 62"/>
                <a:gd name="T16" fmla="*/ 118 w 13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62">
                  <a:moveTo>
                    <a:pt x="118" y="62"/>
                  </a:moveTo>
                  <a:cubicBezTo>
                    <a:pt x="130" y="47"/>
                    <a:pt x="124" y="18"/>
                    <a:pt x="100" y="18"/>
                  </a:cubicBezTo>
                  <a:cubicBezTo>
                    <a:pt x="92" y="18"/>
                    <a:pt x="89" y="19"/>
                    <a:pt x="85" y="21"/>
                  </a:cubicBezTo>
                  <a:cubicBezTo>
                    <a:pt x="83" y="10"/>
                    <a:pt x="74" y="0"/>
                    <a:pt x="58" y="0"/>
                  </a:cubicBezTo>
                  <a:cubicBezTo>
                    <a:pt x="43" y="0"/>
                    <a:pt x="32" y="14"/>
                    <a:pt x="33" y="28"/>
                  </a:cubicBezTo>
                  <a:cubicBezTo>
                    <a:pt x="30" y="27"/>
                    <a:pt x="27" y="26"/>
                    <a:pt x="24" y="26"/>
                  </a:cubicBezTo>
                  <a:cubicBezTo>
                    <a:pt x="10" y="26"/>
                    <a:pt x="0" y="37"/>
                    <a:pt x="0" y="50"/>
                  </a:cubicBezTo>
                  <a:cubicBezTo>
                    <a:pt x="0" y="54"/>
                    <a:pt x="1" y="58"/>
                    <a:pt x="3" y="62"/>
                  </a:cubicBezTo>
                  <a:lnTo>
                    <a:pt x="118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477"/>
            <p:cNvSpPr>
              <a:spLocks/>
            </p:cNvSpPr>
            <p:nvPr/>
          </p:nvSpPr>
          <p:spPr bwMode="auto">
            <a:xfrm>
              <a:off x="5064494" y="4718977"/>
              <a:ext cx="897743" cy="399259"/>
            </a:xfrm>
            <a:custGeom>
              <a:avLst/>
              <a:gdLst>
                <a:gd name="T0" fmla="*/ 8 w 214"/>
                <a:gd name="T1" fmla="*/ 90 h 90"/>
                <a:gd name="T2" fmla="*/ 49 w 214"/>
                <a:gd name="T3" fmla="*/ 30 h 90"/>
                <a:gd name="T4" fmla="*/ 71 w 214"/>
                <a:gd name="T5" fmla="*/ 35 h 90"/>
                <a:gd name="T6" fmla="*/ 116 w 214"/>
                <a:gd name="T7" fmla="*/ 0 h 90"/>
                <a:gd name="T8" fmla="*/ 158 w 214"/>
                <a:gd name="T9" fmla="*/ 48 h 90"/>
                <a:gd name="T10" fmla="*/ 173 w 214"/>
                <a:gd name="T11" fmla="*/ 44 h 90"/>
                <a:gd name="T12" fmla="*/ 214 w 214"/>
                <a:gd name="T13" fmla="*/ 85 h 90"/>
                <a:gd name="T14" fmla="*/ 214 w 214"/>
                <a:gd name="T15" fmla="*/ 90 h 90"/>
                <a:gd name="T16" fmla="*/ 8 w 214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90">
                  <a:moveTo>
                    <a:pt x="8" y="90"/>
                  </a:moveTo>
                  <a:cubicBezTo>
                    <a:pt x="0" y="63"/>
                    <a:pt x="14" y="30"/>
                    <a:pt x="49" y="30"/>
                  </a:cubicBezTo>
                  <a:cubicBezTo>
                    <a:pt x="58" y="30"/>
                    <a:pt x="65" y="32"/>
                    <a:pt x="71" y="35"/>
                  </a:cubicBezTo>
                  <a:cubicBezTo>
                    <a:pt x="75" y="16"/>
                    <a:pt x="90" y="0"/>
                    <a:pt x="116" y="0"/>
                  </a:cubicBezTo>
                  <a:cubicBezTo>
                    <a:pt x="142" y="0"/>
                    <a:pt x="160" y="24"/>
                    <a:pt x="158" y="48"/>
                  </a:cubicBezTo>
                  <a:cubicBezTo>
                    <a:pt x="163" y="46"/>
                    <a:pt x="168" y="44"/>
                    <a:pt x="173" y="44"/>
                  </a:cubicBezTo>
                  <a:cubicBezTo>
                    <a:pt x="196" y="44"/>
                    <a:pt x="214" y="63"/>
                    <a:pt x="214" y="85"/>
                  </a:cubicBezTo>
                  <a:cubicBezTo>
                    <a:pt x="214" y="87"/>
                    <a:pt x="214" y="88"/>
                    <a:pt x="214" y="9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480"/>
            <p:cNvSpPr>
              <a:spLocks/>
            </p:cNvSpPr>
            <p:nvPr/>
          </p:nvSpPr>
          <p:spPr bwMode="auto">
            <a:xfrm>
              <a:off x="110372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481"/>
            <p:cNvSpPr>
              <a:spLocks/>
            </p:cNvSpPr>
            <p:nvPr/>
          </p:nvSpPr>
          <p:spPr bwMode="auto">
            <a:xfrm>
              <a:off x="181247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482"/>
            <p:cNvSpPr>
              <a:spLocks/>
            </p:cNvSpPr>
            <p:nvPr/>
          </p:nvSpPr>
          <p:spPr bwMode="auto">
            <a:xfrm>
              <a:off x="261571" y="6479024"/>
              <a:ext cx="33075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483"/>
            <p:cNvSpPr>
              <a:spLocks/>
            </p:cNvSpPr>
            <p:nvPr/>
          </p:nvSpPr>
          <p:spPr bwMode="auto">
            <a:xfrm>
              <a:off x="353708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484"/>
            <p:cNvSpPr>
              <a:spLocks/>
            </p:cNvSpPr>
            <p:nvPr/>
          </p:nvSpPr>
          <p:spPr bwMode="auto">
            <a:xfrm>
              <a:off x="507269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485"/>
            <p:cNvSpPr>
              <a:spLocks/>
            </p:cNvSpPr>
            <p:nvPr/>
          </p:nvSpPr>
          <p:spPr bwMode="auto">
            <a:xfrm>
              <a:off x="57105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486"/>
            <p:cNvSpPr>
              <a:spLocks/>
            </p:cNvSpPr>
            <p:nvPr/>
          </p:nvSpPr>
          <p:spPr bwMode="auto">
            <a:xfrm>
              <a:off x="641930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487"/>
            <p:cNvSpPr>
              <a:spLocks/>
            </p:cNvSpPr>
            <p:nvPr/>
          </p:nvSpPr>
          <p:spPr bwMode="auto">
            <a:xfrm>
              <a:off x="452932" y="6495561"/>
              <a:ext cx="51975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488"/>
            <p:cNvSpPr>
              <a:spLocks/>
            </p:cNvSpPr>
            <p:nvPr/>
          </p:nvSpPr>
          <p:spPr bwMode="auto">
            <a:xfrm>
              <a:off x="-24289" y="6464849"/>
              <a:ext cx="75599" cy="212623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489"/>
            <p:cNvSpPr>
              <a:spLocks/>
            </p:cNvSpPr>
            <p:nvPr/>
          </p:nvSpPr>
          <p:spPr bwMode="auto">
            <a:xfrm>
              <a:off x="131635" y="6533361"/>
              <a:ext cx="21262" cy="14411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490"/>
            <p:cNvSpPr>
              <a:spLocks/>
            </p:cNvSpPr>
            <p:nvPr/>
          </p:nvSpPr>
          <p:spPr bwMode="auto">
            <a:xfrm>
              <a:off x="193059" y="6519186"/>
              <a:ext cx="59062" cy="177186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491"/>
            <p:cNvSpPr>
              <a:spLocks/>
            </p:cNvSpPr>
            <p:nvPr/>
          </p:nvSpPr>
          <p:spPr bwMode="auto">
            <a:xfrm>
              <a:off x="77298" y="6533361"/>
              <a:ext cx="49612" cy="207898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492"/>
            <p:cNvSpPr>
              <a:spLocks/>
            </p:cNvSpPr>
            <p:nvPr/>
          </p:nvSpPr>
          <p:spPr bwMode="auto">
            <a:xfrm>
              <a:off x="56035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493"/>
            <p:cNvSpPr>
              <a:spLocks/>
            </p:cNvSpPr>
            <p:nvPr/>
          </p:nvSpPr>
          <p:spPr bwMode="auto">
            <a:xfrm>
              <a:off x="219046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94"/>
            <p:cNvSpPr>
              <a:spLocks/>
            </p:cNvSpPr>
            <p:nvPr/>
          </p:nvSpPr>
          <p:spPr bwMode="auto">
            <a:xfrm>
              <a:off x="743517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95"/>
            <p:cNvSpPr>
              <a:spLocks/>
            </p:cNvSpPr>
            <p:nvPr/>
          </p:nvSpPr>
          <p:spPr bwMode="auto">
            <a:xfrm>
              <a:off x="830929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96"/>
            <p:cNvSpPr>
              <a:spLocks/>
            </p:cNvSpPr>
            <p:nvPr/>
          </p:nvSpPr>
          <p:spPr bwMode="auto">
            <a:xfrm>
              <a:off x="306458" y="6488474"/>
              <a:ext cx="33075" cy="141749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97"/>
            <p:cNvSpPr>
              <a:spLocks/>
            </p:cNvSpPr>
            <p:nvPr/>
          </p:nvSpPr>
          <p:spPr bwMode="auto">
            <a:xfrm>
              <a:off x="854554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98"/>
            <p:cNvSpPr>
              <a:spLocks/>
            </p:cNvSpPr>
            <p:nvPr/>
          </p:nvSpPr>
          <p:spPr bwMode="auto">
            <a:xfrm>
              <a:off x="956140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6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99"/>
            <p:cNvSpPr>
              <a:spLocks/>
            </p:cNvSpPr>
            <p:nvPr/>
          </p:nvSpPr>
          <p:spPr bwMode="auto">
            <a:xfrm>
              <a:off x="989215" y="6505011"/>
              <a:ext cx="37800" cy="181911"/>
            </a:xfrm>
            <a:custGeom>
              <a:avLst/>
              <a:gdLst>
                <a:gd name="T0" fmla="*/ 3 w 9"/>
                <a:gd name="T1" fmla="*/ 4 h 41"/>
                <a:gd name="T2" fmla="*/ 0 w 9"/>
                <a:gd name="T3" fmla="*/ 35 h 41"/>
                <a:gd name="T4" fmla="*/ 8 w 9"/>
                <a:gd name="T5" fmla="*/ 35 h 41"/>
                <a:gd name="T6" fmla="*/ 9 w 9"/>
                <a:gd name="T7" fmla="*/ 5 h 41"/>
                <a:gd name="T8" fmla="*/ 3 w 9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9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500"/>
            <p:cNvSpPr>
              <a:spLocks/>
            </p:cNvSpPr>
            <p:nvPr/>
          </p:nvSpPr>
          <p:spPr bwMode="auto">
            <a:xfrm>
              <a:off x="102701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501"/>
            <p:cNvSpPr>
              <a:spLocks/>
            </p:cNvSpPr>
            <p:nvPr/>
          </p:nvSpPr>
          <p:spPr bwMode="auto">
            <a:xfrm>
              <a:off x="94669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7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502"/>
            <p:cNvSpPr>
              <a:spLocks/>
            </p:cNvSpPr>
            <p:nvPr/>
          </p:nvSpPr>
          <p:spPr bwMode="auto">
            <a:xfrm>
              <a:off x="1086077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503"/>
            <p:cNvSpPr>
              <a:spLocks/>
            </p:cNvSpPr>
            <p:nvPr/>
          </p:nvSpPr>
          <p:spPr bwMode="auto">
            <a:xfrm>
              <a:off x="1185301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504"/>
            <p:cNvSpPr>
              <a:spLocks/>
            </p:cNvSpPr>
            <p:nvPr/>
          </p:nvSpPr>
          <p:spPr bwMode="auto">
            <a:xfrm>
              <a:off x="1329412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505"/>
            <p:cNvSpPr>
              <a:spLocks/>
            </p:cNvSpPr>
            <p:nvPr/>
          </p:nvSpPr>
          <p:spPr bwMode="auto">
            <a:xfrm>
              <a:off x="1395562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506"/>
            <p:cNvSpPr>
              <a:spLocks/>
            </p:cNvSpPr>
            <p:nvPr/>
          </p:nvSpPr>
          <p:spPr bwMode="auto">
            <a:xfrm>
              <a:off x="1480611" y="6479024"/>
              <a:ext cx="28350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507"/>
            <p:cNvSpPr>
              <a:spLocks/>
            </p:cNvSpPr>
            <p:nvPr/>
          </p:nvSpPr>
          <p:spPr bwMode="auto">
            <a:xfrm>
              <a:off x="156802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508"/>
            <p:cNvSpPr>
              <a:spLocks/>
            </p:cNvSpPr>
            <p:nvPr/>
          </p:nvSpPr>
          <p:spPr bwMode="auto">
            <a:xfrm>
              <a:off x="1721584" y="6495561"/>
              <a:ext cx="25987" cy="14411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5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509"/>
            <p:cNvSpPr>
              <a:spLocks/>
            </p:cNvSpPr>
            <p:nvPr/>
          </p:nvSpPr>
          <p:spPr bwMode="auto">
            <a:xfrm>
              <a:off x="179009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6 w 14"/>
                <a:gd name="T3" fmla="*/ 4 h 41"/>
                <a:gd name="T4" fmla="*/ 0 w 14"/>
                <a:gd name="T5" fmla="*/ 5 h 41"/>
                <a:gd name="T6" fmla="*/ 2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510"/>
            <p:cNvSpPr>
              <a:spLocks/>
            </p:cNvSpPr>
            <p:nvPr/>
          </p:nvSpPr>
          <p:spPr bwMode="auto">
            <a:xfrm>
              <a:off x="186097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511"/>
            <p:cNvSpPr>
              <a:spLocks/>
            </p:cNvSpPr>
            <p:nvPr/>
          </p:nvSpPr>
          <p:spPr bwMode="auto">
            <a:xfrm>
              <a:off x="1671972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3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7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3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0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512"/>
            <p:cNvSpPr>
              <a:spLocks/>
            </p:cNvSpPr>
            <p:nvPr/>
          </p:nvSpPr>
          <p:spPr bwMode="auto">
            <a:xfrm>
              <a:off x="1275075" y="6505011"/>
              <a:ext cx="49612" cy="125211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513"/>
            <p:cNvSpPr>
              <a:spLocks/>
            </p:cNvSpPr>
            <p:nvPr/>
          </p:nvSpPr>
          <p:spPr bwMode="auto">
            <a:xfrm>
              <a:off x="1168764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514"/>
            <p:cNvSpPr>
              <a:spLocks/>
            </p:cNvSpPr>
            <p:nvPr/>
          </p:nvSpPr>
          <p:spPr bwMode="auto">
            <a:xfrm>
              <a:off x="1438086" y="6514461"/>
              <a:ext cx="42525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515"/>
            <p:cNvSpPr>
              <a:spLocks/>
            </p:cNvSpPr>
            <p:nvPr/>
          </p:nvSpPr>
          <p:spPr bwMode="auto">
            <a:xfrm>
              <a:off x="1957832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9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516"/>
            <p:cNvSpPr>
              <a:spLocks/>
            </p:cNvSpPr>
            <p:nvPr/>
          </p:nvSpPr>
          <p:spPr bwMode="auto">
            <a:xfrm>
              <a:off x="204524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517"/>
            <p:cNvSpPr>
              <a:spLocks/>
            </p:cNvSpPr>
            <p:nvPr/>
          </p:nvSpPr>
          <p:spPr bwMode="auto">
            <a:xfrm>
              <a:off x="2071231" y="6495561"/>
              <a:ext cx="82687" cy="226798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4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518"/>
            <p:cNvSpPr>
              <a:spLocks/>
            </p:cNvSpPr>
            <p:nvPr/>
          </p:nvSpPr>
          <p:spPr bwMode="auto">
            <a:xfrm>
              <a:off x="217518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519"/>
            <p:cNvSpPr>
              <a:spLocks/>
            </p:cNvSpPr>
            <p:nvPr/>
          </p:nvSpPr>
          <p:spPr bwMode="auto">
            <a:xfrm>
              <a:off x="220353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520"/>
            <p:cNvSpPr>
              <a:spLocks/>
            </p:cNvSpPr>
            <p:nvPr/>
          </p:nvSpPr>
          <p:spPr bwMode="auto">
            <a:xfrm>
              <a:off x="224605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521"/>
            <p:cNvSpPr>
              <a:spLocks/>
            </p:cNvSpPr>
            <p:nvPr/>
          </p:nvSpPr>
          <p:spPr bwMode="auto">
            <a:xfrm>
              <a:off x="2163368" y="6457762"/>
              <a:ext cx="33075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522"/>
            <p:cNvSpPr>
              <a:spLocks/>
            </p:cNvSpPr>
            <p:nvPr/>
          </p:nvSpPr>
          <p:spPr bwMode="auto">
            <a:xfrm>
              <a:off x="2305117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523"/>
            <p:cNvSpPr>
              <a:spLocks/>
            </p:cNvSpPr>
            <p:nvPr/>
          </p:nvSpPr>
          <p:spPr bwMode="auto">
            <a:xfrm>
              <a:off x="2401978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524"/>
            <p:cNvSpPr>
              <a:spLocks/>
            </p:cNvSpPr>
            <p:nvPr/>
          </p:nvSpPr>
          <p:spPr bwMode="auto">
            <a:xfrm>
              <a:off x="2543727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525"/>
            <p:cNvSpPr>
              <a:spLocks/>
            </p:cNvSpPr>
            <p:nvPr/>
          </p:nvSpPr>
          <p:spPr bwMode="auto">
            <a:xfrm>
              <a:off x="2614602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526"/>
            <p:cNvSpPr>
              <a:spLocks/>
            </p:cNvSpPr>
            <p:nvPr/>
          </p:nvSpPr>
          <p:spPr bwMode="auto">
            <a:xfrm>
              <a:off x="2694926" y="6479024"/>
              <a:ext cx="33075" cy="196086"/>
            </a:xfrm>
            <a:custGeom>
              <a:avLst/>
              <a:gdLst>
                <a:gd name="T0" fmla="*/ 7 w 8"/>
                <a:gd name="T1" fmla="*/ 3 h 44"/>
                <a:gd name="T2" fmla="*/ 3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7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527"/>
            <p:cNvSpPr>
              <a:spLocks/>
            </p:cNvSpPr>
            <p:nvPr/>
          </p:nvSpPr>
          <p:spPr bwMode="auto">
            <a:xfrm>
              <a:off x="278706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6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4 w 19"/>
                <a:gd name="T13" fmla="*/ 4 h 49"/>
                <a:gd name="T14" fmla="*/ 1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528"/>
            <p:cNvSpPr>
              <a:spLocks/>
            </p:cNvSpPr>
            <p:nvPr/>
          </p:nvSpPr>
          <p:spPr bwMode="auto">
            <a:xfrm>
              <a:off x="2940624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6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529"/>
            <p:cNvSpPr>
              <a:spLocks/>
            </p:cNvSpPr>
            <p:nvPr/>
          </p:nvSpPr>
          <p:spPr bwMode="auto">
            <a:xfrm>
              <a:off x="3004411" y="6479024"/>
              <a:ext cx="59062" cy="181911"/>
            </a:xfrm>
            <a:custGeom>
              <a:avLst/>
              <a:gdLst>
                <a:gd name="T0" fmla="*/ 8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6 w 14"/>
                <a:gd name="T11" fmla="*/ 37 h 41"/>
                <a:gd name="T12" fmla="*/ 11 w 14"/>
                <a:gd name="T13" fmla="*/ 37 h 41"/>
                <a:gd name="T14" fmla="*/ 14 w 14"/>
                <a:gd name="T15" fmla="*/ 10 h 41"/>
                <a:gd name="T16" fmla="*/ 8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8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4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530"/>
            <p:cNvSpPr>
              <a:spLocks/>
            </p:cNvSpPr>
            <p:nvPr/>
          </p:nvSpPr>
          <p:spPr bwMode="auto">
            <a:xfrm>
              <a:off x="308001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6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6"/>
                  </a:cubicBezTo>
                  <a:cubicBezTo>
                    <a:pt x="15" y="1"/>
                    <a:pt x="7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531"/>
            <p:cNvSpPr>
              <a:spLocks/>
            </p:cNvSpPr>
            <p:nvPr/>
          </p:nvSpPr>
          <p:spPr bwMode="auto">
            <a:xfrm>
              <a:off x="288628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532"/>
            <p:cNvSpPr>
              <a:spLocks/>
            </p:cNvSpPr>
            <p:nvPr/>
          </p:nvSpPr>
          <p:spPr bwMode="auto">
            <a:xfrm>
              <a:off x="248939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533"/>
            <p:cNvSpPr>
              <a:spLocks/>
            </p:cNvSpPr>
            <p:nvPr/>
          </p:nvSpPr>
          <p:spPr bwMode="auto">
            <a:xfrm>
              <a:off x="238307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534"/>
            <p:cNvSpPr>
              <a:spLocks/>
            </p:cNvSpPr>
            <p:nvPr/>
          </p:nvSpPr>
          <p:spPr bwMode="auto">
            <a:xfrm>
              <a:off x="2657126" y="6514461"/>
              <a:ext cx="40162" cy="141749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535"/>
            <p:cNvSpPr>
              <a:spLocks/>
            </p:cNvSpPr>
            <p:nvPr/>
          </p:nvSpPr>
          <p:spPr bwMode="auto">
            <a:xfrm>
              <a:off x="3174509" y="6448312"/>
              <a:ext cx="63787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536"/>
            <p:cNvSpPr>
              <a:spLocks/>
            </p:cNvSpPr>
            <p:nvPr/>
          </p:nvSpPr>
          <p:spPr bwMode="auto">
            <a:xfrm>
              <a:off x="326428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537"/>
            <p:cNvSpPr>
              <a:spLocks/>
            </p:cNvSpPr>
            <p:nvPr/>
          </p:nvSpPr>
          <p:spPr bwMode="auto">
            <a:xfrm>
              <a:off x="328790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7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8"/>
                    <a:pt x="7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5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538"/>
            <p:cNvSpPr>
              <a:spLocks/>
            </p:cNvSpPr>
            <p:nvPr/>
          </p:nvSpPr>
          <p:spPr bwMode="auto">
            <a:xfrm>
              <a:off x="339422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539"/>
            <p:cNvSpPr>
              <a:spLocks/>
            </p:cNvSpPr>
            <p:nvPr/>
          </p:nvSpPr>
          <p:spPr bwMode="auto">
            <a:xfrm>
              <a:off x="342257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540"/>
            <p:cNvSpPr>
              <a:spLocks/>
            </p:cNvSpPr>
            <p:nvPr/>
          </p:nvSpPr>
          <p:spPr bwMode="auto">
            <a:xfrm>
              <a:off x="346036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2 h 57"/>
                <a:gd name="T8" fmla="*/ 3 w 17"/>
                <a:gd name="T9" fmla="*/ 20 h 57"/>
                <a:gd name="T10" fmla="*/ 7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1" y="10"/>
                    <a:pt x="2" y="12"/>
                  </a:cubicBezTo>
                  <a:cubicBezTo>
                    <a:pt x="2" y="15"/>
                    <a:pt x="2" y="17"/>
                    <a:pt x="3" y="20"/>
                  </a:cubicBezTo>
                  <a:cubicBezTo>
                    <a:pt x="0" y="31"/>
                    <a:pt x="1" y="44"/>
                    <a:pt x="7" y="54"/>
                  </a:cubicBezTo>
                  <a:cubicBezTo>
                    <a:pt x="8" y="57"/>
                    <a:pt x="13" y="56"/>
                    <a:pt x="12" y="53"/>
                  </a:cubicBezTo>
                  <a:cubicBezTo>
                    <a:pt x="12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541"/>
            <p:cNvSpPr>
              <a:spLocks/>
            </p:cNvSpPr>
            <p:nvPr/>
          </p:nvSpPr>
          <p:spPr bwMode="auto">
            <a:xfrm>
              <a:off x="3380045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542"/>
            <p:cNvSpPr>
              <a:spLocks/>
            </p:cNvSpPr>
            <p:nvPr/>
          </p:nvSpPr>
          <p:spPr bwMode="auto">
            <a:xfrm>
              <a:off x="3524156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543"/>
            <p:cNvSpPr>
              <a:spLocks/>
            </p:cNvSpPr>
            <p:nvPr/>
          </p:nvSpPr>
          <p:spPr bwMode="auto">
            <a:xfrm>
              <a:off x="3618656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544"/>
            <p:cNvSpPr>
              <a:spLocks/>
            </p:cNvSpPr>
            <p:nvPr/>
          </p:nvSpPr>
          <p:spPr bwMode="auto">
            <a:xfrm>
              <a:off x="3762767" y="6443587"/>
              <a:ext cx="56700" cy="233885"/>
            </a:xfrm>
            <a:custGeom>
              <a:avLst/>
              <a:gdLst>
                <a:gd name="T0" fmla="*/ 10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0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545"/>
            <p:cNvSpPr>
              <a:spLocks/>
            </p:cNvSpPr>
            <p:nvPr/>
          </p:nvSpPr>
          <p:spPr bwMode="auto">
            <a:xfrm>
              <a:off x="382891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6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7" y="47"/>
                    <a:pt x="7" y="43"/>
                  </a:cubicBezTo>
                  <a:cubicBezTo>
                    <a:pt x="8" y="29"/>
                    <a:pt x="9" y="16"/>
                    <a:pt x="16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546"/>
            <p:cNvSpPr>
              <a:spLocks/>
            </p:cNvSpPr>
            <p:nvPr/>
          </p:nvSpPr>
          <p:spPr bwMode="auto">
            <a:xfrm>
              <a:off x="3911603" y="6479024"/>
              <a:ext cx="35437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547"/>
            <p:cNvSpPr>
              <a:spLocks/>
            </p:cNvSpPr>
            <p:nvPr/>
          </p:nvSpPr>
          <p:spPr bwMode="auto">
            <a:xfrm>
              <a:off x="4003740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4" y="36"/>
                    <a:pt x="14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548"/>
            <p:cNvSpPr>
              <a:spLocks/>
            </p:cNvSpPr>
            <p:nvPr/>
          </p:nvSpPr>
          <p:spPr bwMode="auto">
            <a:xfrm>
              <a:off x="4159664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549"/>
            <p:cNvSpPr>
              <a:spLocks/>
            </p:cNvSpPr>
            <p:nvPr/>
          </p:nvSpPr>
          <p:spPr bwMode="auto">
            <a:xfrm>
              <a:off x="4223451" y="6479024"/>
              <a:ext cx="56700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550"/>
            <p:cNvSpPr>
              <a:spLocks/>
            </p:cNvSpPr>
            <p:nvPr/>
          </p:nvSpPr>
          <p:spPr bwMode="auto">
            <a:xfrm>
              <a:off x="4294325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551"/>
            <p:cNvSpPr>
              <a:spLocks/>
            </p:cNvSpPr>
            <p:nvPr/>
          </p:nvSpPr>
          <p:spPr bwMode="auto">
            <a:xfrm>
              <a:off x="410532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552"/>
            <p:cNvSpPr>
              <a:spLocks/>
            </p:cNvSpPr>
            <p:nvPr/>
          </p:nvSpPr>
          <p:spPr bwMode="auto">
            <a:xfrm>
              <a:off x="370843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553"/>
            <p:cNvSpPr>
              <a:spLocks/>
            </p:cNvSpPr>
            <p:nvPr/>
          </p:nvSpPr>
          <p:spPr bwMode="auto">
            <a:xfrm>
              <a:off x="360211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554"/>
            <p:cNvSpPr>
              <a:spLocks/>
            </p:cNvSpPr>
            <p:nvPr/>
          </p:nvSpPr>
          <p:spPr bwMode="auto">
            <a:xfrm>
              <a:off x="3871441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555"/>
            <p:cNvSpPr>
              <a:spLocks/>
            </p:cNvSpPr>
            <p:nvPr/>
          </p:nvSpPr>
          <p:spPr bwMode="auto">
            <a:xfrm>
              <a:off x="4393549" y="6448312"/>
              <a:ext cx="63787" cy="22207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556"/>
            <p:cNvSpPr>
              <a:spLocks/>
            </p:cNvSpPr>
            <p:nvPr/>
          </p:nvSpPr>
          <p:spPr bwMode="auto">
            <a:xfrm>
              <a:off x="4483323" y="6509736"/>
              <a:ext cx="33075" cy="137024"/>
            </a:xfrm>
            <a:custGeom>
              <a:avLst/>
              <a:gdLst>
                <a:gd name="T0" fmla="*/ 5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5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5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557"/>
            <p:cNvSpPr>
              <a:spLocks/>
            </p:cNvSpPr>
            <p:nvPr/>
          </p:nvSpPr>
          <p:spPr bwMode="auto">
            <a:xfrm>
              <a:off x="450694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6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5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3" y="33"/>
                    <a:pt x="4" y="28"/>
                    <a:pt x="5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Freeform 558"/>
            <p:cNvSpPr>
              <a:spLocks/>
            </p:cNvSpPr>
            <p:nvPr/>
          </p:nvSpPr>
          <p:spPr bwMode="auto">
            <a:xfrm>
              <a:off x="4608535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5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4" name="Freeform 559"/>
            <p:cNvSpPr>
              <a:spLocks/>
            </p:cNvSpPr>
            <p:nvPr/>
          </p:nvSpPr>
          <p:spPr bwMode="auto">
            <a:xfrm>
              <a:off x="4636885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1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1" y="14"/>
                    <a:pt x="0" y="25"/>
                    <a:pt x="1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Freeform 560"/>
            <p:cNvSpPr>
              <a:spLocks/>
            </p:cNvSpPr>
            <p:nvPr/>
          </p:nvSpPr>
          <p:spPr bwMode="auto">
            <a:xfrm>
              <a:off x="467940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Freeform 561"/>
            <p:cNvSpPr>
              <a:spLocks/>
            </p:cNvSpPr>
            <p:nvPr/>
          </p:nvSpPr>
          <p:spPr bwMode="auto">
            <a:xfrm>
              <a:off x="459436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562"/>
            <p:cNvSpPr>
              <a:spLocks/>
            </p:cNvSpPr>
            <p:nvPr/>
          </p:nvSpPr>
          <p:spPr bwMode="auto">
            <a:xfrm>
              <a:off x="4738471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563"/>
            <p:cNvSpPr>
              <a:spLocks/>
            </p:cNvSpPr>
            <p:nvPr/>
          </p:nvSpPr>
          <p:spPr bwMode="auto">
            <a:xfrm>
              <a:off x="4837695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6 w 8"/>
                <a:gd name="T5" fmla="*/ 28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6" y="28"/>
                  </a:cubicBezTo>
                  <a:cubicBezTo>
                    <a:pt x="7" y="20"/>
                    <a:pt x="7" y="13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Freeform 564"/>
            <p:cNvSpPr>
              <a:spLocks/>
            </p:cNvSpPr>
            <p:nvPr/>
          </p:nvSpPr>
          <p:spPr bwMode="auto">
            <a:xfrm>
              <a:off x="4981807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Freeform 565"/>
            <p:cNvSpPr>
              <a:spLocks/>
            </p:cNvSpPr>
            <p:nvPr/>
          </p:nvSpPr>
          <p:spPr bwMode="auto">
            <a:xfrm>
              <a:off x="504795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6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566"/>
            <p:cNvSpPr>
              <a:spLocks/>
            </p:cNvSpPr>
            <p:nvPr/>
          </p:nvSpPr>
          <p:spPr bwMode="auto">
            <a:xfrm>
              <a:off x="5130643" y="6479024"/>
              <a:ext cx="30712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567"/>
            <p:cNvSpPr>
              <a:spLocks/>
            </p:cNvSpPr>
            <p:nvPr/>
          </p:nvSpPr>
          <p:spPr bwMode="auto">
            <a:xfrm>
              <a:off x="5220417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Freeform 568"/>
            <p:cNvSpPr>
              <a:spLocks/>
            </p:cNvSpPr>
            <p:nvPr/>
          </p:nvSpPr>
          <p:spPr bwMode="auto">
            <a:xfrm>
              <a:off x="5373979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Freeform 569"/>
            <p:cNvSpPr>
              <a:spLocks/>
            </p:cNvSpPr>
            <p:nvPr/>
          </p:nvSpPr>
          <p:spPr bwMode="auto">
            <a:xfrm>
              <a:off x="5437765" y="6479024"/>
              <a:ext cx="61424" cy="181911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8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6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570"/>
            <p:cNvSpPr>
              <a:spLocks/>
            </p:cNvSpPr>
            <p:nvPr/>
          </p:nvSpPr>
          <p:spPr bwMode="auto">
            <a:xfrm>
              <a:off x="5513365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571"/>
            <p:cNvSpPr>
              <a:spLocks/>
            </p:cNvSpPr>
            <p:nvPr/>
          </p:nvSpPr>
          <p:spPr bwMode="auto">
            <a:xfrm>
              <a:off x="5319641" y="6495561"/>
              <a:ext cx="49612" cy="20553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2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7" name="Freeform 572"/>
            <p:cNvSpPr>
              <a:spLocks/>
            </p:cNvSpPr>
            <p:nvPr/>
          </p:nvSpPr>
          <p:spPr bwMode="auto">
            <a:xfrm>
              <a:off x="4925107" y="6505011"/>
              <a:ext cx="51975" cy="125211"/>
            </a:xfrm>
            <a:custGeom>
              <a:avLst/>
              <a:gdLst>
                <a:gd name="T0" fmla="*/ 11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1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Freeform 573"/>
            <p:cNvSpPr>
              <a:spLocks/>
            </p:cNvSpPr>
            <p:nvPr/>
          </p:nvSpPr>
          <p:spPr bwMode="auto">
            <a:xfrm>
              <a:off x="482115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Freeform 574"/>
            <p:cNvSpPr>
              <a:spLocks/>
            </p:cNvSpPr>
            <p:nvPr/>
          </p:nvSpPr>
          <p:spPr bwMode="auto">
            <a:xfrm>
              <a:off x="5090481" y="6514461"/>
              <a:ext cx="40162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4775" y="6549900"/>
              <a:ext cx="5643964" cy="158280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31" name="矩形 1030"/>
          <p:cNvSpPr/>
          <p:nvPr/>
        </p:nvSpPr>
        <p:spPr>
          <a:xfrm>
            <a:off x="5390547" y="6460028"/>
            <a:ext cx="4533627" cy="108000"/>
          </a:xfrm>
          <a:prstGeom prst="rect">
            <a:avLst/>
          </a:prstGeom>
          <a:solidFill>
            <a:srgbClr val="8EC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5" name="矩形 374"/>
          <p:cNvSpPr/>
          <p:nvPr/>
        </p:nvSpPr>
        <p:spPr>
          <a:xfrm>
            <a:off x="5382359" y="1910219"/>
            <a:ext cx="4533627" cy="108000"/>
          </a:xfrm>
          <a:prstGeom prst="rect">
            <a:avLst/>
          </a:prstGeom>
          <a:solidFill>
            <a:srgbClr val="8EC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6" name="椭圆 375"/>
          <p:cNvSpPr/>
          <p:nvPr/>
        </p:nvSpPr>
        <p:spPr>
          <a:xfrm>
            <a:off x="10710304" y="5278030"/>
            <a:ext cx="2342900" cy="2342898"/>
          </a:xfrm>
          <a:prstGeom prst="ellipse">
            <a:avLst/>
          </a:prstGeom>
          <a:solidFill>
            <a:srgbClr val="8EC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7" name="椭圆 376"/>
          <p:cNvSpPr/>
          <p:nvPr/>
        </p:nvSpPr>
        <p:spPr>
          <a:xfrm>
            <a:off x="11002292" y="1755961"/>
            <a:ext cx="679921" cy="679920"/>
          </a:xfrm>
          <a:prstGeom prst="ellipse">
            <a:avLst/>
          </a:prstGeom>
          <a:solidFill>
            <a:srgbClr val="8EC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8" name="椭圆 377"/>
          <p:cNvSpPr/>
          <p:nvPr/>
        </p:nvSpPr>
        <p:spPr>
          <a:xfrm>
            <a:off x="-1942540" y="5290847"/>
            <a:ext cx="3134309" cy="3134306"/>
          </a:xfrm>
          <a:prstGeom prst="ellipse">
            <a:avLst/>
          </a:prstGeom>
          <a:solidFill>
            <a:srgbClr val="8EC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9" name="椭圆 438"/>
          <p:cNvSpPr/>
          <p:nvPr/>
        </p:nvSpPr>
        <p:spPr>
          <a:xfrm>
            <a:off x="5446810" y="-427875"/>
            <a:ext cx="679921" cy="679920"/>
          </a:xfrm>
          <a:prstGeom prst="ellipse">
            <a:avLst/>
          </a:prstGeom>
          <a:solidFill>
            <a:srgbClr val="8EC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0" name="椭圆 439"/>
          <p:cNvSpPr/>
          <p:nvPr/>
        </p:nvSpPr>
        <p:spPr>
          <a:xfrm>
            <a:off x="-269053" y="-123161"/>
            <a:ext cx="679921" cy="679920"/>
          </a:xfrm>
          <a:prstGeom prst="ellipse">
            <a:avLst/>
          </a:prstGeom>
          <a:solidFill>
            <a:srgbClr val="8EC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1" name="椭圆 440"/>
          <p:cNvSpPr/>
          <p:nvPr/>
        </p:nvSpPr>
        <p:spPr>
          <a:xfrm>
            <a:off x="11888473" y="-425601"/>
            <a:ext cx="679921" cy="679920"/>
          </a:xfrm>
          <a:prstGeom prst="ellipse">
            <a:avLst/>
          </a:prstGeom>
          <a:solidFill>
            <a:srgbClr val="8EC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170" name="Picture 2" descr="VinaAqua – Hệ thống truy xuất nguồn gốc thủy hải sả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9"/>
          <a:stretch/>
        </p:blipFill>
        <p:spPr bwMode="auto">
          <a:xfrm>
            <a:off x="5816112" y="4645319"/>
            <a:ext cx="1833060" cy="15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2746" y="570835"/>
            <a:ext cx="6747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#9Slide05 FS Blonde Script" panose="03000503000000000000" pitchFamily="65" charset="0"/>
              </a:rPr>
              <a:t>Xác định môi trường sống của các nhóm động vật không xương sống bằng các hoàn thành bảng sau: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16300" y="2184399"/>
          <a:ext cx="4066058" cy="484155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033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155">
                <a:tc>
                  <a:txBody>
                    <a:bodyPr/>
                    <a:lstStyle/>
                    <a:p>
                      <a:pPr algn="ctr"/>
                      <a:r>
                        <a:rPr lang="vi-VN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Nhóm</a:t>
                      </a:r>
                      <a:r>
                        <a:rPr lang="vi-VN" baseline="0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endParaRPr lang="vi-VN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Môi</a:t>
                      </a:r>
                      <a:r>
                        <a:rPr lang="vi-VN" baseline="0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trường</a:t>
                      </a:r>
                      <a:endParaRPr lang="vi-VN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9" name="Table 318"/>
          <p:cNvGraphicFramePr>
            <a:graphicFrameLocks noGrp="1"/>
          </p:cNvGraphicFramePr>
          <p:nvPr>
            <p:extLst/>
          </p:nvPr>
        </p:nvGraphicFramePr>
        <p:xfrm>
          <a:off x="5811537" y="2175068"/>
          <a:ext cx="4013598" cy="474825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2006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825">
                <a:tc>
                  <a:txBody>
                    <a:bodyPr/>
                    <a:lstStyle/>
                    <a:p>
                      <a:pPr algn="ctr"/>
                      <a:r>
                        <a:rPr lang="vi-VN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Nhóm</a:t>
                      </a:r>
                      <a:r>
                        <a:rPr lang="vi-VN" baseline="0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endParaRPr lang="vi-VN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Môi</a:t>
                      </a:r>
                      <a:r>
                        <a:rPr lang="vi-VN" baseline="0" noProof="0" dirty="0" smtClean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trường </a:t>
                      </a:r>
                      <a:endParaRPr lang="vi-VN" noProof="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172" name="Picture 4" descr="Squid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39" y="2834961"/>
            <a:ext cx="1787991" cy="170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ownload free STL file Real Jelly fish • 3D print template ・ C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6776" r="27282"/>
          <a:stretch/>
        </p:blipFill>
        <p:spPr>
          <a:xfrm rot="3995278">
            <a:off x="1448930" y="2610343"/>
            <a:ext cx="952813" cy="2073944"/>
          </a:xfrm>
          <a:prstGeom prst="rect">
            <a:avLst/>
          </a:prstGeom>
        </p:spPr>
      </p:pic>
      <p:pic>
        <p:nvPicPr>
          <p:cNvPr id="7176" name="Picture 8" descr="Hình Ảnh Từ Bảng Chữ Cái Động Vật - Miễn Phí vector hình ảnh trên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50" y="4218653"/>
            <a:ext cx="1760625" cy="16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83133" y="2761915"/>
            <a:ext cx="136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black"/>
                </a:solidFill>
                <a:latin typeface="#9Slide03 Cabin Condensed Bold" panose="00000806000000000000" pitchFamily="2" charset="0"/>
              </a:rPr>
              <a:t>Ruột khoang</a:t>
            </a:r>
          </a:p>
        </p:txBody>
      </p:sp>
      <p:sp>
        <p:nvSpPr>
          <p:cNvPr id="325" name="TextBox 324"/>
          <p:cNvSpPr txBox="1"/>
          <p:nvPr/>
        </p:nvSpPr>
        <p:spPr>
          <a:xfrm>
            <a:off x="1460330" y="5951288"/>
            <a:ext cx="136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black"/>
                </a:solidFill>
                <a:latin typeface="#9Slide03 Cabin Condensed Bold" panose="00000806000000000000" pitchFamily="2" charset="0"/>
              </a:rPr>
              <a:t>Giun </a:t>
            </a:r>
          </a:p>
        </p:txBody>
      </p:sp>
      <p:sp>
        <p:nvSpPr>
          <p:cNvPr id="442" name="TextBox 441"/>
          <p:cNvSpPr txBox="1"/>
          <p:nvPr/>
        </p:nvSpPr>
        <p:spPr>
          <a:xfrm>
            <a:off x="5816112" y="5951288"/>
            <a:ext cx="136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black"/>
                </a:solidFill>
                <a:latin typeface="#9Slide03 Cabin Condensed Bold" panose="00000806000000000000" pitchFamily="2" charset="0"/>
              </a:rPr>
              <a:t>Chân khớp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5816112" y="2749828"/>
            <a:ext cx="136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black"/>
                </a:solidFill>
                <a:latin typeface="#9Slide03 Cabin Condensed Bold" panose="00000806000000000000" pitchFamily="2" charset="0"/>
              </a:rPr>
              <a:t>Thân mềm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2934" y="4875386"/>
            <a:ext cx="262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CC"/>
                </a:solidFill>
                <a:latin typeface="#9Slide05 FS Blonde Script" panose="03000503000000000000" pitchFamily="65" charset="0"/>
              </a:rPr>
              <a:t>Môi trường nước, trong đất hoặc cơ thể sinh vật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3099663" y="3180008"/>
            <a:ext cx="235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CC"/>
                </a:solidFill>
                <a:latin typeface="#9Slide05 FS Blonde Script" panose="03000503000000000000" pitchFamily="65" charset="0"/>
              </a:rPr>
              <a:t>Môi trường nước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7839614" y="3180008"/>
            <a:ext cx="287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CC"/>
                </a:solidFill>
                <a:latin typeface="#9Slide05 FS Blonde Script" panose="03000503000000000000" pitchFamily="65" charset="0"/>
              </a:rPr>
              <a:t>Môi trường nước, đất ẩm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7725118" y="4933661"/>
            <a:ext cx="3453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CC"/>
                </a:solidFill>
                <a:latin typeface="#9Slide05 FS Blonde Script" panose="03000503000000000000" pitchFamily="65" charset="0"/>
              </a:rPr>
              <a:t>Môi trường nước, đất, cạn, không khí, trên cơ thể sinh vật</a:t>
            </a:r>
          </a:p>
        </p:txBody>
      </p:sp>
    </p:spTree>
    <p:extLst>
      <p:ext uri="{BB962C8B-B14F-4D97-AF65-F5344CB8AC3E}">
        <p14:creationId xmlns:p14="http://schemas.microsoft.com/office/powerpoint/2010/main" val="9735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445" grpId="0"/>
      <p:bldP spid="446" grpId="0"/>
      <p:bldP spid="4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1-原创素材\1_mm1102\PPT\PPT_014\materaials\pageimg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79" y="-146252"/>
            <a:ext cx="7516166" cy="409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420747">
            <a:off x="753716" y="979016"/>
            <a:ext cx="42223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solidFill>
                  <a:prstClr val="white"/>
                </a:solidFill>
                <a:latin typeface="#9Slide03 AmpleSoft" panose="02000000000000000000" pitchFamily="2" charset="0"/>
                <a:ea typeface="华康海报体W12(P)" pitchFamily="82" charset="-122"/>
              </a:rPr>
              <a:t>Hoàn thành 2 phiếu học tập dạng bảng dưới đây mô tả đặc điểm một số động vật đại diện các ngành</a:t>
            </a:r>
            <a:endParaRPr lang="vi-VN" altLang="zh-CN" sz="1200" dirty="0">
              <a:solidFill>
                <a:prstClr val="white"/>
              </a:solidFill>
              <a:latin typeface="#9Slide03 AmpleSoft" panose="02000000000000000000" pitchFamily="2" charset="0"/>
              <a:ea typeface="方正卡通简体" pitchFamily="65" charset="-122"/>
            </a:endParaRPr>
          </a:p>
        </p:txBody>
      </p:sp>
      <p:sp>
        <p:nvSpPr>
          <p:cNvPr id="5" name="椭圆 375"/>
          <p:cNvSpPr/>
          <p:nvPr/>
        </p:nvSpPr>
        <p:spPr>
          <a:xfrm>
            <a:off x="10690207" y="-801223"/>
            <a:ext cx="2342900" cy="234289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5730844" y="3641858"/>
            <a:ext cx="4010685" cy="2651079"/>
          </a:xfrm>
          <a:prstGeom prst="irregularSeal1">
            <a:avLst/>
          </a:prstGeom>
          <a:solidFill>
            <a:srgbClr val="FF00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Kết hợp </a:t>
            </a:r>
            <a:r>
              <a:rPr lang="vi-VN" sz="2800" dirty="0" smtClean="0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SGK</a:t>
            </a:r>
            <a:endParaRPr lang="vi-VN" sz="2800" dirty="0">
              <a:solidFill>
                <a:prstClr val="white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307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466681" cy="70338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#9Slide05 FS Blonde Script" panose="03000503000000000000" pitchFamily="65" charset="0"/>
              </a:rPr>
              <a:t>Điền vào bảng dưới đây: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7262" y="0"/>
            <a:ext cx="6219929" cy="703384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Các đại diện động vật không xương sống</a:t>
            </a:r>
          </a:p>
        </p:txBody>
      </p:sp>
      <p:sp>
        <p:nvSpPr>
          <p:cNvPr id="5" name="Rectangle 4"/>
          <p:cNvSpPr/>
          <p:nvPr/>
        </p:nvSpPr>
        <p:spPr>
          <a:xfrm>
            <a:off x="9927773" y="0"/>
            <a:ext cx="2264228" cy="7033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PHIẾU HỌC </a:t>
            </a:r>
            <a:r>
              <a:rPr lang="en-US" sz="2000" dirty="0" smtClean="0">
                <a:solidFill>
                  <a:prstClr val="black"/>
                </a:solidFill>
                <a:latin typeface="#9Slide03 Swiss Condensed Bold" panose="02000500000000000000" pitchFamily="2" charset="0"/>
              </a:rPr>
              <a:t>TẬP</a:t>
            </a:r>
            <a:endParaRPr lang="en-US" sz="2000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62138" y="830196"/>
          <a:ext cx="11444673" cy="5898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6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7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0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5938"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 smtClean="0">
                          <a:latin typeface="#9Slide03 Cabin Condensed Mediu" panose="00000606000000000000" pitchFamily="2" charset="0"/>
                        </a:rPr>
                        <a:t>Ngành</a:t>
                      </a:r>
                      <a:r>
                        <a:rPr lang="en-US" sz="2400" noProof="0" dirty="0" smtClean="0">
                          <a:latin typeface="#9Slide03 Cabin Condensed Mediu" panose="00000606000000000000" pitchFamily="2" charset="0"/>
                        </a:rPr>
                        <a:t> </a:t>
                      </a:r>
                      <a:r>
                        <a:rPr lang="vi-VN" sz="2400" noProof="0" dirty="0" smtClean="0">
                          <a:latin typeface="#9Slide03 Cabin Condensed Mediu" panose="00000606000000000000" pitchFamily="2" charset="0"/>
                        </a:rPr>
                        <a:t>Ruột</a:t>
                      </a:r>
                      <a:r>
                        <a:rPr lang="vi-VN" sz="2400" baseline="0" noProof="0" dirty="0" smtClean="0">
                          <a:latin typeface="#9Slide03 Cabin Condensed Mediu" panose="00000606000000000000" pitchFamily="2" charset="0"/>
                        </a:rPr>
                        <a:t> khoang</a:t>
                      </a:r>
                      <a:endParaRPr lang="vi-VN" sz="2400" noProof="0" dirty="0" smtClean="0">
                        <a:latin typeface="#9Slide03 Cabin Condensed Mediu" panose="00000606000000000000" pitchFamily="2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 smtClean="0">
                          <a:latin typeface="#9Slide03 Cabin Condensed Mediu" panose="00000606000000000000" pitchFamily="2" charset="0"/>
                        </a:rPr>
                        <a:t>Đặc điểm</a:t>
                      </a:r>
                      <a:endParaRPr lang="vi-VN" sz="2400" noProof="0" dirty="0">
                        <a:latin typeface="#9Slide03 Cabin Condensed Mediu" panose="00000606000000000000" pitchFamily="2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 smtClean="0">
                          <a:latin typeface="#9Slide03 Cabin Condensed Mediu" panose="00000606000000000000" pitchFamily="2" charset="0"/>
                        </a:rPr>
                        <a:t>Ngành</a:t>
                      </a:r>
                      <a:r>
                        <a:rPr lang="en-US" sz="2400" baseline="0" noProof="0" dirty="0" smtClean="0">
                          <a:latin typeface="#9Slide03 Cabin Condensed Mediu" panose="00000606000000000000" pitchFamily="2" charset="0"/>
                        </a:rPr>
                        <a:t> </a:t>
                      </a:r>
                      <a:r>
                        <a:rPr lang="vi-VN" sz="2400" baseline="0" noProof="0" dirty="0" smtClean="0">
                          <a:latin typeface="#9Slide03 Cabin Condensed Mediu" panose="00000606000000000000" pitchFamily="2" charset="0"/>
                        </a:rPr>
                        <a:t>Giun</a:t>
                      </a:r>
                      <a:endParaRPr lang="vi-VN" sz="2400" noProof="0" dirty="0">
                        <a:latin typeface="#9Slide03 Cabin Condensed Mediu" panose="00000606000000000000" pitchFamily="2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 smtClean="0">
                          <a:latin typeface="#9Slide03 Cabin Condensed Mediu" panose="00000606000000000000" pitchFamily="2" charset="0"/>
                        </a:rPr>
                        <a:t>Đặc điểm</a:t>
                      </a:r>
                      <a:endParaRPr lang="vi-VN" sz="2400" noProof="0" dirty="0">
                        <a:latin typeface="#9Slide03 Cabin Condensed Mediu" panose="00000606000000000000" pitchFamily="2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6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04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63924" y="1695223"/>
            <a:ext cx="1825757" cy="4930328"/>
            <a:chOff x="460944" y="1589936"/>
            <a:chExt cx="1825757" cy="4930328"/>
          </a:xfrm>
        </p:grpSpPr>
        <p:pic>
          <p:nvPicPr>
            <p:cNvPr id="11266" name="Picture 2" descr="Hải Quỳ Và Những Công Dụng Chữa Bệnh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4" t="7112" r="25745"/>
            <a:stretch/>
          </p:blipFill>
          <p:spPr bwMode="auto">
            <a:xfrm>
              <a:off x="468656" y="1589936"/>
              <a:ext cx="1807291" cy="1672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74907" y="2890853"/>
              <a:ext cx="994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Hải quỳ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3747"/>
            <a:stretch/>
          </p:blipFill>
          <p:spPr>
            <a:xfrm>
              <a:off x="460944" y="3392409"/>
              <a:ext cx="1815003" cy="14898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8553" y="4512918"/>
              <a:ext cx="994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Sứa</a:t>
              </a:r>
            </a:p>
          </p:txBody>
        </p:sp>
        <p:pic>
          <p:nvPicPr>
            <p:cNvPr id="11268" name="Picture 4" descr="Thủy tức tiếng anh là gì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11" y="5012175"/>
              <a:ext cx="1807290" cy="150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85662" y="6150932"/>
              <a:ext cx="994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Thủy tức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484134" y="1779748"/>
            <a:ext cx="3441213" cy="1468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Cơ thể hình trụ, đối xứng tỏa tròn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Nhiều tua miệng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Thường có vách cương đá vôi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Sống dưới nước</a:t>
            </a:r>
            <a:r>
              <a:rPr lang="en-US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 b</a:t>
            </a: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iể</a:t>
            </a:r>
            <a:r>
              <a:rPr lang="en-US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n</a:t>
            </a:r>
            <a:endParaRPr lang="vi-VN" dirty="0">
              <a:solidFill>
                <a:prstClr val="black"/>
              </a:solidFill>
              <a:latin typeface="#9Slide03 Cabin Condensed SemiB" panose="00000706000000000000" pitchFamily="2" charset="0"/>
            </a:endParaRP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Hạn chế di chuyển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84134" y="3508134"/>
            <a:ext cx="3441213" cy="1468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Cơ thể chuôn</a:t>
            </a:r>
            <a:r>
              <a:rPr lang="en-US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g</a:t>
            </a: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, đối xứng tỏa tròn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Thùy</a:t>
            </a:r>
            <a:r>
              <a:rPr lang="en-US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 </a:t>
            </a: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miệng kéo dài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Sống dưới nước</a:t>
            </a:r>
            <a:r>
              <a:rPr lang="en-US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 </a:t>
            </a: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biển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Di </a:t>
            </a: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chuyển bằng cách tạo phản lực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96380" y="5122729"/>
            <a:ext cx="3441213" cy="1468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Cơ thể hình trụ</a:t>
            </a:r>
            <a:endParaRPr lang="en-US" dirty="0">
              <a:solidFill>
                <a:prstClr val="black"/>
              </a:solidFill>
              <a:latin typeface="#9Slide03 Cabin Condensed SemiB" panose="00000706000000000000" pitchFamily="2" charset="0"/>
            </a:endParaRP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</a:t>
            </a: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ó tua miệng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Sống dưới nước</a:t>
            </a:r>
            <a:r>
              <a:rPr lang="en-US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 </a:t>
            </a: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ngọ</a:t>
            </a:r>
            <a:r>
              <a:rPr lang="en-US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t</a:t>
            </a:r>
            <a:endParaRPr lang="vi-VN" dirty="0">
              <a:solidFill>
                <a:prstClr val="black"/>
              </a:solidFill>
              <a:latin typeface="#9Slide03 Cabin Condensed SemiB" panose="00000706000000000000" pitchFamily="2" charset="0"/>
            </a:endParaRP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Di chuyển kiểu sâu đo, từ trái sang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556448" y="1775963"/>
            <a:ext cx="3149684" cy="1468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Cơ thể dẹp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Thường hình lá hoặc kéo dà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Sống trong ruột vật chủ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Di chuyển xuống phần đuôi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56448" y="3507599"/>
            <a:ext cx="3149684" cy="1332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Cơ thể hình ống dài thuôn ở 2 đầu, không phân đốt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Tiết diện ngang hình tròn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556448" y="5150162"/>
            <a:ext cx="3149684" cy="1332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Cơ thể dài, phân đốt, có các đôi chi 2 bên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Sống trong đất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130554" y="1695223"/>
            <a:ext cx="2220687" cy="4930328"/>
            <a:chOff x="6130554" y="1695223"/>
            <a:chExt cx="2220687" cy="4930328"/>
          </a:xfrm>
        </p:grpSpPr>
        <p:grpSp>
          <p:nvGrpSpPr>
            <p:cNvPr id="11" name="Group 10"/>
            <p:cNvGrpSpPr/>
            <p:nvPr/>
          </p:nvGrpSpPr>
          <p:grpSpPr>
            <a:xfrm>
              <a:off x="6130554" y="1695223"/>
              <a:ext cx="2220686" cy="4930328"/>
              <a:chOff x="6330110" y="1589936"/>
              <a:chExt cx="2220686" cy="4930328"/>
            </a:xfrm>
          </p:grpSpPr>
          <p:pic>
            <p:nvPicPr>
              <p:cNvPr id="11270" name="Picture 6" descr="Sán dây lợn và những điều có thể bạn chưa biết | Medlatec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22"/>
              <a:stretch/>
            </p:blipFill>
            <p:spPr bwMode="auto">
              <a:xfrm>
                <a:off x="6330111" y="1589936"/>
                <a:ext cx="2220685" cy="16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943061" y="1761642"/>
                <a:ext cx="9947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dirty="0">
                    <a:solidFill>
                      <a:prstClr val="white"/>
                    </a:solidFill>
                    <a:latin typeface="#9Slide03 Cabin Condensed Mediu" panose="00000606000000000000" pitchFamily="2" charset="0"/>
                  </a:rPr>
                  <a:t>Sán dây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943061" y="3500007"/>
                <a:ext cx="9947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dirty="0">
                    <a:solidFill>
                      <a:prstClr val="white"/>
                    </a:solidFill>
                    <a:latin typeface="#9Slide03 Cabin Condensed Mediu" panose="00000606000000000000" pitchFamily="2" charset="0"/>
                  </a:rPr>
                  <a:t>Giun đũa</a:t>
                </a:r>
              </a:p>
            </p:txBody>
          </p:sp>
          <p:pic>
            <p:nvPicPr>
              <p:cNvPr id="11276" name="Picture 12" descr="Những giai thoại thú vị về con trùn (giun đất) - Sfarm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0110" y="5053956"/>
                <a:ext cx="2220685" cy="1466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943061" y="5204039"/>
                <a:ext cx="9947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dirty="0">
                    <a:solidFill>
                      <a:prstClr val="white"/>
                    </a:solidFill>
                    <a:latin typeface="#9Slide03 Cabin Condensed Mediu" panose="00000606000000000000" pitchFamily="2" charset="0"/>
                  </a:rPr>
                  <a:t>Giun đất</a:t>
                </a:r>
              </a:p>
            </p:txBody>
          </p:sp>
        </p:grpSp>
        <p:pic>
          <p:nvPicPr>
            <p:cNvPr id="2050" name="Picture 2" descr="Chromadorea – Wikipedia tiếng Việt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005"/>
            <a:stretch/>
          </p:blipFill>
          <p:spPr bwMode="auto">
            <a:xfrm rot="16200000">
              <a:off x="6495337" y="3121194"/>
              <a:ext cx="1491122" cy="22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743505" y="4106530"/>
              <a:ext cx="994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Giun đũa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097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466681" cy="70338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#9Slide05 FS Blonde Script" panose="03000503000000000000" pitchFamily="65" charset="0"/>
              </a:rPr>
              <a:t>Điền vào bảng dưới đây: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7262" y="0"/>
            <a:ext cx="6219929" cy="7033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Các đại diện động vật không xương sống</a:t>
            </a:r>
          </a:p>
        </p:txBody>
      </p:sp>
      <p:sp>
        <p:nvSpPr>
          <p:cNvPr id="5" name="Rectangle 4"/>
          <p:cNvSpPr/>
          <p:nvPr/>
        </p:nvSpPr>
        <p:spPr>
          <a:xfrm>
            <a:off x="9927773" y="0"/>
            <a:ext cx="2264228" cy="7033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PHIẾU HỌC </a:t>
            </a:r>
            <a:r>
              <a:rPr lang="en-US" sz="2000" dirty="0" smtClean="0">
                <a:solidFill>
                  <a:prstClr val="white"/>
                </a:solidFill>
                <a:latin typeface="#9Slide03 Swiss Condensed Bold" panose="02000500000000000000" pitchFamily="2" charset="0"/>
              </a:rPr>
              <a:t>TẬP</a:t>
            </a:r>
            <a:endParaRPr lang="en-US" sz="2000" dirty="0">
              <a:solidFill>
                <a:prstClr val="white"/>
              </a:solidFill>
              <a:latin typeface="#9Slide03 Swiss Condensed Bold" panose="0200050000000000000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90916" y="830196"/>
          <a:ext cx="11615896" cy="5898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2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5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3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3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5938"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 smtClean="0">
                          <a:latin typeface="#9Slide03 Cabin Condensed Mediu" panose="00000606000000000000" pitchFamily="2" charset="0"/>
                        </a:rPr>
                        <a:t>Ngành</a:t>
                      </a:r>
                      <a:r>
                        <a:rPr lang="en-US" sz="2400" baseline="0" noProof="0" dirty="0" smtClean="0">
                          <a:latin typeface="#9Slide03 Cabin Condensed Mediu" panose="00000606000000000000" pitchFamily="2" charset="0"/>
                        </a:rPr>
                        <a:t> </a:t>
                      </a:r>
                      <a:r>
                        <a:rPr lang="vi-VN" sz="2400" baseline="0" noProof="0" dirty="0" smtClean="0">
                          <a:latin typeface="#9Slide03 Cabin Condensed Mediu" panose="00000606000000000000" pitchFamily="2" charset="0"/>
                        </a:rPr>
                        <a:t>Thân mềm</a:t>
                      </a:r>
                      <a:endParaRPr lang="vi-VN" sz="2400" noProof="0" dirty="0" smtClean="0">
                        <a:latin typeface="#9Slide03 Cabin Condensed Mediu" panose="00000606000000000000" pitchFamily="2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 smtClean="0">
                          <a:solidFill>
                            <a:schemeClr val="tx1"/>
                          </a:solidFill>
                          <a:latin typeface="#9Slide03 Cabin Condensed Mediu" panose="00000606000000000000" pitchFamily="2" charset="0"/>
                        </a:rPr>
                        <a:t>Đặc điểm</a:t>
                      </a:r>
                      <a:endParaRPr lang="vi-VN" sz="2400" noProof="0" dirty="0">
                        <a:solidFill>
                          <a:schemeClr val="tx1"/>
                        </a:solidFill>
                        <a:latin typeface="#9Slide03 Cabin Condensed Mediu" panose="00000606000000000000" pitchFamily="2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 smtClean="0">
                          <a:latin typeface="#9Slide03 Cabin Condensed Mediu" panose="00000606000000000000" pitchFamily="2" charset="0"/>
                        </a:rPr>
                        <a:t>Ngành</a:t>
                      </a:r>
                      <a:r>
                        <a:rPr lang="en-US" sz="2400" noProof="0" dirty="0" smtClean="0">
                          <a:latin typeface="#9Slide03 Cabin Condensed Mediu" panose="00000606000000000000" pitchFamily="2" charset="0"/>
                        </a:rPr>
                        <a:t> </a:t>
                      </a:r>
                      <a:r>
                        <a:rPr lang="vi-VN" sz="2400" noProof="0" dirty="0" smtClean="0">
                          <a:latin typeface="#9Slide03 Cabin Condensed Mediu" panose="00000606000000000000" pitchFamily="2" charset="0"/>
                        </a:rPr>
                        <a:t>Chân</a:t>
                      </a:r>
                      <a:r>
                        <a:rPr lang="vi-VN" sz="2400" baseline="0" noProof="0" dirty="0" smtClean="0">
                          <a:latin typeface="#9Slide03 Cabin Condensed Mediu" panose="00000606000000000000" pitchFamily="2" charset="0"/>
                        </a:rPr>
                        <a:t> khớp</a:t>
                      </a:r>
                      <a:endParaRPr lang="vi-VN" sz="2400" noProof="0" dirty="0">
                        <a:latin typeface="#9Slide03 Cabin Condensed Mediu" panose="00000606000000000000" pitchFamily="2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 smtClean="0">
                          <a:solidFill>
                            <a:schemeClr val="tx1"/>
                          </a:solidFill>
                          <a:latin typeface="#9Slide03 Cabin Condensed Mediu" panose="00000606000000000000" pitchFamily="2" charset="0"/>
                        </a:rPr>
                        <a:t>Đặc điểm</a:t>
                      </a:r>
                      <a:endParaRPr lang="vi-VN" sz="2400" noProof="0" dirty="0">
                        <a:solidFill>
                          <a:schemeClr val="tx1"/>
                        </a:solidFill>
                        <a:latin typeface="#9Slide03 Cabin Condensed Mediu" panose="00000606000000000000" pitchFamily="2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6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04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?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02503" y="1713364"/>
            <a:ext cx="2520600" cy="4920877"/>
            <a:chOff x="202503" y="1713364"/>
            <a:chExt cx="2520600" cy="4920877"/>
          </a:xfrm>
        </p:grpSpPr>
        <p:pic>
          <p:nvPicPr>
            <p:cNvPr id="12290" name="Picture 2" descr="Không ăn ốc sên sống để ngừa viêm não - Tuổi Trẻ Onlin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03" y="1713364"/>
              <a:ext cx="2520600" cy="1413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582615" y="2757842"/>
              <a:ext cx="994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Ốc sên</a:t>
              </a:r>
            </a:p>
          </p:txBody>
        </p:sp>
        <p:pic>
          <p:nvPicPr>
            <p:cNvPr id="12294" name="Picture 6" descr="Vẹm Xanh Nhập Khẩu Từ New Zeland Chất Lượng Ca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91" y="3440884"/>
              <a:ext cx="1903223" cy="1328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582615" y="4584509"/>
              <a:ext cx="994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Vẹm</a:t>
              </a:r>
            </a:p>
          </p:txBody>
        </p:sp>
        <p:pic>
          <p:nvPicPr>
            <p:cNvPr id="12296" name="Picture 8" descr="Mực – đặc điểm và giá trị dinh dưỡ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03" y="4953841"/>
              <a:ext cx="2520600" cy="168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582614" y="6226510"/>
              <a:ext cx="994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Mực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25658" y="1669190"/>
            <a:ext cx="2816891" cy="4905272"/>
            <a:chOff x="6025658" y="1669190"/>
            <a:chExt cx="2816891" cy="4905272"/>
          </a:xfrm>
        </p:grpSpPr>
        <p:pic>
          <p:nvPicPr>
            <p:cNvPr id="12298" name="Picture 10" descr="Tôm Hùm Alaska - Nhà Hàng Món Huế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22" b="22456"/>
            <a:stretch/>
          </p:blipFill>
          <p:spPr bwMode="auto">
            <a:xfrm>
              <a:off x="6025660" y="1669190"/>
              <a:ext cx="2816889" cy="1417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722157" y="2902055"/>
              <a:ext cx="994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Tôm</a:t>
              </a:r>
              <a:r>
                <a:rPr lang="en-US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 </a:t>
              </a:r>
              <a:endParaRPr lang="vi-VN" dirty="0">
                <a:solidFill>
                  <a:prstClr val="black"/>
                </a:solidFill>
                <a:latin typeface="#9Slide03 Cabin Condensed Mediu" panose="00000606000000000000" pitchFamily="2" charset="0"/>
              </a:endParaRPr>
            </a:p>
          </p:txBody>
        </p:sp>
        <p:pic>
          <p:nvPicPr>
            <p:cNvPr id="12302" name="Picture 14" descr="Thấy 1 con nhện đang bò trên tường, 3 người có 3 phản ứng khác biệ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659" y="3326806"/>
              <a:ext cx="2816889" cy="1556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847761" y="4504252"/>
              <a:ext cx="994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Nhện</a:t>
              </a:r>
            </a:p>
          </p:txBody>
        </p:sp>
        <p:pic>
          <p:nvPicPr>
            <p:cNvPr id="12304" name="Picture 16" descr="Bọ hung | BvNT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658" y="5013619"/>
              <a:ext cx="2816889" cy="1560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722157" y="6080794"/>
              <a:ext cx="994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white"/>
                  </a:solidFill>
                  <a:latin typeface="#9Slide03 Cabin Condensed Mediu" panose="00000606000000000000" pitchFamily="2" charset="0"/>
                </a:rPr>
                <a:t>Bọ hung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855326" y="1713365"/>
            <a:ext cx="3024633" cy="1438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Vỏ đá vôi, xoắn ốc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Có chân lẻ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Môi trường sống đa dạng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5326" y="3440884"/>
            <a:ext cx="3024633" cy="143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Hai vỏ đá vôi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Có chân lẻ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Môi trường nước, thay đổi theo nhiệt độ và độ mặn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55327" y="5077690"/>
            <a:ext cx="3024630" cy="143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Vỏ đá vôi tiêu giảm hoặc mất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Có chân phát triển thành 8 hoặc 10 tua miệng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988250" y="1703919"/>
            <a:ext cx="2634558" cy="143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Có chân bơi, chân bò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Thở bằng mang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988250" y="3388679"/>
            <a:ext cx="2634558" cy="143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Có 4 đôi chân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Thở bằng phổi và ống khí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988250" y="5013619"/>
            <a:ext cx="2634558" cy="143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Có 3 đôi chân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Thở bằng ống khí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000" dirty="0">
                <a:solidFill>
                  <a:prstClr val="black"/>
                </a:solidFill>
                <a:latin typeface="#9Slide03 Cabin Condensed SemiB" panose="00000706000000000000" pitchFamily="2" charset="0"/>
              </a:rPr>
              <a:t>Có cánh</a:t>
            </a:r>
          </a:p>
        </p:txBody>
      </p:sp>
    </p:spTree>
    <p:extLst>
      <p:ext uri="{BB962C8B-B14F-4D97-AF65-F5344CB8AC3E}">
        <p14:creationId xmlns:p14="http://schemas.microsoft.com/office/powerpoint/2010/main" val="13105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85473" y="1418968"/>
            <a:ext cx="2643687" cy="4019051"/>
            <a:chOff x="2112169" y="1122283"/>
            <a:chExt cx="1787843" cy="2717959"/>
          </a:xfrm>
        </p:grpSpPr>
        <p:sp>
          <p:nvSpPr>
            <p:cNvPr id="24" name="椭圆 2"/>
            <p:cNvSpPr/>
            <p:nvPr/>
          </p:nvSpPr>
          <p:spPr>
            <a:xfrm rot="16200000">
              <a:off x="1646873" y="1741170"/>
              <a:ext cx="2717959" cy="1480185"/>
            </a:xfrm>
            <a:custGeom>
              <a:avLst/>
              <a:gdLst/>
              <a:ahLst/>
              <a:cxnLst/>
              <a:rect l="l" t="t" r="r" b="b"/>
              <a:pathLst>
                <a:path w="5853422" h="2088232">
                  <a:moveTo>
                    <a:pt x="5853327" y="1044115"/>
                  </a:moveTo>
                  <a:cubicBezTo>
                    <a:pt x="5853327" y="1175504"/>
                    <a:pt x="4543040" y="2088214"/>
                    <a:pt x="2926711" y="2088231"/>
                  </a:cubicBezTo>
                  <a:lnTo>
                    <a:pt x="2926711" y="2088232"/>
                  </a:lnTo>
                  <a:cubicBezTo>
                    <a:pt x="1310381" y="2088215"/>
                    <a:pt x="95" y="1175506"/>
                    <a:pt x="95" y="1044116"/>
                  </a:cubicBezTo>
                  <a:cubicBezTo>
                    <a:pt x="-12956" y="945708"/>
                    <a:pt x="1310380" y="18"/>
                    <a:pt x="2926711" y="1"/>
                  </a:cubicBezTo>
                  <a:lnTo>
                    <a:pt x="2926711" y="0"/>
                  </a:lnTo>
                  <a:cubicBezTo>
                    <a:pt x="4543041" y="17"/>
                    <a:pt x="5866378" y="945707"/>
                    <a:pt x="5853327" y="1044115"/>
                  </a:cubicBezTo>
                  <a:close/>
                </a:path>
              </a:pathLst>
            </a:custGeom>
            <a:solidFill>
              <a:srgbClr val="B195C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46100" dist="2032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" name="椭圆 2"/>
            <p:cNvSpPr/>
            <p:nvPr/>
          </p:nvSpPr>
          <p:spPr>
            <a:xfrm rot="5400000" flipV="1">
              <a:off x="1907381" y="1883569"/>
              <a:ext cx="2197418" cy="1199674"/>
            </a:xfrm>
            <a:custGeom>
              <a:avLst/>
              <a:gdLst/>
              <a:ahLst/>
              <a:cxnLst/>
              <a:rect l="l" t="t" r="r" b="b"/>
              <a:pathLst>
                <a:path w="4732767" h="1692191">
                  <a:moveTo>
                    <a:pt x="77" y="846095"/>
                  </a:moveTo>
                  <a:cubicBezTo>
                    <a:pt x="77" y="952281"/>
                    <a:pt x="1056175" y="1688214"/>
                    <a:pt x="2361117" y="1691829"/>
                  </a:cubicBezTo>
                  <a:lnTo>
                    <a:pt x="2361117" y="1692191"/>
                  </a:lnTo>
                  <a:cubicBezTo>
                    <a:pt x="2362873" y="1692191"/>
                    <a:pt x="2364629" y="1692190"/>
                    <a:pt x="2366384" y="1692010"/>
                  </a:cubicBezTo>
                  <a:cubicBezTo>
                    <a:pt x="2368138" y="1692190"/>
                    <a:pt x="2369894" y="1692191"/>
                    <a:pt x="2371650" y="1692191"/>
                  </a:cubicBezTo>
                  <a:lnTo>
                    <a:pt x="2371650" y="1691829"/>
                  </a:lnTo>
                  <a:cubicBezTo>
                    <a:pt x="3676592" y="1688214"/>
                    <a:pt x="4732690" y="952281"/>
                    <a:pt x="4732690" y="846095"/>
                  </a:cubicBezTo>
                  <a:cubicBezTo>
                    <a:pt x="4743238" y="766564"/>
                    <a:pt x="3676649" y="4120"/>
                    <a:pt x="2371650" y="375"/>
                  </a:cubicBezTo>
                  <a:lnTo>
                    <a:pt x="2371650" y="0"/>
                  </a:lnTo>
                  <a:lnTo>
                    <a:pt x="2366384" y="187"/>
                  </a:lnTo>
                  <a:lnTo>
                    <a:pt x="2361117" y="0"/>
                  </a:lnTo>
                  <a:lnTo>
                    <a:pt x="2361117" y="375"/>
                  </a:lnTo>
                  <a:cubicBezTo>
                    <a:pt x="1056118" y="4120"/>
                    <a:pt x="-10471" y="766564"/>
                    <a:pt x="77" y="846095"/>
                  </a:cubicBezTo>
                  <a:close/>
                </a:path>
              </a:pathLst>
            </a:custGeom>
            <a:gradFill flip="none" rotWithShape="1">
              <a:gsLst>
                <a:gs pos="87000">
                  <a:srgbClr val="D0D0D0"/>
                </a:gs>
                <a:gs pos="2000">
                  <a:sysClr val="window" lastClr="FFFFFF">
                    <a:lumMod val="75000"/>
                  </a:sysClr>
                </a:gs>
                <a:gs pos="100000">
                  <a:srgbClr val="FBFBFB"/>
                </a:gs>
                <a:gs pos="13000">
                  <a:sysClr val="window" lastClr="FFFFFF"/>
                </a:gs>
              </a:gsLst>
              <a:lin ang="54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 r="7205" b="57679"/>
            <a:stretch>
              <a:fillRect/>
            </a:stretch>
          </p:blipFill>
          <p:spPr bwMode="auto">
            <a:xfrm rot="10800000" flipH="1">
              <a:off x="2112169" y="2305050"/>
              <a:ext cx="1787843" cy="72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椭圆 2"/>
            <p:cNvSpPr/>
            <p:nvPr/>
          </p:nvSpPr>
          <p:spPr>
            <a:xfrm rot="16200000">
              <a:off x="1796891" y="1619250"/>
              <a:ext cx="1972628" cy="992505"/>
            </a:xfrm>
            <a:custGeom>
              <a:avLst/>
              <a:gdLst/>
              <a:ahLst/>
              <a:cxnLst/>
              <a:rect l="l" t="t" r="r" b="b"/>
              <a:pathLst>
                <a:path w="4248233" h="1400198">
                  <a:moveTo>
                    <a:pt x="4248138" y="1044115"/>
                  </a:moveTo>
                  <a:cubicBezTo>
                    <a:pt x="4248138" y="1074297"/>
                    <a:pt x="4178999" y="1145706"/>
                    <a:pt x="4052399" y="1237133"/>
                  </a:cubicBezTo>
                  <a:cubicBezTo>
                    <a:pt x="3509942" y="1440512"/>
                    <a:pt x="2726951" y="1461769"/>
                    <a:pt x="1903972" y="1254843"/>
                  </a:cubicBezTo>
                  <a:cubicBezTo>
                    <a:pt x="1066870" y="1044367"/>
                    <a:pt x="377880" y="645452"/>
                    <a:pt x="0" y="200691"/>
                  </a:cubicBezTo>
                  <a:cubicBezTo>
                    <a:pt x="397338" y="81589"/>
                    <a:pt x="846793" y="6"/>
                    <a:pt x="1321522" y="1"/>
                  </a:cubicBezTo>
                  <a:lnTo>
                    <a:pt x="1321522" y="0"/>
                  </a:lnTo>
                  <a:cubicBezTo>
                    <a:pt x="2937852" y="17"/>
                    <a:pt x="4261189" y="945707"/>
                    <a:pt x="4248138" y="1044115"/>
                  </a:cubicBezTo>
                  <a:close/>
                </a:path>
              </a:pathLst>
            </a:cu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195C4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74621" y="1590676"/>
              <a:ext cx="663416" cy="561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charset="-122"/>
                </a:defRPr>
              </a:lvl1pPr>
            </a:lstStyle>
            <a:p>
              <a:pPr algn="ctr" defTabSz="914377">
                <a:defRPr/>
              </a:pPr>
              <a:r>
                <a:rPr lang="en-US" altLang="zh-CN" sz="6000" dirty="0">
                  <a:solidFill>
                    <a:srgbClr val="B195C4"/>
                  </a:solidFill>
                  <a:latin typeface="#9Slide03 FS Neusa Bold" panose="00000800000000000000" pitchFamily="2" charset="0"/>
                </a:rPr>
                <a:t>A</a:t>
              </a:r>
            </a:p>
          </p:txBody>
        </p:sp>
        <p:sp>
          <p:nvSpPr>
            <p:cNvPr id="2" name="TextBox 28"/>
            <p:cNvSpPr txBox="1"/>
            <p:nvPr/>
          </p:nvSpPr>
          <p:spPr>
            <a:xfrm>
              <a:off x="2419350" y="2118837"/>
              <a:ext cx="1130618" cy="22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charset="-122"/>
                </a:defRPr>
              </a:lvl1pPr>
            </a:lstStyle>
            <a:p>
              <a:pPr algn="ctr" defTabSz="914377">
                <a:defRPr/>
              </a:pPr>
              <a:endParaRPr lang="zh-CN" altLang="en-US" sz="2000" b="0" dirty="0">
                <a:solidFill>
                  <a:srgbClr val="B195C4"/>
                </a:solidFill>
                <a:sym typeface="+mn-ea"/>
              </a:endParaRPr>
            </a:p>
          </p:txBody>
        </p:sp>
        <p:sp>
          <p:nvSpPr>
            <p:cNvPr id="3" name="TextBox 29"/>
            <p:cNvSpPr txBox="1"/>
            <p:nvPr/>
          </p:nvSpPr>
          <p:spPr>
            <a:xfrm>
              <a:off x="2544127" y="2446973"/>
              <a:ext cx="881063" cy="561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vi-VN" altLang="zh-CN" sz="2400" dirty="0">
                  <a:solidFill>
                    <a:srgbClr val="B195C4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sym typeface="+mn-ea"/>
                </a:rPr>
                <a:t>Sinh vật đa bào</a:t>
              </a:r>
              <a:endParaRPr lang="vi-VN" altLang="zh-CN" sz="2400" kern="0" dirty="0">
                <a:solidFill>
                  <a:srgbClr val="B195C4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564593" y="1418968"/>
            <a:ext cx="2643687" cy="4019051"/>
            <a:chOff x="3847147" y="1122283"/>
            <a:chExt cx="1787843" cy="2717959"/>
          </a:xfrm>
        </p:grpSpPr>
        <p:sp>
          <p:nvSpPr>
            <p:cNvPr id="31" name="椭圆 2"/>
            <p:cNvSpPr/>
            <p:nvPr/>
          </p:nvSpPr>
          <p:spPr>
            <a:xfrm rot="16200000">
              <a:off x="3381852" y="1741170"/>
              <a:ext cx="2717959" cy="1480185"/>
            </a:xfrm>
            <a:custGeom>
              <a:avLst/>
              <a:gdLst/>
              <a:ahLst/>
              <a:cxnLst/>
              <a:rect l="l" t="t" r="r" b="b"/>
              <a:pathLst>
                <a:path w="5853422" h="2088232">
                  <a:moveTo>
                    <a:pt x="5853327" y="1044115"/>
                  </a:moveTo>
                  <a:cubicBezTo>
                    <a:pt x="5853327" y="1175504"/>
                    <a:pt x="4543040" y="2088214"/>
                    <a:pt x="2926711" y="2088231"/>
                  </a:cubicBezTo>
                  <a:lnTo>
                    <a:pt x="2926711" y="2088232"/>
                  </a:lnTo>
                  <a:cubicBezTo>
                    <a:pt x="1310381" y="2088215"/>
                    <a:pt x="95" y="1175506"/>
                    <a:pt x="95" y="1044116"/>
                  </a:cubicBezTo>
                  <a:cubicBezTo>
                    <a:pt x="-12956" y="945708"/>
                    <a:pt x="1310380" y="18"/>
                    <a:pt x="2926711" y="1"/>
                  </a:cubicBezTo>
                  <a:lnTo>
                    <a:pt x="2926711" y="0"/>
                  </a:lnTo>
                  <a:cubicBezTo>
                    <a:pt x="4543041" y="17"/>
                    <a:pt x="5866378" y="945707"/>
                    <a:pt x="5853327" y="1044115"/>
                  </a:cubicBezTo>
                  <a:close/>
                </a:path>
              </a:pathLst>
            </a:custGeom>
            <a:solidFill>
              <a:srgbClr val="3CB9EC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46100" dist="2032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" name="椭圆 2"/>
            <p:cNvSpPr/>
            <p:nvPr/>
          </p:nvSpPr>
          <p:spPr>
            <a:xfrm rot="5400000" flipV="1">
              <a:off x="3642360" y="1883569"/>
              <a:ext cx="2197418" cy="1199674"/>
            </a:xfrm>
            <a:custGeom>
              <a:avLst/>
              <a:gdLst/>
              <a:ahLst/>
              <a:cxnLst/>
              <a:rect l="l" t="t" r="r" b="b"/>
              <a:pathLst>
                <a:path w="4732767" h="1692191">
                  <a:moveTo>
                    <a:pt x="77" y="846095"/>
                  </a:moveTo>
                  <a:cubicBezTo>
                    <a:pt x="77" y="952281"/>
                    <a:pt x="1056175" y="1688214"/>
                    <a:pt x="2361117" y="1691829"/>
                  </a:cubicBezTo>
                  <a:lnTo>
                    <a:pt x="2361117" y="1692191"/>
                  </a:lnTo>
                  <a:cubicBezTo>
                    <a:pt x="2362873" y="1692191"/>
                    <a:pt x="2364629" y="1692190"/>
                    <a:pt x="2366384" y="1692010"/>
                  </a:cubicBezTo>
                  <a:cubicBezTo>
                    <a:pt x="2368138" y="1692190"/>
                    <a:pt x="2369894" y="1692191"/>
                    <a:pt x="2371650" y="1692191"/>
                  </a:cubicBezTo>
                  <a:lnTo>
                    <a:pt x="2371650" y="1691829"/>
                  </a:lnTo>
                  <a:cubicBezTo>
                    <a:pt x="3676592" y="1688214"/>
                    <a:pt x="4732690" y="952281"/>
                    <a:pt x="4732690" y="846095"/>
                  </a:cubicBezTo>
                  <a:cubicBezTo>
                    <a:pt x="4743238" y="766564"/>
                    <a:pt x="3676649" y="4120"/>
                    <a:pt x="2371650" y="375"/>
                  </a:cubicBezTo>
                  <a:lnTo>
                    <a:pt x="2371650" y="0"/>
                  </a:lnTo>
                  <a:lnTo>
                    <a:pt x="2366384" y="187"/>
                  </a:lnTo>
                  <a:lnTo>
                    <a:pt x="2361117" y="0"/>
                  </a:lnTo>
                  <a:lnTo>
                    <a:pt x="2361117" y="375"/>
                  </a:lnTo>
                  <a:cubicBezTo>
                    <a:pt x="1056118" y="4120"/>
                    <a:pt x="-10471" y="766564"/>
                    <a:pt x="77" y="846095"/>
                  </a:cubicBezTo>
                  <a:close/>
                </a:path>
              </a:pathLst>
            </a:custGeom>
            <a:gradFill flip="none" rotWithShape="1">
              <a:gsLst>
                <a:gs pos="87000">
                  <a:srgbClr val="D0D0D0"/>
                </a:gs>
                <a:gs pos="2000">
                  <a:sysClr val="window" lastClr="FFFFFF">
                    <a:lumMod val="75000"/>
                  </a:sysClr>
                </a:gs>
                <a:gs pos="100000">
                  <a:srgbClr val="FBFBFB"/>
                </a:gs>
                <a:gs pos="13000">
                  <a:sysClr val="window" lastClr="FFFFFF"/>
                </a:gs>
              </a:gsLst>
              <a:lin ang="54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 r="7205" b="57679"/>
            <a:stretch>
              <a:fillRect/>
            </a:stretch>
          </p:blipFill>
          <p:spPr bwMode="auto">
            <a:xfrm rot="10800000" flipH="1">
              <a:off x="3847147" y="2305050"/>
              <a:ext cx="1787843" cy="72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椭圆 2"/>
            <p:cNvSpPr/>
            <p:nvPr/>
          </p:nvSpPr>
          <p:spPr>
            <a:xfrm rot="16200000">
              <a:off x="3531870" y="1619250"/>
              <a:ext cx="1972628" cy="992505"/>
            </a:xfrm>
            <a:custGeom>
              <a:avLst/>
              <a:gdLst/>
              <a:ahLst/>
              <a:cxnLst/>
              <a:rect l="l" t="t" r="r" b="b"/>
              <a:pathLst>
                <a:path w="4248233" h="1400198">
                  <a:moveTo>
                    <a:pt x="4248138" y="1044115"/>
                  </a:moveTo>
                  <a:cubicBezTo>
                    <a:pt x="4248138" y="1074297"/>
                    <a:pt x="4178999" y="1145706"/>
                    <a:pt x="4052399" y="1237133"/>
                  </a:cubicBezTo>
                  <a:cubicBezTo>
                    <a:pt x="3509942" y="1440512"/>
                    <a:pt x="2726951" y="1461769"/>
                    <a:pt x="1903972" y="1254843"/>
                  </a:cubicBezTo>
                  <a:cubicBezTo>
                    <a:pt x="1066870" y="1044367"/>
                    <a:pt x="377880" y="645452"/>
                    <a:pt x="0" y="200691"/>
                  </a:cubicBezTo>
                  <a:cubicBezTo>
                    <a:pt x="397338" y="81589"/>
                    <a:pt x="846793" y="6"/>
                    <a:pt x="1321522" y="1"/>
                  </a:cubicBezTo>
                  <a:lnTo>
                    <a:pt x="1321522" y="0"/>
                  </a:lnTo>
                  <a:cubicBezTo>
                    <a:pt x="2937852" y="17"/>
                    <a:pt x="4261189" y="945707"/>
                    <a:pt x="4248138" y="1044115"/>
                  </a:cubicBez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09599" y="1590676"/>
              <a:ext cx="663416" cy="56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charset="-122"/>
                </a:defRPr>
              </a:lvl1pPr>
            </a:lstStyle>
            <a:p>
              <a:pPr algn="ctr" defTabSz="914377">
                <a:defRPr/>
              </a:pPr>
              <a:r>
                <a:rPr lang="en-US" altLang="zh-CN" sz="6000" dirty="0">
                  <a:solidFill>
                    <a:srgbClr val="3CB9EC"/>
                  </a:solidFill>
                  <a:latin typeface="#9Slide03 FS Neusa Bold" panose="00000800000000000000" pitchFamily="2" charset="0"/>
                </a:rPr>
                <a:t>B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41470" y="2098358"/>
              <a:ext cx="1130618" cy="22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charset="-122"/>
                </a:defRPr>
              </a:lvl1pPr>
            </a:lstStyle>
            <a:p>
              <a:pPr algn="ctr" defTabSz="914377">
                <a:defRPr/>
              </a:pPr>
              <a:endParaRPr lang="zh-CN" altLang="en-US" sz="2000" b="0" dirty="0">
                <a:solidFill>
                  <a:srgbClr val="3CB9EC"/>
                </a:solidFill>
                <a:sym typeface="+mn-e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23160" y="2311128"/>
              <a:ext cx="835343" cy="81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vi-VN" altLang="zh-CN" sz="2400" dirty="0">
                  <a:solidFill>
                    <a:srgbClr val="3CB9EC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sym typeface="+mn-ea"/>
                </a:rPr>
                <a:t>Thức ăn là sinh vật khác</a:t>
              </a:r>
              <a:endParaRPr lang="vi-VN" altLang="zh-CN" sz="2400" kern="0" dirty="0">
                <a:solidFill>
                  <a:srgbClr val="3CB9EC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443713" y="1418968"/>
            <a:ext cx="2643687" cy="4019051"/>
            <a:chOff x="5574506" y="1122283"/>
            <a:chExt cx="1787843" cy="2717959"/>
          </a:xfrm>
        </p:grpSpPr>
        <p:sp>
          <p:nvSpPr>
            <p:cNvPr id="38" name="椭圆 2"/>
            <p:cNvSpPr/>
            <p:nvPr/>
          </p:nvSpPr>
          <p:spPr>
            <a:xfrm rot="16200000">
              <a:off x="5109687" y="1741170"/>
              <a:ext cx="2717959" cy="1480185"/>
            </a:xfrm>
            <a:custGeom>
              <a:avLst/>
              <a:gdLst/>
              <a:ahLst/>
              <a:cxnLst/>
              <a:rect l="l" t="t" r="r" b="b"/>
              <a:pathLst>
                <a:path w="5853422" h="2088232">
                  <a:moveTo>
                    <a:pt x="5853327" y="1044115"/>
                  </a:moveTo>
                  <a:cubicBezTo>
                    <a:pt x="5853327" y="1175504"/>
                    <a:pt x="4543040" y="2088214"/>
                    <a:pt x="2926711" y="2088231"/>
                  </a:cubicBezTo>
                  <a:lnTo>
                    <a:pt x="2926711" y="2088232"/>
                  </a:lnTo>
                  <a:cubicBezTo>
                    <a:pt x="1310381" y="2088215"/>
                    <a:pt x="95" y="1175506"/>
                    <a:pt x="95" y="1044116"/>
                  </a:cubicBezTo>
                  <a:cubicBezTo>
                    <a:pt x="-12956" y="945708"/>
                    <a:pt x="1310380" y="18"/>
                    <a:pt x="2926711" y="1"/>
                  </a:cubicBezTo>
                  <a:lnTo>
                    <a:pt x="2926711" y="0"/>
                  </a:lnTo>
                  <a:cubicBezTo>
                    <a:pt x="4543041" y="17"/>
                    <a:pt x="5866378" y="945707"/>
                    <a:pt x="5853327" y="1044115"/>
                  </a:cubicBezTo>
                  <a:close/>
                </a:path>
              </a:pathLst>
            </a:custGeom>
            <a:solidFill>
              <a:srgbClr val="EE8398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46100" dist="2032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9" name="椭圆 2"/>
            <p:cNvSpPr/>
            <p:nvPr/>
          </p:nvSpPr>
          <p:spPr>
            <a:xfrm rot="5400000" flipV="1">
              <a:off x="5369719" y="1883569"/>
              <a:ext cx="2197418" cy="1199674"/>
            </a:xfrm>
            <a:custGeom>
              <a:avLst/>
              <a:gdLst/>
              <a:ahLst/>
              <a:cxnLst/>
              <a:rect l="l" t="t" r="r" b="b"/>
              <a:pathLst>
                <a:path w="4732767" h="1692191">
                  <a:moveTo>
                    <a:pt x="77" y="846095"/>
                  </a:moveTo>
                  <a:cubicBezTo>
                    <a:pt x="77" y="952281"/>
                    <a:pt x="1056175" y="1688214"/>
                    <a:pt x="2361117" y="1691829"/>
                  </a:cubicBezTo>
                  <a:lnTo>
                    <a:pt x="2361117" y="1692191"/>
                  </a:lnTo>
                  <a:cubicBezTo>
                    <a:pt x="2362873" y="1692191"/>
                    <a:pt x="2364629" y="1692190"/>
                    <a:pt x="2366384" y="1692010"/>
                  </a:cubicBezTo>
                  <a:cubicBezTo>
                    <a:pt x="2368138" y="1692190"/>
                    <a:pt x="2369894" y="1692191"/>
                    <a:pt x="2371650" y="1692191"/>
                  </a:cubicBezTo>
                  <a:lnTo>
                    <a:pt x="2371650" y="1691829"/>
                  </a:lnTo>
                  <a:cubicBezTo>
                    <a:pt x="3676592" y="1688214"/>
                    <a:pt x="4732690" y="952281"/>
                    <a:pt x="4732690" y="846095"/>
                  </a:cubicBezTo>
                  <a:cubicBezTo>
                    <a:pt x="4743238" y="766564"/>
                    <a:pt x="3676649" y="4120"/>
                    <a:pt x="2371650" y="375"/>
                  </a:cubicBezTo>
                  <a:lnTo>
                    <a:pt x="2371650" y="0"/>
                  </a:lnTo>
                  <a:lnTo>
                    <a:pt x="2366384" y="187"/>
                  </a:lnTo>
                  <a:lnTo>
                    <a:pt x="2361117" y="0"/>
                  </a:lnTo>
                  <a:lnTo>
                    <a:pt x="2361117" y="375"/>
                  </a:lnTo>
                  <a:cubicBezTo>
                    <a:pt x="1056118" y="4120"/>
                    <a:pt x="-10471" y="766564"/>
                    <a:pt x="77" y="846095"/>
                  </a:cubicBezTo>
                  <a:close/>
                </a:path>
              </a:pathLst>
            </a:custGeom>
            <a:gradFill flip="none" rotWithShape="1">
              <a:gsLst>
                <a:gs pos="87000">
                  <a:srgbClr val="D0D0D0"/>
                </a:gs>
                <a:gs pos="2000">
                  <a:sysClr val="window" lastClr="FFFFFF">
                    <a:lumMod val="75000"/>
                  </a:sysClr>
                </a:gs>
                <a:gs pos="100000">
                  <a:srgbClr val="FBFBFB"/>
                </a:gs>
                <a:gs pos="13000">
                  <a:sysClr val="window" lastClr="FFFFFF"/>
                </a:gs>
              </a:gsLst>
              <a:lin ang="54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 r="7205" b="57679"/>
            <a:stretch>
              <a:fillRect/>
            </a:stretch>
          </p:blipFill>
          <p:spPr bwMode="auto">
            <a:xfrm rot="10800000" flipH="1">
              <a:off x="5574506" y="2305050"/>
              <a:ext cx="1787843" cy="72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椭圆 2"/>
            <p:cNvSpPr/>
            <p:nvPr/>
          </p:nvSpPr>
          <p:spPr>
            <a:xfrm rot="16200000">
              <a:off x="5259229" y="1619250"/>
              <a:ext cx="1972628" cy="992505"/>
            </a:xfrm>
            <a:custGeom>
              <a:avLst/>
              <a:gdLst/>
              <a:ahLst/>
              <a:cxnLst/>
              <a:rect l="l" t="t" r="r" b="b"/>
              <a:pathLst>
                <a:path w="4248233" h="1400198">
                  <a:moveTo>
                    <a:pt x="4248138" y="1044115"/>
                  </a:moveTo>
                  <a:cubicBezTo>
                    <a:pt x="4248138" y="1074297"/>
                    <a:pt x="4178999" y="1145706"/>
                    <a:pt x="4052399" y="1237133"/>
                  </a:cubicBezTo>
                  <a:cubicBezTo>
                    <a:pt x="3509942" y="1440512"/>
                    <a:pt x="2726951" y="1461769"/>
                    <a:pt x="1903972" y="1254843"/>
                  </a:cubicBezTo>
                  <a:cubicBezTo>
                    <a:pt x="1066870" y="1044367"/>
                    <a:pt x="377880" y="645452"/>
                    <a:pt x="0" y="200691"/>
                  </a:cubicBezTo>
                  <a:cubicBezTo>
                    <a:pt x="397338" y="81589"/>
                    <a:pt x="846793" y="6"/>
                    <a:pt x="1321522" y="1"/>
                  </a:cubicBezTo>
                  <a:lnTo>
                    <a:pt x="1321522" y="0"/>
                  </a:lnTo>
                  <a:cubicBezTo>
                    <a:pt x="2937852" y="17"/>
                    <a:pt x="4261189" y="945707"/>
                    <a:pt x="4248138" y="1044115"/>
                  </a:cubicBez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sysClr val="window" lastClr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36482" y="1590676"/>
              <a:ext cx="663416" cy="561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charset="-122"/>
                </a:defRPr>
              </a:lvl1pPr>
            </a:lstStyle>
            <a:p>
              <a:pPr algn="ctr" defTabSz="914377">
                <a:defRPr/>
              </a:pPr>
              <a:r>
                <a:rPr lang="en-US" altLang="zh-CN" sz="6000" dirty="0">
                  <a:solidFill>
                    <a:srgbClr val="EE8398"/>
                  </a:solidFill>
                  <a:latin typeface="#9Slide03 FS Neusa Bold" panose="00000800000000000000" pitchFamily="2" charset="0"/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68829" y="2072164"/>
              <a:ext cx="1130618" cy="22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charset="-122"/>
                </a:defRPr>
              </a:lvl1pPr>
            </a:lstStyle>
            <a:p>
              <a:pPr algn="ctr" defTabSz="914377">
                <a:defRPr/>
              </a:pPr>
              <a:endParaRPr lang="zh-CN" altLang="en-US" sz="2000" b="0" dirty="0">
                <a:solidFill>
                  <a:srgbClr val="EE8398"/>
                </a:solidFill>
                <a:sym typeface="+mn-e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45994" y="2403634"/>
              <a:ext cx="845820" cy="81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vi-VN" altLang="zh-CN" sz="2400" dirty="0">
                  <a:solidFill>
                    <a:srgbClr val="EE8398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sym typeface="+mn-ea"/>
                </a:rPr>
                <a:t>Khả năng di chuyển</a:t>
              </a:r>
              <a:endParaRPr lang="vi-VN" altLang="zh-CN" sz="2400" kern="0" dirty="0">
                <a:solidFill>
                  <a:srgbClr val="EE8398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376126" y="172016"/>
            <a:ext cx="9125893" cy="67901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prstClr val="white"/>
              </a:solidFill>
              <a:latin typeface="#9Slide03 FS Neus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218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62962" y="144855"/>
            <a:ext cx="3241141" cy="6543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Hexagon 60"/>
          <p:cNvSpPr/>
          <p:nvPr/>
        </p:nvSpPr>
        <p:spPr>
          <a:xfrm>
            <a:off x="2136225" y="144850"/>
            <a:ext cx="2694538" cy="2335794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3" name="Group 62"/>
          <p:cNvGrpSpPr>
            <a:grpSpLocks noChangeAspect="1"/>
          </p:cNvGrpSpPr>
          <p:nvPr/>
        </p:nvGrpSpPr>
        <p:grpSpPr bwMode="auto">
          <a:xfrm>
            <a:off x="162962" y="3147367"/>
            <a:ext cx="5368925" cy="3422650"/>
            <a:chOff x="4294" y="2160"/>
            <a:chExt cx="3382" cy="2156"/>
          </a:xfrm>
        </p:grpSpPr>
        <p:sp>
          <p:nvSpPr>
            <p:cNvPr id="64" name="Freeform 5"/>
            <p:cNvSpPr>
              <a:spLocks/>
            </p:cNvSpPr>
            <p:nvPr/>
          </p:nvSpPr>
          <p:spPr bwMode="auto">
            <a:xfrm>
              <a:off x="5115" y="2160"/>
              <a:ext cx="2561" cy="2138"/>
            </a:xfrm>
            <a:custGeom>
              <a:avLst/>
              <a:gdLst>
                <a:gd name="T0" fmla="*/ 715 w 715"/>
                <a:gd name="T1" fmla="*/ 597 h 597"/>
                <a:gd name="T2" fmla="*/ 715 w 715"/>
                <a:gd name="T3" fmla="*/ 583 h 597"/>
                <a:gd name="T4" fmla="*/ 358 w 715"/>
                <a:gd name="T5" fmla="*/ 0 h 597"/>
                <a:gd name="T6" fmla="*/ 0 w 715"/>
                <a:gd name="T7" fmla="*/ 583 h 597"/>
                <a:gd name="T8" fmla="*/ 0 w 715"/>
                <a:gd name="T9" fmla="*/ 597 h 597"/>
                <a:gd name="T10" fmla="*/ 715 w 715"/>
                <a:gd name="T11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5" h="597">
                  <a:moveTo>
                    <a:pt x="715" y="597"/>
                  </a:moveTo>
                  <a:cubicBezTo>
                    <a:pt x="715" y="592"/>
                    <a:pt x="715" y="588"/>
                    <a:pt x="715" y="583"/>
                  </a:cubicBezTo>
                  <a:cubicBezTo>
                    <a:pt x="715" y="261"/>
                    <a:pt x="555" y="0"/>
                    <a:pt x="358" y="0"/>
                  </a:cubicBezTo>
                  <a:cubicBezTo>
                    <a:pt x="160" y="0"/>
                    <a:pt x="0" y="261"/>
                    <a:pt x="0" y="583"/>
                  </a:cubicBezTo>
                  <a:cubicBezTo>
                    <a:pt x="0" y="588"/>
                    <a:pt x="0" y="592"/>
                    <a:pt x="0" y="597"/>
                  </a:cubicBezTo>
                  <a:cubicBezTo>
                    <a:pt x="715" y="597"/>
                    <a:pt x="715" y="597"/>
                    <a:pt x="715" y="597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6"/>
            <p:cNvSpPr>
              <a:spLocks noEditPoints="1"/>
            </p:cNvSpPr>
            <p:nvPr/>
          </p:nvSpPr>
          <p:spPr bwMode="auto">
            <a:xfrm>
              <a:off x="5115" y="2163"/>
              <a:ext cx="1239" cy="2135"/>
            </a:xfrm>
            <a:custGeom>
              <a:avLst/>
              <a:gdLst>
                <a:gd name="T0" fmla="*/ 346 w 346"/>
                <a:gd name="T1" fmla="*/ 550 h 596"/>
                <a:gd name="T2" fmla="*/ 335 w 346"/>
                <a:gd name="T3" fmla="*/ 550 h 596"/>
                <a:gd name="T4" fmla="*/ 335 w 346"/>
                <a:gd name="T5" fmla="*/ 572 h 596"/>
                <a:gd name="T6" fmla="*/ 335 w 346"/>
                <a:gd name="T7" fmla="*/ 583 h 596"/>
                <a:gd name="T8" fmla="*/ 0 w 346"/>
                <a:gd name="T9" fmla="*/ 583 h 596"/>
                <a:gd name="T10" fmla="*/ 0 w 346"/>
                <a:gd name="T11" fmla="*/ 596 h 596"/>
                <a:gd name="T12" fmla="*/ 346 w 346"/>
                <a:gd name="T13" fmla="*/ 596 h 596"/>
                <a:gd name="T14" fmla="*/ 346 w 346"/>
                <a:gd name="T15" fmla="*/ 550 h 596"/>
                <a:gd name="T16" fmla="*/ 346 w 346"/>
                <a:gd name="T17" fmla="*/ 0 h 596"/>
                <a:gd name="T18" fmla="*/ 127 w 346"/>
                <a:gd name="T19" fmla="*/ 137 h 596"/>
                <a:gd name="T20" fmla="*/ 327 w 346"/>
                <a:gd name="T21" fmla="*/ 463 h 596"/>
                <a:gd name="T22" fmla="*/ 346 w 346"/>
                <a:gd name="T23" fmla="*/ 472 h 596"/>
                <a:gd name="T24" fmla="*/ 346 w 346"/>
                <a:gd name="T25" fmla="*/ 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6" h="596">
                  <a:moveTo>
                    <a:pt x="346" y="550"/>
                  </a:moveTo>
                  <a:cubicBezTo>
                    <a:pt x="335" y="550"/>
                    <a:pt x="335" y="550"/>
                    <a:pt x="335" y="550"/>
                  </a:cubicBezTo>
                  <a:cubicBezTo>
                    <a:pt x="335" y="557"/>
                    <a:pt x="335" y="565"/>
                    <a:pt x="335" y="572"/>
                  </a:cubicBezTo>
                  <a:cubicBezTo>
                    <a:pt x="335" y="576"/>
                    <a:pt x="335" y="579"/>
                    <a:pt x="335" y="583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587"/>
                    <a:pt x="0" y="592"/>
                    <a:pt x="0" y="596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46" y="550"/>
                    <a:pt x="346" y="550"/>
                    <a:pt x="346" y="550"/>
                  </a:cubicBezTo>
                  <a:moveTo>
                    <a:pt x="346" y="0"/>
                  </a:moveTo>
                  <a:cubicBezTo>
                    <a:pt x="263" y="4"/>
                    <a:pt x="186" y="55"/>
                    <a:pt x="127" y="137"/>
                  </a:cubicBezTo>
                  <a:cubicBezTo>
                    <a:pt x="225" y="177"/>
                    <a:pt x="303" y="303"/>
                    <a:pt x="327" y="463"/>
                  </a:cubicBezTo>
                  <a:cubicBezTo>
                    <a:pt x="334" y="464"/>
                    <a:pt x="341" y="467"/>
                    <a:pt x="346" y="472"/>
                  </a:cubicBezTo>
                  <a:cubicBezTo>
                    <a:pt x="346" y="0"/>
                    <a:pt x="346" y="0"/>
                    <a:pt x="346" y="0"/>
                  </a:cubicBezTo>
                </a:path>
              </a:pathLst>
            </a:custGeom>
            <a:solidFill>
              <a:srgbClr val="FF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7"/>
            <p:cNvSpPr>
              <a:spLocks/>
            </p:cNvSpPr>
            <p:nvPr/>
          </p:nvSpPr>
          <p:spPr bwMode="auto">
            <a:xfrm>
              <a:off x="4348" y="2608"/>
              <a:ext cx="1967" cy="1644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8"/>
            <p:cNvSpPr>
              <a:spLocks noEditPoints="1"/>
            </p:cNvSpPr>
            <p:nvPr/>
          </p:nvSpPr>
          <p:spPr bwMode="auto">
            <a:xfrm>
              <a:off x="4348" y="4101"/>
              <a:ext cx="3" cy="112"/>
            </a:xfrm>
            <a:custGeom>
              <a:avLst/>
              <a:gdLst>
                <a:gd name="T0" fmla="*/ 0 w 1"/>
                <a:gd name="T1" fmla="*/ 31 h 31"/>
                <a:gd name="T2" fmla="*/ 0 w 1"/>
                <a:gd name="T3" fmla="*/ 30 h 31"/>
                <a:gd name="T4" fmla="*/ 0 w 1"/>
                <a:gd name="T5" fmla="*/ 30 h 31"/>
                <a:gd name="T6" fmla="*/ 0 w 1"/>
                <a:gd name="T7" fmla="*/ 29 h 31"/>
                <a:gd name="T8" fmla="*/ 1 w 1"/>
                <a:gd name="T9" fmla="*/ 28 h 31"/>
                <a:gd name="T10" fmla="*/ 1 w 1"/>
                <a:gd name="T11" fmla="*/ 28 h 31"/>
                <a:gd name="T12" fmla="*/ 1 w 1"/>
                <a:gd name="T13" fmla="*/ 28 h 31"/>
                <a:gd name="T14" fmla="*/ 1 w 1"/>
                <a:gd name="T15" fmla="*/ 27 h 31"/>
                <a:gd name="T16" fmla="*/ 1 w 1"/>
                <a:gd name="T17" fmla="*/ 27 h 31"/>
                <a:gd name="T18" fmla="*/ 1 w 1"/>
                <a:gd name="T19" fmla="*/ 26 h 31"/>
                <a:gd name="T20" fmla="*/ 1 w 1"/>
                <a:gd name="T21" fmla="*/ 26 h 31"/>
                <a:gd name="T22" fmla="*/ 1 w 1"/>
                <a:gd name="T23" fmla="*/ 25 h 31"/>
                <a:gd name="T24" fmla="*/ 1 w 1"/>
                <a:gd name="T25" fmla="*/ 25 h 31"/>
                <a:gd name="T26" fmla="*/ 1 w 1"/>
                <a:gd name="T27" fmla="*/ 24 h 31"/>
                <a:gd name="T28" fmla="*/ 1 w 1"/>
                <a:gd name="T29" fmla="*/ 24 h 31"/>
                <a:gd name="T30" fmla="*/ 1 w 1"/>
                <a:gd name="T31" fmla="*/ 23 h 31"/>
                <a:gd name="T32" fmla="*/ 1 w 1"/>
                <a:gd name="T33" fmla="*/ 23 h 31"/>
                <a:gd name="T34" fmla="*/ 1 w 1"/>
                <a:gd name="T35" fmla="*/ 23 h 31"/>
                <a:gd name="T36" fmla="*/ 1 w 1"/>
                <a:gd name="T37" fmla="*/ 22 h 31"/>
                <a:gd name="T38" fmla="*/ 1 w 1"/>
                <a:gd name="T39" fmla="*/ 21 h 31"/>
                <a:gd name="T40" fmla="*/ 1 w 1"/>
                <a:gd name="T41" fmla="*/ 21 h 31"/>
                <a:gd name="T42" fmla="*/ 1 w 1"/>
                <a:gd name="T43" fmla="*/ 21 h 31"/>
                <a:gd name="T44" fmla="*/ 1 w 1"/>
                <a:gd name="T45" fmla="*/ 20 h 31"/>
                <a:gd name="T46" fmla="*/ 1 w 1"/>
                <a:gd name="T47" fmla="*/ 20 h 31"/>
                <a:gd name="T48" fmla="*/ 1 w 1"/>
                <a:gd name="T49" fmla="*/ 19 h 31"/>
                <a:gd name="T50" fmla="*/ 1 w 1"/>
                <a:gd name="T51" fmla="*/ 18 h 31"/>
                <a:gd name="T52" fmla="*/ 1 w 1"/>
                <a:gd name="T53" fmla="*/ 18 h 31"/>
                <a:gd name="T54" fmla="*/ 1 w 1"/>
                <a:gd name="T55" fmla="*/ 18 h 31"/>
                <a:gd name="T56" fmla="*/ 1 w 1"/>
                <a:gd name="T57" fmla="*/ 17 h 31"/>
                <a:gd name="T58" fmla="*/ 1 w 1"/>
                <a:gd name="T59" fmla="*/ 17 h 31"/>
                <a:gd name="T60" fmla="*/ 1 w 1"/>
                <a:gd name="T61" fmla="*/ 16 h 31"/>
                <a:gd name="T62" fmla="*/ 1 w 1"/>
                <a:gd name="T63" fmla="*/ 16 h 31"/>
                <a:gd name="T64" fmla="*/ 1 w 1"/>
                <a:gd name="T65" fmla="*/ 15 h 31"/>
                <a:gd name="T66" fmla="*/ 1 w 1"/>
                <a:gd name="T67" fmla="*/ 15 h 31"/>
                <a:gd name="T68" fmla="*/ 1 w 1"/>
                <a:gd name="T69" fmla="*/ 14 h 31"/>
                <a:gd name="T70" fmla="*/ 1 w 1"/>
                <a:gd name="T71" fmla="*/ 14 h 31"/>
                <a:gd name="T72" fmla="*/ 1 w 1"/>
                <a:gd name="T73" fmla="*/ 12 h 31"/>
                <a:gd name="T74" fmla="*/ 1 w 1"/>
                <a:gd name="T75" fmla="*/ 11 h 31"/>
                <a:gd name="T76" fmla="*/ 1 w 1"/>
                <a:gd name="T77" fmla="*/ 11 h 31"/>
                <a:gd name="T78" fmla="*/ 1 w 1"/>
                <a:gd name="T79" fmla="*/ 10 h 31"/>
                <a:gd name="T80" fmla="*/ 1 w 1"/>
                <a:gd name="T81" fmla="*/ 9 h 31"/>
                <a:gd name="T82" fmla="*/ 1 w 1"/>
                <a:gd name="T83" fmla="*/ 9 h 31"/>
                <a:gd name="T84" fmla="*/ 1 w 1"/>
                <a:gd name="T85" fmla="*/ 9 h 31"/>
                <a:gd name="T86" fmla="*/ 1 w 1"/>
                <a:gd name="T87" fmla="*/ 8 h 31"/>
                <a:gd name="T88" fmla="*/ 1 w 1"/>
                <a:gd name="T89" fmla="*/ 8 h 31"/>
                <a:gd name="T90" fmla="*/ 1 w 1"/>
                <a:gd name="T91" fmla="*/ 7 h 31"/>
                <a:gd name="T92" fmla="*/ 1 w 1"/>
                <a:gd name="T93" fmla="*/ 7 h 31"/>
                <a:gd name="T94" fmla="*/ 1 w 1"/>
                <a:gd name="T95" fmla="*/ 6 h 31"/>
                <a:gd name="T96" fmla="*/ 1 w 1"/>
                <a:gd name="T97" fmla="*/ 6 h 31"/>
                <a:gd name="T98" fmla="*/ 1 w 1"/>
                <a:gd name="T99" fmla="*/ 5 h 31"/>
                <a:gd name="T100" fmla="*/ 1 w 1"/>
                <a:gd name="T101" fmla="*/ 5 h 31"/>
                <a:gd name="T102" fmla="*/ 1 w 1"/>
                <a:gd name="T103" fmla="*/ 4 h 31"/>
                <a:gd name="T104" fmla="*/ 1 w 1"/>
                <a:gd name="T105" fmla="*/ 4 h 31"/>
                <a:gd name="T106" fmla="*/ 1 w 1"/>
                <a:gd name="T107" fmla="*/ 3 h 31"/>
                <a:gd name="T108" fmla="*/ 1 w 1"/>
                <a:gd name="T109" fmla="*/ 3 h 31"/>
                <a:gd name="T110" fmla="*/ 1 w 1"/>
                <a:gd name="T111" fmla="*/ 2 h 31"/>
                <a:gd name="T112" fmla="*/ 1 w 1"/>
                <a:gd name="T113" fmla="*/ 2 h 31"/>
                <a:gd name="T114" fmla="*/ 1 w 1"/>
                <a:gd name="T115" fmla="*/ 2 h 31"/>
                <a:gd name="T116" fmla="*/ 1 w 1"/>
                <a:gd name="T117" fmla="*/ 1 h 31"/>
                <a:gd name="T118" fmla="*/ 1 w 1"/>
                <a:gd name="T119" fmla="*/ 1 h 31"/>
                <a:gd name="T120" fmla="*/ 1 w 1"/>
                <a:gd name="T1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31"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1" y="28"/>
                  </a:moveTo>
                  <a:cubicBezTo>
                    <a:pt x="0" y="28"/>
                    <a:pt x="0" y="29"/>
                    <a:pt x="0" y="29"/>
                  </a:cubicBezTo>
                  <a:cubicBezTo>
                    <a:pt x="0" y="29"/>
                    <a:pt x="0" y="28"/>
                    <a:pt x="1" y="28"/>
                  </a:cubicBezTo>
                  <a:moveTo>
                    <a:pt x="1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moveTo>
                    <a:pt x="1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8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moveTo>
                    <a:pt x="1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4"/>
                  </a:cubicBezTo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moveTo>
                    <a:pt x="1" y="23"/>
                  </a:move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3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9"/>
                    <a:pt x="1" y="19"/>
                  </a:cubicBezTo>
                  <a:cubicBezTo>
                    <a:pt x="1" y="19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9"/>
            <p:cNvSpPr>
              <a:spLocks/>
            </p:cNvSpPr>
            <p:nvPr/>
          </p:nvSpPr>
          <p:spPr bwMode="auto">
            <a:xfrm>
              <a:off x="4348" y="2611"/>
              <a:ext cx="953" cy="1641"/>
            </a:xfrm>
            <a:custGeom>
              <a:avLst/>
              <a:gdLst>
                <a:gd name="T0" fmla="*/ 1 w 266"/>
                <a:gd name="T1" fmla="*/ 416 h 458"/>
                <a:gd name="T2" fmla="*/ 1 w 266"/>
                <a:gd name="T3" fmla="*/ 417 h 458"/>
                <a:gd name="T4" fmla="*/ 1 w 266"/>
                <a:gd name="T5" fmla="*/ 417 h 458"/>
                <a:gd name="T6" fmla="*/ 1 w 266"/>
                <a:gd name="T7" fmla="*/ 418 h 458"/>
                <a:gd name="T8" fmla="*/ 1 w 266"/>
                <a:gd name="T9" fmla="*/ 418 h 458"/>
                <a:gd name="T10" fmla="*/ 1 w 266"/>
                <a:gd name="T11" fmla="*/ 419 h 458"/>
                <a:gd name="T12" fmla="*/ 1 w 266"/>
                <a:gd name="T13" fmla="*/ 419 h 458"/>
                <a:gd name="T14" fmla="*/ 1 w 266"/>
                <a:gd name="T15" fmla="*/ 420 h 458"/>
                <a:gd name="T16" fmla="*/ 1 w 266"/>
                <a:gd name="T17" fmla="*/ 421 h 458"/>
                <a:gd name="T18" fmla="*/ 1 w 266"/>
                <a:gd name="T19" fmla="*/ 421 h 458"/>
                <a:gd name="T20" fmla="*/ 1 w 266"/>
                <a:gd name="T21" fmla="*/ 422 h 458"/>
                <a:gd name="T22" fmla="*/ 1 w 266"/>
                <a:gd name="T23" fmla="*/ 422 h 458"/>
                <a:gd name="T24" fmla="*/ 1 w 266"/>
                <a:gd name="T25" fmla="*/ 423 h 458"/>
                <a:gd name="T26" fmla="*/ 1 w 266"/>
                <a:gd name="T27" fmla="*/ 423 h 458"/>
                <a:gd name="T28" fmla="*/ 1 w 266"/>
                <a:gd name="T29" fmla="*/ 424 h 458"/>
                <a:gd name="T30" fmla="*/ 1 w 266"/>
                <a:gd name="T31" fmla="*/ 424 h 458"/>
                <a:gd name="T32" fmla="*/ 1 w 266"/>
                <a:gd name="T33" fmla="*/ 425 h 458"/>
                <a:gd name="T34" fmla="*/ 1 w 266"/>
                <a:gd name="T35" fmla="*/ 425 h 458"/>
                <a:gd name="T36" fmla="*/ 1 w 266"/>
                <a:gd name="T37" fmla="*/ 426 h 458"/>
                <a:gd name="T38" fmla="*/ 1 w 266"/>
                <a:gd name="T39" fmla="*/ 426 h 458"/>
                <a:gd name="T40" fmla="*/ 1 w 266"/>
                <a:gd name="T41" fmla="*/ 427 h 458"/>
                <a:gd name="T42" fmla="*/ 1 w 266"/>
                <a:gd name="T43" fmla="*/ 428 h 458"/>
                <a:gd name="T44" fmla="*/ 1 w 266"/>
                <a:gd name="T45" fmla="*/ 430 h 458"/>
                <a:gd name="T46" fmla="*/ 1 w 266"/>
                <a:gd name="T47" fmla="*/ 431 h 458"/>
                <a:gd name="T48" fmla="*/ 1 w 266"/>
                <a:gd name="T49" fmla="*/ 431 h 458"/>
                <a:gd name="T50" fmla="*/ 1 w 266"/>
                <a:gd name="T51" fmla="*/ 432 h 458"/>
                <a:gd name="T52" fmla="*/ 1 w 266"/>
                <a:gd name="T53" fmla="*/ 432 h 458"/>
                <a:gd name="T54" fmla="*/ 1 w 266"/>
                <a:gd name="T55" fmla="*/ 433 h 458"/>
                <a:gd name="T56" fmla="*/ 1 w 266"/>
                <a:gd name="T57" fmla="*/ 433 h 458"/>
                <a:gd name="T58" fmla="*/ 1 w 266"/>
                <a:gd name="T59" fmla="*/ 434 h 458"/>
                <a:gd name="T60" fmla="*/ 1 w 266"/>
                <a:gd name="T61" fmla="*/ 434 h 458"/>
                <a:gd name="T62" fmla="*/ 1 w 266"/>
                <a:gd name="T63" fmla="*/ 435 h 458"/>
                <a:gd name="T64" fmla="*/ 1 w 266"/>
                <a:gd name="T65" fmla="*/ 435 h 458"/>
                <a:gd name="T66" fmla="*/ 1 w 266"/>
                <a:gd name="T67" fmla="*/ 436 h 458"/>
                <a:gd name="T68" fmla="*/ 1 w 266"/>
                <a:gd name="T69" fmla="*/ 436 h 458"/>
                <a:gd name="T70" fmla="*/ 1 w 266"/>
                <a:gd name="T71" fmla="*/ 437 h 458"/>
                <a:gd name="T72" fmla="*/ 1 w 266"/>
                <a:gd name="T73" fmla="*/ 437 h 458"/>
                <a:gd name="T74" fmla="*/ 1 w 266"/>
                <a:gd name="T75" fmla="*/ 438 h 458"/>
                <a:gd name="T76" fmla="*/ 1 w 266"/>
                <a:gd name="T77" fmla="*/ 439 h 458"/>
                <a:gd name="T78" fmla="*/ 1 w 266"/>
                <a:gd name="T79" fmla="*/ 439 h 458"/>
                <a:gd name="T80" fmla="*/ 1 w 266"/>
                <a:gd name="T81" fmla="*/ 440 h 458"/>
                <a:gd name="T82" fmla="*/ 1 w 266"/>
                <a:gd name="T83" fmla="*/ 440 h 458"/>
                <a:gd name="T84" fmla="*/ 1 w 266"/>
                <a:gd name="T85" fmla="*/ 441 h 458"/>
                <a:gd name="T86" fmla="*/ 1 w 266"/>
                <a:gd name="T87" fmla="*/ 441 h 458"/>
                <a:gd name="T88" fmla="*/ 1 w 266"/>
                <a:gd name="T89" fmla="*/ 442 h 458"/>
                <a:gd name="T90" fmla="*/ 1 w 266"/>
                <a:gd name="T91" fmla="*/ 442 h 458"/>
                <a:gd name="T92" fmla="*/ 1 w 266"/>
                <a:gd name="T93" fmla="*/ 443 h 458"/>
                <a:gd name="T94" fmla="*/ 1 w 266"/>
                <a:gd name="T95" fmla="*/ 443 h 458"/>
                <a:gd name="T96" fmla="*/ 1 w 266"/>
                <a:gd name="T97" fmla="*/ 444 h 458"/>
                <a:gd name="T98" fmla="*/ 1 w 266"/>
                <a:gd name="T99" fmla="*/ 444 h 458"/>
                <a:gd name="T100" fmla="*/ 0 w 266"/>
                <a:gd name="T101" fmla="*/ 445 h 458"/>
                <a:gd name="T102" fmla="*/ 0 w 266"/>
                <a:gd name="T103" fmla="*/ 446 h 458"/>
                <a:gd name="T104" fmla="*/ 0 w 266"/>
                <a:gd name="T105" fmla="*/ 446 h 458"/>
                <a:gd name="T106" fmla="*/ 0 w 266"/>
                <a:gd name="T107" fmla="*/ 447 h 458"/>
                <a:gd name="T108" fmla="*/ 266 w 266"/>
                <a:gd name="T109" fmla="*/ 45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5" y="7"/>
                    <a:pt x="11" y="188"/>
                    <a:pt x="1" y="416"/>
                  </a:cubicBezTo>
                  <a:cubicBezTo>
                    <a:pt x="1" y="416"/>
                    <a:pt x="1" y="416"/>
                    <a:pt x="1" y="416"/>
                  </a:cubicBezTo>
                  <a:cubicBezTo>
                    <a:pt x="1" y="416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7"/>
                    <a:pt x="1" y="427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1" y="427"/>
                    <a:pt x="1" y="427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9"/>
                    <a:pt x="1" y="429"/>
                    <a:pt x="1" y="429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0" y="444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10"/>
            <p:cNvSpPr>
              <a:spLocks noChangeArrowheads="1"/>
            </p:cNvSpPr>
            <p:nvPr/>
          </p:nvSpPr>
          <p:spPr bwMode="auto">
            <a:xfrm>
              <a:off x="5025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11"/>
            <p:cNvSpPr>
              <a:spLocks/>
            </p:cNvSpPr>
            <p:nvPr/>
          </p:nvSpPr>
          <p:spPr bwMode="auto">
            <a:xfrm>
              <a:off x="5025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12"/>
            <p:cNvSpPr>
              <a:spLocks noChangeArrowheads="1"/>
            </p:cNvSpPr>
            <p:nvPr/>
          </p:nvSpPr>
          <p:spPr bwMode="auto">
            <a:xfrm>
              <a:off x="4767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13"/>
            <p:cNvSpPr>
              <a:spLocks/>
            </p:cNvSpPr>
            <p:nvPr/>
          </p:nvSpPr>
          <p:spPr bwMode="auto">
            <a:xfrm>
              <a:off x="4767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14"/>
            <p:cNvSpPr>
              <a:spLocks noChangeArrowheads="1"/>
            </p:cNvSpPr>
            <p:nvPr/>
          </p:nvSpPr>
          <p:spPr bwMode="auto">
            <a:xfrm>
              <a:off x="4538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15"/>
            <p:cNvSpPr>
              <a:spLocks/>
            </p:cNvSpPr>
            <p:nvPr/>
          </p:nvSpPr>
          <p:spPr bwMode="auto">
            <a:xfrm>
              <a:off x="4538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16"/>
            <p:cNvSpPr>
              <a:spLocks noChangeArrowheads="1"/>
            </p:cNvSpPr>
            <p:nvPr/>
          </p:nvSpPr>
          <p:spPr bwMode="auto">
            <a:xfrm>
              <a:off x="4294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17"/>
            <p:cNvSpPr>
              <a:spLocks/>
            </p:cNvSpPr>
            <p:nvPr/>
          </p:nvSpPr>
          <p:spPr bwMode="auto">
            <a:xfrm>
              <a:off x="4294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18"/>
            <p:cNvSpPr>
              <a:spLocks noChangeArrowheads="1"/>
            </p:cNvSpPr>
            <p:nvPr/>
          </p:nvSpPr>
          <p:spPr bwMode="auto">
            <a:xfrm>
              <a:off x="4337" y="3887"/>
              <a:ext cx="717" cy="128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19"/>
            <p:cNvSpPr>
              <a:spLocks/>
            </p:cNvSpPr>
            <p:nvPr/>
          </p:nvSpPr>
          <p:spPr bwMode="auto">
            <a:xfrm>
              <a:off x="4337" y="3887"/>
              <a:ext cx="717" cy="128"/>
            </a:xfrm>
            <a:custGeom>
              <a:avLst/>
              <a:gdLst>
                <a:gd name="T0" fmla="*/ 0 w 717"/>
                <a:gd name="T1" fmla="*/ 128 h 128"/>
                <a:gd name="T2" fmla="*/ 717 w 717"/>
                <a:gd name="T3" fmla="*/ 128 h 128"/>
                <a:gd name="T4" fmla="*/ 717 w 717"/>
                <a:gd name="T5" fmla="*/ 0 h 128"/>
                <a:gd name="T6" fmla="*/ 0 w 717"/>
                <a:gd name="T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7" h="128">
                  <a:moveTo>
                    <a:pt x="0" y="128"/>
                  </a:moveTo>
                  <a:lnTo>
                    <a:pt x="717" y="128"/>
                  </a:lnTo>
                  <a:lnTo>
                    <a:pt x="71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20"/>
            <p:cNvSpPr>
              <a:spLocks/>
            </p:cNvSpPr>
            <p:nvPr/>
          </p:nvSpPr>
          <p:spPr bwMode="auto">
            <a:xfrm>
              <a:off x="5688" y="3786"/>
              <a:ext cx="913" cy="34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21"/>
            <p:cNvSpPr>
              <a:spLocks noEditPoints="1"/>
            </p:cNvSpPr>
            <p:nvPr/>
          </p:nvSpPr>
          <p:spPr bwMode="auto">
            <a:xfrm>
              <a:off x="6172" y="3818"/>
              <a:ext cx="114" cy="26"/>
            </a:xfrm>
            <a:custGeom>
              <a:avLst/>
              <a:gdLst>
                <a:gd name="T0" fmla="*/ 0 w 32"/>
                <a:gd name="T1" fmla="*/ 7 h 7"/>
                <a:gd name="T2" fmla="*/ 0 w 32"/>
                <a:gd name="T3" fmla="*/ 7 h 7"/>
                <a:gd name="T4" fmla="*/ 0 w 32"/>
                <a:gd name="T5" fmla="*/ 7 h 7"/>
                <a:gd name="T6" fmla="*/ 24 w 32"/>
                <a:gd name="T7" fmla="*/ 0 h 7"/>
                <a:gd name="T8" fmla="*/ 0 w 32"/>
                <a:gd name="T9" fmla="*/ 7 h 7"/>
                <a:gd name="T10" fmla="*/ 0 w 32"/>
                <a:gd name="T11" fmla="*/ 7 h 7"/>
                <a:gd name="T12" fmla="*/ 0 w 32"/>
                <a:gd name="T13" fmla="*/ 7 h 7"/>
                <a:gd name="T14" fmla="*/ 24 w 32"/>
                <a:gd name="T15" fmla="*/ 0 h 7"/>
                <a:gd name="T16" fmla="*/ 32 w 32"/>
                <a:gd name="T17" fmla="*/ 1 h 7"/>
                <a:gd name="T18" fmla="*/ 32 w 32"/>
                <a:gd name="T19" fmla="*/ 1 h 7"/>
                <a:gd name="T20" fmla="*/ 24 w 32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7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24" y="0"/>
                  </a:moveTo>
                  <a:cubicBezTo>
                    <a:pt x="15" y="0"/>
                    <a:pt x="7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" y="3"/>
                    <a:pt x="15" y="0"/>
                    <a:pt x="24" y="0"/>
                  </a:cubicBezTo>
                  <a:cubicBezTo>
                    <a:pt x="27" y="0"/>
                    <a:pt x="30" y="0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0" y="0"/>
                    <a:pt x="27" y="0"/>
                    <a:pt x="2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22"/>
            <p:cNvSpPr>
              <a:spLocks/>
            </p:cNvSpPr>
            <p:nvPr/>
          </p:nvSpPr>
          <p:spPr bwMode="auto">
            <a:xfrm>
              <a:off x="6146" y="3815"/>
              <a:ext cx="455" cy="319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9 w 127"/>
                <a:gd name="T25" fmla="*/ 2 h 89"/>
                <a:gd name="T26" fmla="*/ 31 w 127"/>
                <a:gd name="T27" fmla="*/ 1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7 w 127"/>
                <a:gd name="T35" fmla="*/ 8 h 89"/>
                <a:gd name="T36" fmla="*/ 0 w 127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3"/>
                    <a:pt x="59" y="6"/>
                    <a:pt x="39" y="2"/>
                  </a:cubicBezTo>
                  <a:cubicBezTo>
                    <a:pt x="37" y="1"/>
                    <a:pt x="3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23"/>
            <p:cNvSpPr>
              <a:spLocks/>
            </p:cNvSpPr>
            <p:nvPr/>
          </p:nvSpPr>
          <p:spPr bwMode="auto">
            <a:xfrm>
              <a:off x="5842" y="3983"/>
              <a:ext cx="100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24"/>
            <p:cNvSpPr>
              <a:spLocks/>
            </p:cNvSpPr>
            <p:nvPr/>
          </p:nvSpPr>
          <p:spPr bwMode="auto">
            <a:xfrm>
              <a:off x="6000" y="3861"/>
              <a:ext cx="114" cy="9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25"/>
            <p:cNvSpPr>
              <a:spLocks/>
            </p:cNvSpPr>
            <p:nvPr/>
          </p:nvSpPr>
          <p:spPr bwMode="auto">
            <a:xfrm>
              <a:off x="6043" y="3994"/>
              <a:ext cx="114" cy="9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26"/>
            <p:cNvSpPr>
              <a:spLocks/>
            </p:cNvSpPr>
            <p:nvPr/>
          </p:nvSpPr>
          <p:spPr bwMode="auto">
            <a:xfrm>
              <a:off x="6200" y="3901"/>
              <a:ext cx="101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27"/>
            <p:cNvSpPr>
              <a:spLocks/>
            </p:cNvSpPr>
            <p:nvPr/>
          </p:nvSpPr>
          <p:spPr bwMode="auto">
            <a:xfrm>
              <a:off x="6315" y="4001"/>
              <a:ext cx="100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28"/>
            <p:cNvSpPr>
              <a:spLocks/>
            </p:cNvSpPr>
            <p:nvPr/>
          </p:nvSpPr>
          <p:spPr bwMode="auto">
            <a:xfrm>
              <a:off x="6799" y="2382"/>
              <a:ext cx="680" cy="279"/>
            </a:xfrm>
            <a:custGeom>
              <a:avLst/>
              <a:gdLst>
                <a:gd name="T0" fmla="*/ 190 w 190"/>
                <a:gd name="T1" fmla="*/ 78 h 78"/>
                <a:gd name="T2" fmla="*/ 163 w 190"/>
                <a:gd name="T3" fmla="*/ 51 h 78"/>
                <a:gd name="T4" fmla="*/ 133 w 190"/>
                <a:gd name="T5" fmla="*/ 55 h 78"/>
                <a:gd name="T6" fmla="*/ 133 w 190"/>
                <a:gd name="T7" fmla="*/ 54 h 78"/>
                <a:gd name="T8" fmla="*/ 105 w 190"/>
                <a:gd name="T9" fmla="*/ 36 h 78"/>
                <a:gd name="T10" fmla="*/ 105 w 190"/>
                <a:gd name="T11" fmla="*/ 36 h 78"/>
                <a:gd name="T12" fmla="*/ 70 w 190"/>
                <a:gd name="T13" fmla="*/ 0 h 78"/>
                <a:gd name="T14" fmla="*/ 34 w 190"/>
                <a:gd name="T15" fmla="*/ 36 h 78"/>
                <a:gd name="T16" fmla="*/ 37 w 190"/>
                <a:gd name="T17" fmla="*/ 48 h 78"/>
                <a:gd name="T18" fmla="*/ 32 w 190"/>
                <a:gd name="T19" fmla="*/ 48 h 78"/>
                <a:gd name="T20" fmla="*/ 0 w 190"/>
                <a:gd name="T21" fmla="*/ 78 h 78"/>
                <a:gd name="T22" fmla="*/ 190 w 190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0" h="78">
                  <a:moveTo>
                    <a:pt x="190" y="78"/>
                  </a:moveTo>
                  <a:cubicBezTo>
                    <a:pt x="187" y="65"/>
                    <a:pt x="177" y="54"/>
                    <a:pt x="163" y="51"/>
                  </a:cubicBezTo>
                  <a:cubicBezTo>
                    <a:pt x="153" y="48"/>
                    <a:pt x="142" y="50"/>
                    <a:pt x="133" y="55"/>
                  </a:cubicBezTo>
                  <a:cubicBezTo>
                    <a:pt x="133" y="54"/>
                    <a:pt x="133" y="54"/>
                    <a:pt x="133" y="54"/>
                  </a:cubicBezTo>
                  <a:cubicBezTo>
                    <a:pt x="127" y="44"/>
                    <a:pt x="116" y="38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16"/>
                    <a:pt x="89" y="0"/>
                    <a:pt x="70" y="0"/>
                  </a:cubicBezTo>
                  <a:cubicBezTo>
                    <a:pt x="50" y="0"/>
                    <a:pt x="34" y="16"/>
                    <a:pt x="34" y="36"/>
                  </a:cubicBezTo>
                  <a:cubicBezTo>
                    <a:pt x="34" y="40"/>
                    <a:pt x="35" y="44"/>
                    <a:pt x="37" y="48"/>
                  </a:cubicBezTo>
                  <a:cubicBezTo>
                    <a:pt x="35" y="48"/>
                    <a:pt x="34" y="48"/>
                    <a:pt x="32" y="48"/>
                  </a:cubicBezTo>
                  <a:cubicBezTo>
                    <a:pt x="12" y="48"/>
                    <a:pt x="1" y="63"/>
                    <a:pt x="0" y="78"/>
                  </a:cubicBezTo>
                  <a:lnTo>
                    <a:pt x="190" y="7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29"/>
            <p:cNvSpPr>
              <a:spLocks/>
            </p:cNvSpPr>
            <p:nvPr/>
          </p:nvSpPr>
          <p:spPr bwMode="auto">
            <a:xfrm>
              <a:off x="5405" y="3732"/>
              <a:ext cx="132" cy="584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30"/>
            <p:cNvSpPr>
              <a:spLocks/>
            </p:cNvSpPr>
            <p:nvPr/>
          </p:nvSpPr>
          <p:spPr bwMode="auto">
            <a:xfrm>
              <a:off x="5183" y="3485"/>
              <a:ext cx="444" cy="47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31"/>
            <p:cNvSpPr>
              <a:spLocks/>
            </p:cNvSpPr>
            <p:nvPr/>
          </p:nvSpPr>
          <p:spPr bwMode="auto">
            <a:xfrm>
              <a:off x="5258" y="3604"/>
              <a:ext cx="269" cy="247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32"/>
            <p:cNvSpPr>
              <a:spLocks/>
            </p:cNvSpPr>
            <p:nvPr/>
          </p:nvSpPr>
          <p:spPr bwMode="auto">
            <a:xfrm>
              <a:off x="5480" y="3912"/>
              <a:ext cx="197" cy="157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93" name="Picture 2" descr="San hô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0138">
            <a:off x="6973101" y="2801012"/>
            <a:ext cx="4947511" cy="3710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hững bức ảnh về ốc sên cực đẹp. | Tui Thích Viế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10355" r="5505" b="240"/>
          <a:stretch/>
        </p:blipFill>
        <p:spPr bwMode="auto">
          <a:xfrm rot="1236184">
            <a:off x="8827128" y="615259"/>
            <a:ext cx="3141553" cy="2574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216" name="Rectangle 9215"/>
          <p:cNvSpPr/>
          <p:nvPr/>
        </p:nvSpPr>
        <p:spPr>
          <a:xfrm>
            <a:off x="2939500" y="548630"/>
            <a:ext cx="5092697" cy="1106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2800" dirty="0">
                <a:solidFill>
                  <a:srgbClr val="0000CC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Nhận xét về sự đa dạng của nhóm động vật không xương sống.</a:t>
            </a:r>
          </a:p>
        </p:txBody>
      </p:sp>
      <p:pic>
        <p:nvPicPr>
          <p:cNvPr id="9222" name="Picture 6" descr="CÔNG TY TNHH LÂM QUANG Đ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4" y="104924"/>
            <a:ext cx="25717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62962" y="144855"/>
            <a:ext cx="3241141" cy="654328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Hexagon 60"/>
          <p:cNvSpPr/>
          <p:nvPr/>
        </p:nvSpPr>
        <p:spPr>
          <a:xfrm>
            <a:off x="2136225" y="144850"/>
            <a:ext cx="2694538" cy="2335794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220" name="Picture 4" descr="Những bức ảnh về ốc sên cực đẹp. | Tui Thích Viế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10355" r="5505" b="240"/>
          <a:stretch/>
        </p:blipFill>
        <p:spPr bwMode="auto">
          <a:xfrm rot="1236184">
            <a:off x="8827128" y="615259"/>
            <a:ext cx="3141553" cy="2574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216" name="Rectangle 9215"/>
          <p:cNvSpPr/>
          <p:nvPr/>
        </p:nvSpPr>
        <p:spPr>
          <a:xfrm>
            <a:off x="2939500" y="548630"/>
            <a:ext cx="4728785" cy="1106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2800" dirty="0">
                <a:solidFill>
                  <a:srgbClr val="0000CC"/>
                </a:solidFill>
                <a:latin typeface="#9Slide03 Cabin Condensed Bold" panose="00000806000000000000" pitchFamily="2" charset="0"/>
              </a:rPr>
              <a:t>Nhận xét về sự đa dạng của nhóm động vật không xương sống.</a:t>
            </a:r>
          </a:p>
        </p:txBody>
      </p:sp>
      <p:pic>
        <p:nvPicPr>
          <p:cNvPr id="9222" name="Picture 6" descr="CÔNG TY TNHH LÂM QUANG Đ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4" y="104924"/>
            <a:ext cx="25717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rved Left Arrow 1"/>
          <p:cNvSpPr/>
          <p:nvPr/>
        </p:nvSpPr>
        <p:spPr>
          <a:xfrm rot="1289657">
            <a:off x="4011908" y="2436821"/>
            <a:ext cx="566207" cy="1389321"/>
          </a:xfrm>
          <a:prstGeom prst="curvedLeftArrow">
            <a:avLst>
              <a:gd name="adj1" fmla="val 26226"/>
              <a:gd name="adj2" fmla="val 42824"/>
              <a:gd name="adj3" fmla="val 41273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6003" y="3766242"/>
            <a:ext cx="5596474" cy="2921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Số lượng loài lớn (chiếm khoảng 80 – 90% số động vật).</a:t>
            </a:r>
          </a:p>
          <a:p>
            <a:pPr marL="342900" indent="-34290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Số lượng cá thể trong loài lớn.</a:t>
            </a:r>
          </a:p>
          <a:p>
            <a:pPr marL="342900" indent="-34290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Môi trường sống đa dạng: môi trường nước, môi trường cạn, trong lòng đất, không khí, trên cơ thể sinh vật khác,…</a:t>
            </a:r>
          </a:p>
        </p:txBody>
      </p:sp>
      <p:pic>
        <p:nvPicPr>
          <p:cNvPr id="11266" name="Picture 2" descr="[ SINH 7] MỘT SỐ THÂN MỀM KHÁ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964">
            <a:off x="7321540" y="3299479"/>
            <a:ext cx="4460630" cy="283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3364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yellow and black grasshopper on green leaf in close up photography during day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5705" y="-1033669"/>
            <a:ext cx="12700000" cy="84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656754" y="180892"/>
            <a:ext cx="10875081" cy="107156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b="1" smtClean="0">
                <a:solidFill>
                  <a:srgbClr val="66FF99"/>
                </a:solidFill>
                <a:latin typeface="000 DanPanosian TB" pitchFamily="2" charset="0"/>
              </a:rPr>
              <a:t>CÁM ƠN CÁC EM LẮNG NGHE</a:t>
            </a:r>
            <a:endParaRPr lang="zh-CN" altLang="en-US" sz="7200" b="1" dirty="0">
              <a:solidFill>
                <a:srgbClr val="66FF99"/>
              </a:solidFill>
              <a:latin typeface="000 DanPanosian T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12963" y="86366"/>
            <a:ext cx="4111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1194" y="86366"/>
            <a:ext cx="5188743" cy="1055597"/>
            <a:chOff x="1479488" y="172104"/>
            <a:chExt cx="5188743" cy="1055597"/>
          </a:xfrm>
        </p:grpSpPr>
        <p:grpSp>
          <p:nvGrpSpPr>
            <p:cNvPr id="15" name="组合 1"/>
            <p:cNvGrpSpPr/>
            <p:nvPr/>
          </p:nvGrpSpPr>
          <p:grpSpPr>
            <a:xfrm>
              <a:off x="1479488" y="183126"/>
              <a:ext cx="1042988" cy="1044575"/>
              <a:chOff x="2586185" y="1475223"/>
              <a:chExt cx="782241" cy="783431"/>
            </a:xfrm>
          </p:grpSpPr>
          <p:sp>
            <p:nvSpPr>
              <p:cNvPr id="16" name="椭圆 30"/>
              <p:cNvSpPr/>
              <p:nvPr>
                <p:custDataLst>
                  <p:tags r:id="rId4"/>
                </p:custDataLst>
              </p:nvPr>
            </p:nvSpPr>
            <p:spPr>
              <a:xfrm>
                <a:off x="2586185" y="1475223"/>
                <a:ext cx="782241" cy="783431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914377">
                  <a:defRPr/>
                </a:pPr>
                <a:endParaRPr lang="zh-CN" altLang="en-US" sz="1351" kern="0">
                  <a:solidFill>
                    <a:prstClr val="black"/>
                  </a:solidFill>
                  <a:latin typeface="Impact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椭圆 31"/>
              <p:cNvSpPr/>
              <p:nvPr>
                <p:custDataLst>
                  <p:tags r:id="rId5"/>
                </p:custDataLst>
              </p:nvPr>
            </p:nvSpPr>
            <p:spPr>
              <a:xfrm>
                <a:off x="2652860" y="1543088"/>
                <a:ext cx="648891" cy="6477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anchor="ctr"/>
              <a:lstStyle/>
              <a:p>
                <a:pPr algn="ctr" defTabSz="914377">
                  <a:defRPr/>
                </a:pPr>
                <a:endParaRPr lang="zh-CN" altLang="en-US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18" name="直接连接符 16"/>
            <p:cNvCxnSpPr>
              <a:cxnSpLocks noChangeShapeType="1"/>
            </p:cNvCxnSpPr>
            <p:nvPr>
              <p:custDataLst>
                <p:tags r:id="rId2"/>
              </p:custDataLst>
            </p:nvPr>
          </p:nvCxnSpPr>
          <p:spPr bwMode="auto">
            <a:xfrm>
              <a:off x="2522476" y="727651"/>
              <a:ext cx="3998912" cy="0"/>
            </a:xfrm>
            <a:prstGeom prst="line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矩形 4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433576" y="172104"/>
              <a:ext cx="4234655" cy="55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377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dirty="0" smtClean="0">
                  <a:solidFill>
                    <a:prstClr val="black"/>
                  </a:solidFill>
                  <a:latin typeface="#9Slide05 FS Blonde Script" panose="03000503000000000000" pitchFamily="65" charset="0"/>
                  <a:ea typeface="微软雅黑" panose="020B0503020204020204" pitchFamily="34" charset="-122"/>
                </a:rPr>
                <a:t>MỘT SỐ </a:t>
              </a:r>
              <a:r>
                <a:rPr lang="vi-VN" altLang="zh-CN" sz="2400" dirty="0" smtClean="0">
                  <a:solidFill>
                    <a:prstClr val="black"/>
                  </a:solidFill>
                  <a:latin typeface="#9Slide05 FS Blonde Script" panose="03000503000000000000" pitchFamily="65" charset="0"/>
                  <a:ea typeface="微软雅黑" panose="020B0503020204020204" pitchFamily="34" charset="-122"/>
                </a:rPr>
                <a:t>ĐỘNG</a:t>
              </a:r>
              <a:r>
                <a:rPr lang="en-US" altLang="zh-CN" sz="2400" dirty="0" smtClean="0">
                  <a:solidFill>
                    <a:prstClr val="black"/>
                  </a:solidFill>
                  <a:latin typeface="#9Slide05 FS Blonde Script" panose="03000503000000000000" pitchFamily="65" charset="0"/>
                  <a:ea typeface="微软雅黑" panose="020B0503020204020204" pitchFamily="34" charset="-122"/>
                </a:rPr>
                <a:t> VẬT MÀ EM BIẾT</a:t>
              </a:r>
              <a:endParaRPr lang="en-US" altLang="zh-CN" sz="2400" dirty="0">
                <a:solidFill>
                  <a:prstClr val="black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471" y="1215569"/>
            <a:ext cx="12160529" cy="5591888"/>
            <a:chOff x="14545" y="1266112"/>
            <a:chExt cx="12160529" cy="5591888"/>
          </a:xfrm>
        </p:grpSpPr>
        <p:pic>
          <p:nvPicPr>
            <p:cNvPr id="1028" name="Picture 4" descr="ta con voi - Top hay nhất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2" r="4731"/>
            <a:stretch/>
          </p:blipFill>
          <p:spPr bwMode="auto">
            <a:xfrm>
              <a:off x="1486392" y="1266113"/>
              <a:ext cx="2254314" cy="1716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iống trâu - Wikiwand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7" b="14009"/>
            <a:stretch/>
          </p:blipFill>
          <p:spPr bwMode="auto">
            <a:xfrm>
              <a:off x="14545" y="1266113"/>
              <a:ext cx="1471847" cy="1716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ách dạy chó con mới về nhà như thế nào?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44" r="12355"/>
            <a:stretch/>
          </p:blipFill>
          <p:spPr bwMode="auto">
            <a:xfrm>
              <a:off x="3740706" y="1266112"/>
              <a:ext cx="1651519" cy="1716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Vịt cỏ Hòa Bình – Bác Tô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1" t="7264" r="9517"/>
            <a:stretch/>
          </p:blipFill>
          <p:spPr bwMode="auto">
            <a:xfrm>
              <a:off x="10826807" y="1332161"/>
              <a:ext cx="1348267" cy="1758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Vì Sao Giống Mèo Phổ Biến Như Mèo Mướp Lại “Đốn Tim” Bao Người?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4" r="13416"/>
            <a:stretch/>
          </p:blipFill>
          <p:spPr bwMode="auto">
            <a:xfrm>
              <a:off x="5373011" y="1266112"/>
              <a:ext cx="1879407" cy="1716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n gà má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2418" y="1266112"/>
              <a:ext cx="1714196" cy="1716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Bò vàng | TRANG TRẠI BÒ GIỐNG TĨNH NĂM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7" r="11983"/>
            <a:stretch/>
          </p:blipFill>
          <p:spPr bwMode="auto">
            <a:xfrm>
              <a:off x="8799969" y="1266112"/>
              <a:ext cx="1858031" cy="1716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DIỆT CHUỘT, ĐUỔI CHUỘT VÀ CÁCH PHÒNG TRỪ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6"/>
            <a:stretch/>
          </p:blipFill>
          <p:spPr bwMode="auto">
            <a:xfrm>
              <a:off x="10145378" y="3227755"/>
              <a:ext cx="1661631" cy="1600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ình tượng loài Hổ trong tự nhiên, trong các nền văn hóa các quốc gia – Quà  Tặng Hoàng Gia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5" y="3152365"/>
              <a:ext cx="2829133" cy="159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ươu cao cổ sinh con - VnExpres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2" y="4913171"/>
              <a:ext cx="1818112" cy="1944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Gấu nâu – Wikipedia tiếng Việt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590" y="4913171"/>
              <a:ext cx="1459926" cy="1944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EO CON NUÔI THỊT 20KG - ANOVA FARM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30" b="14004"/>
            <a:stretch/>
          </p:blipFill>
          <p:spPr bwMode="auto">
            <a:xfrm>
              <a:off x="10109401" y="5341545"/>
              <a:ext cx="1978164" cy="1376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Kiểm soát Rắn - Công ty dịch vụ diệt mối và côn trù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228" y="3067341"/>
              <a:ext cx="2371140" cy="1611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2" descr="CÁO, SÓI, CHIM ƯNG - Muốn thành công hãy tháo hiểu | Đời Sống Số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75" r="18275"/>
            <a:stretch/>
          </p:blipFill>
          <p:spPr bwMode="auto">
            <a:xfrm>
              <a:off x="3298517" y="4913171"/>
              <a:ext cx="2360344" cy="1922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Báo săn – Wikipedia tiếng Việt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8861" y="4913171"/>
              <a:ext cx="1281862" cy="1922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Thức Ăn Cho Sóc Đất Là Gì? Cách Nuôi Sóc Đất Đúng Cách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723" y="4913171"/>
              <a:ext cx="1922793" cy="1922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Hình tượng con khỉ trong văn hóa – Wikipedia tiếng Việt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3516" y="4913171"/>
              <a:ext cx="1281862" cy="1922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Mộng mơ thấy con nai mang đến cho bạn những con số đề nào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07" y="3152364"/>
              <a:ext cx="2121849" cy="159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Nơi bán Mô hình sư tử Schleich 14373 giá rẻ nhất tháng 07/2021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81" b="19056"/>
            <a:stretch/>
          </p:blipFill>
          <p:spPr bwMode="auto">
            <a:xfrm>
              <a:off x="7545123" y="3180557"/>
              <a:ext cx="2240687" cy="156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31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ìm hiểu thông tin về kiến gỗ - Formica | Nanovina.co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31"/>
            <a:ext cx="2533305" cy="17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ó phải tất cả các loài sâu đều biến thành con bướm? | Hiệp Sĩ T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70931"/>
            <a:ext cx="2069052" cy="13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ấy 1 con nhện đang bò trên tường, 3 người có 3 phản ứng khác b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61" y="170931"/>
            <a:ext cx="2224870" cy="13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ỏ việc đi nuôi châu chấu | Báo Dân tr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31" y="170931"/>
            <a:ext cx="2640505" cy="13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ọ rùa và những lợi ích trong bảo vệ cây trồng - ĐG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134"/>
            <a:ext cx="1616421" cy="1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Tập tin:Bọ cánh cam Tả Phìn Hồ.jpg – Wikipedia tiếng Việ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1"/>
          <a:stretch/>
        </p:blipFill>
        <p:spPr bwMode="auto">
          <a:xfrm>
            <a:off x="1616422" y="1706134"/>
            <a:ext cx="1843128" cy="1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4" descr="ĐUÔNG DỪA LÀ CON GÌ? MỘT MÓN ĂN ĐỘC LẠ - DẠO MÁ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8636" y="170931"/>
            <a:ext cx="2475473" cy="1386265"/>
          </a:xfrm>
          <a:prstGeom prst="rect">
            <a:avLst/>
          </a:prstGeom>
        </p:spPr>
      </p:pic>
      <p:pic>
        <p:nvPicPr>
          <p:cNvPr id="4112" name="Picture 16" descr="Ruồi trâu có nguy hiểm không? CÁCH TRỊ ruồi trâu hiệu quả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79" y="1842291"/>
            <a:ext cx="2214002" cy="14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Tìm hiểu loài chuồn chuồn - Các loại chuồn chuồn ở Việt Nam - 10591 -  DragonFly Chuồn chuồ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10" y="1701871"/>
            <a:ext cx="2153073" cy="1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Con ong mật với tác dụng của con ong mật cùng cách dùng hiệu quả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3148"/>
            <a:ext cx="2679826" cy="16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Tìm hiểu về mắt ếc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073" y="1701869"/>
            <a:ext cx="2119371" cy="16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Tại sao con thằn lằn lại có thể tự đứt đuôi? - VnExpress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r="12312"/>
          <a:stretch/>
        </p:blipFill>
        <p:spPr bwMode="auto">
          <a:xfrm>
            <a:off x="7879883" y="1701870"/>
            <a:ext cx="2136619" cy="1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Bỉ bảo vệ tê giác bằng cách cưa ngắn sừ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827" y="3413148"/>
            <a:ext cx="2869948" cy="16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Con cừu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6" b="10728"/>
          <a:stretch/>
        </p:blipFill>
        <p:spPr bwMode="auto">
          <a:xfrm>
            <a:off x="8720530" y="4291343"/>
            <a:ext cx="3471469" cy="25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Cá sấu cổ đại chuyên ăn thịt chim khổng lồ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96" y="3603386"/>
            <a:ext cx="2655956" cy="15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Cùng tìm hiểu thông tin, cách sơ chế từ A đến Z về cua biể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" y="5111637"/>
            <a:ext cx="2484805" cy="16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Mực Trứng - Cá Hoàng Đế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826" y="5196959"/>
            <a:ext cx="2048342" cy="15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Bạch Tuộc – Hải Sản Sài Gò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06" y="5111637"/>
            <a:ext cx="1642060" cy="16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Cá He - TRẠI CÁ GIỐNG LÂM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03" y="5160609"/>
            <a:ext cx="2352445" cy="157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7877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á heo phát triển bộ não bởi nhu cầu giao tiếp cao hơn loài khác -  KhoaHoc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64" y="100523"/>
            <a:ext cx="3157994" cy="192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á mập trắng lớn đã quét sạch siêu cá mập Megalodon khổng lồ? | Báo Dân tr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r="11153"/>
          <a:stretch/>
        </p:blipFill>
        <p:spPr bwMode="auto">
          <a:xfrm>
            <a:off x="6051409" y="99250"/>
            <a:ext cx="2897109" cy="192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á voi sát thủ sống cả thế kỷ qua đời - Tuổi Trẻ Onl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r="33992"/>
          <a:stretch/>
        </p:blipFill>
        <p:spPr bwMode="auto">
          <a:xfrm>
            <a:off x="8948519" y="97978"/>
            <a:ext cx="1389032" cy="192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hững giai thoại thú vị về con trùn (giun đất) - Sfa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6647"/>
            <a:ext cx="2842788" cy="16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7 bài học từ đại b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89" y="2026647"/>
            <a:ext cx="2752254" cy="160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Giá chim bồ câu các loại ở Việt Nam - CHIM BỒ CÂU THỊT - GIỐNG: 0984.874.8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041" y="2024795"/>
            <a:ext cx="3103304" cy="16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on ốc sên - YouTub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46" y="2024795"/>
            <a:ext cx="2864588" cy="16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Tôm sú | Contom.vn - Website Người nuôi tô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89"/>
            <a:ext cx="3041964" cy="204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Phân biệt cá đuối Manta và cá đuối ó - Kênh Động Vậ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36126"/>
            <a:ext cx="2854809" cy="16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Giá cá lóc (0.5kg/con) - Bảng giá cá lóc đồng, giá cá lóc nuô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73" y="3716266"/>
            <a:ext cx="2438086" cy="183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Lươn đồng Nghệ An – Bác Tô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59" y="3636126"/>
            <a:ext cx="1612546" cy="16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Vì sao ăn thịt cóc có thể bị ngộ độc? | Khoẻ đẹp mỗi ngày | Thanh Niê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48673"/>
            <a:ext cx="2204624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A Pen by dungnd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4"/>
          <a:stretch/>
        </p:blipFill>
        <p:spPr bwMode="auto">
          <a:xfrm>
            <a:off x="7398182" y="3632890"/>
            <a:ext cx="2754785" cy="161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Con Cò Trắng Lớn Gia Cầm Động Vật - Ảnh miễn phí trên Pixaba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567" y="3637978"/>
            <a:ext cx="2128915" cy="321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Học “chim cánh cụt” cách thảo luận nhóm hiệu quả - Blue 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22" y="5248673"/>
            <a:ext cx="2289659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Gặp cú mèo là điềm gì ? Đánh số mấy ? Hóa giải ra sao ?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r="14945"/>
          <a:stretch/>
        </p:blipFill>
        <p:spPr bwMode="auto">
          <a:xfrm>
            <a:off x="10337551" y="97052"/>
            <a:ext cx="1901229" cy="192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BÀI HỌC NGỌC TRAI – Đỗ Cao Sa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81" y="5248673"/>
            <a:ext cx="2564418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2" name="Picture 42" descr="TPHCM: Đang say ngủ, bé gái bị rết cắn nhập viện | Báo Dân trí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88" y="5248673"/>
            <a:ext cx="3052879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11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0" t="-90000" r="-120000" b="-1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0b64d94-0e36-413b-800b-d276d0d543f8"/>
          <p:cNvGrpSpPr>
            <a:grpSpLocks noChangeAspect="1"/>
          </p:cNvGrpSpPr>
          <p:nvPr/>
        </p:nvGrpSpPr>
        <p:grpSpPr>
          <a:xfrm>
            <a:off x="4840850" y="0"/>
            <a:ext cx="7351155" cy="6858000"/>
            <a:chOff x="4840850" y="0"/>
            <a:chExt cx="7351155" cy="6858000"/>
          </a:xfrm>
        </p:grpSpPr>
        <p:sp>
          <p:nvSpPr>
            <p:cNvPr id="4" name="矩形 3"/>
            <p:cNvSpPr/>
            <p:nvPr/>
          </p:nvSpPr>
          <p:spPr>
            <a:xfrm>
              <a:off x="6094644" y="0"/>
              <a:ext cx="6097361" cy="6858000"/>
            </a:xfrm>
            <a:prstGeom prst="rect">
              <a:avLst/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086357" y="0"/>
              <a:ext cx="6101503" cy="6858000"/>
            </a:xfrm>
            <a:prstGeom prst="rect">
              <a:avLst/>
            </a:prstGeom>
            <a:solidFill>
              <a:srgbClr val="32D5E2">
                <a:alpha val="74902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弧形 5"/>
            <p:cNvSpPr/>
            <p:nvPr/>
          </p:nvSpPr>
          <p:spPr>
            <a:xfrm>
              <a:off x="6991900" y="995773"/>
              <a:ext cx="4288998" cy="4288995"/>
            </a:xfrm>
            <a:prstGeom prst="arc">
              <a:avLst>
                <a:gd name="adj1" fmla="val 20125963"/>
                <a:gd name="adj2" fmla="val 20857199"/>
              </a:avLst>
            </a:prstGeom>
            <a:noFill/>
            <a:ln w="381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弧形 6"/>
            <p:cNvSpPr/>
            <p:nvPr/>
          </p:nvSpPr>
          <p:spPr>
            <a:xfrm>
              <a:off x="7007102" y="995773"/>
              <a:ext cx="4288998" cy="4288995"/>
            </a:xfrm>
            <a:prstGeom prst="arc">
              <a:avLst>
                <a:gd name="adj1" fmla="val 21351872"/>
                <a:gd name="adj2" fmla="val 3708306"/>
              </a:avLst>
            </a:prstGeom>
            <a:noFill/>
            <a:ln w="38100" cap="rnd">
              <a:solidFill>
                <a:srgbClr val="3C493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弧形 7"/>
            <p:cNvSpPr/>
            <p:nvPr/>
          </p:nvSpPr>
          <p:spPr>
            <a:xfrm>
              <a:off x="6991900" y="980728"/>
              <a:ext cx="4288998" cy="4288995"/>
            </a:xfrm>
            <a:prstGeom prst="arc">
              <a:avLst>
                <a:gd name="adj1" fmla="val 19281250"/>
                <a:gd name="adj2" fmla="val 19714970"/>
              </a:avLst>
            </a:prstGeom>
            <a:noFill/>
            <a:ln w="38100" cap="rnd">
              <a:solidFill>
                <a:schemeClr val="accent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7266303" y="1332399"/>
              <a:ext cx="3740192" cy="3615744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840850" y="2315037"/>
              <a:ext cx="200497" cy="3297029"/>
              <a:chOff x="4840850" y="2746415"/>
              <a:chExt cx="200497" cy="3297029"/>
            </a:xfrm>
          </p:grpSpPr>
          <p:sp>
            <p:nvSpPr>
              <p:cNvPr id="50" name="任意多边形 49"/>
              <p:cNvSpPr>
                <a:spLocks/>
              </p:cNvSpPr>
              <p:nvPr/>
            </p:nvSpPr>
            <p:spPr bwMode="auto">
              <a:xfrm>
                <a:off x="4916414" y="2746415"/>
                <a:ext cx="57429" cy="57428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12 w 24"/>
                  <a:gd name="T5" fmla="*/ 0 h 24"/>
                  <a:gd name="T6" fmla="*/ 0 w 24"/>
                  <a:gd name="T7" fmla="*/ 12 h 24"/>
                  <a:gd name="T8" fmla="*/ 12 w 24"/>
                  <a:gd name="T9" fmla="*/ 24 h 24"/>
                  <a:gd name="T10" fmla="*/ 12 w 24"/>
                  <a:gd name="T11" fmla="*/ 4 h 24"/>
                  <a:gd name="T12" fmla="*/ 20 w 24"/>
                  <a:gd name="T13" fmla="*/ 12 h 24"/>
                  <a:gd name="T14" fmla="*/ 12 w 24"/>
                  <a:gd name="T15" fmla="*/ 20 h 24"/>
                  <a:gd name="T16" fmla="*/ 4 w 24"/>
                  <a:gd name="T17" fmla="*/ 12 h 24"/>
                  <a:gd name="T18" fmla="*/ 12 w 24"/>
                  <a:gd name="T1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9"/>
                      <a:pt x="6" y="24"/>
                      <a:pt x="12" y="24"/>
                    </a:cubicBezTo>
                    <a:close/>
                    <a:moveTo>
                      <a:pt x="12" y="4"/>
                    </a:moveTo>
                    <a:cubicBezTo>
                      <a:pt x="17" y="4"/>
                      <a:pt x="20" y="7"/>
                      <a:pt x="20" y="12"/>
                    </a:cubicBezTo>
                    <a:cubicBezTo>
                      <a:pt x="20" y="16"/>
                      <a:pt x="17" y="20"/>
                      <a:pt x="12" y="20"/>
                    </a:cubicBezTo>
                    <a:cubicBezTo>
                      <a:pt x="8" y="20"/>
                      <a:pt x="4" y="16"/>
                      <a:pt x="4" y="12"/>
                    </a:cubicBezTo>
                    <a:cubicBezTo>
                      <a:pt x="4" y="7"/>
                      <a:pt x="8" y="4"/>
                      <a:pt x="1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4840850" y="3822414"/>
                <a:ext cx="200497" cy="133999"/>
                <a:chOff x="4840850" y="4542576"/>
                <a:chExt cx="200497" cy="133999"/>
              </a:xfrm>
            </p:grpSpPr>
            <p:sp>
              <p:nvSpPr>
                <p:cNvPr id="40" name="任意多边形 39"/>
                <p:cNvSpPr>
                  <a:spLocks/>
                </p:cNvSpPr>
                <p:nvPr/>
              </p:nvSpPr>
              <p:spPr bwMode="auto">
                <a:xfrm>
                  <a:off x="5003061" y="4542576"/>
                  <a:ext cx="28211" cy="29218"/>
                </a:xfrm>
                <a:custGeom>
                  <a:avLst/>
                  <a:gdLst>
                    <a:gd name="T0" fmla="*/ 6 w 12"/>
                    <a:gd name="T1" fmla="*/ 12 h 12"/>
                    <a:gd name="T2" fmla="*/ 12 w 12"/>
                    <a:gd name="T3" fmla="*/ 6 h 12"/>
                    <a:gd name="T4" fmla="*/ 6 w 12"/>
                    <a:gd name="T5" fmla="*/ 0 h 12"/>
                    <a:gd name="T6" fmla="*/ 0 w 12"/>
                    <a:gd name="T7" fmla="*/ 6 h 12"/>
                    <a:gd name="T8" fmla="*/ 6 w 12"/>
                    <a:gd name="T9" fmla="*/ 12 h 12"/>
                    <a:gd name="T10" fmla="*/ 6 w 12"/>
                    <a:gd name="T11" fmla="*/ 4 h 12"/>
                    <a:gd name="T12" fmla="*/ 8 w 12"/>
                    <a:gd name="T13" fmla="*/ 6 h 12"/>
                    <a:gd name="T14" fmla="*/ 6 w 12"/>
                    <a:gd name="T15" fmla="*/ 8 h 12"/>
                    <a:gd name="T16" fmla="*/ 4 w 12"/>
                    <a:gd name="T17" fmla="*/ 6 h 12"/>
                    <a:gd name="T18" fmla="*/ 6 w 12"/>
                    <a:gd name="T19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12"/>
                      </a:moveTo>
                      <a:cubicBezTo>
                        <a:pt x="9" y="12"/>
                        <a:pt x="12" y="10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0"/>
                        <a:pt x="3" y="12"/>
                        <a:pt x="6" y="12"/>
                      </a:cubicBezTo>
                      <a:close/>
                      <a:moveTo>
                        <a:pt x="6" y="4"/>
                      </a:moveTo>
                      <a:cubicBezTo>
                        <a:pt x="7" y="4"/>
                        <a:pt x="8" y="5"/>
                        <a:pt x="8" y="6"/>
                      </a:cubicBezTo>
                      <a:cubicBezTo>
                        <a:pt x="8" y="8"/>
                        <a:pt x="7" y="8"/>
                        <a:pt x="6" y="8"/>
                      </a:cubicBezTo>
                      <a:cubicBezTo>
                        <a:pt x="5" y="8"/>
                        <a:pt x="4" y="8"/>
                        <a:pt x="4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任意多边形 40"/>
                <p:cNvSpPr>
                  <a:spLocks/>
                </p:cNvSpPr>
                <p:nvPr/>
              </p:nvSpPr>
              <p:spPr bwMode="auto">
                <a:xfrm>
                  <a:off x="4992985" y="4667508"/>
                  <a:ext cx="38286" cy="9067"/>
                </a:xfrm>
                <a:custGeom>
                  <a:avLst/>
                  <a:gdLst>
                    <a:gd name="T0" fmla="*/ 14 w 16"/>
                    <a:gd name="T1" fmla="*/ 0 h 4"/>
                    <a:gd name="T2" fmla="*/ 2 w 16"/>
                    <a:gd name="T3" fmla="*/ 0 h 4"/>
                    <a:gd name="T4" fmla="*/ 0 w 16"/>
                    <a:gd name="T5" fmla="*/ 2 h 4"/>
                    <a:gd name="T6" fmla="*/ 2 w 16"/>
                    <a:gd name="T7" fmla="*/ 4 h 4"/>
                    <a:gd name="T8" fmla="*/ 14 w 16"/>
                    <a:gd name="T9" fmla="*/ 4 h 4"/>
                    <a:gd name="T10" fmla="*/ 16 w 16"/>
                    <a:gd name="T11" fmla="*/ 2 h 4"/>
                    <a:gd name="T12" fmla="*/ 14 w 1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4">
                      <a:moveTo>
                        <a:pt x="1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4"/>
                        <a:pt x="2" y="4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4"/>
                        <a:pt x="16" y="4"/>
                        <a:pt x="16" y="2"/>
                      </a:cubicBezTo>
                      <a:cubicBezTo>
                        <a:pt x="16" y="1"/>
                        <a:pt x="15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任意多边形 41"/>
                <p:cNvSpPr>
                  <a:spLocks/>
                </p:cNvSpPr>
                <p:nvPr/>
              </p:nvSpPr>
              <p:spPr bwMode="auto">
                <a:xfrm>
                  <a:off x="5003061" y="4638290"/>
                  <a:ext cx="38286" cy="10075"/>
                </a:xfrm>
                <a:custGeom>
                  <a:avLst/>
                  <a:gdLst>
                    <a:gd name="T0" fmla="*/ 14 w 16"/>
                    <a:gd name="T1" fmla="*/ 0 h 4"/>
                    <a:gd name="T2" fmla="*/ 2 w 16"/>
                    <a:gd name="T3" fmla="*/ 0 h 4"/>
                    <a:gd name="T4" fmla="*/ 0 w 16"/>
                    <a:gd name="T5" fmla="*/ 2 h 4"/>
                    <a:gd name="T6" fmla="*/ 2 w 16"/>
                    <a:gd name="T7" fmla="*/ 4 h 4"/>
                    <a:gd name="T8" fmla="*/ 14 w 16"/>
                    <a:gd name="T9" fmla="*/ 4 h 4"/>
                    <a:gd name="T10" fmla="*/ 16 w 16"/>
                    <a:gd name="T11" fmla="*/ 2 h 4"/>
                    <a:gd name="T12" fmla="*/ 14 w 1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4">
                      <a:moveTo>
                        <a:pt x="1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4"/>
                        <a:pt x="2" y="4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4"/>
                        <a:pt x="16" y="4"/>
                        <a:pt x="16" y="2"/>
                      </a:cubicBezTo>
                      <a:cubicBezTo>
                        <a:pt x="16" y="1"/>
                        <a:pt x="15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任意多边形 42"/>
                <p:cNvSpPr>
                  <a:spLocks/>
                </p:cNvSpPr>
                <p:nvPr/>
              </p:nvSpPr>
              <p:spPr bwMode="auto">
                <a:xfrm>
                  <a:off x="5003061" y="4610079"/>
                  <a:ext cx="38286" cy="9067"/>
                </a:xfrm>
                <a:custGeom>
                  <a:avLst/>
                  <a:gdLst>
                    <a:gd name="T0" fmla="*/ 14 w 16"/>
                    <a:gd name="T1" fmla="*/ 0 h 4"/>
                    <a:gd name="T2" fmla="*/ 2 w 16"/>
                    <a:gd name="T3" fmla="*/ 0 h 4"/>
                    <a:gd name="T4" fmla="*/ 0 w 16"/>
                    <a:gd name="T5" fmla="*/ 2 h 4"/>
                    <a:gd name="T6" fmla="*/ 2 w 16"/>
                    <a:gd name="T7" fmla="*/ 4 h 4"/>
                    <a:gd name="T8" fmla="*/ 14 w 16"/>
                    <a:gd name="T9" fmla="*/ 4 h 4"/>
                    <a:gd name="T10" fmla="*/ 16 w 16"/>
                    <a:gd name="T11" fmla="*/ 2 h 4"/>
                    <a:gd name="T12" fmla="*/ 14 w 1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4">
                      <a:moveTo>
                        <a:pt x="1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4"/>
                        <a:pt x="2" y="4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4"/>
                        <a:pt x="16" y="4"/>
                        <a:pt x="16" y="2"/>
                      </a:cubicBezTo>
                      <a:cubicBezTo>
                        <a:pt x="16" y="1"/>
                        <a:pt x="15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任意多边形 43"/>
                <p:cNvSpPr>
                  <a:spLocks/>
                </p:cNvSpPr>
                <p:nvPr/>
              </p:nvSpPr>
              <p:spPr bwMode="auto">
                <a:xfrm>
                  <a:off x="4840850" y="4571794"/>
                  <a:ext cx="57429" cy="38286"/>
                </a:xfrm>
                <a:custGeom>
                  <a:avLst/>
                  <a:gdLst>
                    <a:gd name="T0" fmla="*/ 22 w 24"/>
                    <a:gd name="T1" fmla="*/ 0 h 16"/>
                    <a:gd name="T2" fmla="*/ 4 w 24"/>
                    <a:gd name="T3" fmla="*/ 1 h 16"/>
                    <a:gd name="T4" fmla="*/ 1 w 24"/>
                    <a:gd name="T5" fmla="*/ 3 h 16"/>
                    <a:gd name="T6" fmla="*/ 0 w 24"/>
                    <a:gd name="T7" fmla="*/ 14 h 16"/>
                    <a:gd name="T8" fmla="*/ 2 w 24"/>
                    <a:gd name="T9" fmla="*/ 16 h 16"/>
                    <a:gd name="T10" fmla="*/ 4 w 24"/>
                    <a:gd name="T11" fmla="*/ 14 h 16"/>
                    <a:gd name="T12" fmla="*/ 5 w 24"/>
                    <a:gd name="T13" fmla="*/ 7 h 16"/>
                    <a:gd name="T14" fmla="*/ 7 w 24"/>
                    <a:gd name="T15" fmla="*/ 5 h 16"/>
                    <a:gd name="T16" fmla="*/ 22 w 24"/>
                    <a:gd name="T17" fmla="*/ 4 h 16"/>
                    <a:gd name="T18" fmla="*/ 24 w 24"/>
                    <a:gd name="T19" fmla="*/ 2 h 16"/>
                    <a:gd name="T20" fmla="*/ 22 w 24"/>
                    <a:gd name="T2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16">
                      <a:moveTo>
                        <a:pt x="22" y="0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1"/>
                        <a:pt x="2" y="2"/>
                        <a:pt x="1" y="3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6"/>
                        <a:pt x="1" y="16"/>
                        <a:pt x="2" y="16"/>
                      </a:cubicBezTo>
                      <a:cubicBezTo>
                        <a:pt x="3" y="16"/>
                        <a:pt x="4" y="16"/>
                        <a:pt x="4" y="14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6"/>
                        <a:pt x="6" y="5"/>
                        <a:pt x="7" y="5"/>
                      </a:cubicBez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23" y="4"/>
                        <a:pt x="24" y="3"/>
                        <a:pt x="24" y="2"/>
                      </a:cubicBezTo>
                      <a:cubicBezTo>
                        <a:pt x="24" y="0"/>
                        <a:pt x="23" y="0"/>
                        <a:pt x="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4840850" y="4865930"/>
                <a:ext cx="200497" cy="133999"/>
                <a:chOff x="4840850" y="4542576"/>
                <a:chExt cx="200497" cy="133999"/>
              </a:xfrm>
            </p:grpSpPr>
            <p:sp>
              <p:nvSpPr>
                <p:cNvPr id="30" name="任意多边形 29"/>
                <p:cNvSpPr>
                  <a:spLocks/>
                </p:cNvSpPr>
                <p:nvPr/>
              </p:nvSpPr>
              <p:spPr bwMode="auto">
                <a:xfrm>
                  <a:off x="5003061" y="4542576"/>
                  <a:ext cx="28211" cy="29218"/>
                </a:xfrm>
                <a:custGeom>
                  <a:avLst/>
                  <a:gdLst>
                    <a:gd name="T0" fmla="*/ 6 w 12"/>
                    <a:gd name="T1" fmla="*/ 12 h 12"/>
                    <a:gd name="T2" fmla="*/ 12 w 12"/>
                    <a:gd name="T3" fmla="*/ 6 h 12"/>
                    <a:gd name="T4" fmla="*/ 6 w 12"/>
                    <a:gd name="T5" fmla="*/ 0 h 12"/>
                    <a:gd name="T6" fmla="*/ 0 w 12"/>
                    <a:gd name="T7" fmla="*/ 6 h 12"/>
                    <a:gd name="T8" fmla="*/ 6 w 12"/>
                    <a:gd name="T9" fmla="*/ 12 h 12"/>
                    <a:gd name="T10" fmla="*/ 6 w 12"/>
                    <a:gd name="T11" fmla="*/ 4 h 12"/>
                    <a:gd name="T12" fmla="*/ 8 w 12"/>
                    <a:gd name="T13" fmla="*/ 6 h 12"/>
                    <a:gd name="T14" fmla="*/ 6 w 12"/>
                    <a:gd name="T15" fmla="*/ 8 h 12"/>
                    <a:gd name="T16" fmla="*/ 4 w 12"/>
                    <a:gd name="T17" fmla="*/ 6 h 12"/>
                    <a:gd name="T18" fmla="*/ 6 w 12"/>
                    <a:gd name="T19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12"/>
                      </a:moveTo>
                      <a:cubicBezTo>
                        <a:pt x="9" y="12"/>
                        <a:pt x="12" y="10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0"/>
                        <a:pt x="3" y="12"/>
                        <a:pt x="6" y="12"/>
                      </a:cubicBezTo>
                      <a:close/>
                      <a:moveTo>
                        <a:pt x="6" y="4"/>
                      </a:moveTo>
                      <a:cubicBezTo>
                        <a:pt x="7" y="4"/>
                        <a:pt x="8" y="5"/>
                        <a:pt x="8" y="6"/>
                      </a:cubicBezTo>
                      <a:cubicBezTo>
                        <a:pt x="8" y="8"/>
                        <a:pt x="7" y="8"/>
                        <a:pt x="6" y="8"/>
                      </a:cubicBezTo>
                      <a:cubicBezTo>
                        <a:pt x="5" y="8"/>
                        <a:pt x="4" y="8"/>
                        <a:pt x="4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任意多边形 30"/>
                <p:cNvSpPr>
                  <a:spLocks/>
                </p:cNvSpPr>
                <p:nvPr/>
              </p:nvSpPr>
              <p:spPr bwMode="auto">
                <a:xfrm>
                  <a:off x="4992985" y="4667508"/>
                  <a:ext cx="38286" cy="9067"/>
                </a:xfrm>
                <a:custGeom>
                  <a:avLst/>
                  <a:gdLst>
                    <a:gd name="T0" fmla="*/ 14 w 16"/>
                    <a:gd name="T1" fmla="*/ 0 h 4"/>
                    <a:gd name="T2" fmla="*/ 2 w 16"/>
                    <a:gd name="T3" fmla="*/ 0 h 4"/>
                    <a:gd name="T4" fmla="*/ 0 w 16"/>
                    <a:gd name="T5" fmla="*/ 2 h 4"/>
                    <a:gd name="T6" fmla="*/ 2 w 16"/>
                    <a:gd name="T7" fmla="*/ 4 h 4"/>
                    <a:gd name="T8" fmla="*/ 14 w 16"/>
                    <a:gd name="T9" fmla="*/ 4 h 4"/>
                    <a:gd name="T10" fmla="*/ 16 w 16"/>
                    <a:gd name="T11" fmla="*/ 2 h 4"/>
                    <a:gd name="T12" fmla="*/ 14 w 1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4">
                      <a:moveTo>
                        <a:pt x="1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4"/>
                        <a:pt x="2" y="4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4"/>
                        <a:pt x="16" y="4"/>
                        <a:pt x="16" y="2"/>
                      </a:cubicBezTo>
                      <a:cubicBezTo>
                        <a:pt x="16" y="1"/>
                        <a:pt x="15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任意多边形 31"/>
                <p:cNvSpPr>
                  <a:spLocks/>
                </p:cNvSpPr>
                <p:nvPr/>
              </p:nvSpPr>
              <p:spPr bwMode="auto">
                <a:xfrm>
                  <a:off x="5003061" y="4638290"/>
                  <a:ext cx="38286" cy="10075"/>
                </a:xfrm>
                <a:custGeom>
                  <a:avLst/>
                  <a:gdLst>
                    <a:gd name="T0" fmla="*/ 14 w 16"/>
                    <a:gd name="T1" fmla="*/ 0 h 4"/>
                    <a:gd name="T2" fmla="*/ 2 w 16"/>
                    <a:gd name="T3" fmla="*/ 0 h 4"/>
                    <a:gd name="T4" fmla="*/ 0 w 16"/>
                    <a:gd name="T5" fmla="*/ 2 h 4"/>
                    <a:gd name="T6" fmla="*/ 2 w 16"/>
                    <a:gd name="T7" fmla="*/ 4 h 4"/>
                    <a:gd name="T8" fmla="*/ 14 w 16"/>
                    <a:gd name="T9" fmla="*/ 4 h 4"/>
                    <a:gd name="T10" fmla="*/ 16 w 16"/>
                    <a:gd name="T11" fmla="*/ 2 h 4"/>
                    <a:gd name="T12" fmla="*/ 14 w 1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4">
                      <a:moveTo>
                        <a:pt x="1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4"/>
                        <a:pt x="2" y="4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4"/>
                        <a:pt x="16" y="4"/>
                        <a:pt x="16" y="2"/>
                      </a:cubicBezTo>
                      <a:cubicBezTo>
                        <a:pt x="16" y="1"/>
                        <a:pt x="15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任意多边形 33"/>
                <p:cNvSpPr>
                  <a:spLocks/>
                </p:cNvSpPr>
                <p:nvPr/>
              </p:nvSpPr>
              <p:spPr bwMode="auto">
                <a:xfrm>
                  <a:off x="4840850" y="4571794"/>
                  <a:ext cx="57429" cy="38286"/>
                </a:xfrm>
                <a:custGeom>
                  <a:avLst/>
                  <a:gdLst>
                    <a:gd name="T0" fmla="*/ 22 w 24"/>
                    <a:gd name="T1" fmla="*/ 0 h 16"/>
                    <a:gd name="T2" fmla="*/ 4 w 24"/>
                    <a:gd name="T3" fmla="*/ 1 h 16"/>
                    <a:gd name="T4" fmla="*/ 1 w 24"/>
                    <a:gd name="T5" fmla="*/ 3 h 16"/>
                    <a:gd name="T6" fmla="*/ 0 w 24"/>
                    <a:gd name="T7" fmla="*/ 14 h 16"/>
                    <a:gd name="T8" fmla="*/ 2 w 24"/>
                    <a:gd name="T9" fmla="*/ 16 h 16"/>
                    <a:gd name="T10" fmla="*/ 4 w 24"/>
                    <a:gd name="T11" fmla="*/ 14 h 16"/>
                    <a:gd name="T12" fmla="*/ 5 w 24"/>
                    <a:gd name="T13" fmla="*/ 7 h 16"/>
                    <a:gd name="T14" fmla="*/ 7 w 24"/>
                    <a:gd name="T15" fmla="*/ 5 h 16"/>
                    <a:gd name="T16" fmla="*/ 22 w 24"/>
                    <a:gd name="T17" fmla="*/ 4 h 16"/>
                    <a:gd name="T18" fmla="*/ 24 w 24"/>
                    <a:gd name="T19" fmla="*/ 2 h 16"/>
                    <a:gd name="T20" fmla="*/ 22 w 24"/>
                    <a:gd name="T2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16">
                      <a:moveTo>
                        <a:pt x="22" y="0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1"/>
                        <a:pt x="2" y="2"/>
                        <a:pt x="1" y="3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6"/>
                        <a:pt x="1" y="16"/>
                        <a:pt x="2" y="16"/>
                      </a:cubicBezTo>
                      <a:cubicBezTo>
                        <a:pt x="3" y="16"/>
                        <a:pt x="4" y="16"/>
                        <a:pt x="4" y="14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6"/>
                        <a:pt x="6" y="5"/>
                        <a:pt x="7" y="5"/>
                      </a:cubicBez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23" y="4"/>
                        <a:pt x="24" y="3"/>
                        <a:pt x="24" y="2"/>
                      </a:cubicBezTo>
                      <a:cubicBezTo>
                        <a:pt x="24" y="0"/>
                        <a:pt x="23" y="0"/>
                        <a:pt x="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>
                <a:off x="4840850" y="5909445"/>
                <a:ext cx="200497" cy="133999"/>
                <a:chOff x="4840850" y="5909445"/>
                <a:chExt cx="200497" cy="133999"/>
              </a:xfrm>
            </p:grpSpPr>
            <p:sp>
              <p:nvSpPr>
                <p:cNvPr id="20" name="任意多边形 19"/>
                <p:cNvSpPr>
                  <a:spLocks/>
                </p:cNvSpPr>
                <p:nvPr/>
              </p:nvSpPr>
              <p:spPr bwMode="auto">
                <a:xfrm>
                  <a:off x="5003061" y="5909445"/>
                  <a:ext cx="28211" cy="29218"/>
                </a:xfrm>
                <a:custGeom>
                  <a:avLst/>
                  <a:gdLst>
                    <a:gd name="T0" fmla="*/ 6 w 12"/>
                    <a:gd name="T1" fmla="*/ 12 h 12"/>
                    <a:gd name="T2" fmla="*/ 12 w 12"/>
                    <a:gd name="T3" fmla="*/ 6 h 12"/>
                    <a:gd name="T4" fmla="*/ 6 w 12"/>
                    <a:gd name="T5" fmla="*/ 0 h 12"/>
                    <a:gd name="T6" fmla="*/ 0 w 12"/>
                    <a:gd name="T7" fmla="*/ 6 h 12"/>
                    <a:gd name="T8" fmla="*/ 6 w 12"/>
                    <a:gd name="T9" fmla="*/ 12 h 12"/>
                    <a:gd name="T10" fmla="*/ 6 w 12"/>
                    <a:gd name="T11" fmla="*/ 4 h 12"/>
                    <a:gd name="T12" fmla="*/ 8 w 12"/>
                    <a:gd name="T13" fmla="*/ 6 h 12"/>
                    <a:gd name="T14" fmla="*/ 6 w 12"/>
                    <a:gd name="T15" fmla="*/ 8 h 12"/>
                    <a:gd name="T16" fmla="*/ 4 w 12"/>
                    <a:gd name="T17" fmla="*/ 6 h 12"/>
                    <a:gd name="T18" fmla="*/ 6 w 12"/>
                    <a:gd name="T19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12"/>
                      </a:moveTo>
                      <a:cubicBezTo>
                        <a:pt x="9" y="12"/>
                        <a:pt x="12" y="10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0"/>
                        <a:pt x="3" y="12"/>
                        <a:pt x="6" y="12"/>
                      </a:cubicBezTo>
                      <a:close/>
                      <a:moveTo>
                        <a:pt x="6" y="4"/>
                      </a:moveTo>
                      <a:cubicBezTo>
                        <a:pt x="7" y="4"/>
                        <a:pt x="8" y="5"/>
                        <a:pt x="8" y="6"/>
                      </a:cubicBezTo>
                      <a:cubicBezTo>
                        <a:pt x="8" y="8"/>
                        <a:pt x="7" y="8"/>
                        <a:pt x="6" y="8"/>
                      </a:cubicBezTo>
                      <a:cubicBezTo>
                        <a:pt x="5" y="8"/>
                        <a:pt x="4" y="8"/>
                        <a:pt x="4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任意多边形 20"/>
                <p:cNvSpPr>
                  <a:spLocks/>
                </p:cNvSpPr>
                <p:nvPr/>
              </p:nvSpPr>
              <p:spPr bwMode="auto">
                <a:xfrm>
                  <a:off x="4992985" y="6034377"/>
                  <a:ext cx="38286" cy="9067"/>
                </a:xfrm>
                <a:custGeom>
                  <a:avLst/>
                  <a:gdLst>
                    <a:gd name="T0" fmla="*/ 14 w 16"/>
                    <a:gd name="T1" fmla="*/ 0 h 4"/>
                    <a:gd name="T2" fmla="*/ 2 w 16"/>
                    <a:gd name="T3" fmla="*/ 0 h 4"/>
                    <a:gd name="T4" fmla="*/ 0 w 16"/>
                    <a:gd name="T5" fmla="*/ 2 h 4"/>
                    <a:gd name="T6" fmla="*/ 2 w 16"/>
                    <a:gd name="T7" fmla="*/ 4 h 4"/>
                    <a:gd name="T8" fmla="*/ 14 w 16"/>
                    <a:gd name="T9" fmla="*/ 4 h 4"/>
                    <a:gd name="T10" fmla="*/ 16 w 16"/>
                    <a:gd name="T11" fmla="*/ 2 h 4"/>
                    <a:gd name="T12" fmla="*/ 14 w 1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4">
                      <a:moveTo>
                        <a:pt x="1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4"/>
                        <a:pt x="2" y="4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4"/>
                        <a:pt x="16" y="4"/>
                        <a:pt x="16" y="2"/>
                      </a:cubicBezTo>
                      <a:cubicBezTo>
                        <a:pt x="16" y="1"/>
                        <a:pt x="15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任意多边形 21"/>
                <p:cNvSpPr>
                  <a:spLocks/>
                </p:cNvSpPr>
                <p:nvPr/>
              </p:nvSpPr>
              <p:spPr bwMode="auto">
                <a:xfrm>
                  <a:off x="5003061" y="6005159"/>
                  <a:ext cx="38286" cy="10075"/>
                </a:xfrm>
                <a:custGeom>
                  <a:avLst/>
                  <a:gdLst>
                    <a:gd name="T0" fmla="*/ 14 w 16"/>
                    <a:gd name="T1" fmla="*/ 0 h 4"/>
                    <a:gd name="T2" fmla="*/ 2 w 16"/>
                    <a:gd name="T3" fmla="*/ 0 h 4"/>
                    <a:gd name="T4" fmla="*/ 0 w 16"/>
                    <a:gd name="T5" fmla="*/ 2 h 4"/>
                    <a:gd name="T6" fmla="*/ 2 w 16"/>
                    <a:gd name="T7" fmla="*/ 4 h 4"/>
                    <a:gd name="T8" fmla="*/ 14 w 16"/>
                    <a:gd name="T9" fmla="*/ 4 h 4"/>
                    <a:gd name="T10" fmla="*/ 16 w 16"/>
                    <a:gd name="T11" fmla="*/ 2 h 4"/>
                    <a:gd name="T12" fmla="*/ 14 w 1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4">
                      <a:moveTo>
                        <a:pt x="1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4"/>
                        <a:pt x="2" y="4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4"/>
                        <a:pt x="16" y="4"/>
                        <a:pt x="16" y="2"/>
                      </a:cubicBezTo>
                      <a:cubicBezTo>
                        <a:pt x="16" y="1"/>
                        <a:pt x="15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任意多边形 22"/>
                <p:cNvSpPr>
                  <a:spLocks/>
                </p:cNvSpPr>
                <p:nvPr/>
              </p:nvSpPr>
              <p:spPr bwMode="auto">
                <a:xfrm>
                  <a:off x="5003061" y="5976948"/>
                  <a:ext cx="38286" cy="9067"/>
                </a:xfrm>
                <a:custGeom>
                  <a:avLst/>
                  <a:gdLst>
                    <a:gd name="T0" fmla="*/ 14 w 16"/>
                    <a:gd name="T1" fmla="*/ 0 h 4"/>
                    <a:gd name="T2" fmla="*/ 2 w 16"/>
                    <a:gd name="T3" fmla="*/ 0 h 4"/>
                    <a:gd name="T4" fmla="*/ 0 w 16"/>
                    <a:gd name="T5" fmla="*/ 2 h 4"/>
                    <a:gd name="T6" fmla="*/ 2 w 16"/>
                    <a:gd name="T7" fmla="*/ 4 h 4"/>
                    <a:gd name="T8" fmla="*/ 14 w 16"/>
                    <a:gd name="T9" fmla="*/ 4 h 4"/>
                    <a:gd name="T10" fmla="*/ 16 w 16"/>
                    <a:gd name="T11" fmla="*/ 2 h 4"/>
                    <a:gd name="T12" fmla="*/ 14 w 1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4">
                      <a:moveTo>
                        <a:pt x="1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4"/>
                        <a:pt x="2" y="4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5" y="4"/>
                        <a:pt x="16" y="4"/>
                        <a:pt x="16" y="2"/>
                      </a:cubicBezTo>
                      <a:cubicBezTo>
                        <a:pt x="16" y="1"/>
                        <a:pt x="15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任意多边形 23"/>
                <p:cNvSpPr>
                  <a:spLocks/>
                </p:cNvSpPr>
                <p:nvPr/>
              </p:nvSpPr>
              <p:spPr bwMode="auto">
                <a:xfrm>
                  <a:off x="4840850" y="5938663"/>
                  <a:ext cx="57429" cy="38286"/>
                </a:xfrm>
                <a:custGeom>
                  <a:avLst/>
                  <a:gdLst>
                    <a:gd name="T0" fmla="*/ 22 w 24"/>
                    <a:gd name="T1" fmla="*/ 0 h 16"/>
                    <a:gd name="T2" fmla="*/ 4 w 24"/>
                    <a:gd name="T3" fmla="*/ 1 h 16"/>
                    <a:gd name="T4" fmla="*/ 1 w 24"/>
                    <a:gd name="T5" fmla="*/ 3 h 16"/>
                    <a:gd name="T6" fmla="*/ 0 w 24"/>
                    <a:gd name="T7" fmla="*/ 14 h 16"/>
                    <a:gd name="T8" fmla="*/ 2 w 24"/>
                    <a:gd name="T9" fmla="*/ 16 h 16"/>
                    <a:gd name="T10" fmla="*/ 4 w 24"/>
                    <a:gd name="T11" fmla="*/ 14 h 16"/>
                    <a:gd name="T12" fmla="*/ 5 w 24"/>
                    <a:gd name="T13" fmla="*/ 7 h 16"/>
                    <a:gd name="T14" fmla="*/ 7 w 24"/>
                    <a:gd name="T15" fmla="*/ 5 h 16"/>
                    <a:gd name="T16" fmla="*/ 22 w 24"/>
                    <a:gd name="T17" fmla="*/ 4 h 16"/>
                    <a:gd name="T18" fmla="*/ 24 w 24"/>
                    <a:gd name="T19" fmla="*/ 2 h 16"/>
                    <a:gd name="T20" fmla="*/ 22 w 24"/>
                    <a:gd name="T2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16">
                      <a:moveTo>
                        <a:pt x="22" y="0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1"/>
                        <a:pt x="2" y="2"/>
                        <a:pt x="1" y="3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6"/>
                        <a:pt x="1" y="16"/>
                        <a:pt x="2" y="16"/>
                      </a:cubicBezTo>
                      <a:cubicBezTo>
                        <a:pt x="3" y="16"/>
                        <a:pt x="4" y="16"/>
                        <a:pt x="4" y="14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6"/>
                        <a:pt x="6" y="5"/>
                        <a:pt x="7" y="5"/>
                      </a:cubicBez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23" y="4"/>
                        <a:pt x="24" y="3"/>
                        <a:pt x="24" y="2"/>
                      </a:cubicBezTo>
                      <a:cubicBezTo>
                        <a:pt x="24" y="0"/>
                        <a:pt x="23" y="0"/>
                        <a:pt x="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240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59" name="图片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09" y="-230279"/>
            <a:ext cx="1055308" cy="904048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48195" y="274321"/>
            <a:ext cx="5654664" cy="5966088"/>
            <a:chOff x="358346" y="1401980"/>
            <a:chExt cx="5544513" cy="5333797"/>
          </a:xfrm>
        </p:grpSpPr>
        <p:sp>
          <p:nvSpPr>
            <p:cNvPr id="2" name="Rounded Rectangle 1"/>
            <p:cNvSpPr/>
            <p:nvPr/>
          </p:nvSpPr>
          <p:spPr>
            <a:xfrm>
              <a:off x="358346" y="1401980"/>
              <a:ext cx="5544513" cy="5333797"/>
            </a:xfrm>
            <a:prstGeom prst="roundRect">
              <a:avLst>
                <a:gd name="adj" fmla="val 7227"/>
              </a:avLst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678556" y="1518764"/>
              <a:ext cx="4971999" cy="4999731"/>
            </a:xfrm>
            <a:prstGeom prst="roundRect">
              <a:avLst>
                <a:gd name="adj" fmla="val 398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just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 vật xung quang ta rất phong phú, đa dạng, thể hiện ở số lượng loài và môi trường. </a:t>
              </a:r>
            </a:p>
            <a:p>
              <a:pPr marL="342900" indent="-342900" algn="just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đến nay có khoảng 1,5 triệu loài động vật đã được xác định mô tả, định tên.</a:t>
              </a:r>
            </a:p>
            <a:p>
              <a:pPr marL="342900" indent="-342900" algn="just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 vật khắp nơi trên Trái Đất: dưới nước, trên cạn, trong đất, trong cơ thể sinh vật khác,…</a:t>
              </a:r>
            </a:p>
            <a:p>
              <a:pPr marL="342900" indent="-342900" algn="just">
                <a:lnSpc>
                  <a:spcPct val="110000"/>
                </a:lnSpc>
                <a:buFont typeface="Wingdings" panose="05000000000000000000" pitchFamily="2" charset="2"/>
                <a:buChar char="§"/>
              </a:pP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Hầu hết là những sinh vật đa bào nhân thực, dị dưỡng, tế bào không có thành và hầu hết có khả năng di chuyển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14" y="5037324"/>
            <a:ext cx="1625603" cy="18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93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reeform 6"/>
          <p:cNvSpPr>
            <a:spLocks/>
          </p:cNvSpPr>
          <p:nvPr/>
        </p:nvSpPr>
        <p:spPr bwMode="auto">
          <a:xfrm>
            <a:off x="5745163" y="3584576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3" name="Freeform 12"/>
          <p:cNvSpPr>
            <a:spLocks/>
          </p:cNvSpPr>
          <p:nvPr/>
        </p:nvSpPr>
        <p:spPr bwMode="auto">
          <a:xfrm>
            <a:off x="2201863" y="4457701"/>
            <a:ext cx="720725" cy="322263"/>
          </a:xfrm>
          <a:custGeom>
            <a:avLst/>
            <a:gdLst>
              <a:gd name="T0" fmla="*/ 6 w 173"/>
              <a:gd name="T1" fmla="*/ 73 h 73"/>
              <a:gd name="T2" fmla="*/ 40 w 173"/>
              <a:gd name="T3" fmla="*/ 24 h 73"/>
              <a:gd name="T4" fmla="*/ 57 w 173"/>
              <a:gd name="T5" fmla="*/ 29 h 73"/>
              <a:gd name="T6" fmla="*/ 94 w 173"/>
              <a:gd name="T7" fmla="*/ 0 h 73"/>
              <a:gd name="T8" fmla="*/ 128 w 173"/>
              <a:gd name="T9" fmla="*/ 39 h 73"/>
              <a:gd name="T10" fmla="*/ 140 w 173"/>
              <a:gd name="T11" fmla="*/ 36 h 73"/>
              <a:gd name="T12" fmla="*/ 173 w 173"/>
              <a:gd name="T13" fmla="*/ 69 h 73"/>
              <a:gd name="T14" fmla="*/ 173 w 173"/>
              <a:gd name="T15" fmla="*/ 73 h 73"/>
              <a:gd name="T16" fmla="*/ 6 w 173"/>
              <a:gd name="T17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3" h="73">
                <a:moveTo>
                  <a:pt x="6" y="73"/>
                </a:moveTo>
                <a:cubicBezTo>
                  <a:pt x="0" y="52"/>
                  <a:pt x="11" y="24"/>
                  <a:pt x="40" y="24"/>
                </a:cubicBezTo>
                <a:cubicBezTo>
                  <a:pt x="47" y="24"/>
                  <a:pt x="52" y="26"/>
                  <a:pt x="57" y="29"/>
                </a:cubicBezTo>
                <a:cubicBezTo>
                  <a:pt x="60" y="13"/>
                  <a:pt x="72" y="0"/>
                  <a:pt x="94" y="0"/>
                </a:cubicBezTo>
                <a:cubicBezTo>
                  <a:pt x="115" y="0"/>
                  <a:pt x="129" y="20"/>
                  <a:pt x="128" y="39"/>
                </a:cubicBezTo>
                <a:cubicBezTo>
                  <a:pt x="132" y="37"/>
                  <a:pt x="136" y="36"/>
                  <a:pt x="140" y="36"/>
                </a:cubicBezTo>
                <a:cubicBezTo>
                  <a:pt x="158" y="36"/>
                  <a:pt x="173" y="51"/>
                  <a:pt x="173" y="69"/>
                </a:cubicBezTo>
                <a:cubicBezTo>
                  <a:pt x="173" y="71"/>
                  <a:pt x="173" y="72"/>
                  <a:pt x="173" y="73"/>
                </a:cubicBezTo>
                <a:lnTo>
                  <a:pt x="6" y="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69" name="组合 568"/>
          <p:cNvGrpSpPr/>
          <p:nvPr/>
        </p:nvGrpSpPr>
        <p:grpSpPr>
          <a:xfrm>
            <a:off x="4976813" y="3060065"/>
            <a:ext cx="2379824" cy="3704955"/>
            <a:chOff x="412751" y="3773489"/>
            <a:chExt cx="1955800" cy="3044825"/>
          </a:xfrm>
        </p:grpSpPr>
        <p:sp>
          <p:nvSpPr>
            <p:cNvPr id="361" name="Freeform 10"/>
            <p:cNvSpPr>
              <a:spLocks/>
            </p:cNvSpPr>
            <p:nvPr/>
          </p:nvSpPr>
          <p:spPr bwMode="auto">
            <a:xfrm>
              <a:off x="1430338" y="3773489"/>
              <a:ext cx="541338" cy="273050"/>
            </a:xfrm>
            <a:custGeom>
              <a:avLst/>
              <a:gdLst>
                <a:gd name="T0" fmla="*/ 118 w 130"/>
                <a:gd name="T1" fmla="*/ 62 h 62"/>
                <a:gd name="T2" fmla="*/ 100 w 130"/>
                <a:gd name="T3" fmla="*/ 18 h 62"/>
                <a:gd name="T4" fmla="*/ 85 w 130"/>
                <a:gd name="T5" fmla="*/ 21 h 62"/>
                <a:gd name="T6" fmla="*/ 58 w 130"/>
                <a:gd name="T7" fmla="*/ 0 h 62"/>
                <a:gd name="T8" fmla="*/ 33 w 130"/>
                <a:gd name="T9" fmla="*/ 28 h 62"/>
                <a:gd name="T10" fmla="*/ 24 w 130"/>
                <a:gd name="T11" fmla="*/ 26 h 62"/>
                <a:gd name="T12" fmla="*/ 0 w 130"/>
                <a:gd name="T13" fmla="*/ 50 h 62"/>
                <a:gd name="T14" fmla="*/ 3 w 130"/>
                <a:gd name="T15" fmla="*/ 62 h 62"/>
                <a:gd name="T16" fmla="*/ 118 w 13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62">
                  <a:moveTo>
                    <a:pt x="118" y="62"/>
                  </a:moveTo>
                  <a:cubicBezTo>
                    <a:pt x="130" y="47"/>
                    <a:pt x="124" y="18"/>
                    <a:pt x="100" y="18"/>
                  </a:cubicBezTo>
                  <a:cubicBezTo>
                    <a:pt x="92" y="18"/>
                    <a:pt x="89" y="19"/>
                    <a:pt x="85" y="21"/>
                  </a:cubicBezTo>
                  <a:cubicBezTo>
                    <a:pt x="83" y="10"/>
                    <a:pt x="74" y="0"/>
                    <a:pt x="58" y="0"/>
                  </a:cubicBezTo>
                  <a:cubicBezTo>
                    <a:pt x="43" y="0"/>
                    <a:pt x="32" y="14"/>
                    <a:pt x="33" y="28"/>
                  </a:cubicBezTo>
                  <a:cubicBezTo>
                    <a:pt x="30" y="27"/>
                    <a:pt x="27" y="26"/>
                    <a:pt x="24" y="26"/>
                  </a:cubicBezTo>
                  <a:cubicBezTo>
                    <a:pt x="10" y="26"/>
                    <a:pt x="0" y="37"/>
                    <a:pt x="0" y="50"/>
                  </a:cubicBezTo>
                  <a:cubicBezTo>
                    <a:pt x="0" y="54"/>
                    <a:pt x="1" y="58"/>
                    <a:pt x="3" y="62"/>
                  </a:cubicBezTo>
                  <a:lnTo>
                    <a:pt x="118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282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284"/>
            <p:cNvSpPr>
              <a:spLocks/>
            </p:cNvSpPr>
            <p:nvPr/>
          </p:nvSpPr>
          <p:spPr bwMode="auto">
            <a:xfrm>
              <a:off x="1638301" y="4705351"/>
              <a:ext cx="730250" cy="763588"/>
            </a:xfrm>
            <a:custGeom>
              <a:avLst/>
              <a:gdLst>
                <a:gd name="T0" fmla="*/ 118 w 175"/>
                <a:gd name="T1" fmla="*/ 44 h 173"/>
                <a:gd name="T2" fmla="*/ 107 w 175"/>
                <a:gd name="T3" fmla="*/ 43 h 173"/>
                <a:gd name="T4" fmla="*/ 71 w 175"/>
                <a:gd name="T5" fmla="*/ 9 h 173"/>
                <a:gd name="T6" fmla="*/ 46 w 175"/>
                <a:gd name="T7" fmla="*/ 96 h 173"/>
                <a:gd name="T8" fmla="*/ 97 w 175"/>
                <a:gd name="T9" fmla="*/ 167 h 173"/>
                <a:gd name="T10" fmla="*/ 169 w 175"/>
                <a:gd name="T11" fmla="*/ 116 h 173"/>
                <a:gd name="T12" fmla="*/ 118 w 175"/>
                <a:gd name="T13" fmla="*/ 4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73">
                  <a:moveTo>
                    <a:pt x="118" y="44"/>
                  </a:moveTo>
                  <a:cubicBezTo>
                    <a:pt x="114" y="43"/>
                    <a:pt x="110" y="43"/>
                    <a:pt x="107" y="43"/>
                  </a:cubicBezTo>
                  <a:cubicBezTo>
                    <a:pt x="103" y="27"/>
                    <a:pt x="92" y="12"/>
                    <a:pt x="71" y="9"/>
                  </a:cubicBezTo>
                  <a:cubicBezTo>
                    <a:pt x="17" y="0"/>
                    <a:pt x="0" y="78"/>
                    <a:pt x="46" y="96"/>
                  </a:cubicBezTo>
                  <a:cubicBezTo>
                    <a:pt x="41" y="129"/>
                    <a:pt x="64" y="162"/>
                    <a:pt x="97" y="167"/>
                  </a:cubicBezTo>
                  <a:cubicBezTo>
                    <a:pt x="131" y="173"/>
                    <a:pt x="164" y="149"/>
                    <a:pt x="169" y="116"/>
                  </a:cubicBezTo>
                  <a:cubicBezTo>
                    <a:pt x="175" y="82"/>
                    <a:pt x="151" y="49"/>
                    <a:pt x="118" y="4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285"/>
            <p:cNvSpPr>
              <a:spLocks/>
            </p:cNvSpPr>
            <p:nvPr/>
          </p:nvSpPr>
          <p:spPr bwMode="auto">
            <a:xfrm>
              <a:off x="412751" y="4506914"/>
              <a:ext cx="738188" cy="1004888"/>
            </a:xfrm>
            <a:custGeom>
              <a:avLst/>
              <a:gdLst>
                <a:gd name="T0" fmla="*/ 157 w 177"/>
                <a:gd name="T1" fmla="*/ 80 h 228"/>
                <a:gd name="T2" fmla="*/ 169 w 177"/>
                <a:gd name="T3" fmla="*/ 60 h 228"/>
                <a:gd name="T4" fmla="*/ 169 w 177"/>
                <a:gd name="T5" fmla="*/ 35 h 228"/>
                <a:gd name="T6" fmla="*/ 156 w 177"/>
                <a:gd name="T7" fmla="*/ 13 h 228"/>
                <a:gd name="T8" fmla="*/ 136 w 177"/>
                <a:gd name="T9" fmla="*/ 2 h 228"/>
                <a:gd name="T10" fmla="*/ 112 w 177"/>
                <a:gd name="T11" fmla="*/ 2 h 228"/>
                <a:gd name="T12" fmla="*/ 92 w 177"/>
                <a:gd name="T13" fmla="*/ 13 h 228"/>
                <a:gd name="T14" fmla="*/ 80 w 177"/>
                <a:gd name="T15" fmla="*/ 35 h 228"/>
                <a:gd name="T16" fmla="*/ 78 w 177"/>
                <a:gd name="T17" fmla="*/ 52 h 228"/>
                <a:gd name="T18" fmla="*/ 45 w 177"/>
                <a:gd name="T19" fmla="*/ 119 h 228"/>
                <a:gd name="T20" fmla="*/ 68 w 177"/>
                <a:gd name="T21" fmla="*/ 221 h 228"/>
                <a:gd name="T22" fmla="*/ 91 w 177"/>
                <a:gd name="T23" fmla="*/ 217 h 228"/>
                <a:gd name="T24" fmla="*/ 120 w 177"/>
                <a:gd name="T25" fmla="*/ 228 h 228"/>
                <a:gd name="T26" fmla="*/ 120 w 177"/>
                <a:gd name="T27" fmla="*/ 140 h 228"/>
                <a:gd name="T28" fmla="*/ 115 w 177"/>
                <a:gd name="T29" fmla="*/ 140 h 228"/>
                <a:gd name="T30" fmla="*/ 134 w 177"/>
                <a:gd name="T31" fmla="*/ 93 h 228"/>
                <a:gd name="T32" fmla="*/ 156 w 177"/>
                <a:gd name="T33" fmla="*/ 81 h 228"/>
                <a:gd name="T34" fmla="*/ 157 w 177"/>
                <a:gd name="T35" fmla="*/ 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7" h="228">
                  <a:moveTo>
                    <a:pt x="157" y="80"/>
                  </a:moveTo>
                  <a:cubicBezTo>
                    <a:pt x="162" y="74"/>
                    <a:pt x="166" y="68"/>
                    <a:pt x="169" y="60"/>
                  </a:cubicBezTo>
                  <a:cubicBezTo>
                    <a:pt x="171" y="52"/>
                    <a:pt x="171" y="43"/>
                    <a:pt x="169" y="35"/>
                  </a:cubicBezTo>
                  <a:cubicBezTo>
                    <a:pt x="165" y="27"/>
                    <a:pt x="163" y="20"/>
                    <a:pt x="156" y="13"/>
                  </a:cubicBezTo>
                  <a:cubicBezTo>
                    <a:pt x="150" y="8"/>
                    <a:pt x="144" y="4"/>
                    <a:pt x="136" y="2"/>
                  </a:cubicBezTo>
                  <a:cubicBezTo>
                    <a:pt x="127" y="0"/>
                    <a:pt x="121" y="0"/>
                    <a:pt x="112" y="2"/>
                  </a:cubicBezTo>
                  <a:cubicBezTo>
                    <a:pt x="104" y="4"/>
                    <a:pt x="98" y="8"/>
                    <a:pt x="92" y="13"/>
                  </a:cubicBezTo>
                  <a:cubicBezTo>
                    <a:pt x="85" y="20"/>
                    <a:pt x="83" y="27"/>
                    <a:pt x="80" y="35"/>
                  </a:cubicBezTo>
                  <a:cubicBezTo>
                    <a:pt x="78" y="41"/>
                    <a:pt x="78" y="47"/>
                    <a:pt x="78" y="52"/>
                  </a:cubicBezTo>
                  <a:cubicBezTo>
                    <a:pt x="46" y="58"/>
                    <a:pt x="35" y="93"/>
                    <a:pt x="45" y="119"/>
                  </a:cubicBezTo>
                  <a:cubicBezTo>
                    <a:pt x="0" y="140"/>
                    <a:pt x="8" y="221"/>
                    <a:pt x="68" y="221"/>
                  </a:cubicBezTo>
                  <a:cubicBezTo>
                    <a:pt x="77" y="221"/>
                    <a:pt x="84" y="220"/>
                    <a:pt x="91" y="217"/>
                  </a:cubicBezTo>
                  <a:cubicBezTo>
                    <a:pt x="98" y="224"/>
                    <a:pt x="107" y="228"/>
                    <a:pt x="120" y="228"/>
                  </a:cubicBezTo>
                  <a:cubicBezTo>
                    <a:pt x="177" y="228"/>
                    <a:pt x="177" y="140"/>
                    <a:pt x="120" y="140"/>
                  </a:cubicBezTo>
                  <a:cubicBezTo>
                    <a:pt x="118" y="140"/>
                    <a:pt x="117" y="140"/>
                    <a:pt x="115" y="140"/>
                  </a:cubicBezTo>
                  <a:cubicBezTo>
                    <a:pt x="130" y="130"/>
                    <a:pt x="137" y="111"/>
                    <a:pt x="134" y="93"/>
                  </a:cubicBezTo>
                  <a:cubicBezTo>
                    <a:pt x="143" y="91"/>
                    <a:pt x="150" y="87"/>
                    <a:pt x="156" y="81"/>
                  </a:cubicBezTo>
                  <a:lnTo>
                    <a:pt x="157" y="8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286"/>
            <p:cNvSpPr>
              <a:spLocks/>
            </p:cNvSpPr>
            <p:nvPr/>
          </p:nvSpPr>
          <p:spPr bwMode="auto">
            <a:xfrm>
              <a:off x="787401" y="4368801"/>
              <a:ext cx="1268413" cy="1303338"/>
            </a:xfrm>
            <a:custGeom>
              <a:avLst/>
              <a:gdLst>
                <a:gd name="T0" fmla="*/ 267 w 304"/>
                <a:gd name="T1" fmla="*/ 124 h 295"/>
                <a:gd name="T2" fmla="*/ 279 w 304"/>
                <a:gd name="T3" fmla="*/ 87 h 295"/>
                <a:gd name="T4" fmla="*/ 260 w 304"/>
                <a:gd name="T5" fmla="*/ 41 h 295"/>
                <a:gd name="T6" fmla="*/ 231 w 304"/>
                <a:gd name="T7" fmla="*/ 24 h 295"/>
                <a:gd name="T8" fmla="*/ 197 w 304"/>
                <a:gd name="T9" fmla="*/ 24 h 295"/>
                <a:gd name="T10" fmla="*/ 193 w 304"/>
                <a:gd name="T11" fmla="*/ 25 h 295"/>
                <a:gd name="T12" fmla="*/ 171 w 304"/>
                <a:gd name="T13" fmla="*/ 36 h 295"/>
                <a:gd name="T14" fmla="*/ 158 w 304"/>
                <a:gd name="T15" fmla="*/ 19 h 295"/>
                <a:gd name="T16" fmla="*/ 114 w 304"/>
                <a:gd name="T17" fmla="*/ 0 h 295"/>
                <a:gd name="T18" fmla="*/ 97 w 304"/>
                <a:gd name="T19" fmla="*/ 2 h 295"/>
                <a:gd name="T20" fmla="*/ 70 w 304"/>
                <a:gd name="T21" fmla="*/ 19 h 295"/>
                <a:gd name="T22" fmla="*/ 66 w 304"/>
                <a:gd name="T23" fmla="*/ 22 h 295"/>
                <a:gd name="T24" fmla="*/ 50 w 304"/>
                <a:gd name="T25" fmla="*/ 50 h 295"/>
                <a:gd name="T26" fmla="*/ 47 w 304"/>
                <a:gd name="T27" fmla="*/ 66 h 295"/>
                <a:gd name="T28" fmla="*/ 48 w 304"/>
                <a:gd name="T29" fmla="*/ 76 h 295"/>
                <a:gd name="T30" fmla="*/ 19 w 304"/>
                <a:gd name="T31" fmla="*/ 92 h 295"/>
                <a:gd name="T32" fmla="*/ 2 w 304"/>
                <a:gd name="T33" fmla="*/ 131 h 295"/>
                <a:gd name="T34" fmla="*/ 19 w 304"/>
                <a:gd name="T35" fmla="*/ 170 h 295"/>
                <a:gd name="T36" fmla="*/ 22 w 304"/>
                <a:gd name="T37" fmla="*/ 174 h 295"/>
                <a:gd name="T38" fmla="*/ 62 w 304"/>
                <a:gd name="T39" fmla="*/ 259 h 295"/>
                <a:gd name="T40" fmla="*/ 92 w 304"/>
                <a:gd name="T41" fmla="*/ 250 h 295"/>
                <a:gd name="T42" fmla="*/ 108 w 304"/>
                <a:gd name="T43" fmla="*/ 277 h 295"/>
                <a:gd name="T44" fmla="*/ 150 w 304"/>
                <a:gd name="T45" fmla="*/ 295 h 295"/>
                <a:gd name="T46" fmla="*/ 192 w 304"/>
                <a:gd name="T47" fmla="*/ 277 h 295"/>
                <a:gd name="T48" fmla="*/ 209 w 304"/>
                <a:gd name="T49" fmla="*/ 242 h 295"/>
                <a:gd name="T50" fmla="*/ 238 w 304"/>
                <a:gd name="T51" fmla="*/ 249 h 295"/>
                <a:gd name="T52" fmla="*/ 304 w 304"/>
                <a:gd name="T53" fmla="*/ 183 h 295"/>
                <a:gd name="T54" fmla="*/ 267 w 304"/>
                <a:gd name="T55" fmla="*/ 1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4" h="295">
                  <a:moveTo>
                    <a:pt x="267" y="124"/>
                  </a:moveTo>
                  <a:cubicBezTo>
                    <a:pt x="275" y="114"/>
                    <a:pt x="279" y="101"/>
                    <a:pt x="279" y="87"/>
                  </a:cubicBezTo>
                  <a:cubicBezTo>
                    <a:pt x="279" y="70"/>
                    <a:pt x="272" y="53"/>
                    <a:pt x="260" y="41"/>
                  </a:cubicBezTo>
                  <a:cubicBezTo>
                    <a:pt x="252" y="33"/>
                    <a:pt x="242" y="27"/>
                    <a:pt x="231" y="24"/>
                  </a:cubicBezTo>
                  <a:cubicBezTo>
                    <a:pt x="220" y="21"/>
                    <a:pt x="208" y="21"/>
                    <a:pt x="197" y="24"/>
                  </a:cubicBezTo>
                  <a:cubicBezTo>
                    <a:pt x="195" y="25"/>
                    <a:pt x="194" y="25"/>
                    <a:pt x="193" y="25"/>
                  </a:cubicBezTo>
                  <a:cubicBezTo>
                    <a:pt x="185" y="28"/>
                    <a:pt x="177" y="31"/>
                    <a:pt x="171" y="36"/>
                  </a:cubicBezTo>
                  <a:cubicBezTo>
                    <a:pt x="168" y="30"/>
                    <a:pt x="164" y="24"/>
                    <a:pt x="158" y="19"/>
                  </a:cubicBezTo>
                  <a:cubicBezTo>
                    <a:pt x="147" y="7"/>
                    <a:pt x="131" y="0"/>
                    <a:pt x="114" y="0"/>
                  </a:cubicBezTo>
                  <a:cubicBezTo>
                    <a:pt x="108" y="1"/>
                    <a:pt x="103" y="2"/>
                    <a:pt x="97" y="2"/>
                  </a:cubicBezTo>
                  <a:cubicBezTo>
                    <a:pt x="87" y="5"/>
                    <a:pt x="77" y="11"/>
                    <a:pt x="70" y="19"/>
                  </a:cubicBezTo>
                  <a:cubicBezTo>
                    <a:pt x="68" y="20"/>
                    <a:pt x="67" y="21"/>
                    <a:pt x="66" y="22"/>
                  </a:cubicBezTo>
                  <a:cubicBezTo>
                    <a:pt x="58" y="30"/>
                    <a:pt x="53" y="39"/>
                    <a:pt x="50" y="50"/>
                  </a:cubicBezTo>
                  <a:cubicBezTo>
                    <a:pt x="49" y="55"/>
                    <a:pt x="48" y="61"/>
                    <a:pt x="47" y="66"/>
                  </a:cubicBezTo>
                  <a:cubicBezTo>
                    <a:pt x="47" y="70"/>
                    <a:pt x="48" y="73"/>
                    <a:pt x="48" y="76"/>
                  </a:cubicBezTo>
                  <a:cubicBezTo>
                    <a:pt x="37" y="78"/>
                    <a:pt x="27" y="84"/>
                    <a:pt x="19" y="92"/>
                  </a:cubicBezTo>
                  <a:cubicBezTo>
                    <a:pt x="8" y="102"/>
                    <a:pt x="2" y="116"/>
                    <a:pt x="2" y="131"/>
                  </a:cubicBezTo>
                  <a:cubicBezTo>
                    <a:pt x="2" y="146"/>
                    <a:pt x="8" y="160"/>
                    <a:pt x="19" y="170"/>
                  </a:cubicBezTo>
                  <a:cubicBezTo>
                    <a:pt x="20" y="172"/>
                    <a:pt x="21" y="173"/>
                    <a:pt x="22" y="174"/>
                  </a:cubicBezTo>
                  <a:cubicBezTo>
                    <a:pt x="0" y="204"/>
                    <a:pt x="13" y="259"/>
                    <a:pt x="62" y="259"/>
                  </a:cubicBezTo>
                  <a:cubicBezTo>
                    <a:pt x="74" y="259"/>
                    <a:pt x="84" y="255"/>
                    <a:pt x="92" y="250"/>
                  </a:cubicBezTo>
                  <a:cubicBezTo>
                    <a:pt x="95" y="260"/>
                    <a:pt x="100" y="270"/>
                    <a:pt x="108" y="277"/>
                  </a:cubicBezTo>
                  <a:cubicBezTo>
                    <a:pt x="119" y="288"/>
                    <a:pt x="134" y="295"/>
                    <a:pt x="150" y="295"/>
                  </a:cubicBezTo>
                  <a:cubicBezTo>
                    <a:pt x="166" y="295"/>
                    <a:pt x="181" y="288"/>
                    <a:pt x="192" y="277"/>
                  </a:cubicBezTo>
                  <a:cubicBezTo>
                    <a:pt x="202" y="268"/>
                    <a:pt x="208" y="255"/>
                    <a:pt x="209" y="242"/>
                  </a:cubicBezTo>
                  <a:cubicBezTo>
                    <a:pt x="218" y="247"/>
                    <a:pt x="227" y="249"/>
                    <a:pt x="238" y="249"/>
                  </a:cubicBezTo>
                  <a:cubicBezTo>
                    <a:pt x="274" y="249"/>
                    <a:pt x="304" y="219"/>
                    <a:pt x="304" y="183"/>
                  </a:cubicBezTo>
                  <a:cubicBezTo>
                    <a:pt x="304" y="158"/>
                    <a:pt x="288" y="135"/>
                    <a:pt x="267" y="124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287"/>
            <p:cNvSpPr>
              <a:spLocks noEditPoints="1"/>
            </p:cNvSpPr>
            <p:nvPr/>
          </p:nvSpPr>
          <p:spPr bwMode="auto">
            <a:xfrm>
              <a:off x="1446213" y="4448176"/>
              <a:ext cx="901700" cy="1152525"/>
            </a:xfrm>
            <a:custGeom>
              <a:avLst/>
              <a:gdLst>
                <a:gd name="T0" fmla="*/ 33 w 216"/>
                <a:gd name="T1" fmla="*/ 261 h 261"/>
                <a:gd name="T2" fmla="*/ 33 w 216"/>
                <a:gd name="T3" fmla="*/ 260 h 261"/>
                <a:gd name="T4" fmla="*/ 33 w 216"/>
                <a:gd name="T5" fmla="*/ 260 h 261"/>
                <a:gd name="T6" fmla="*/ 33 w 216"/>
                <a:gd name="T7" fmla="*/ 260 h 261"/>
                <a:gd name="T8" fmla="*/ 33 w 216"/>
                <a:gd name="T9" fmla="*/ 260 h 261"/>
                <a:gd name="T10" fmla="*/ 34 w 216"/>
                <a:gd name="T11" fmla="*/ 260 h 261"/>
                <a:gd name="T12" fmla="*/ 34 w 216"/>
                <a:gd name="T13" fmla="*/ 260 h 261"/>
                <a:gd name="T14" fmla="*/ 34 w 216"/>
                <a:gd name="T15" fmla="*/ 259 h 261"/>
                <a:gd name="T16" fmla="*/ 34 w 216"/>
                <a:gd name="T17" fmla="*/ 259 h 261"/>
                <a:gd name="T18" fmla="*/ 34 w 216"/>
                <a:gd name="T19" fmla="*/ 259 h 261"/>
                <a:gd name="T20" fmla="*/ 80 w 216"/>
                <a:gd name="T21" fmla="*/ 231 h 261"/>
                <a:gd name="T22" fmla="*/ 80 w 216"/>
                <a:gd name="T23" fmla="*/ 231 h 261"/>
                <a:gd name="T24" fmla="*/ 80 w 216"/>
                <a:gd name="T25" fmla="*/ 231 h 261"/>
                <a:gd name="T26" fmla="*/ 80 w 216"/>
                <a:gd name="T27" fmla="*/ 231 h 261"/>
                <a:gd name="T28" fmla="*/ 81 w 216"/>
                <a:gd name="T29" fmla="*/ 231 h 261"/>
                <a:gd name="T30" fmla="*/ 154 w 216"/>
                <a:gd name="T31" fmla="*/ 101 h 261"/>
                <a:gd name="T32" fmla="*/ 164 w 216"/>
                <a:gd name="T33" fmla="*/ 102 h 261"/>
                <a:gd name="T34" fmla="*/ 153 w 216"/>
                <a:gd name="T35" fmla="*/ 101 h 261"/>
                <a:gd name="T36" fmla="*/ 152 w 216"/>
                <a:gd name="T37" fmla="*/ 101 h 261"/>
                <a:gd name="T38" fmla="*/ 152 w 216"/>
                <a:gd name="T39" fmla="*/ 101 h 261"/>
                <a:gd name="T40" fmla="*/ 152 w 216"/>
                <a:gd name="T41" fmla="*/ 101 h 261"/>
                <a:gd name="T42" fmla="*/ 152 w 216"/>
                <a:gd name="T43" fmla="*/ 101 h 261"/>
                <a:gd name="T44" fmla="*/ 152 w 216"/>
                <a:gd name="T45" fmla="*/ 101 h 261"/>
                <a:gd name="T46" fmla="*/ 152 w 216"/>
                <a:gd name="T47" fmla="*/ 100 h 261"/>
                <a:gd name="T48" fmla="*/ 152 w 216"/>
                <a:gd name="T49" fmla="*/ 100 h 261"/>
                <a:gd name="T50" fmla="*/ 152 w 216"/>
                <a:gd name="T51" fmla="*/ 100 h 261"/>
                <a:gd name="T52" fmla="*/ 152 w 216"/>
                <a:gd name="T53" fmla="*/ 100 h 261"/>
                <a:gd name="T54" fmla="*/ 152 w 216"/>
                <a:gd name="T55" fmla="*/ 100 h 261"/>
                <a:gd name="T56" fmla="*/ 152 w 216"/>
                <a:gd name="T57" fmla="*/ 100 h 261"/>
                <a:gd name="T58" fmla="*/ 152 w 216"/>
                <a:gd name="T59" fmla="*/ 100 h 261"/>
                <a:gd name="T60" fmla="*/ 152 w 216"/>
                <a:gd name="T61" fmla="*/ 100 h 261"/>
                <a:gd name="T62" fmla="*/ 152 w 216"/>
                <a:gd name="T63" fmla="*/ 99 h 261"/>
                <a:gd name="T64" fmla="*/ 152 w 216"/>
                <a:gd name="T65" fmla="*/ 99 h 261"/>
                <a:gd name="T66" fmla="*/ 152 w 216"/>
                <a:gd name="T67" fmla="*/ 99 h 261"/>
                <a:gd name="T68" fmla="*/ 152 w 216"/>
                <a:gd name="T69" fmla="*/ 99 h 261"/>
                <a:gd name="T70" fmla="*/ 152 w 216"/>
                <a:gd name="T71" fmla="*/ 99 h 261"/>
                <a:gd name="T72" fmla="*/ 152 w 216"/>
                <a:gd name="T73" fmla="*/ 99 h 261"/>
                <a:gd name="T74" fmla="*/ 152 w 216"/>
                <a:gd name="T75" fmla="*/ 99 h 261"/>
                <a:gd name="T76" fmla="*/ 152 w 216"/>
                <a:gd name="T77" fmla="*/ 99 h 261"/>
                <a:gd name="T78" fmla="*/ 104 w 216"/>
                <a:gd name="T79" fmla="*/ 25 h 261"/>
                <a:gd name="T80" fmla="*/ 104 w 216"/>
                <a:gd name="T81" fmla="*/ 25 h 261"/>
                <a:gd name="T82" fmla="*/ 103 w 216"/>
                <a:gd name="T83" fmla="*/ 25 h 261"/>
                <a:gd name="T84" fmla="*/ 103 w 216"/>
                <a:gd name="T85" fmla="*/ 24 h 261"/>
                <a:gd name="T86" fmla="*/ 103 w 216"/>
                <a:gd name="T87" fmla="*/ 24 h 261"/>
                <a:gd name="T88" fmla="*/ 103 w 216"/>
                <a:gd name="T89" fmla="*/ 24 h 261"/>
                <a:gd name="T90" fmla="*/ 13 w 216"/>
                <a:gd name="T91" fmla="*/ 18 h 261"/>
                <a:gd name="T92" fmla="*/ 56 w 216"/>
                <a:gd name="T93" fmla="*/ 4 h 261"/>
                <a:gd name="T94" fmla="*/ 103 w 216"/>
                <a:gd name="T95" fmla="*/ 24 h 261"/>
                <a:gd name="T96" fmla="*/ 56 w 216"/>
                <a:gd name="T97" fmla="*/ 4 h 261"/>
                <a:gd name="T98" fmla="*/ 13 w 216"/>
                <a:gd name="T99" fmla="*/ 18 h 261"/>
                <a:gd name="T100" fmla="*/ 0 w 216"/>
                <a:gd name="T10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6" h="261">
                  <a:moveTo>
                    <a:pt x="33" y="261"/>
                  </a:moveTo>
                  <a:cubicBezTo>
                    <a:pt x="33" y="261"/>
                    <a:pt x="33" y="261"/>
                    <a:pt x="33" y="261"/>
                  </a:cubicBezTo>
                  <a:cubicBezTo>
                    <a:pt x="33" y="261"/>
                    <a:pt x="33" y="261"/>
                    <a:pt x="33" y="261"/>
                  </a:cubicBezTo>
                  <a:moveTo>
                    <a:pt x="33" y="260"/>
                  </a:moveTo>
                  <a:cubicBezTo>
                    <a:pt x="33" y="260"/>
                    <a:pt x="33" y="260"/>
                    <a:pt x="33" y="260"/>
                  </a:cubicBezTo>
                  <a:cubicBezTo>
                    <a:pt x="33" y="260"/>
                    <a:pt x="33" y="260"/>
                    <a:pt x="33" y="260"/>
                  </a:cubicBezTo>
                  <a:moveTo>
                    <a:pt x="33" y="260"/>
                  </a:moveTo>
                  <a:cubicBezTo>
                    <a:pt x="33" y="260"/>
                    <a:pt x="33" y="260"/>
                    <a:pt x="33" y="260"/>
                  </a:cubicBezTo>
                  <a:cubicBezTo>
                    <a:pt x="33" y="260"/>
                    <a:pt x="33" y="260"/>
                    <a:pt x="33" y="260"/>
                  </a:cubicBezTo>
                  <a:moveTo>
                    <a:pt x="33" y="260"/>
                  </a:moveTo>
                  <a:cubicBezTo>
                    <a:pt x="33" y="260"/>
                    <a:pt x="33" y="260"/>
                    <a:pt x="33" y="260"/>
                  </a:cubicBezTo>
                  <a:cubicBezTo>
                    <a:pt x="33" y="260"/>
                    <a:pt x="33" y="260"/>
                    <a:pt x="33" y="260"/>
                  </a:cubicBezTo>
                  <a:moveTo>
                    <a:pt x="33" y="260"/>
                  </a:moveTo>
                  <a:cubicBezTo>
                    <a:pt x="33" y="260"/>
                    <a:pt x="33" y="260"/>
                    <a:pt x="33" y="260"/>
                  </a:cubicBezTo>
                  <a:cubicBezTo>
                    <a:pt x="33" y="260"/>
                    <a:pt x="33" y="260"/>
                    <a:pt x="33" y="260"/>
                  </a:cubicBezTo>
                  <a:moveTo>
                    <a:pt x="34" y="260"/>
                  </a:moveTo>
                  <a:cubicBezTo>
                    <a:pt x="33" y="260"/>
                    <a:pt x="33" y="260"/>
                    <a:pt x="33" y="260"/>
                  </a:cubicBezTo>
                  <a:cubicBezTo>
                    <a:pt x="33" y="260"/>
                    <a:pt x="33" y="260"/>
                    <a:pt x="34" y="260"/>
                  </a:cubicBezTo>
                  <a:moveTo>
                    <a:pt x="34" y="260"/>
                  </a:moveTo>
                  <a:cubicBezTo>
                    <a:pt x="34" y="260"/>
                    <a:pt x="34" y="260"/>
                    <a:pt x="34" y="260"/>
                  </a:cubicBezTo>
                  <a:cubicBezTo>
                    <a:pt x="34" y="260"/>
                    <a:pt x="34" y="260"/>
                    <a:pt x="34" y="260"/>
                  </a:cubicBezTo>
                  <a:moveTo>
                    <a:pt x="34" y="259"/>
                  </a:moveTo>
                  <a:cubicBezTo>
                    <a:pt x="34" y="260"/>
                    <a:pt x="34" y="260"/>
                    <a:pt x="34" y="260"/>
                  </a:cubicBezTo>
                  <a:cubicBezTo>
                    <a:pt x="34" y="260"/>
                    <a:pt x="34" y="260"/>
                    <a:pt x="34" y="259"/>
                  </a:cubicBezTo>
                  <a:moveTo>
                    <a:pt x="34" y="259"/>
                  </a:moveTo>
                  <a:cubicBezTo>
                    <a:pt x="34" y="259"/>
                    <a:pt x="34" y="259"/>
                    <a:pt x="34" y="259"/>
                  </a:cubicBezTo>
                  <a:cubicBezTo>
                    <a:pt x="34" y="259"/>
                    <a:pt x="34" y="259"/>
                    <a:pt x="34" y="259"/>
                  </a:cubicBezTo>
                  <a:moveTo>
                    <a:pt x="34" y="259"/>
                  </a:moveTo>
                  <a:cubicBezTo>
                    <a:pt x="34" y="259"/>
                    <a:pt x="34" y="259"/>
                    <a:pt x="34" y="259"/>
                  </a:cubicBezTo>
                  <a:cubicBezTo>
                    <a:pt x="34" y="259"/>
                    <a:pt x="34" y="259"/>
                    <a:pt x="34" y="259"/>
                  </a:cubicBezTo>
                  <a:moveTo>
                    <a:pt x="80" y="231"/>
                  </a:moveTo>
                  <a:cubicBezTo>
                    <a:pt x="80" y="231"/>
                    <a:pt x="80" y="231"/>
                    <a:pt x="80" y="231"/>
                  </a:cubicBezTo>
                  <a:cubicBezTo>
                    <a:pt x="80" y="231"/>
                    <a:pt x="80" y="231"/>
                    <a:pt x="80" y="231"/>
                  </a:cubicBezTo>
                  <a:moveTo>
                    <a:pt x="80" y="231"/>
                  </a:moveTo>
                  <a:cubicBezTo>
                    <a:pt x="80" y="231"/>
                    <a:pt x="80" y="231"/>
                    <a:pt x="80" y="231"/>
                  </a:cubicBezTo>
                  <a:cubicBezTo>
                    <a:pt x="80" y="231"/>
                    <a:pt x="80" y="231"/>
                    <a:pt x="80" y="231"/>
                  </a:cubicBezTo>
                  <a:moveTo>
                    <a:pt x="80" y="231"/>
                  </a:moveTo>
                  <a:cubicBezTo>
                    <a:pt x="80" y="231"/>
                    <a:pt x="80" y="231"/>
                    <a:pt x="80" y="231"/>
                  </a:cubicBezTo>
                  <a:cubicBezTo>
                    <a:pt x="80" y="231"/>
                    <a:pt x="80" y="231"/>
                    <a:pt x="80" y="231"/>
                  </a:cubicBezTo>
                  <a:moveTo>
                    <a:pt x="80" y="231"/>
                  </a:moveTo>
                  <a:cubicBezTo>
                    <a:pt x="80" y="231"/>
                    <a:pt x="80" y="231"/>
                    <a:pt x="80" y="231"/>
                  </a:cubicBezTo>
                  <a:cubicBezTo>
                    <a:pt x="80" y="231"/>
                    <a:pt x="80" y="231"/>
                    <a:pt x="80" y="231"/>
                  </a:cubicBezTo>
                  <a:moveTo>
                    <a:pt x="81" y="231"/>
                  </a:moveTo>
                  <a:cubicBezTo>
                    <a:pt x="81" y="231"/>
                    <a:pt x="81" y="231"/>
                    <a:pt x="81" y="231"/>
                  </a:cubicBezTo>
                  <a:cubicBezTo>
                    <a:pt x="81" y="231"/>
                    <a:pt x="81" y="231"/>
                    <a:pt x="81" y="231"/>
                  </a:cubicBezTo>
                  <a:moveTo>
                    <a:pt x="153" y="101"/>
                  </a:moveTo>
                  <a:cubicBezTo>
                    <a:pt x="153" y="101"/>
                    <a:pt x="153" y="101"/>
                    <a:pt x="153" y="101"/>
                  </a:cubicBezTo>
                  <a:cubicBezTo>
                    <a:pt x="153" y="101"/>
                    <a:pt x="154" y="101"/>
                    <a:pt x="154" y="101"/>
                  </a:cubicBezTo>
                  <a:cubicBezTo>
                    <a:pt x="157" y="101"/>
                    <a:pt x="161" y="101"/>
                    <a:pt x="164" y="102"/>
                  </a:cubicBezTo>
                  <a:cubicBezTo>
                    <a:pt x="194" y="107"/>
                    <a:pt x="216" y="134"/>
                    <a:pt x="216" y="164"/>
                  </a:cubicBezTo>
                  <a:cubicBezTo>
                    <a:pt x="216" y="134"/>
                    <a:pt x="194" y="107"/>
                    <a:pt x="164" y="102"/>
                  </a:cubicBezTo>
                  <a:cubicBezTo>
                    <a:pt x="161" y="101"/>
                    <a:pt x="157" y="101"/>
                    <a:pt x="154" y="101"/>
                  </a:cubicBezTo>
                  <a:cubicBezTo>
                    <a:pt x="154" y="101"/>
                    <a:pt x="153" y="101"/>
                    <a:pt x="153" y="101"/>
                  </a:cubicBezTo>
                  <a:cubicBezTo>
                    <a:pt x="153" y="101"/>
                    <a:pt x="153" y="101"/>
                    <a:pt x="153" y="101"/>
                  </a:cubicBezTo>
                  <a:moveTo>
                    <a:pt x="152" y="101"/>
                  </a:moveTo>
                  <a:cubicBezTo>
                    <a:pt x="152" y="101"/>
                    <a:pt x="152" y="101"/>
                    <a:pt x="152" y="101"/>
                  </a:cubicBezTo>
                  <a:cubicBezTo>
                    <a:pt x="152" y="101"/>
                    <a:pt x="152" y="101"/>
                    <a:pt x="152" y="101"/>
                  </a:cubicBezTo>
                  <a:moveTo>
                    <a:pt x="152" y="101"/>
                  </a:moveTo>
                  <a:cubicBezTo>
                    <a:pt x="152" y="101"/>
                    <a:pt x="152" y="101"/>
                    <a:pt x="152" y="101"/>
                  </a:cubicBezTo>
                  <a:cubicBezTo>
                    <a:pt x="152" y="101"/>
                    <a:pt x="152" y="101"/>
                    <a:pt x="152" y="101"/>
                  </a:cubicBezTo>
                  <a:moveTo>
                    <a:pt x="152" y="101"/>
                  </a:moveTo>
                  <a:cubicBezTo>
                    <a:pt x="152" y="101"/>
                    <a:pt x="152" y="101"/>
                    <a:pt x="152" y="101"/>
                  </a:cubicBezTo>
                  <a:cubicBezTo>
                    <a:pt x="152" y="101"/>
                    <a:pt x="152" y="101"/>
                    <a:pt x="152" y="101"/>
                  </a:cubicBezTo>
                  <a:moveTo>
                    <a:pt x="152" y="101"/>
                  </a:moveTo>
                  <a:cubicBezTo>
                    <a:pt x="152" y="101"/>
                    <a:pt x="152" y="101"/>
                    <a:pt x="152" y="101"/>
                  </a:cubicBezTo>
                  <a:cubicBezTo>
                    <a:pt x="152" y="101"/>
                    <a:pt x="152" y="101"/>
                    <a:pt x="152" y="101"/>
                  </a:cubicBezTo>
                  <a:moveTo>
                    <a:pt x="152" y="101"/>
                  </a:moveTo>
                  <a:cubicBezTo>
                    <a:pt x="152" y="101"/>
                    <a:pt x="152" y="101"/>
                    <a:pt x="152" y="101"/>
                  </a:cubicBezTo>
                  <a:cubicBezTo>
                    <a:pt x="152" y="101"/>
                    <a:pt x="152" y="101"/>
                    <a:pt x="152" y="101"/>
                  </a:cubicBezTo>
                  <a:moveTo>
                    <a:pt x="152" y="100"/>
                  </a:moveTo>
                  <a:cubicBezTo>
                    <a:pt x="152" y="100"/>
                    <a:pt x="152" y="101"/>
                    <a:pt x="152" y="101"/>
                  </a:cubicBezTo>
                  <a:cubicBezTo>
                    <a:pt x="152" y="101"/>
                    <a:pt x="152" y="100"/>
                    <a:pt x="152" y="100"/>
                  </a:cubicBezTo>
                  <a:moveTo>
                    <a:pt x="152" y="100"/>
                  </a:moveTo>
                  <a:cubicBezTo>
                    <a:pt x="152" y="100"/>
                    <a:pt x="152" y="100"/>
                    <a:pt x="152" y="100"/>
                  </a:cubicBezTo>
                  <a:cubicBezTo>
                    <a:pt x="152" y="100"/>
                    <a:pt x="152" y="100"/>
                    <a:pt x="152" y="100"/>
                  </a:cubicBezTo>
                  <a:moveTo>
                    <a:pt x="152" y="100"/>
                  </a:moveTo>
                  <a:cubicBezTo>
                    <a:pt x="152" y="100"/>
                    <a:pt x="152" y="100"/>
                    <a:pt x="152" y="100"/>
                  </a:cubicBezTo>
                  <a:cubicBezTo>
                    <a:pt x="152" y="100"/>
                    <a:pt x="152" y="100"/>
                    <a:pt x="152" y="100"/>
                  </a:cubicBezTo>
                  <a:moveTo>
                    <a:pt x="152" y="100"/>
                  </a:moveTo>
                  <a:cubicBezTo>
                    <a:pt x="152" y="100"/>
                    <a:pt x="152" y="100"/>
                    <a:pt x="152" y="100"/>
                  </a:cubicBezTo>
                  <a:cubicBezTo>
                    <a:pt x="152" y="100"/>
                    <a:pt x="152" y="100"/>
                    <a:pt x="152" y="100"/>
                  </a:cubicBezTo>
                  <a:moveTo>
                    <a:pt x="152" y="100"/>
                  </a:moveTo>
                  <a:cubicBezTo>
                    <a:pt x="152" y="100"/>
                    <a:pt x="152" y="100"/>
                    <a:pt x="152" y="100"/>
                  </a:cubicBezTo>
                  <a:cubicBezTo>
                    <a:pt x="152" y="100"/>
                    <a:pt x="152" y="100"/>
                    <a:pt x="152" y="100"/>
                  </a:cubicBezTo>
                  <a:moveTo>
                    <a:pt x="152" y="100"/>
                  </a:moveTo>
                  <a:cubicBezTo>
                    <a:pt x="152" y="100"/>
                    <a:pt x="152" y="100"/>
                    <a:pt x="152" y="100"/>
                  </a:cubicBezTo>
                  <a:cubicBezTo>
                    <a:pt x="152" y="100"/>
                    <a:pt x="152" y="100"/>
                    <a:pt x="152" y="100"/>
                  </a:cubicBezTo>
                  <a:moveTo>
                    <a:pt x="152" y="100"/>
                  </a:moveTo>
                  <a:cubicBezTo>
                    <a:pt x="152" y="100"/>
                    <a:pt x="152" y="100"/>
                    <a:pt x="152" y="100"/>
                  </a:cubicBezTo>
                  <a:cubicBezTo>
                    <a:pt x="152" y="100"/>
                    <a:pt x="152" y="100"/>
                    <a:pt x="152" y="100"/>
                  </a:cubicBezTo>
                  <a:moveTo>
                    <a:pt x="152" y="100"/>
                  </a:moveTo>
                  <a:cubicBezTo>
                    <a:pt x="152" y="100"/>
                    <a:pt x="152" y="100"/>
                    <a:pt x="152" y="100"/>
                  </a:cubicBezTo>
                  <a:cubicBezTo>
                    <a:pt x="152" y="100"/>
                    <a:pt x="152" y="100"/>
                    <a:pt x="152" y="100"/>
                  </a:cubicBezTo>
                  <a:moveTo>
                    <a:pt x="152" y="99"/>
                  </a:moveTo>
                  <a:cubicBezTo>
                    <a:pt x="152" y="99"/>
                    <a:pt x="152" y="99"/>
                    <a:pt x="152" y="99"/>
                  </a:cubicBezTo>
                  <a:cubicBezTo>
                    <a:pt x="152" y="99"/>
                    <a:pt x="152" y="99"/>
                    <a:pt x="152" y="99"/>
                  </a:cubicBezTo>
                  <a:moveTo>
                    <a:pt x="152" y="99"/>
                  </a:moveTo>
                  <a:cubicBezTo>
                    <a:pt x="152" y="99"/>
                    <a:pt x="152" y="99"/>
                    <a:pt x="152" y="99"/>
                  </a:cubicBezTo>
                  <a:cubicBezTo>
                    <a:pt x="152" y="99"/>
                    <a:pt x="152" y="99"/>
                    <a:pt x="152" y="99"/>
                  </a:cubicBezTo>
                  <a:moveTo>
                    <a:pt x="152" y="99"/>
                  </a:moveTo>
                  <a:cubicBezTo>
                    <a:pt x="152" y="99"/>
                    <a:pt x="152" y="99"/>
                    <a:pt x="152" y="99"/>
                  </a:cubicBezTo>
                  <a:cubicBezTo>
                    <a:pt x="152" y="99"/>
                    <a:pt x="152" y="99"/>
                    <a:pt x="152" y="99"/>
                  </a:cubicBezTo>
                  <a:moveTo>
                    <a:pt x="152" y="99"/>
                  </a:moveTo>
                  <a:cubicBezTo>
                    <a:pt x="152" y="99"/>
                    <a:pt x="152" y="99"/>
                    <a:pt x="152" y="99"/>
                  </a:cubicBezTo>
                  <a:cubicBezTo>
                    <a:pt x="152" y="99"/>
                    <a:pt x="152" y="99"/>
                    <a:pt x="152" y="99"/>
                  </a:cubicBezTo>
                  <a:moveTo>
                    <a:pt x="152" y="99"/>
                  </a:moveTo>
                  <a:cubicBezTo>
                    <a:pt x="152" y="99"/>
                    <a:pt x="152" y="99"/>
                    <a:pt x="152" y="99"/>
                  </a:cubicBezTo>
                  <a:cubicBezTo>
                    <a:pt x="152" y="99"/>
                    <a:pt x="152" y="99"/>
                    <a:pt x="152" y="99"/>
                  </a:cubicBezTo>
                  <a:moveTo>
                    <a:pt x="152" y="99"/>
                  </a:moveTo>
                  <a:cubicBezTo>
                    <a:pt x="152" y="99"/>
                    <a:pt x="152" y="99"/>
                    <a:pt x="152" y="99"/>
                  </a:cubicBezTo>
                  <a:cubicBezTo>
                    <a:pt x="152" y="99"/>
                    <a:pt x="152" y="99"/>
                    <a:pt x="152" y="99"/>
                  </a:cubicBezTo>
                  <a:moveTo>
                    <a:pt x="152" y="99"/>
                  </a:moveTo>
                  <a:cubicBezTo>
                    <a:pt x="152" y="99"/>
                    <a:pt x="152" y="99"/>
                    <a:pt x="152" y="99"/>
                  </a:cubicBezTo>
                  <a:cubicBezTo>
                    <a:pt x="152" y="99"/>
                    <a:pt x="152" y="99"/>
                    <a:pt x="152" y="99"/>
                  </a:cubicBezTo>
                  <a:moveTo>
                    <a:pt x="152" y="99"/>
                  </a:moveTo>
                  <a:cubicBezTo>
                    <a:pt x="152" y="99"/>
                    <a:pt x="152" y="99"/>
                    <a:pt x="152" y="99"/>
                  </a:cubicBezTo>
                  <a:cubicBezTo>
                    <a:pt x="152" y="99"/>
                    <a:pt x="152" y="99"/>
                    <a:pt x="152" y="99"/>
                  </a:cubicBezTo>
                  <a:moveTo>
                    <a:pt x="104" y="25"/>
                  </a:move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4" y="25"/>
                    <a:pt x="104" y="25"/>
                  </a:cubicBezTo>
                  <a:moveTo>
                    <a:pt x="104" y="25"/>
                  </a:move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4" y="25"/>
                    <a:pt x="104" y="25"/>
                  </a:cubicBezTo>
                  <a:moveTo>
                    <a:pt x="103" y="25"/>
                  </a:move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moveTo>
                    <a:pt x="103" y="24"/>
                  </a:moveTo>
                  <a:cubicBezTo>
                    <a:pt x="103" y="24"/>
                    <a:pt x="103" y="24"/>
                    <a:pt x="103" y="24"/>
                  </a:cubicBezTo>
                  <a:cubicBezTo>
                    <a:pt x="103" y="24"/>
                    <a:pt x="103" y="24"/>
                    <a:pt x="103" y="24"/>
                  </a:cubicBezTo>
                  <a:moveTo>
                    <a:pt x="103" y="24"/>
                  </a:moveTo>
                  <a:cubicBezTo>
                    <a:pt x="103" y="24"/>
                    <a:pt x="103" y="24"/>
                    <a:pt x="103" y="24"/>
                  </a:cubicBezTo>
                  <a:cubicBezTo>
                    <a:pt x="103" y="24"/>
                    <a:pt x="103" y="24"/>
                    <a:pt x="103" y="24"/>
                  </a:cubicBezTo>
                  <a:moveTo>
                    <a:pt x="103" y="24"/>
                  </a:moveTo>
                  <a:cubicBezTo>
                    <a:pt x="103" y="24"/>
                    <a:pt x="103" y="24"/>
                    <a:pt x="103" y="24"/>
                  </a:cubicBezTo>
                  <a:cubicBezTo>
                    <a:pt x="103" y="24"/>
                    <a:pt x="103" y="24"/>
                    <a:pt x="103" y="24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6"/>
                    <a:pt x="10" y="12"/>
                    <a:pt x="13" y="18"/>
                  </a:cubicBezTo>
                  <a:cubicBezTo>
                    <a:pt x="19" y="13"/>
                    <a:pt x="27" y="10"/>
                    <a:pt x="35" y="7"/>
                  </a:cubicBezTo>
                  <a:cubicBezTo>
                    <a:pt x="36" y="7"/>
                    <a:pt x="37" y="7"/>
                    <a:pt x="39" y="6"/>
                  </a:cubicBezTo>
                  <a:cubicBezTo>
                    <a:pt x="44" y="5"/>
                    <a:pt x="50" y="4"/>
                    <a:pt x="56" y="4"/>
                  </a:cubicBezTo>
                  <a:cubicBezTo>
                    <a:pt x="62" y="4"/>
                    <a:pt x="68" y="5"/>
                    <a:pt x="73" y="6"/>
                  </a:cubicBezTo>
                  <a:cubicBezTo>
                    <a:pt x="84" y="9"/>
                    <a:pt x="94" y="15"/>
                    <a:pt x="102" y="23"/>
                  </a:cubicBezTo>
                  <a:cubicBezTo>
                    <a:pt x="102" y="23"/>
                    <a:pt x="103" y="24"/>
                    <a:pt x="103" y="24"/>
                  </a:cubicBezTo>
                  <a:cubicBezTo>
                    <a:pt x="103" y="24"/>
                    <a:pt x="102" y="23"/>
                    <a:pt x="102" y="23"/>
                  </a:cubicBezTo>
                  <a:cubicBezTo>
                    <a:pt x="94" y="15"/>
                    <a:pt x="84" y="9"/>
                    <a:pt x="73" y="6"/>
                  </a:cubicBezTo>
                  <a:cubicBezTo>
                    <a:pt x="68" y="5"/>
                    <a:pt x="62" y="4"/>
                    <a:pt x="56" y="4"/>
                  </a:cubicBezTo>
                  <a:cubicBezTo>
                    <a:pt x="50" y="4"/>
                    <a:pt x="44" y="5"/>
                    <a:pt x="39" y="6"/>
                  </a:cubicBezTo>
                  <a:cubicBezTo>
                    <a:pt x="37" y="7"/>
                    <a:pt x="36" y="7"/>
                    <a:pt x="35" y="7"/>
                  </a:cubicBezTo>
                  <a:cubicBezTo>
                    <a:pt x="27" y="10"/>
                    <a:pt x="19" y="13"/>
                    <a:pt x="13" y="18"/>
                  </a:cubicBezTo>
                  <a:cubicBezTo>
                    <a:pt x="10" y="12"/>
                    <a:pt x="6" y="6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288"/>
            <p:cNvSpPr>
              <a:spLocks/>
            </p:cNvSpPr>
            <p:nvPr/>
          </p:nvSpPr>
          <p:spPr bwMode="auto">
            <a:xfrm>
              <a:off x="1379538" y="5662614"/>
              <a:ext cx="112713" cy="1155700"/>
            </a:xfrm>
            <a:custGeom>
              <a:avLst/>
              <a:gdLst>
                <a:gd name="T0" fmla="*/ 20 w 27"/>
                <a:gd name="T1" fmla="*/ 0 h 262"/>
                <a:gd name="T2" fmla="*/ 8 w 27"/>
                <a:gd name="T3" fmla="*/ 2 h 262"/>
                <a:gd name="T4" fmla="*/ 0 w 27"/>
                <a:gd name="T5" fmla="*/ 1 h 262"/>
                <a:gd name="T6" fmla="*/ 0 w 27"/>
                <a:gd name="T7" fmla="*/ 260 h 262"/>
                <a:gd name="T8" fmla="*/ 27 w 27"/>
                <a:gd name="T9" fmla="*/ 262 h 262"/>
                <a:gd name="T10" fmla="*/ 20 w 27"/>
                <a:gd name="T1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2">
                  <a:moveTo>
                    <a:pt x="20" y="0"/>
                  </a:moveTo>
                  <a:cubicBezTo>
                    <a:pt x="16" y="1"/>
                    <a:pt x="12" y="2"/>
                    <a:pt x="8" y="2"/>
                  </a:cubicBezTo>
                  <a:cubicBezTo>
                    <a:pt x="5" y="2"/>
                    <a:pt x="3" y="2"/>
                    <a:pt x="0" y="1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27" y="262"/>
                    <a:pt x="27" y="262"/>
                    <a:pt x="27" y="262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289"/>
            <p:cNvSpPr>
              <a:spLocks/>
            </p:cNvSpPr>
            <p:nvPr/>
          </p:nvSpPr>
          <p:spPr bwMode="auto">
            <a:xfrm>
              <a:off x="1901826" y="4748214"/>
              <a:ext cx="446088" cy="698500"/>
            </a:xfrm>
            <a:custGeom>
              <a:avLst/>
              <a:gdLst>
                <a:gd name="T0" fmla="*/ 12 w 107"/>
                <a:gd name="T1" fmla="*/ 0 h 158"/>
                <a:gd name="T2" fmla="*/ 12 w 107"/>
                <a:gd name="T3" fmla="*/ 1 h 158"/>
                <a:gd name="T4" fmla="*/ 0 w 107"/>
                <a:gd name="T5" fmla="*/ 38 h 158"/>
                <a:gd name="T6" fmla="*/ 37 w 107"/>
                <a:gd name="T7" fmla="*/ 97 h 158"/>
                <a:gd name="T8" fmla="*/ 12 w 107"/>
                <a:gd name="T9" fmla="*/ 148 h 158"/>
                <a:gd name="T10" fmla="*/ 34 w 107"/>
                <a:gd name="T11" fmla="*/ 157 h 158"/>
                <a:gd name="T12" fmla="*/ 44 w 107"/>
                <a:gd name="T13" fmla="*/ 158 h 158"/>
                <a:gd name="T14" fmla="*/ 106 w 107"/>
                <a:gd name="T15" fmla="*/ 106 h 158"/>
                <a:gd name="T16" fmla="*/ 107 w 107"/>
                <a:gd name="T17" fmla="*/ 96 h 158"/>
                <a:gd name="T18" fmla="*/ 55 w 107"/>
                <a:gd name="T19" fmla="*/ 34 h 158"/>
                <a:gd name="T20" fmla="*/ 45 w 107"/>
                <a:gd name="T21" fmla="*/ 33 h 158"/>
                <a:gd name="T22" fmla="*/ 44 w 107"/>
                <a:gd name="T23" fmla="*/ 33 h 158"/>
                <a:gd name="T24" fmla="*/ 44 w 107"/>
                <a:gd name="T25" fmla="*/ 33 h 158"/>
                <a:gd name="T26" fmla="*/ 43 w 107"/>
                <a:gd name="T27" fmla="*/ 33 h 158"/>
                <a:gd name="T28" fmla="*/ 43 w 107"/>
                <a:gd name="T29" fmla="*/ 33 h 158"/>
                <a:gd name="T30" fmla="*/ 43 w 107"/>
                <a:gd name="T31" fmla="*/ 33 h 158"/>
                <a:gd name="T32" fmla="*/ 43 w 107"/>
                <a:gd name="T33" fmla="*/ 33 h 158"/>
                <a:gd name="T34" fmla="*/ 43 w 107"/>
                <a:gd name="T35" fmla="*/ 33 h 158"/>
                <a:gd name="T36" fmla="*/ 43 w 107"/>
                <a:gd name="T37" fmla="*/ 33 h 158"/>
                <a:gd name="T38" fmla="*/ 43 w 107"/>
                <a:gd name="T39" fmla="*/ 33 h 158"/>
                <a:gd name="T40" fmla="*/ 43 w 107"/>
                <a:gd name="T41" fmla="*/ 33 h 158"/>
                <a:gd name="T42" fmla="*/ 43 w 107"/>
                <a:gd name="T43" fmla="*/ 33 h 158"/>
                <a:gd name="T44" fmla="*/ 43 w 107"/>
                <a:gd name="T45" fmla="*/ 33 h 158"/>
                <a:gd name="T46" fmla="*/ 43 w 107"/>
                <a:gd name="T47" fmla="*/ 33 h 158"/>
                <a:gd name="T48" fmla="*/ 43 w 107"/>
                <a:gd name="T49" fmla="*/ 32 h 158"/>
                <a:gd name="T50" fmla="*/ 43 w 107"/>
                <a:gd name="T51" fmla="*/ 32 h 158"/>
                <a:gd name="T52" fmla="*/ 43 w 107"/>
                <a:gd name="T53" fmla="*/ 32 h 158"/>
                <a:gd name="T54" fmla="*/ 43 w 107"/>
                <a:gd name="T55" fmla="*/ 32 h 158"/>
                <a:gd name="T56" fmla="*/ 43 w 107"/>
                <a:gd name="T57" fmla="*/ 32 h 158"/>
                <a:gd name="T58" fmla="*/ 43 w 107"/>
                <a:gd name="T59" fmla="*/ 32 h 158"/>
                <a:gd name="T60" fmla="*/ 43 w 107"/>
                <a:gd name="T61" fmla="*/ 32 h 158"/>
                <a:gd name="T62" fmla="*/ 43 w 107"/>
                <a:gd name="T63" fmla="*/ 32 h 158"/>
                <a:gd name="T64" fmla="*/ 43 w 107"/>
                <a:gd name="T65" fmla="*/ 32 h 158"/>
                <a:gd name="T66" fmla="*/ 43 w 107"/>
                <a:gd name="T67" fmla="*/ 32 h 158"/>
                <a:gd name="T68" fmla="*/ 43 w 107"/>
                <a:gd name="T69" fmla="*/ 32 h 158"/>
                <a:gd name="T70" fmla="*/ 43 w 107"/>
                <a:gd name="T71" fmla="*/ 32 h 158"/>
                <a:gd name="T72" fmla="*/ 43 w 107"/>
                <a:gd name="T73" fmla="*/ 32 h 158"/>
                <a:gd name="T74" fmla="*/ 43 w 107"/>
                <a:gd name="T75" fmla="*/ 32 h 158"/>
                <a:gd name="T76" fmla="*/ 43 w 107"/>
                <a:gd name="T77" fmla="*/ 32 h 158"/>
                <a:gd name="T78" fmla="*/ 43 w 107"/>
                <a:gd name="T79" fmla="*/ 31 h 158"/>
                <a:gd name="T80" fmla="*/ 43 w 107"/>
                <a:gd name="T81" fmla="*/ 31 h 158"/>
                <a:gd name="T82" fmla="*/ 43 w 107"/>
                <a:gd name="T83" fmla="*/ 31 h 158"/>
                <a:gd name="T84" fmla="*/ 43 w 107"/>
                <a:gd name="T85" fmla="*/ 31 h 158"/>
                <a:gd name="T86" fmla="*/ 43 w 107"/>
                <a:gd name="T87" fmla="*/ 31 h 158"/>
                <a:gd name="T88" fmla="*/ 43 w 107"/>
                <a:gd name="T89" fmla="*/ 31 h 158"/>
                <a:gd name="T90" fmla="*/ 43 w 107"/>
                <a:gd name="T91" fmla="*/ 31 h 158"/>
                <a:gd name="T92" fmla="*/ 43 w 107"/>
                <a:gd name="T93" fmla="*/ 31 h 158"/>
                <a:gd name="T94" fmla="*/ 43 w 107"/>
                <a:gd name="T95" fmla="*/ 31 h 158"/>
                <a:gd name="T96" fmla="*/ 43 w 107"/>
                <a:gd name="T97" fmla="*/ 31 h 158"/>
                <a:gd name="T98" fmla="*/ 43 w 107"/>
                <a:gd name="T99" fmla="*/ 31 h 158"/>
                <a:gd name="T100" fmla="*/ 43 w 107"/>
                <a:gd name="T101" fmla="*/ 31 h 158"/>
                <a:gd name="T102" fmla="*/ 43 w 107"/>
                <a:gd name="T103" fmla="*/ 31 h 158"/>
                <a:gd name="T104" fmla="*/ 43 w 107"/>
                <a:gd name="T105" fmla="*/ 31 h 158"/>
                <a:gd name="T106" fmla="*/ 43 w 107"/>
                <a:gd name="T107" fmla="*/ 31 h 158"/>
                <a:gd name="T108" fmla="*/ 43 w 107"/>
                <a:gd name="T109" fmla="*/ 31 h 158"/>
                <a:gd name="T110" fmla="*/ 12 w 107"/>
                <a:gd name="T111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58">
                  <a:moveTo>
                    <a:pt x="12" y="0"/>
                  </a:moveTo>
                  <a:cubicBezTo>
                    <a:pt x="12" y="0"/>
                    <a:pt x="12" y="1"/>
                    <a:pt x="12" y="1"/>
                  </a:cubicBezTo>
                  <a:cubicBezTo>
                    <a:pt x="12" y="15"/>
                    <a:pt x="8" y="28"/>
                    <a:pt x="0" y="38"/>
                  </a:cubicBezTo>
                  <a:cubicBezTo>
                    <a:pt x="21" y="49"/>
                    <a:pt x="37" y="72"/>
                    <a:pt x="37" y="97"/>
                  </a:cubicBezTo>
                  <a:cubicBezTo>
                    <a:pt x="37" y="118"/>
                    <a:pt x="27" y="136"/>
                    <a:pt x="12" y="148"/>
                  </a:cubicBezTo>
                  <a:cubicBezTo>
                    <a:pt x="18" y="153"/>
                    <a:pt x="26" y="156"/>
                    <a:pt x="34" y="157"/>
                  </a:cubicBezTo>
                  <a:cubicBezTo>
                    <a:pt x="38" y="158"/>
                    <a:pt x="41" y="158"/>
                    <a:pt x="44" y="158"/>
                  </a:cubicBezTo>
                  <a:cubicBezTo>
                    <a:pt x="74" y="158"/>
                    <a:pt x="101" y="136"/>
                    <a:pt x="106" y="106"/>
                  </a:cubicBezTo>
                  <a:cubicBezTo>
                    <a:pt x="107" y="102"/>
                    <a:pt x="107" y="99"/>
                    <a:pt x="107" y="96"/>
                  </a:cubicBezTo>
                  <a:cubicBezTo>
                    <a:pt x="107" y="66"/>
                    <a:pt x="85" y="39"/>
                    <a:pt x="55" y="34"/>
                  </a:cubicBezTo>
                  <a:cubicBezTo>
                    <a:pt x="52" y="33"/>
                    <a:pt x="48" y="33"/>
                    <a:pt x="45" y="33"/>
                  </a:cubicBezTo>
                  <a:cubicBezTo>
                    <a:pt x="45" y="33"/>
                    <a:pt x="44" y="33"/>
                    <a:pt x="44" y="33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4" y="33"/>
                    <a:pt x="44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0" y="17"/>
                    <a:pt x="30" y="4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290"/>
            <p:cNvSpPr>
              <a:spLocks/>
            </p:cNvSpPr>
            <p:nvPr/>
          </p:nvSpPr>
          <p:spPr bwMode="auto">
            <a:xfrm>
              <a:off x="1379538" y="4400551"/>
              <a:ext cx="676275" cy="1271588"/>
            </a:xfrm>
            <a:custGeom>
              <a:avLst/>
              <a:gdLst>
                <a:gd name="T0" fmla="*/ 0 w 162"/>
                <a:gd name="T1" fmla="*/ 287 h 288"/>
                <a:gd name="T2" fmla="*/ 20 w 162"/>
                <a:gd name="T3" fmla="*/ 286 h 288"/>
                <a:gd name="T4" fmla="*/ 49 w 162"/>
                <a:gd name="T5" fmla="*/ 272 h 288"/>
                <a:gd name="T6" fmla="*/ 49 w 162"/>
                <a:gd name="T7" fmla="*/ 271 h 288"/>
                <a:gd name="T8" fmla="*/ 49 w 162"/>
                <a:gd name="T9" fmla="*/ 271 h 288"/>
                <a:gd name="T10" fmla="*/ 49 w 162"/>
                <a:gd name="T11" fmla="*/ 271 h 288"/>
                <a:gd name="T12" fmla="*/ 49 w 162"/>
                <a:gd name="T13" fmla="*/ 271 h 288"/>
                <a:gd name="T14" fmla="*/ 49 w 162"/>
                <a:gd name="T15" fmla="*/ 271 h 288"/>
                <a:gd name="T16" fmla="*/ 50 w 162"/>
                <a:gd name="T17" fmla="*/ 271 h 288"/>
                <a:gd name="T18" fmla="*/ 50 w 162"/>
                <a:gd name="T19" fmla="*/ 271 h 288"/>
                <a:gd name="T20" fmla="*/ 50 w 162"/>
                <a:gd name="T21" fmla="*/ 270 h 288"/>
                <a:gd name="T22" fmla="*/ 50 w 162"/>
                <a:gd name="T23" fmla="*/ 270 h 288"/>
                <a:gd name="T24" fmla="*/ 50 w 162"/>
                <a:gd name="T25" fmla="*/ 270 h 288"/>
                <a:gd name="T26" fmla="*/ 96 w 162"/>
                <a:gd name="T27" fmla="*/ 242 h 288"/>
                <a:gd name="T28" fmla="*/ 96 w 162"/>
                <a:gd name="T29" fmla="*/ 242 h 288"/>
                <a:gd name="T30" fmla="*/ 96 w 162"/>
                <a:gd name="T31" fmla="*/ 242 h 288"/>
                <a:gd name="T32" fmla="*/ 96 w 162"/>
                <a:gd name="T33" fmla="*/ 242 h 288"/>
                <a:gd name="T34" fmla="*/ 96 w 162"/>
                <a:gd name="T35" fmla="*/ 242 h 288"/>
                <a:gd name="T36" fmla="*/ 97 w 162"/>
                <a:gd name="T37" fmla="*/ 242 h 288"/>
                <a:gd name="T38" fmla="*/ 137 w 162"/>
                <a:gd name="T39" fmla="*/ 227 h 288"/>
                <a:gd name="T40" fmla="*/ 125 w 162"/>
                <a:gd name="T41" fmla="*/ 117 h 288"/>
                <a:gd name="T42" fmla="*/ 137 w 162"/>
                <a:gd name="T43" fmla="*/ 79 h 288"/>
                <a:gd name="T44" fmla="*/ 120 w 162"/>
                <a:gd name="T45" fmla="*/ 36 h 288"/>
                <a:gd name="T46" fmla="*/ 120 w 162"/>
                <a:gd name="T47" fmla="*/ 36 h 288"/>
                <a:gd name="T48" fmla="*/ 119 w 162"/>
                <a:gd name="T49" fmla="*/ 36 h 288"/>
                <a:gd name="T50" fmla="*/ 119 w 162"/>
                <a:gd name="T51" fmla="*/ 35 h 288"/>
                <a:gd name="T52" fmla="*/ 119 w 162"/>
                <a:gd name="T53" fmla="*/ 35 h 288"/>
                <a:gd name="T54" fmla="*/ 119 w 162"/>
                <a:gd name="T55" fmla="*/ 35 h 288"/>
                <a:gd name="T56" fmla="*/ 119 w 162"/>
                <a:gd name="T57" fmla="*/ 35 h 288"/>
                <a:gd name="T58" fmla="*/ 89 w 162"/>
                <a:gd name="T59" fmla="*/ 17 h 288"/>
                <a:gd name="T60" fmla="*/ 55 w 162"/>
                <a:gd name="T61" fmla="*/ 17 h 288"/>
                <a:gd name="T62" fmla="*/ 29 w 162"/>
                <a:gd name="T63" fmla="*/ 29 h 288"/>
                <a:gd name="T64" fmla="*/ 16 w 162"/>
                <a:gd name="T65" fmla="*/ 11 h 288"/>
                <a:gd name="T66" fmla="*/ 16 w 162"/>
                <a:gd name="T67" fmla="*/ 1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2" h="288">
                  <a:moveTo>
                    <a:pt x="0" y="0"/>
                  </a:moveTo>
                  <a:cubicBezTo>
                    <a:pt x="0" y="287"/>
                    <a:pt x="0" y="287"/>
                    <a:pt x="0" y="287"/>
                  </a:cubicBezTo>
                  <a:cubicBezTo>
                    <a:pt x="3" y="288"/>
                    <a:pt x="5" y="288"/>
                    <a:pt x="8" y="288"/>
                  </a:cubicBezTo>
                  <a:cubicBezTo>
                    <a:pt x="12" y="288"/>
                    <a:pt x="16" y="287"/>
                    <a:pt x="20" y="286"/>
                  </a:cubicBezTo>
                  <a:cubicBezTo>
                    <a:pt x="20" y="286"/>
                    <a:pt x="20" y="286"/>
                    <a:pt x="20" y="286"/>
                  </a:cubicBezTo>
                  <a:cubicBezTo>
                    <a:pt x="31" y="284"/>
                    <a:pt x="41" y="279"/>
                    <a:pt x="49" y="272"/>
                  </a:cubicBezTo>
                  <a:cubicBezTo>
                    <a:pt x="49" y="272"/>
                    <a:pt x="49" y="272"/>
                    <a:pt x="49" y="272"/>
                  </a:cubicBezTo>
                  <a:cubicBezTo>
                    <a:pt x="49" y="272"/>
                    <a:pt x="49" y="271"/>
                    <a:pt x="49" y="271"/>
                  </a:cubicBezTo>
                  <a:cubicBezTo>
                    <a:pt x="49" y="271"/>
                    <a:pt x="49" y="271"/>
                    <a:pt x="49" y="271"/>
                  </a:cubicBezTo>
                  <a:cubicBezTo>
                    <a:pt x="49" y="271"/>
                    <a:pt x="49" y="271"/>
                    <a:pt x="49" y="271"/>
                  </a:cubicBezTo>
                  <a:cubicBezTo>
                    <a:pt x="49" y="271"/>
                    <a:pt x="49" y="271"/>
                    <a:pt x="49" y="271"/>
                  </a:cubicBezTo>
                  <a:cubicBezTo>
                    <a:pt x="49" y="271"/>
                    <a:pt x="49" y="271"/>
                    <a:pt x="49" y="271"/>
                  </a:cubicBezTo>
                  <a:cubicBezTo>
                    <a:pt x="49" y="271"/>
                    <a:pt x="49" y="271"/>
                    <a:pt x="49" y="271"/>
                  </a:cubicBezTo>
                  <a:cubicBezTo>
                    <a:pt x="49" y="271"/>
                    <a:pt x="49" y="271"/>
                    <a:pt x="49" y="271"/>
                  </a:cubicBezTo>
                  <a:cubicBezTo>
                    <a:pt x="49" y="271"/>
                    <a:pt x="49" y="271"/>
                    <a:pt x="49" y="271"/>
                  </a:cubicBezTo>
                  <a:cubicBezTo>
                    <a:pt x="49" y="271"/>
                    <a:pt x="49" y="271"/>
                    <a:pt x="49" y="271"/>
                  </a:cubicBezTo>
                  <a:cubicBezTo>
                    <a:pt x="49" y="271"/>
                    <a:pt x="49" y="271"/>
                    <a:pt x="50" y="271"/>
                  </a:cubicBezTo>
                  <a:cubicBezTo>
                    <a:pt x="50" y="271"/>
                    <a:pt x="50" y="271"/>
                    <a:pt x="50" y="271"/>
                  </a:cubicBezTo>
                  <a:cubicBezTo>
                    <a:pt x="50" y="271"/>
                    <a:pt x="50" y="271"/>
                    <a:pt x="50" y="271"/>
                  </a:cubicBezTo>
                  <a:cubicBezTo>
                    <a:pt x="50" y="271"/>
                    <a:pt x="50" y="271"/>
                    <a:pt x="50" y="271"/>
                  </a:cubicBezTo>
                  <a:cubicBezTo>
                    <a:pt x="50" y="271"/>
                    <a:pt x="50" y="271"/>
                    <a:pt x="50" y="270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60" y="261"/>
                    <a:pt x="66" y="248"/>
                    <a:pt x="67" y="235"/>
                  </a:cubicBezTo>
                  <a:cubicBezTo>
                    <a:pt x="76" y="240"/>
                    <a:pt x="85" y="242"/>
                    <a:pt x="96" y="242"/>
                  </a:cubicBezTo>
                  <a:cubicBezTo>
                    <a:pt x="96" y="242"/>
                    <a:pt x="96" y="242"/>
                    <a:pt x="96" y="242"/>
                  </a:cubicBezTo>
                  <a:cubicBezTo>
                    <a:pt x="96" y="242"/>
                    <a:pt x="96" y="242"/>
                    <a:pt x="96" y="242"/>
                  </a:cubicBezTo>
                  <a:cubicBezTo>
                    <a:pt x="96" y="242"/>
                    <a:pt x="96" y="242"/>
                    <a:pt x="96" y="242"/>
                  </a:cubicBezTo>
                  <a:cubicBezTo>
                    <a:pt x="96" y="242"/>
                    <a:pt x="96" y="242"/>
                    <a:pt x="96" y="242"/>
                  </a:cubicBezTo>
                  <a:cubicBezTo>
                    <a:pt x="96" y="242"/>
                    <a:pt x="96" y="242"/>
                    <a:pt x="96" y="242"/>
                  </a:cubicBezTo>
                  <a:cubicBezTo>
                    <a:pt x="96" y="242"/>
                    <a:pt x="96" y="242"/>
                    <a:pt x="96" y="242"/>
                  </a:cubicBezTo>
                  <a:cubicBezTo>
                    <a:pt x="96" y="242"/>
                    <a:pt x="96" y="242"/>
                    <a:pt x="96" y="242"/>
                  </a:cubicBezTo>
                  <a:cubicBezTo>
                    <a:pt x="96" y="242"/>
                    <a:pt x="96" y="242"/>
                    <a:pt x="96" y="242"/>
                  </a:cubicBezTo>
                  <a:cubicBezTo>
                    <a:pt x="96" y="242"/>
                    <a:pt x="97" y="242"/>
                    <a:pt x="97" y="242"/>
                  </a:cubicBezTo>
                  <a:cubicBezTo>
                    <a:pt x="97" y="242"/>
                    <a:pt x="97" y="242"/>
                    <a:pt x="97" y="242"/>
                  </a:cubicBezTo>
                  <a:cubicBezTo>
                    <a:pt x="112" y="242"/>
                    <a:pt x="125" y="236"/>
                    <a:pt x="137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52" y="215"/>
                    <a:pt x="162" y="197"/>
                    <a:pt x="162" y="176"/>
                  </a:cubicBezTo>
                  <a:cubicBezTo>
                    <a:pt x="162" y="151"/>
                    <a:pt x="146" y="128"/>
                    <a:pt x="125" y="117"/>
                  </a:cubicBezTo>
                  <a:cubicBezTo>
                    <a:pt x="133" y="107"/>
                    <a:pt x="137" y="94"/>
                    <a:pt x="137" y="80"/>
                  </a:cubicBezTo>
                  <a:cubicBezTo>
                    <a:pt x="137" y="80"/>
                    <a:pt x="137" y="79"/>
                    <a:pt x="137" y="79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37" y="63"/>
                    <a:pt x="130" y="48"/>
                    <a:pt x="120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36"/>
                    <a:pt x="120" y="36"/>
                    <a:pt x="119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19" y="36"/>
                    <a:pt x="119" y="35"/>
                    <a:pt x="119" y="35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9" y="35"/>
                    <a:pt x="118" y="34"/>
                    <a:pt x="118" y="34"/>
                  </a:cubicBezTo>
                  <a:cubicBezTo>
                    <a:pt x="110" y="26"/>
                    <a:pt x="100" y="20"/>
                    <a:pt x="89" y="17"/>
                  </a:cubicBezTo>
                  <a:cubicBezTo>
                    <a:pt x="84" y="16"/>
                    <a:pt x="78" y="15"/>
                    <a:pt x="72" y="15"/>
                  </a:cubicBezTo>
                  <a:cubicBezTo>
                    <a:pt x="66" y="15"/>
                    <a:pt x="60" y="16"/>
                    <a:pt x="55" y="17"/>
                  </a:cubicBezTo>
                  <a:cubicBezTo>
                    <a:pt x="53" y="18"/>
                    <a:pt x="52" y="18"/>
                    <a:pt x="51" y="18"/>
                  </a:cubicBezTo>
                  <a:cubicBezTo>
                    <a:pt x="43" y="21"/>
                    <a:pt x="35" y="24"/>
                    <a:pt x="29" y="29"/>
                  </a:cubicBezTo>
                  <a:cubicBezTo>
                    <a:pt x="26" y="23"/>
                    <a:pt x="22" y="17"/>
                    <a:pt x="16" y="12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1" y="7"/>
                    <a:pt x="6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291"/>
            <p:cNvSpPr>
              <a:spLocks/>
            </p:cNvSpPr>
            <p:nvPr/>
          </p:nvSpPr>
          <p:spPr bwMode="auto">
            <a:xfrm>
              <a:off x="850901" y="4859339"/>
              <a:ext cx="123825" cy="180975"/>
            </a:xfrm>
            <a:custGeom>
              <a:avLst/>
              <a:gdLst>
                <a:gd name="T0" fmla="*/ 23 w 30"/>
                <a:gd name="T1" fmla="*/ 0 h 41"/>
                <a:gd name="T2" fmla="*/ 15 w 30"/>
                <a:gd name="T3" fmla="*/ 5 h 41"/>
                <a:gd name="T4" fmla="*/ 7 w 30"/>
                <a:gd name="T5" fmla="*/ 0 h 41"/>
                <a:gd name="T6" fmla="*/ 15 w 30"/>
                <a:gd name="T7" fmla="*/ 41 h 41"/>
                <a:gd name="T8" fmla="*/ 23 w 30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1">
                  <a:moveTo>
                    <a:pt x="23" y="0"/>
                  </a:moveTo>
                  <a:cubicBezTo>
                    <a:pt x="18" y="0"/>
                    <a:pt x="19" y="5"/>
                    <a:pt x="15" y="5"/>
                  </a:cubicBezTo>
                  <a:cubicBezTo>
                    <a:pt x="11" y="5"/>
                    <a:pt x="12" y="0"/>
                    <a:pt x="7" y="0"/>
                  </a:cubicBezTo>
                  <a:cubicBezTo>
                    <a:pt x="2" y="0"/>
                    <a:pt x="0" y="10"/>
                    <a:pt x="15" y="41"/>
                  </a:cubicBezTo>
                  <a:cubicBezTo>
                    <a:pt x="30" y="9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Freeform 292"/>
            <p:cNvSpPr>
              <a:spLocks/>
            </p:cNvSpPr>
            <p:nvPr/>
          </p:nvSpPr>
          <p:spPr bwMode="auto">
            <a:xfrm>
              <a:off x="754063" y="4872039"/>
              <a:ext cx="158750" cy="168275"/>
            </a:xfrm>
            <a:custGeom>
              <a:avLst/>
              <a:gdLst>
                <a:gd name="T0" fmla="*/ 14 w 38"/>
                <a:gd name="T1" fmla="*/ 3 h 38"/>
                <a:gd name="T2" fmla="*/ 12 w 38"/>
                <a:gd name="T3" fmla="*/ 13 h 38"/>
                <a:gd name="T4" fmla="*/ 3 w 38"/>
                <a:gd name="T5" fmla="*/ 15 h 38"/>
                <a:gd name="T6" fmla="*/ 38 w 38"/>
                <a:gd name="T7" fmla="*/ 38 h 38"/>
                <a:gd name="T8" fmla="*/ 14 w 38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14" y="3"/>
                  </a:moveTo>
                  <a:cubicBezTo>
                    <a:pt x="10" y="7"/>
                    <a:pt x="15" y="10"/>
                    <a:pt x="12" y="13"/>
                  </a:cubicBezTo>
                  <a:cubicBezTo>
                    <a:pt x="10" y="15"/>
                    <a:pt x="7" y="11"/>
                    <a:pt x="3" y="15"/>
                  </a:cubicBezTo>
                  <a:cubicBezTo>
                    <a:pt x="0" y="18"/>
                    <a:pt x="5" y="27"/>
                    <a:pt x="38" y="38"/>
                  </a:cubicBezTo>
                  <a:cubicBezTo>
                    <a:pt x="26" y="5"/>
                    <a:pt x="18" y="0"/>
                    <a:pt x="14" y="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4" name="Freeform 293"/>
            <p:cNvSpPr>
              <a:spLocks/>
            </p:cNvSpPr>
            <p:nvPr/>
          </p:nvSpPr>
          <p:spPr bwMode="auto">
            <a:xfrm>
              <a:off x="738188" y="4973639"/>
              <a:ext cx="174625" cy="136525"/>
            </a:xfrm>
            <a:custGeom>
              <a:avLst/>
              <a:gdLst>
                <a:gd name="T0" fmla="*/ 0 w 42"/>
                <a:gd name="T1" fmla="*/ 8 h 31"/>
                <a:gd name="T2" fmla="*/ 6 w 42"/>
                <a:gd name="T3" fmla="*/ 15 h 31"/>
                <a:gd name="T4" fmla="*/ 0 w 42"/>
                <a:gd name="T5" fmla="*/ 23 h 31"/>
                <a:gd name="T6" fmla="*/ 42 w 42"/>
                <a:gd name="T7" fmla="*/ 15 h 31"/>
                <a:gd name="T8" fmla="*/ 0 w 42"/>
                <a:gd name="T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1">
                  <a:moveTo>
                    <a:pt x="0" y="8"/>
                  </a:moveTo>
                  <a:cubicBezTo>
                    <a:pt x="0" y="13"/>
                    <a:pt x="6" y="12"/>
                    <a:pt x="6" y="15"/>
                  </a:cubicBezTo>
                  <a:cubicBezTo>
                    <a:pt x="6" y="19"/>
                    <a:pt x="0" y="18"/>
                    <a:pt x="0" y="23"/>
                  </a:cubicBezTo>
                  <a:cubicBezTo>
                    <a:pt x="1" y="29"/>
                    <a:pt x="11" y="31"/>
                    <a:pt x="42" y="15"/>
                  </a:cubicBezTo>
                  <a:cubicBezTo>
                    <a:pt x="9" y="0"/>
                    <a:pt x="1" y="2"/>
                    <a:pt x="0" y="8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Freeform 294"/>
            <p:cNvSpPr>
              <a:spLocks/>
            </p:cNvSpPr>
            <p:nvPr/>
          </p:nvSpPr>
          <p:spPr bwMode="auto">
            <a:xfrm>
              <a:off x="754063" y="5040314"/>
              <a:ext cx="158750" cy="171450"/>
            </a:xfrm>
            <a:custGeom>
              <a:avLst/>
              <a:gdLst>
                <a:gd name="T0" fmla="*/ 3 w 38"/>
                <a:gd name="T1" fmla="*/ 24 h 39"/>
                <a:gd name="T2" fmla="*/ 12 w 38"/>
                <a:gd name="T3" fmla="*/ 26 h 39"/>
                <a:gd name="T4" fmla="*/ 14 w 38"/>
                <a:gd name="T5" fmla="*/ 35 h 39"/>
                <a:gd name="T6" fmla="*/ 38 w 38"/>
                <a:gd name="T7" fmla="*/ 0 h 39"/>
                <a:gd name="T8" fmla="*/ 3 w 38"/>
                <a:gd name="T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3" y="24"/>
                  </a:moveTo>
                  <a:cubicBezTo>
                    <a:pt x="7" y="28"/>
                    <a:pt x="10" y="24"/>
                    <a:pt x="12" y="26"/>
                  </a:cubicBezTo>
                  <a:cubicBezTo>
                    <a:pt x="15" y="29"/>
                    <a:pt x="10" y="32"/>
                    <a:pt x="14" y="35"/>
                  </a:cubicBezTo>
                  <a:cubicBezTo>
                    <a:pt x="18" y="39"/>
                    <a:pt x="27" y="33"/>
                    <a:pt x="38" y="0"/>
                  </a:cubicBezTo>
                  <a:cubicBezTo>
                    <a:pt x="4" y="13"/>
                    <a:pt x="0" y="20"/>
                    <a:pt x="3" y="24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Freeform 295"/>
            <p:cNvSpPr>
              <a:spLocks/>
            </p:cNvSpPr>
            <p:nvPr/>
          </p:nvSpPr>
          <p:spPr bwMode="auto">
            <a:xfrm>
              <a:off x="850901" y="5040314"/>
              <a:ext cx="123825" cy="185738"/>
            </a:xfrm>
            <a:custGeom>
              <a:avLst/>
              <a:gdLst>
                <a:gd name="T0" fmla="*/ 7 w 30"/>
                <a:gd name="T1" fmla="*/ 42 h 42"/>
                <a:gd name="T2" fmla="*/ 15 w 30"/>
                <a:gd name="T3" fmla="*/ 37 h 42"/>
                <a:gd name="T4" fmla="*/ 23 w 30"/>
                <a:gd name="T5" fmla="*/ 42 h 42"/>
                <a:gd name="T6" fmla="*/ 15 w 30"/>
                <a:gd name="T7" fmla="*/ 0 h 42"/>
                <a:gd name="T8" fmla="*/ 7 w 3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7" y="42"/>
                  </a:moveTo>
                  <a:cubicBezTo>
                    <a:pt x="12" y="42"/>
                    <a:pt x="11" y="37"/>
                    <a:pt x="15" y="37"/>
                  </a:cubicBezTo>
                  <a:cubicBezTo>
                    <a:pt x="19" y="37"/>
                    <a:pt x="18" y="42"/>
                    <a:pt x="23" y="42"/>
                  </a:cubicBezTo>
                  <a:cubicBezTo>
                    <a:pt x="28" y="42"/>
                    <a:pt x="30" y="32"/>
                    <a:pt x="15" y="0"/>
                  </a:cubicBezTo>
                  <a:cubicBezTo>
                    <a:pt x="0" y="33"/>
                    <a:pt x="2" y="42"/>
                    <a:pt x="7" y="42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296"/>
            <p:cNvSpPr>
              <a:spLocks/>
            </p:cNvSpPr>
            <p:nvPr/>
          </p:nvSpPr>
          <p:spPr bwMode="auto">
            <a:xfrm>
              <a:off x="912813" y="5040314"/>
              <a:ext cx="163513" cy="171450"/>
            </a:xfrm>
            <a:custGeom>
              <a:avLst/>
              <a:gdLst>
                <a:gd name="T0" fmla="*/ 24 w 39"/>
                <a:gd name="T1" fmla="*/ 35 h 39"/>
                <a:gd name="T2" fmla="*/ 26 w 39"/>
                <a:gd name="T3" fmla="*/ 26 h 39"/>
                <a:gd name="T4" fmla="*/ 35 w 39"/>
                <a:gd name="T5" fmla="*/ 24 h 39"/>
                <a:gd name="T6" fmla="*/ 0 w 39"/>
                <a:gd name="T7" fmla="*/ 0 h 39"/>
                <a:gd name="T8" fmla="*/ 24 w 39"/>
                <a:gd name="T9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24" y="35"/>
                  </a:moveTo>
                  <a:cubicBezTo>
                    <a:pt x="28" y="32"/>
                    <a:pt x="23" y="29"/>
                    <a:pt x="26" y="26"/>
                  </a:cubicBezTo>
                  <a:cubicBezTo>
                    <a:pt x="28" y="24"/>
                    <a:pt x="31" y="28"/>
                    <a:pt x="35" y="24"/>
                  </a:cubicBezTo>
                  <a:cubicBezTo>
                    <a:pt x="39" y="20"/>
                    <a:pt x="33" y="12"/>
                    <a:pt x="0" y="0"/>
                  </a:cubicBezTo>
                  <a:cubicBezTo>
                    <a:pt x="13" y="34"/>
                    <a:pt x="20" y="39"/>
                    <a:pt x="24" y="3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297"/>
            <p:cNvSpPr>
              <a:spLocks/>
            </p:cNvSpPr>
            <p:nvPr/>
          </p:nvSpPr>
          <p:spPr bwMode="auto">
            <a:xfrm>
              <a:off x="912813" y="4973639"/>
              <a:ext cx="174625" cy="133350"/>
            </a:xfrm>
            <a:custGeom>
              <a:avLst/>
              <a:gdLst>
                <a:gd name="T0" fmla="*/ 42 w 42"/>
                <a:gd name="T1" fmla="*/ 23 h 30"/>
                <a:gd name="T2" fmla="*/ 36 w 42"/>
                <a:gd name="T3" fmla="*/ 15 h 30"/>
                <a:gd name="T4" fmla="*/ 42 w 42"/>
                <a:gd name="T5" fmla="*/ 8 h 30"/>
                <a:gd name="T6" fmla="*/ 0 w 42"/>
                <a:gd name="T7" fmla="*/ 15 h 30"/>
                <a:gd name="T8" fmla="*/ 42 w 42"/>
                <a:gd name="T9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42" y="23"/>
                  </a:moveTo>
                  <a:cubicBezTo>
                    <a:pt x="42" y="18"/>
                    <a:pt x="36" y="19"/>
                    <a:pt x="36" y="15"/>
                  </a:cubicBezTo>
                  <a:cubicBezTo>
                    <a:pt x="36" y="12"/>
                    <a:pt x="42" y="13"/>
                    <a:pt x="42" y="8"/>
                  </a:cubicBezTo>
                  <a:cubicBezTo>
                    <a:pt x="41" y="2"/>
                    <a:pt x="31" y="0"/>
                    <a:pt x="0" y="15"/>
                  </a:cubicBezTo>
                  <a:cubicBezTo>
                    <a:pt x="33" y="30"/>
                    <a:pt x="41" y="29"/>
                    <a:pt x="42" y="2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Freeform 298"/>
            <p:cNvSpPr>
              <a:spLocks/>
            </p:cNvSpPr>
            <p:nvPr/>
          </p:nvSpPr>
          <p:spPr bwMode="auto">
            <a:xfrm>
              <a:off x="912813" y="4872039"/>
              <a:ext cx="163513" cy="168275"/>
            </a:xfrm>
            <a:custGeom>
              <a:avLst/>
              <a:gdLst>
                <a:gd name="T0" fmla="*/ 35 w 39"/>
                <a:gd name="T1" fmla="*/ 15 h 38"/>
                <a:gd name="T2" fmla="*/ 26 w 39"/>
                <a:gd name="T3" fmla="*/ 13 h 38"/>
                <a:gd name="T4" fmla="*/ 24 w 39"/>
                <a:gd name="T5" fmla="*/ 3 h 38"/>
                <a:gd name="T6" fmla="*/ 0 w 39"/>
                <a:gd name="T7" fmla="*/ 38 h 38"/>
                <a:gd name="T8" fmla="*/ 35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5" y="15"/>
                  </a:moveTo>
                  <a:cubicBezTo>
                    <a:pt x="31" y="11"/>
                    <a:pt x="28" y="15"/>
                    <a:pt x="26" y="13"/>
                  </a:cubicBezTo>
                  <a:cubicBezTo>
                    <a:pt x="23" y="10"/>
                    <a:pt x="28" y="7"/>
                    <a:pt x="24" y="3"/>
                  </a:cubicBezTo>
                  <a:cubicBezTo>
                    <a:pt x="20" y="0"/>
                    <a:pt x="11" y="5"/>
                    <a:pt x="0" y="38"/>
                  </a:cubicBezTo>
                  <a:cubicBezTo>
                    <a:pt x="34" y="26"/>
                    <a:pt x="39" y="18"/>
                    <a:pt x="35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Oval 299"/>
            <p:cNvSpPr>
              <a:spLocks noChangeArrowheads="1"/>
            </p:cNvSpPr>
            <p:nvPr/>
          </p:nvSpPr>
          <p:spPr bwMode="auto">
            <a:xfrm>
              <a:off x="833438" y="4956176"/>
              <a:ext cx="158750" cy="1682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300"/>
            <p:cNvSpPr>
              <a:spLocks/>
            </p:cNvSpPr>
            <p:nvPr/>
          </p:nvSpPr>
          <p:spPr bwMode="auto">
            <a:xfrm>
              <a:off x="1717676" y="4859339"/>
              <a:ext cx="125413" cy="180975"/>
            </a:xfrm>
            <a:custGeom>
              <a:avLst/>
              <a:gdLst>
                <a:gd name="T0" fmla="*/ 23 w 30"/>
                <a:gd name="T1" fmla="*/ 0 h 41"/>
                <a:gd name="T2" fmla="*/ 15 w 30"/>
                <a:gd name="T3" fmla="*/ 5 h 41"/>
                <a:gd name="T4" fmla="*/ 7 w 30"/>
                <a:gd name="T5" fmla="*/ 0 h 41"/>
                <a:gd name="T6" fmla="*/ 15 w 30"/>
                <a:gd name="T7" fmla="*/ 41 h 41"/>
                <a:gd name="T8" fmla="*/ 23 w 30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1">
                  <a:moveTo>
                    <a:pt x="23" y="0"/>
                  </a:moveTo>
                  <a:cubicBezTo>
                    <a:pt x="18" y="0"/>
                    <a:pt x="19" y="5"/>
                    <a:pt x="15" y="5"/>
                  </a:cubicBezTo>
                  <a:cubicBezTo>
                    <a:pt x="11" y="5"/>
                    <a:pt x="12" y="0"/>
                    <a:pt x="7" y="0"/>
                  </a:cubicBezTo>
                  <a:cubicBezTo>
                    <a:pt x="2" y="0"/>
                    <a:pt x="0" y="10"/>
                    <a:pt x="15" y="41"/>
                  </a:cubicBezTo>
                  <a:cubicBezTo>
                    <a:pt x="30" y="9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301"/>
            <p:cNvSpPr>
              <a:spLocks/>
            </p:cNvSpPr>
            <p:nvPr/>
          </p:nvSpPr>
          <p:spPr bwMode="auto">
            <a:xfrm>
              <a:off x="1622426" y="4872039"/>
              <a:ext cx="157163" cy="168275"/>
            </a:xfrm>
            <a:custGeom>
              <a:avLst/>
              <a:gdLst>
                <a:gd name="T0" fmla="*/ 14 w 38"/>
                <a:gd name="T1" fmla="*/ 3 h 38"/>
                <a:gd name="T2" fmla="*/ 12 w 38"/>
                <a:gd name="T3" fmla="*/ 13 h 38"/>
                <a:gd name="T4" fmla="*/ 3 w 38"/>
                <a:gd name="T5" fmla="*/ 15 h 38"/>
                <a:gd name="T6" fmla="*/ 38 w 38"/>
                <a:gd name="T7" fmla="*/ 38 h 38"/>
                <a:gd name="T8" fmla="*/ 14 w 38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14" y="3"/>
                  </a:moveTo>
                  <a:cubicBezTo>
                    <a:pt x="10" y="7"/>
                    <a:pt x="15" y="10"/>
                    <a:pt x="12" y="13"/>
                  </a:cubicBezTo>
                  <a:cubicBezTo>
                    <a:pt x="10" y="15"/>
                    <a:pt x="7" y="11"/>
                    <a:pt x="3" y="15"/>
                  </a:cubicBezTo>
                  <a:cubicBezTo>
                    <a:pt x="0" y="18"/>
                    <a:pt x="5" y="27"/>
                    <a:pt x="38" y="38"/>
                  </a:cubicBezTo>
                  <a:cubicBezTo>
                    <a:pt x="26" y="5"/>
                    <a:pt x="18" y="0"/>
                    <a:pt x="14" y="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Freeform 302"/>
            <p:cNvSpPr>
              <a:spLocks/>
            </p:cNvSpPr>
            <p:nvPr/>
          </p:nvSpPr>
          <p:spPr bwMode="auto">
            <a:xfrm>
              <a:off x="1604963" y="4973639"/>
              <a:ext cx="174625" cy="136525"/>
            </a:xfrm>
            <a:custGeom>
              <a:avLst/>
              <a:gdLst>
                <a:gd name="T0" fmla="*/ 0 w 42"/>
                <a:gd name="T1" fmla="*/ 8 h 31"/>
                <a:gd name="T2" fmla="*/ 6 w 42"/>
                <a:gd name="T3" fmla="*/ 15 h 31"/>
                <a:gd name="T4" fmla="*/ 0 w 42"/>
                <a:gd name="T5" fmla="*/ 23 h 31"/>
                <a:gd name="T6" fmla="*/ 42 w 42"/>
                <a:gd name="T7" fmla="*/ 15 h 31"/>
                <a:gd name="T8" fmla="*/ 0 w 42"/>
                <a:gd name="T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1">
                  <a:moveTo>
                    <a:pt x="0" y="8"/>
                  </a:moveTo>
                  <a:cubicBezTo>
                    <a:pt x="0" y="13"/>
                    <a:pt x="6" y="12"/>
                    <a:pt x="6" y="15"/>
                  </a:cubicBezTo>
                  <a:cubicBezTo>
                    <a:pt x="6" y="19"/>
                    <a:pt x="0" y="18"/>
                    <a:pt x="0" y="23"/>
                  </a:cubicBezTo>
                  <a:cubicBezTo>
                    <a:pt x="1" y="29"/>
                    <a:pt x="11" y="31"/>
                    <a:pt x="42" y="15"/>
                  </a:cubicBezTo>
                  <a:cubicBezTo>
                    <a:pt x="9" y="0"/>
                    <a:pt x="1" y="2"/>
                    <a:pt x="0" y="8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Freeform 303"/>
            <p:cNvSpPr>
              <a:spLocks/>
            </p:cNvSpPr>
            <p:nvPr/>
          </p:nvSpPr>
          <p:spPr bwMode="auto">
            <a:xfrm>
              <a:off x="1622426" y="5040314"/>
              <a:ext cx="157163" cy="171450"/>
            </a:xfrm>
            <a:custGeom>
              <a:avLst/>
              <a:gdLst>
                <a:gd name="T0" fmla="*/ 3 w 38"/>
                <a:gd name="T1" fmla="*/ 24 h 39"/>
                <a:gd name="T2" fmla="*/ 12 w 38"/>
                <a:gd name="T3" fmla="*/ 26 h 39"/>
                <a:gd name="T4" fmla="*/ 14 w 38"/>
                <a:gd name="T5" fmla="*/ 35 h 39"/>
                <a:gd name="T6" fmla="*/ 38 w 38"/>
                <a:gd name="T7" fmla="*/ 0 h 39"/>
                <a:gd name="T8" fmla="*/ 3 w 38"/>
                <a:gd name="T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3" y="24"/>
                  </a:moveTo>
                  <a:cubicBezTo>
                    <a:pt x="7" y="28"/>
                    <a:pt x="10" y="24"/>
                    <a:pt x="12" y="26"/>
                  </a:cubicBezTo>
                  <a:cubicBezTo>
                    <a:pt x="15" y="29"/>
                    <a:pt x="10" y="32"/>
                    <a:pt x="14" y="35"/>
                  </a:cubicBezTo>
                  <a:cubicBezTo>
                    <a:pt x="18" y="39"/>
                    <a:pt x="27" y="33"/>
                    <a:pt x="38" y="0"/>
                  </a:cubicBezTo>
                  <a:cubicBezTo>
                    <a:pt x="4" y="13"/>
                    <a:pt x="0" y="20"/>
                    <a:pt x="3" y="24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304"/>
            <p:cNvSpPr>
              <a:spLocks/>
            </p:cNvSpPr>
            <p:nvPr/>
          </p:nvSpPr>
          <p:spPr bwMode="auto">
            <a:xfrm>
              <a:off x="1717676" y="5040314"/>
              <a:ext cx="125413" cy="185738"/>
            </a:xfrm>
            <a:custGeom>
              <a:avLst/>
              <a:gdLst>
                <a:gd name="T0" fmla="*/ 7 w 30"/>
                <a:gd name="T1" fmla="*/ 42 h 42"/>
                <a:gd name="T2" fmla="*/ 15 w 30"/>
                <a:gd name="T3" fmla="*/ 37 h 42"/>
                <a:gd name="T4" fmla="*/ 23 w 30"/>
                <a:gd name="T5" fmla="*/ 42 h 42"/>
                <a:gd name="T6" fmla="*/ 15 w 30"/>
                <a:gd name="T7" fmla="*/ 0 h 42"/>
                <a:gd name="T8" fmla="*/ 7 w 3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7" y="42"/>
                  </a:moveTo>
                  <a:cubicBezTo>
                    <a:pt x="12" y="42"/>
                    <a:pt x="11" y="37"/>
                    <a:pt x="15" y="37"/>
                  </a:cubicBezTo>
                  <a:cubicBezTo>
                    <a:pt x="19" y="37"/>
                    <a:pt x="18" y="42"/>
                    <a:pt x="23" y="42"/>
                  </a:cubicBezTo>
                  <a:cubicBezTo>
                    <a:pt x="28" y="42"/>
                    <a:pt x="30" y="32"/>
                    <a:pt x="15" y="0"/>
                  </a:cubicBezTo>
                  <a:cubicBezTo>
                    <a:pt x="0" y="33"/>
                    <a:pt x="2" y="42"/>
                    <a:pt x="7" y="42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305"/>
            <p:cNvSpPr>
              <a:spLocks/>
            </p:cNvSpPr>
            <p:nvPr/>
          </p:nvSpPr>
          <p:spPr bwMode="auto">
            <a:xfrm>
              <a:off x="1779588" y="5040314"/>
              <a:ext cx="163513" cy="171450"/>
            </a:xfrm>
            <a:custGeom>
              <a:avLst/>
              <a:gdLst>
                <a:gd name="T0" fmla="*/ 24 w 39"/>
                <a:gd name="T1" fmla="*/ 35 h 39"/>
                <a:gd name="T2" fmla="*/ 26 w 39"/>
                <a:gd name="T3" fmla="*/ 26 h 39"/>
                <a:gd name="T4" fmla="*/ 35 w 39"/>
                <a:gd name="T5" fmla="*/ 24 h 39"/>
                <a:gd name="T6" fmla="*/ 0 w 39"/>
                <a:gd name="T7" fmla="*/ 0 h 39"/>
                <a:gd name="T8" fmla="*/ 24 w 39"/>
                <a:gd name="T9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24" y="35"/>
                  </a:moveTo>
                  <a:cubicBezTo>
                    <a:pt x="28" y="32"/>
                    <a:pt x="23" y="29"/>
                    <a:pt x="26" y="26"/>
                  </a:cubicBezTo>
                  <a:cubicBezTo>
                    <a:pt x="28" y="24"/>
                    <a:pt x="31" y="28"/>
                    <a:pt x="35" y="24"/>
                  </a:cubicBezTo>
                  <a:cubicBezTo>
                    <a:pt x="39" y="20"/>
                    <a:pt x="33" y="12"/>
                    <a:pt x="0" y="0"/>
                  </a:cubicBezTo>
                  <a:cubicBezTo>
                    <a:pt x="13" y="34"/>
                    <a:pt x="20" y="39"/>
                    <a:pt x="24" y="3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7" name="Freeform 306"/>
            <p:cNvSpPr>
              <a:spLocks/>
            </p:cNvSpPr>
            <p:nvPr/>
          </p:nvSpPr>
          <p:spPr bwMode="auto">
            <a:xfrm>
              <a:off x="1779588" y="4973639"/>
              <a:ext cx="176213" cy="133350"/>
            </a:xfrm>
            <a:custGeom>
              <a:avLst/>
              <a:gdLst>
                <a:gd name="T0" fmla="*/ 42 w 42"/>
                <a:gd name="T1" fmla="*/ 23 h 30"/>
                <a:gd name="T2" fmla="*/ 36 w 42"/>
                <a:gd name="T3" fmla="*/ 15 h 30"/>
                <a:gd name="T4" fmla="*/ 42 w 42"/>
                <a:gd name="T5" fmla="*/ 8 h 30"/>
                <a:gd name="T6" fmla="*/ 0 w 42"/>
                <a:gd name="T7" fmla="*/ 15 h 30"/>
                <a:gd name="T8" fmla="*/ 42 w 42"/>
                <a:gd name="T9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42" y="23"/>
                  </a:moveTo>
                  <a:cubicBezTo>
                    <a:pt x="42" y="18"/>
                    <a:pt x="36" y="19"/>
                    <a:pt x="36" y="15"/>
                  </a:cubicBezTo>
                  <a:cubicBezTo>
                    <a:pt x="36" y="12"/>
                    <a:pt x="42" y="13"/>
                    <a:pt x="42" y="8"/>
                  </a:cubicBezTo>
                  <a:cubicBezTo>
                    <a:pt x="41" y="2"/>
                    <a:pt x="31" y="0"/>
                    <a:pt x="0" y="15"/>
                  </a:cubicBezTo>
                  <a:cubicBezTo>
                    <a:pt x="33" y="30"/>
                    <a:pt x="41" y="29"/>
                    <a:pt x="42" y="2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Freeform 307"/>
            <p:cNvSpPr>
              <a:spLocks/>
            </p:cNvSpPr>
            <p:nvPr/>
          </p:nvSpPr>
          <p:spPr bwMode="auto">
            <a:xfrm>
              <a:off x="1779588" y="4872039"/>
              <a:ext cx="163513" cy="168275"/>
            </a:xfrm>
            <a:custGeom>
              <a:avLst/>
              <a:gdLst>
                <a:gd name="T0" fmla="*/ 35 w 39"/>
                <a:gd name="T1" fmla="*/ 15 h 38"/>
                <a:gd name="T2" fmla="*/ 26 w 39"/>
                <a:gd name="T3" fmla="*/ 13 h 38"/>
                <a:gd name="T4" fmla="*/ 24 w 39"/>
                <a:gd name="T5" fmla="*/ 3 h 38"/>
                <a:gd name="T6" fmla="*/ 0 w 39"/>
                <a:gd name="T7" fmla="*/ 38 h 38"/>
                <a:gd name="T8" fmla="*/ 35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5" y="15"/>
                  </a:moveTo>
                  <a:cubicBezTo>
                    <a:pt x="31" y="11"/>
                    <a:pt x="28" y="15"/>
                    <a:pt x="26" y="13"/>
                  </a:cubicBezTo>
                  <a:cubicBezTo>
                    <a:pt x="23" y="10"/>
                    <a:pt x="28" y="7"/>
                    <a:pt x="24" y="3"/>
                  </a:cubicBezTo>
                  <a:cubicBezTo>
                    <a:pt x="20" y="0"/>
                    <a:pt x="11" y="5"/>
                    <a:pt x="0" y="38"/>
                  </a:cubicBezTo>
                  <a:cubicBezTo>
                    <a:pt x="34" y="26"/>
                    <a:pt x="39" y="18"/>
                    <a:pt x="35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Oval 308"/>
            <p:cNvSpPr>
              <a:spLocks noChangeArrowheads="1"/>
            </p:cNvSpPr>
            <p:nvPr/>
          </p:nvSpPr>
          <p:spPr bwMode="auto">
            <a:xfrm>
              <a:off x="1700213" y="4956176"/>
              <a:ext cx="158750" cy="1682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309"/>
            <p:cNvSpPr>
              <a:spLocks/>
            </p:cNvSpPr>
            <p:nvPr/>
          </p:nvSpPr>
          <p:spPr bwMode="auto">
            <a:xfrm>
              <a:off x="1266826" y="4576764"/>
              <a:ext cx="109538" cy="153988"/>
            </a:xfrm>
            <a:custGeom>
              <a:avLst/>
              <a:gdLst>
                <a:gd name="T0" fmla="*/ 19 w 26"/>
                <a:gd name="T1" fmla="*/ 0 h 35"/>
                <a:gd name="T2" fmla="*/ 13 w 26"/>
                <a:gd name="T3" fmla="*/ 4 h 35"/>
                <a:gd name="T4" fmla="*/ 6 w 26"/>
                <a:gd name="T5" fmla="*/ 0 h 35"/>
                <a:gd name="T6" fmla="*/ 13 w 26"/>
                <a:gd name="T7" fmla="*/ 35 h 35"/>
                <a:gd name="T8" fmla="*/ 19 w 2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5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9"/>
                    <a:pt x="13" y="35"/>
                  </a:cubicBezTo>
                  <a:cubicBezTo>
                    <a:pt x="26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Freeform 310"/>
            <p:cNvSpPr>
              <a:spLocks/>
            </p:cNvSpPr>
            <p:nvPr/>
          </p:nvSpPr>
          <p:spPr bwMode="auto">
            <a:xfrm>
              <a:off x="1184276" y="4586289"/>
              <a:ext cx="136525" cy="144463"/>
            </a:xfrm>
            <a:custGeom>
              <a:avLst/>
              <a:gdLst>
                <a:gd name="T0" fmla="*/ 13 w 33"/>
                <a:gd name="T1" fmla="*/ 3 h 33"/>
                <a:gd name="T2" fmla="*/ 11 w 33"/>
                <a:gd name="T3" fmla="*/ 11 h 33"/>
                <a:gd name="T4" fmla="*/ 3 w 33"/>
                <a:gd name="T5" fmla="*/ 13 h 33"/>
                <a:gd name="T6" fmla="*/ 33 w 33"/>
                <a:gd name="T7" fmla="*/ 33 h 33"/>
                <a:gd name="T8" fmla="*/ 13 w 33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13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9" y="13"/>
                    <a:pt x="6" y="10"/>
                    <a:pt x="3" y="13"/>
                  </a:cubicBezTo>
                  <a:cubicBezTo>
                    <a:pt x="0" y="16"/>
                    <a:pt x="5" y="24"/>
                    <a:pt x="33" y="33"/>
                  </a:cubicBezTo>
                  <a:cubicBezTo>
                    <a:pt x="22" y="4"/>
                    <a:pt x="16" y="0"/>
                    <a:pt x="13" y="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Freeform 311"/>
            <p:cNvSpPr>
              <a:spLocks/>
            </p:cNvSpPr>
            <p:nvPr/>
          </p:nvSpPr>
          <p:spPr bwMode="auto">
            <a:xfrm>
              <a:off x="1171576" y="4673601"/>
              <a:ext cx="149225" cy="115888"/>
            </a:xfrm>
            <a:custGeom>
              <a:avLst/>
              <a:gdLst>
                <a:gd name="T0" fmla="*/ 0 w 36"/>
                <a:gd name="T1" fmla="*/ 6 h 26"/>
                <a:gd name="T2" fmla="*/ 5 w 36"/>
                <a:gd name="T3" fmla="*/ 13 h 26"/>
                <a:gd name="T4" fmla="*/ 0 w 36"/>
                <a:gd name="T5" fmla="*/ 20 h 26"/>
                <a:gd name="T6" fmla="*/ 36 w 36"/>
                <a:gd name="T7" fmla="*/ 13 h 26"/>
                <a:gd name="T8" fmla="*/ 0 w 36"/>
                <a:gd name="T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6">
                  <a:moveTo>
                    <a:pt x="0" y="6"/>
                  </a:moveTo>
                  <a:cubicBezTo>
                    <a:pt x="0" y="11"/>
                    <a:pt x="5" y="10"/>
                    <a:pt x="5" y="13"/>
                  </a:cubicBezTo>
                  <a:cubicBezTo>
                    <a:pt x="5" y="16"/>
                    <a:pt x="0" y="15"/>
                    <a:pt x="0" y="20"/>
                  </a:cubicBezTo>
                  <a:cubicBezTo>
                    <a:pt x="1" y="24"/>
                    <a:pt x="9" y="26"/>
                    <a:pt x="36" y="13"/>
                  </a:cubicBezTo>
                  <a:cubicBezTo>
                    <a:pt x="8" y="0"/>
                    <a:pt x="1" y="2"/>
                    <a:pt x="0" y="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Freeform 312"/>
            <p:cNvSpPr>
              <a:spLocks/>
            </p:cNvSpPr>
            <p:nvPr/>
          </p:nvSpPr>
          <p:spPr bwMode="auto">
            <a:xfrm>
              <a:off x="1184276" y="4730751"/>
              <a:ext cx="136525" cy="146050"/>
            </a:xfrm>
            <a:custGeom>
              <a:avLst/>
              <a:gdLst>
                <a:gd name="T0" fmla="*/ 3 w 33"/>
                <a:gd name="T1" fmla="*/ 20 h 33"/>
                <a:gd name="T2" fmla="*/ 11 w 33"/>
                <a:gd name="T3" fmla="*/ 22 h 33"/>
                <a:gd name="T4" fmla="*/ 13 w 33"/>
                <a:gd name="T5" fmla="*/ 30 h 33"/>
                <a:gd name="T6" fmla="*/ 33 w 33"/>
                <a:gd name="T7" fmla="*/ 0 h 33"/>
                <a:gd name="T8" fmla="*/ 3 w 33"/>
                <a:gd name="T9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" y="20"/>
                  </a:moveTo>
                  <a:cubicBezTo>
                    <a:pt x="6" y="24"/>
                    <a:pt x="9" y="20"/>
                    <a:pt x="11" y="22"/>
                  </a:cubicBezTo>
                  <a:cubicBezTo>
                    <a:pt x="13" y="24"/>
                    <a:pt x="9" y="27"/>
                    <a:pt x="13" y="30"/>
                  </a:cubicBezTo>
                  <a:cubicBezTo>
                    <a:pt x="16" y="33"/>
                    <a:pt x="23" y="28"/>
                    <a:pt x="33" y="0"/>
                  </a:cubicBezTo>
                  <a:cubicBezTo>
                    <a:pt x="4" y="11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4" name="Freeform 313"/>
            <p:cNvSpPr>
              <a:spLocks/>
            </p:cNvSpPr>
            <p:nvPr/>
          </p:nvSpPr>
          <p:spPr bwMode="auto">
            <a:xfrm>
              <a:off x="1266826" y="4730751"/>
              <a:ext cx="109538" cy="158750"/>
            </a:xfrm>
            <a:custGeom>
              <a:avLst/>
              <a:gdLst>
                <a:gd name="T0" fmla="*/ 6 w 26"/>
                <a:gd name="T1" fmla="*/ 36 h 36"/>
                <a:gd name="T2" fmla="*/ 13 w 26"/>
                <a:gd name="T3" fmla="*/ 31 h 36"/>
                <a:gd name="T4" fmla="*/ 19 w 26"/>
                <a:gd name="T5" fmla="*/ 36 h 36"/>
                <a:gd name="T6" fmla="*/ 13 w 26"/>
                <a:gd name="T7" fmla="*/ 0 h 36"/>
                <a:gd name="T8" fmla="*/ 6 w 2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6">
                  <a:moveTo>
                    <a:pt x="6" y="36"/>
                  </a:moveTo>
                  <a:cubicBezTo>
                    <a:pt x="11" y="36"/>
                    <a:pt x="10" y="31"/>
                    <a:pt x="13" y="31"/>
                  </a:cubicBezTo>
                  <a:cubicBezTo>
                    <a:pt x="16" y="31"/>
                    <a:pt x="15" y="36"/>
                    <a:pt x="19" y="36"/>
                  </a:cubicBezTo>
                  <a:cubicBezTo>
                    <a:pt x="24" y="35"/>
                    <a:pt x="26" y="27"/>
                    <a:pt x="13" y="0"/>
                  </a:cubicBezTo>
                  <a:cubicBezTo>
                    <a:pt x="0" y="28"/>
                    <a:pt x="2" y="35"/>
                    <a:pt x="6" y="3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5" name="Freeform 314"/>
            <p:cNvSpPr>
              <a:spLocks/>
            </p:cNvSpPr>
            <p:nvPr/>
          </p:nvSpPr>
          <p:spPr bwMode="auto">
            <a:xfrm>
              <a:off x="1320801" y="4730751"/>
              <a:ext cx="138113" cy="146050"/>
            </a:xfrm>
            <a:custGeom>
              <a:avLst/>
              <a:gdLst>
                <a:gd name="T0" fmla="*/ 20 w 33"/>
                <a:gd name="T1" fmla="*/ 30 h 33"/>
                <a:gd name="T2" fmla="*/ 22 w 33"/>
                <a:gd name="T3" fmla="*/ 22 h 33"/>
                <a:gd name="T4" fmla="*/ 30 w 33"/>
                <a:gd name="T5" fmla="*/ 20 h 33"/>
                <a:gd name="T6" fmla="*/ 0 w 33"/>
                <a:gd name="T7" fmla="*/ 0 h 33"/>
                <a:gd name="T8" fmla="*/ 20 w 33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20" y="30"/>
                  </a:moveTo>
                  <a:cubicBezTo>
                    <a:pt x="23" y="27"/>
                    <a:pt x="19" y="24"/>
                    <a:pt x="22" y="22"/>
                  </a:cubicBezTo>
                  <a:cubicBezTo>
                    <a:pt x="24" y="20"/>
                    <a:pt x="26" y="24"/>
                    <a:pt x="30" y="20"/>
                  </a:cubicBezTo>
                  <a:cubicBezTo>
                    <a:pt x="33" y="17"/>
                    <a:pt x="28" y="10"/>
                    <a:pt x="0" y="0"/>
                  </a:cubicBezTo>
                  <a:cubicBezTo>
                    <a:pt x="10" y="29"/>
                    <a:pt x="17" y="33"/>
                    <a:pt x="20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315"/>
            <p:cNvSpPr>
              <a:spLocks/>
            </p:cNvSpPr>
            <p:nvPr/>
          </p:nvSpPr>
          <p:spPr bwMode="auto">
            <a:xfrm>
              <a:off x="1320801" y="4673601"/>
              <a:ext cx="146050" cy="115888"/>
            </a:xfrm>
            <a:custGeom>
              <a:avLst/>
              <a:gdLst>
                <a:gd name="T0" fmla="*/ 35 w 35"/>
                <a:gd name="T1" fmla="*/ 20 h 26"/>
                <a:gd name="T2" fmla="*/ 31 w 35"/>
                <a:gd name="T3" fmla="*/ 13 h 26"/>
                <a:gd name="T4" fmla="*/ 35 w 35"/>
                <a:gd name="T5" fmla="*/ 6 h 26"/>
                <a:gd name="T6" fmla="*/ 0 w 35"/>
                <a:gd name="T7" fmla="*/ 13 h 26"/>
                <a:gd name="T8" fmla="*/ 35 w 35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35" y="20"/>
                  </a:moveTo>
                  <a:cubicBezTo>
                    <a:pt x="35" y="15"/>
                    <a:pt x="31" y="16"/>
                    <a:pt x="31" y="13"/>
                  </a:cubicBezTo>
                  <a:cubicBezTo>
                    <a:pt x="31" y="10"/>
                    <a:pt x="35" y="11"/>
                    <a:pt x="35" y="6"/>
                  </a:cubicBezTo>
                  <a:cubicBezTo>
                    <a:pt x="35" y="2"/>
                    <a:pt x="26" y="0"/>
                    <a:pt x="0" y="13"/>
                  </a:cubicBezTo>
                  <a:cubicBezTo>
                    <a:pt x="28" y="26"/>
                    <a:pt x="35" y="24"/>
                    <a:pt x="35" y="2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Freeform 316"/>
            <p:cNvSpPr>
              <a:spLocks/>
            </p:cNvSpPr>
            <p:nvPr/>
          </p:nvSpPr>
          <p:spPr bwMode="auto">
            <a:xfrm>
              <a:off x="1320801" y="4586289"/>
              <a:ext cx="138113" cy="144463"/>
            </a:xfrm>
            <a:custGeom>
              <a:avLst/>
              <a:gdLst>
                <a:gd name="T0" fmla="*/ 30 w 33"/>
                <a:gd name="T1" fmla="*/ 13 h 33"/>
                <a:gd name="T2" fmla="*/ 22 w 33"/>
                <a:gd name="T3" fmla="*/ 11 h 33"/>
                <a:gd name="T4" fmla="*/ 20 w 33"/>
                <a:gd name="T5" fmla="*/ 3 h 33"/>
                <a:gd name="T6" fmla="*/ 0 w 33"/>
                <a:gd name="T7" fmla="*/ 33 h 33"/>
                <a:gd name="T8" fmla="*/ 30 w 33"/>
                <a:gd name="T9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0" y="13"/>
                  </a:moveTo>
                  <a:cubicBezTo>
                    <a:pt x="26" y="10"/>
                    <a:pt x="24" y="13"/>
                    <a:pt x="22" y="11"/>
                  </a:cubicBezTo>
                  <a:cubicBezTo>
                    <a:pt x="19" y="9"/>
                    <a:pt x="23" y="6"/>
                    <a:pt x="20" y="3"/>
                  </a:cubicBezTo>
                  <a:cubicBezTo>
                    <a:pt x="17" y="0"/>
                    <a:pt x="9" y="5"/>
                    <a:pt x="0" y="33"/>
                  </a:cubicBezTo>
                  <a:cubicBezTo>
                    <a:pt x="29" y="23"/>
                    <a:pt x="33" y="16"/>
                    <a:pt x="30" y="1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Oval 317"/>
            <p:cNvSpPr>
              <a:spLocks noChangeArrowheads="1"/>
            </p:cNvSpPr>
            <p:nvPr/>
          </p:nvSpPr>
          <p:spPr bwMode="auto">
            <a:xfrm>
              <a:off x="1254126" y="4660901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Freeform 318"/>
            <p:cNvSpPr>
              <a:spLocks/>
            </p:cNvSpPr>
            <p:nvPr/>
          </p:nvSpPr>
          <p:spPr bwMode="auto">
            <a:xfrm>
              <a:off x="1284288" y="5106989"/>
              <a:ext cx="107950" cy="153988"/>
            </a:xfrm>
            <a:custGeom>
              <a:avLst/>
              <a:gdLst>
                <a:gd name="T0" fmla="*/ 19 w 26"/>
                <a:gd name="T1" fmla="*/ 0 h 35"/>
                <a:gd name="T2" fmla="*/ 13 w 26"/>
                <a:gd name="T3" fmla="*/ 4 h 35"/>
                <a:gd name="T4" fmla="*/ 6 w 26"/>
                <a:gd name="T5" fmla="*/ 0 h 35"/>
                <a:gd name="T6" fmla="*/ 13 w 26"/>
                <a:gd name="T7" fmla="*/ 35 h 35"/>
                <a:gd name="T8" fmla="*/ 19 w 2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5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9"/>
                    <a:pt x="13" y="35"/>
                  </a:cubicBezTo>
                  <a:cubicBezTo>
                    <a:pt x="26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Freeform 319"/>
            <p:cNvSpPr>
              <a:spLocks/>
            </p:cNvSpPr>
            <p:nvPr/>
          </p:nvSpPr>
          <p:spPr bwMode="auto">
            <a:xfrm>
              <a:off x="1200151" y="5114926"/>
              <a:ext cx="138113" cy="146050"/>
            </a:xfrm>
            <a:custGeom>
              <a:avLst/>
              <a:gdLst>
                <a:gd name="T0" fmla="*/ 13 w 33"/>
                <a:gd name="T1" fmla="*/ 3 h 33"/>
                <a:gd name="T2" fmla="*/ 11 w 33"/>
                <a:gd name="T3" fmla="*/ 11 h 33"/>
                <a:gd name="T4" fmla="*/ 3 w 33"/>
                <a:gd name="T5" fmla="*/ 13 h 33"/>
                <a:gd name="T6" fmla="*/ 33 w 33"/>
                <a:gd name="T7" fmla="*/ 33 h 33"/>
                <a:gd name="T8" fmla="*/ 13 w 33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13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9" y="13"/>
                    <a:pt x="6" y="10"/>
                    <a:pt x="3" y="13"/>
                  </a:cubicBezTo>
                  <a:cubicBezTo>
                    <a:pt x="0" y="16"/>
                    <a:pt x="5" y="24"/>
                    <a:pt x="33" y="33"/>
                  </a:cubicBezTo>
                  <a:cubicBezTo>
                    <a:pt x="22" y="4"/>
                    <a:pt x="16" y="0"/>
                    <a:pt x="13" y="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Freeform 320"/>
            <p:cNvSpPr>
              <a:spLocks/>
            </p:cNvSpPr>
            <p:nvPr/>
          </p:nvSpPr>
          <p:spPr bwMode="auto">
            <a:xfrm>
              <a:off x="1187451" y="5203826"/>
              <a:ext cx="150813" cy="114300"/>
            </a:xfrm>
            <a:custGeom>
              <a:avLst/>
              <a:gdLst>
                <a:gd name="T0" fmla="*/ 0 w 36"/>
                <a:gd name="T1" fmla="*/ 6 h 26"/>
                <a:gd name="T2" fmla="*/ 5 w 36"/>
                <a:gd name="T3" fmla="*/ 13 h 26"/>
                <a:gd name="T4" fmla="*/ 0 w 36"/>
                <a:gd name="T5" fmla="*/ 20 h 26"/>
                <a:gd name="T6" fmla="*/ 36 w 36"/>
                <a:gd name="T7" fmla="*/ 13 h 26"/>
                <a:gd name="T8" fmla="*/ 0 w 36"/>
                <a:gd name="T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6">
                  <a:moveTo>
                    <a:pt x="0" y="6"/>
                  </a:moveTo>
                  <a:cubicBezTo>
                    <a:pt x="0" y="11"/>
                    <a:pt x="5" y="10"/>
                    <a:pt x="5" y="13"/>
                  </a:cubicBezTo>
                  <a:cubicBezTo>
                    <a:pt x="5" y="16"/>
                    <a:pt x="0" y="15"/>
                    <a:pt x="0" y="20"/>
                  </a:cubicBezTo>
                  <a:cubicBezTo>
                    <a:pt x="1" y="24"/>
                    <a:pt x="9" y="26"/>
                    <a:pt x="36" y="13"/>
                  </a:cubicBezTo>
                  <a:cubicBezTo>
                    <a:pt x="8" y="0"/>
                    <a:pt x="1" y="2"/>
                    <a:pt x="0" y="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Freeform 321"/>
            <p:cNvSpPr>
              <a:spLocks/>
            </p:cNvSpPr>
            <p:nvPr/>
          </p:nvSpPr>
          <p:spPr bwMode="auto">
            <a:xfrm>
              <a:off x="1200151" y="5260976"/>
              <a:ext cx="138113" cy="146050"/>
            </a:xfrm>
            <a:custGeom>
              <a:avLst/>
              <a:gdLst>
                <a:gd name="T0" fmla="*/ 3 w 33"/>
                <a:gd name="T1" fmla="*/ 20 h 33"/>
                <a:gd name="T2" fmla="*/ 11 w 33"/>
                <a:gd name="T3" fmla="*/ 22 h 33"/>
                <a:gd name="T4" fmla="*/ 13 w 33"/>
                <a:gd name="T5" fmla="*/ 30 h 33"/>
                <a:gd name="T6" fmla="*/ 33 w 33"/>
                <a:gd name="T7" fmla="*/ 0 h 33"/>
                <a:gd name="T8" fmla="*/ 3 w 33"/>
                <a:gd name="T9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" y="20"/>
                  </a:moveTo>
                  <a:cubicBezTo>
                    <a:pt x="6" y="24"/>
                    <a:pt x="9" y="20"/>
                    <a:pt x="11" y="22"/>
                  </a:cubicBezTo>
                  <a:cubicBezTo>
                    <a:pt x="13" y="24"/>
                    <a:pt x="9" y="27"/>
                    <a:pt x="13" y="30"/>
                  </a:cubicBezTo>
                  <a:cubicBezTo>
                    <a:pt x="16" y="33"/>
                    <a:pt x="23" y="28"/>
                    <a:pt x="33" y="0"/>
                  </a:cubicBezTo>
                  <a:cubicBezTo>
                    <a:pt x="4" y="11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3" name="Freeform 322"/>
            <p:cNvSpPr>
              <a:spLocks/>
            </p:cNvSpPr>
            <p:nvPr/>
          </p:nvSpPr>
          <p:spPr bwMode="auto">
            <a:xfrm>
              <a:off x="1284288" y="5260976"/>
              <a:ext cx="107950" cy="158750"/>
            </a:xfrm>
            <a:custGeom>
              <a:avLst/>
              <a:gdLst>
                <a:gd name="T0" fmla="*/ 6 w 26"/>
                <a:gd name="T1" fmla="*/ 36 h 36"/>
                <a:gd name="T2" fmla="*/ 13 w 26"/>
                <a:gd name="T3" fmla="*/ 31 h 36"/>
                <a:gd name="T4" fmla="*/ 19 w 26"/>
                <a:gd name="T5" fmla="*/ 36 h 36"/>
                <a:gd name="T6" fmla="*/ 13 w 26"/>
                <a:gd name="T7" fmla="*/ 0 h 36"/>
                <a:gd name="T8" fmla="*/ 6 w 2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6">
                  <a:moveTo>
                    <a:pt x="6" y="36"/>
                  </a:moveTo>
                  <a:cubicBezTo>
                    <a:pt x="11" y="36"/>
                    <a:pt x="10" y="31"/>
                    <a:pt x="13" y="31"/>
                  </a:cubicBezTo>
                  <a:cubicBezTo>
                    <a:pt x="16" y="31"/>
                    <a:pt x="15" y="36"/>
                    <a:pt x="19" y="36"/>
                  </a:cubicBezTo>
                  <a:cubicBezTo>
                    <a:pt x="24" y="35"/>
                    <a:pt x="26" y="27"/>
                    <a:pt x="13" y="0"/>
                  </a:cubicBezTo>
                  <a:cubicBezTo>
                    <a:pt x="0" y="28"/>
                    <a:pt x="2" y="35"/>
                    <a:pt x="6" y="3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4" name="Freeform 323"/>
            <p:cNvSpPr>
              <a:spLocks/>
            </p:cNvSpPr>
            <p:nvPr/>
          </p:nvSpPr>
          <p:spPr bwMode="auto">
            <a:xfrm>
              <a:off x="1338263" y="5260976"/>
              <a:ext cx="138113" cy="146050"/>
            </a:xfrm>
            <a:custGeom>
              <a:avLst/>
              <a:gdLst>
                <a:gd name="T0" fmla="*/ 20 w 33"/>
                <a:gd name="T1" fmla="*/ 30 h 33"/>
                <a:gd name="T2" fmla="*/ 22 w 33"/>
                <a:gd name="T3" fmla="*/ 22 h 33"/>
                <a:gd name="T4" fmla="*/ 30 w 33"/>
                <a:gd name="T5" fmla="*/ 20 h 33"/>
                <a:gd name="T6" fmla="*/ 0 w 33"/>
                <a:gd name="T7" fmla="*/ 0 h 33"/>
                <a:gd name="T8" fmla="*/ 20 w 33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20" y="30"/>
                  </a:moveTo>
                  <a:cubicBezTo>
                    <a:pt x="23" y="27"/>
                    <a:pt x="19" y="24"/>
                    <a:pt x="22" y="22"/>
                  </a:cubicBezTo>
                  <a:cubicBezTo>
                    <a:pt x="24" y="20"/>
                    <a:pt x="26" y="24"/>
                    <a:pt x="30" y="20"/>
                  </a:cubicBezTo>
                  <a:cubicBezTo>
                    <a:pt x="33" y="17"/>
                    <a:pt x="28" y="10"/>
                    <a:pt x="0" y="0"/>
                  </a:cubicBezTo>
                  <a:cubicBezTo>
                    <a:pt x="10" y="29"/>
                    <a:pt x="17" y="33"/>
                    <a:pt x="20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5" name="Freeform 324"/>
            <p:cNvSpPr>
              <a:spLocks/>
            </p:cNvSpPr>
            <p:nvPr/>
          </p:nvSpPr>
          <p:spPr bwMode="auto">
            <a:xfrm>
              <a:off x="1338263" y="5203826"/>
              <a:ext cx="146050" cy="114300"/>
            </a:xfrm>
            <a:custGeom>
              <a:avLst/>
              <a:gdLst>
                <a:gd name="T0" fmla="*/ 35 w 35"/>
                <a:gd name="T1" fmla="*/ 20 h 26"/>
                <a:gd name="T2" fmla="*/ 31 w 35"/>
                <a:gd name="T3" fmla="*/ 13 h 26"/>
                <a:gd name="T4" fmla="*/ 35 w 35"/>
                <a:gd name="T5" fmla="*/ 6 h 26"/>
                <a:gd name="T6" fmla="*/ 0 w 35"/>
                <a:gd name="T7" fmla="*/ 13 h 26"/>
                <a:gd name="T8" fmla="*/ 35 w 35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35" y="20"/>
                  </a:moveTo>
                  <a:cubicBezTo>
                    <a:pt x="35" y="15"/>
                    <a:pt x="31" y="16"/>
                    <a:pt x="31" y="13"/>
                  </a:cubicBezTo>
                  <a:cubicBezTo>
                    <a:pt x="31" y="10"/>
                    <a:pt x="35" y="11"/>
                    <a:pt x="35" y="6"/>
                  </a:cubicBezTo>
                  <a:cubicBezTo>
                    <a:pt x="35" y="2"/>
                    <a:pt x="26" y="0"/>
                    <a:pt x="0" y="13"/>
                  </a:cubicBezTo>
                  <a:cubicBezTo>
                    <a:pt x="28" y="26"/>
                    <a:pt x="35" y="24"/>
                    <a:pt x="35" y="2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325"/>
            <p:cNvSpPr>
              <a:spLocks/>
            </p:cNvSpPr>
            <p:nvPr/>
          </p:nvSpPr>
          <p:spPr bwMode="auto">
            <a:xfrm>
              <a:off x="1338263" y="5114926"/>
              <a:ext cx="138113" cy="146050"/>
            </a:xfrm>
            <a:custGeom>
              <a:avLst/>
              <a:gdLst>
                <a:gd name="T0" fmla="*/ 30 w 33"/>
                <a:gd name="T1" fmla="*/ 13 h 33"/>
                <a:gd name="T2" fmla="*/ 22 w 33"/>
                <a:gd name="T3" fmla="*/ 11 h 33"/>
                <a:gd name="T4" fmla="*/ 20 w 33"/>
                <a:gd name="T5" fmla="*/ 3 h 33"/>
                <a:gd name="T6" fmla="*/ 0 w 33"/>
                <a:gd name="T7" fmla="*/ 33 h 33"/>
                <a:gd name="T8" fmla="*/ 30 w 33"/>
                <a:gd name="T9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0" y="13"/>
                  </a:moveTo>
                  <a:cubicBezTo>
                    <a:pt x="26" y="10"/>
                    <a:pt x="24" y="13"/>
                    <a:pt x="22" y="11"/>
                  </a:cubicBezTo>
                  <a:cubicBezTo>
                    <a:pt x="19" y="9"/>
                    <a:pt x="23" y="6"/>
                    <a:pt x="20" y="3"/>
                  </a:cubicBezTo>
                  <a:cubicBezTo>
                    <a:pt x="17" y="0"/>
                    <a:pt x="9" y="5"/>
                    <a:pt x="0" y="33"/>
                  </a:cubicBezTo>
                  <a:cubicBezTo>
                    <a:pt x="29" y="23"/>
                    <a:pt x="33" y="16"/>
                    <a:pt x="30" y="1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Oval 326"/>
            <p:cNvSpPr>
              <a:spLocks noChangeArrowheads="1"/>
            </p:cNvSpPr>
            <p:nvPr/>
          </p:nvSpPr>
          <p:spPr bwMode="auto">
            <a:xfrm>
              <a:off x="1271588" y="5191126"/>
              <a:ext cx="133350" cy="13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86" name="组合 585"/>
          <p:cNvGrpSpPr/>
          <p:nvPr/>
        </p:nvGrpSpPr>
        <p:grpSpPr>
          <a:xfrm>
            <a:off x="-25400" y="5164139"/>
            <a:ext cx="12303126" cy="1743075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85" name="图片 58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26" y="5823642"/>
            <a:ext cx="1102968" cy="876402"/>
          </a:xfrm>
          <a:prstGeom prst="rect">
            <a:avLst/>
          </a:prstGeom>
        </p:spPr>
      </p:pic>
      <p:sp>
        <p:nvSpPr>
          <p:cNvPr id="3" name="线形标注 2(带强调线) 2"/>
          <p:cNvSpPr/>
          <p:nvPr/>
        </p:nvSpPr>
        <p:spPr>
          <a:xfrm rot="16200000">
            <a:off x="2833625" y="2628789"/>
            <a:ext cx="914400" cy="612648"/>
          </a:xfrm>
          <a:prstGeom prst="accentCallout2">
            <a:avLst>
              <a:gd name="adj1" fmla="val 21119"/>
              <a:gd name="adj2" fmla="val 1191"/>
              <a:gd name="adj3" fmla="val 21119"/>
              <a:gd name="adj4" fmla="val -13492"/>
              <a:gd name="adj5" fmla="val 425223"/>
              <a:gd name="adj6" fmla="val -130793"/>
            </a:avLst>
          </a:prstGeom>
          <a:noFill/>
          <a:ln>
            <a:solidFill>
              <a:srgbClr val="72BE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88" name="组合 487"/>
          <p:cNvGrpSpPr/>
          <p:nvPr/>
        </p:nvGrpSpPr>
        <p:grpSpPr>
          <a:xfrm>
            <a:off x="2831422" y="2005480"/>
            <a:ext cx="619198" cy="859140"/>
            <a:chOff x="423149" y="2496059"/>
            <a:chExt cx="547120" cy="759131"/>
          </a:xfrm>
          <a:solidFill>
            <a:srgbClr val="0895BE"/>
          </a:solidFill>
        </p:grpSpPr>
        <p:sp>
          <p:nvSpPr>
            <p:cNvPr id="489" name="Freeform 291"/>
            <p:cNvSpPr>
              <a:spLocks/>
            </p:cNvSpPr>
            <p:nvPr/>
          </p:nvSpPr>
          <p:spPr bwMode="auto">
            <a:xfrm>
              <a:off x="665935" y="2496059"/>
              <a:ext cx="266721" cy="389824"/>
            </a:xfrm>
            <a:custGeom>
              <a:avLst/>
              <a:gdLst>
                <a:gd name="T0" fmla="*/ 23 w 30"/>
                <a:gd name="T1" fmla="*/ 0 h 41"/>
                <a:gd name="T2" fmla="*/ 15 w 30"/>
                <a:gd name="T3" fmla="*/ 5 h 41"/>
                <a:gd name="T4" fmla="*/ 7 w 30"/>
                <a:gd name="T5" fmla="*/ 0 h 41"/>
                <a:gd name="T6" fmla="*/ 15 w 30"/>
                <a:gd name="T7" fmla="*/ 41 h 41"/>
                <a:gd name="T8" fmla="*/ 23 w 30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1">
                  <a:moveTo>
                    <a:pt x="23" y="0"/>
                  </a:moveTo>
                  <a:cubicBezTo>
                    <a:pt x="18" y="0"/>
                    <a:pt x="19" y="5"/>
                    <a:pt x="15" y="5"/>
                  </a:cubicBezTo>
                  <a:cubicBezTo>
                    <a:pt x="11" y="5"/>
                    <a:pt x="12" y="0"/>
                    <a:pt x="7" y="0"/>
                  </a:cubicBezTo>
                  <a:cubicBezTo>
                    <a:pt x="2" y="0"/>
                    <a:pt x="0" y="10"/>
                    <a:pt x="15" y="41"/>
                  </a:cubicBezTo>
                  <a:cubicBezTo>
                    <a:pt x="30" y="9"/>
                    <a:pt x="28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0" name="Freeform 292"/>
            <p:cNvSpPr>
              <a:spLocks/>
            </p:cNvSpPr>
            <p:nvPr/>
          </p:nvSpPr>
          <p:spPr bwMode="auto">
            <a:xfrm>
              <a:off x="457344" y="2523415"/>
              <a:ext cx="341950" cy="362467"/>
            </a:xfrm>
            <a:custGeom>
              <a:avLst/>
              <a:gdLst>
                <a:gd name="T0" fmla="*/ 14 w 38"/>
                <a:gd name="T1" fmla="*/ 3 h 38"/>
                <a:gd name="T2" fmla="*/ 12 w 38"/>
                <a:gd name="T3" fmla="*/ 13 h 38"/>
                <a:gd name="T4" fmla="*/ 3 w 38"/>
                <a:gd name="T5" fmla="*/ 15 h 38"/>
                <a:gd name="T6" fmla="*/ 38 w 38"/>
                <a:gd name="T7" fmla="*/ 38 h 38"/>
                <a:gd name="T8" fmla="*/ 14 w 38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14" y="3"/>
                  </a:moveTo>
                  <a:cubicBezTo>
                    <a:pt x="10" y="7"/>
                    <a:pt x="15" y="10"/>
                    <a:pt x="12" y="13"/>
                  </a:cubicBezTo>
                  <a:cubicBezTo>
                    <a:pt x="10" y="15"/>
                    <a:pt x="7" y="11"/>
                    <a:pt x="3" y="15"/>
                  </a:cubicBezTo>
                  <a:cubicBezTo>
                    <a:pt x="0" y="18"/>
                    <a:pt x="5" y="27"/>
                    <a:pt x="38" y="38"/>
                  </a:cubicBezTo>
                  <a:cubicBezTo>
                    <a:pt x="26" y="5"/>
                    <a:pt x="18" y="0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1" name="Freeform 293"/>
            <p:cNvSpPr>
              <a:spLocks/>
            </p:cNvSpPr>
            <p:nvPr/>
          </p:nvSpPr>
          <p:spPr bwMode="auto">
            <a:xfrm>
              <a:off x="423149" y="2742264"/>
              <a:ext cx="376145" cy="294077"/>
            </a:xfrm>
            <a:custGeom>
              <a:avLst/>
              <a:gdLst>
                <a:gd name="T0" fmla="*/ 0 w 42"/>
                <a:gd name="T1" fmla="*/ 8 h 31"/>
                <a:gd name="T2" fmla="*/ 6 w 42"/>
                <a:gd name="T3" fmla="*/ 15 h 31"/>
                <a:gd name="T4" fmla="*/ 0 w 42"/>
                <a:gd name="T5" fmla="*/ 23 h 31"/>
                <a:gd name="T6" fmla="*/ 42 w 42"/>
                <a:gd name="T7" fmla="*/ 15 h 31"/>
                <a:gd name="T8" fmla="*/ 0 w 42"/>
                <a:gd name="T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1">
                  <a:moveTo>
                    <a:pt x="0" y="8"/>
                  </a:moveTo>
                  <a:cubicBezTo>
                    <a:pt x="0" y="13"/>
                    <a:pt x="6" y="12"/>
                    <a:pt x="6" y="15"/>
                  </a:cubicBezTo>
                  <a:cubicBezTo>
                    <a:pt x="6" y="19"/>
                    <a:pt x="0" y="18"/>
                    <a:pt x="0" y="23"/>
                  </a:cubicBezTo>
                  <a:cubicBezTo>
                    <a:pt x="1" y="29"/>
                    <a:pt x="11" y="31"/>
                    <a:pt x="42" y="15"/>
                  </a:cubicBezTo>
                  <a:cubicBezTo>
                    <a:pt x="9" y="0"/>
                    <a:pt x="1" y="2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2" name="Freeform 294"/>
            <p:cNvSpPr>
              <a:spLocks/>
            </p:cNvSpPr>
            <p:nvPr/>
          </p:nvSpPr>
          <p:spPr bwMode="auto">
            <a:xfrm>
              <a:off x="457344" y="2885883"/>
              <a:ext cx="341950" cy="369307"/>
            </a:xfrm>
            <a:custGeom>
              <a:avLst/>
              <a:gdLst>
                <a:gd name="T0" fmla="*/ 3 w 38"/>
                <a:gd name="T1" fmla="*/ 24 h 39"/>
                <a:gd name="T2" fmla="*/ 12 w 38"/>
                <a:gd name="T3" fmla="*/ 26 h 39"/>
                <a:gd name="T4" fmla="*/ 14 w 38"/>
                <a:gd name="T5" fmla="*/ 35 h 39"/>
                <a:gd name="T6" fmla="*/ 38 w 38"/>
                <a:gd name="T7" fmla="*/ 0 h 39"/>
                <a:gd name="T8" fmla="*/ 3 w 38"/>
                <a:gd name="T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3" y="24"/>
                  </a:moveTo>
                  <a:cubicBezTo>
                    <a:pt x="7" y="28"/>
                    <a:pt x="10" y="24"/>
                    <a:pt x="12" y="26"/>
                  </a:cubicBezTo>
                  <a:cubicBezTo>
                    <a:pt x="15" y="29"/>
                    <a:pt x="10" y="32"/>
                    <a:pt x="14" y="35"/>
                  </a:cubicBezTo>
                  <a:cubicBezTo>
                    <a:pt x="18" y="39"/>
                    <a:pt x="27" y="33"/>
                    <a:pt x="38" y="0"/>
                  </a:cubicBezTo>
                  <a:cubicBezTo>
                    <a:pt x="4" y="13"/>
                    <a:pt x="0" y="20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9" name="Oval 299"/>
            <p:cNvSpPr>
              <a:spLocks noChangeArrowheads="1"/>
            </p:cNvSpPr>
            <p:nvPr/>
          </p:nvSpPr>
          <p:spPr bwMode="auto">
            <a:xfrm>
              <a:off x="628319" y="2704648"/>
              <a:ext cx="341950" cy="362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53" name="线形标注 2(带强调线) 552"/>
          <p:cNvSpPr/>
          <p:nvPr/>
        </p:nvSpPr>
        <p:spPr>
          <a:xfrm rot="16200000">
            <a:off x="5625853" y="2628789"/>
            <a:ext cx="914400" cy="612648"/>
          </a:xfrm>
          <a:prstGeom prst="accentCallout2">
            <a:avLst>
              <a:gd name="adj1" fmla="val 21119"/>
              <a:gd name="adj2" fmla="val 1191"/>
              <a:gd name="adj3" fmla="val 28226"/>
              <a:gd name="adj4" fmla="val -40476"/>
              <a:gd name="adj5" fmla="val 48535"/>
              <a:gd name="adj6" fmla="val -87936"/>
            </a:avLst>
          </a:prstGeom>
          <a:noFill/>
          <a:ln>
            <a:solidFill>
              <a:srgbClr val="72BE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54" name="组合 553"/>
          <p:cNvGrpSpPr/>
          <p:nvPr/>
        </p:nvGrpSpPr>
        <p:grpSpPr>
          <a:xfrm>
            <a:off x="5594351" y="1964608"/>
            <a:ext cx="851397" cy="893970"/>
            <a:chOff x="423149" y="2496059"/>
            <a:chExt cx="752290" cy="789907"/>
          </a:xfrm>
          <a:solidFill>
            <a:srgbClr val="75625B"/>
          </a:solidFill>
        </p:grpSpPr>
        <p:sp>
          <p:nvSpPr>
            <p:cNvPr id="555" name="Freeform 291"/>
            <p:cNvSpPr>
              <a:spLocks/>
            </p:cNvSpPr>
            <p:nvPr/>
          </p:nvSpPr>
          <p:spPr bwMode="auto">
            <a:xfrm>
              <a:off x="665935" y="2496059"/>
              <a:ext cx="266721" cy="389824"/>
            </a:xfrm>
            <a:custGeom>
              <a:avLst/>
              <a:gdLst>
                <a:gd name="T0" fmla="*/ 23 w 30"/>
                <a:gd name="T1" fmla="*/ 0 h 41"/>
                <a:gd name="T2" fmla="*/ 15 w 30"/>
                <a:gd name="T3" fmla="*/ 5 h 41"/>
                <a:gd name="T4" fmla="*/ 7 w 30"/>
                <a:gd name="T5" fmla="*/ 0 h 41"/>
                <a:gd name="T6" fmla="*/ 15 w 30"/>
                <a:gd name="T7" fmla="*/ 41 h 41"/>
                <a:gd name="T8" fmla="*/ 23 w 30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1">
                  <a:moveTo>
                    <a:pt x="23" y="0"/>
                  </a:moveTo>
                  <a:cubicBezTo>
                    <a:pt x="18" y="0"/>
                    <a:pt x="19" y="5"/>
                    <a:pt x="15" y="5"/>
                  </a:cubicBezTo>
                  <a:cubicBezTo>
                    <a:pt x="11" y="5"/>
                    <a:pt x="12" y="0"/>
                    <a:pt x="7" y="0"/>
                  </a:cubicBezTo>
                  <a:cubicBezTo>
                    <a:pt x="2" y="0"/>
                    <a:pt x="0" y="10"/>
                    <a:pt x="15" y="41"/>
                  </a:cubicBezTo>
                  <a:cubicBezTo>
                    <a:pt x="30" y="9"/>
                    <a:pt x="28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Freeform 292"/>
            <p:cNvSpPr>
              <a:spLocks/>
            </p:cNvSpPr>
            <p:nvPr/>
          </p:nvSpPr>
          <p:spPr bwMode="auto">
            <a:xfrm>
              <a:off x="457344" y="2523415"/>
              <a:ext cx="341950" cy="362467"/>
            </a:xfrm>
            <a:custGeom>
              <a:avLst/>
              <a:gdLst>
                <a:gd name="T0" fmla="*/ 14 w 38"/>
                <a:gd name="T1" fmla="*/ 3 h 38"/>
                <a:gd name="T2" fmla="*/ 12 w 38"/>
                <a:gd name="T3" fmla="*/ 13 h 38"/>
                <a:gd name="T4" fmla="*/ 3 w 38"/>
                <a:gd name="T5" fmla="*/ 15 h 38"/>
                <a:gd name="T6" fmla="*/ 38 w 38"/>
                <a:gd name="T7" fmla="*/ 38 h 38"/>
                <a:gd name="T8" fmla="*/ 14 w 38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14" y="3"/>
                  </a:moveTo>
                  <a:cubicBezTo>
                    <a:pt x="10" y="7"/>
                    <a:pt x="15" y="10"/>
                    <a:pt x="12" y="13"/>
                  </a:cubicBezTo>
                  <a:cubicBezTo>
                    <a:pt x="10" y="15"/>
                    <a:pt x="7" y="11"/>
                    <a:pt x="3" y="15"/>
                  </a:cubicBezTo>
                  <a:cubicBezTo>
                    <a:pt x="0" y="18"/>
                    <a:pt x="5" y="27"/>
                    <a:pt x="38" y="38"/>
                  </a:cubicBezTo>
                  <a:cubicBezTo>
                    <a:pt x="26" y="5"/>
                    <a:pt x="18" y="0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Freeform 293"/>
            <p:cNvSpPr>
              <a:spLocks/>
            </p:cNvSpPr>
            <p:nvPr/>
          </p:nvSpPr>
          <p:spPr bwMode="auto">
            <a:xfrm>
              <a:off x="423149" y="2742264"/>
              <a:ext cx="376145" cy="294077"/>
            </a:xfrm>
            <a:custGeom>
              <a:avLst/>
              <a:gdLst>
                <a:gd name="T0" fmla="*/ 0 w 42"/>
                <a:gd name="T1" fmla="*/ 8 h 31"/>
                <a:gd name="T2" fmla="*/ 6 w 42"/>
                <a:gd name="T3" fmla="*/ 15 h 31"/>
                <a:gd name="T4" fmla="*/ 0 w 42"/>
                <a:gd name="T5" fmla="*/ 23 h 31"/>
                <a:gd name="T6" fmla="*/ 42 w 42"/>
                <a:gd name="T7" fmla="*/ 15 h 31"/>
                <a:gd name="T8" fmla="*/ 0 w 42"/>
                <a:gd name="T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1">
                  <a:moveTo>
                    <a:pt x="0" y="8"/>
                  </a:moveTo>
                  <a:cubicBezTo>
                    <a:pt x="0" y="13"/>
                    <a:pt x="6" y="12"/>
                    <a:pt x="6" y="15"/>
                  </a:cubicBezTo>
                  <a:cubicBezTo>
                    <a:pt x="6" y="19"/>
                    <a:pt x="0" y="18"/>
                    <a:pt x="0" y="23"/>
                  </a:cubicBezTo>
                  <a:cubicBezTo>
                    <a:pt x="1" y="29"/>
                    <a:pt x="11" y="31"/>
                    <a:pt x="42" y="15"/>
                  </a:cubicBezTo>
                  <a:cubicBezTo>
                    <a:pt x="9" y="0"/>
                    <a:pt x="1" y="2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Freeform 294"/>
            <p:cNvSpPr>
              <a:spLocks/>
            </p:cNvSpPr>
            <p:nvPr/>
          </p:nvSpPr>
          <p:spPr bwMode="auto">
            <a:xfrm>
              <a:off x="457344" y="2885883"/>
              <a:ext cx="341950" cy="369307"/>
            </a:xfrm>
            <a:custGeom>
              <a:avLst/>
              <a:gdLst>
                <a:gd name="T0" fmla="*/ 3 w 38"/>
                <a:gd name="T1" fmla="*/ 24 h 39"/>
                <a:gd name="T2" fmla="*/ 12 w 38"/>
                <a:gd name="T3" fmla="*/ 26 h 39"/>
                <a:gd name="T4" fmla="*/ 14 w 38"/>
                <a:gd name="T5" fmla="*/ 35 h 39"/>
                <a:gd name="T6" fmla="*/ 38 w 38"/>
                <a:gd name="T7" fmla="*/ 0 h 39"/>
                <a:gd name="T8" fmla="*/ 3 w 38"/>
                <a:gd name="T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3" y="24"/>
                  </a:moveTo>
                  <a:cubicBezTo>
                    <a:pt x="7" y="28"/>
                    <a:pt x="10" y="24"/>
                    <a:pt x="12" y="26"/>
                  </a:cubicBezTo>
                  <a:cubicBezTo>
                    <a:pt x="15" y="29"/>
                    <a:pt x="10" y="32"/>
                    <a:pt x="14" y="35"/>
                  </a:cubicBezTo>
                  <a:cubicBezTo>
                    <a:pt x="18" y="39"/>
                    <a:pt x="27" y="33"/>
                    <a:pt x="38" y="0"/>
                  </a:cubicBezTo>
                  <a:cubicBezTo>
                    <a:pt x="4" y="13"/>
                    <a:pt x="0" y="20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9" name="Freeform 295"/>
            <p:cNvSpPr>
              <a:spLocks/>
            </p:cNvSpPr>
            <p:nvPr/>
          </p:nvSpPr>
          <p:spPr bwMode="auto">
            <a:xfrm>
              <a:off x="665935" y="2885883"/>
              <a:ext cx="266721" cy="400083"/>
            </a:xfrm>
            <a:custGeom>
              <a:avLst/>
              <a:gdLst>
                <a:gd name="T0" fmla="*/ 7 w 30"/>
                <a:gd name="T1" fmla="*/ 42 h 42"/>
                <a:gd name="T2" fmla="*/ 15 w 30"/>
                <a:gd name="T3" fmla="*/ 37 h 42"/>
                <a:gd name="T4" fmla="*/ 23 w 30"/>
                <a:gd name="T5" fmla="*/ 42 h 42"/>
                <a:gd name="T6" fmla="*/ 15 w 30"/>
                <a:gd name="T7" fmla="*/ 0 h 42"/>
                <a:gd name="T8" fmla="*/ 7 w 3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7" y="42"/>
                  </a:moveTo>
                  <a:cubicBezTo>
                    <a:pt x="12" y="42"/>
                    <a:pt x="11" y="37"/>
                    <a:pt x="15" y="37"/>
                  </a:cubicBezTo>
                  <a:cubicBezTo>
                    <a:pt x="19" y="37"/>
                    <a:pt x="18" y="42"/>
                    <a:pt x="23" y="42"/>
                  </a:cubicBezTo>
                  <a:cubicBezTo>
                    <a:pt x="28" y="42"/>
                    <a:pt x="30" y="32"/>
                    <a:pt x="15" y="0"/>
                  </a:cubicBezTo>
                  <a:cubicBezTo>
                    <a:pt x="0" y="33"/>
                    <a:pt x="2" y="42"/>
                    <a:pt x="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0" name="Freeform 296"/>
            <p:cNvSpPr>
              <a:spLocks/>
            </p:cNvSpPr>
            <p:nvPr/>
          </p:nvSpPr>
          <p:spPr bwMode="auto">
            <a:xfrm>
              <a:off x="799294" y="2885883"/>
              <a:ext cx="352210" cy="369307"/>
            </a:xfrm>
            <a:custGeom>
              <a:avLst/>
              <a:gdLst>
                <a:gd name="T0" fmla="*/ 24 w 39"/>
                <a:gd name="T1" fmla="*/ 35 h 39"/>
                <a:gd name="T2" fmla="*/ 26 w 39"/>
                <a:gd name="T3" fmla="*/ 26 h 39"/>
                <a:gd name="T4" fmla="*/ 35 w 39"/>
                <a:gd name="T5" fmla="*/ 24 h 39"/>
                <a:gd name="T6" fmla="*/ 0 w 39"/>
                <a:gd name="T7" fmla="*/ 0 h 39"/>
                <a:gd name="T8" fmla="*/ 24 w 39"/>
                <a:gd name="T9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24" y="35"/>
                  </a:moveTo>
                  <a:cubicBezTo>
                    <a:pt x="28" y="32"/>
                    <a:pt x="23" y="29"/>
                    <a:pt x="26" y="26"/>
                  </a:cubicBezTo>
                  <a:cubicBezTo>
                    <a:pt x="28" y="24"/>
                    <a:pt x="31" y="28"/>
                    <a:pt x="35" y="24"/>
                  </a:cubicBezTo>
                  <a:cubicBezTo>
                    <a:pt x="39" y="20"/>
                    <a:pt x="33" y="12"/>
                    <a:pt x="0" y="0"/>
                  </a:cubicBezTo>
                  <a:cubicBezTo>
                    <a:pt x="13" y="34"/>
                    <a:pt x="20" y="39"/>
                    <a:pt x="2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1" name="Freeform 297"/>
            <p:cNvSpPr>
              <a:spLocks/>
            </p:cNvSpPr>
            <p:nvPr/>
          </p:nvSpPr>
          <p:spPr bwMode="auto">
            <a:xfrm>
              <a:off x="799294" y="2742264"/>
              <a:ext cx="376145" cy="287238"/>
            </a:xfrm>
            <a:custGeom>
              <a:avLst/>
              <a:gdLst>
                <a:gd name="T0" fmla="*/ 42 w 42"/>
                <a:gd name="T1" fmla="*/ 23 h 30"/>
                <a:gd name="T2" fmla="*/ 36 w 42"/>
                <a:gd name="T3" fmla="*/ 15 h 30"/>
                <a:gd name="T4" fmla="*/ 42 w 42"/>
                <a:gd name="T5" fmla="*/ 8 h 30"/>
                <a:gd name="T6" fmla="*/ 0 w 42"/>
                <a:gd name="T7" fmla="*/ 15 h 30"/>
                <a:gd name="T8" fmla="*/ 42 w 42"/>
                <a:gd name="T9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42" y="23"/>
                  </a:moveTo>
                  <a:cubicBezTo>
                    <a:pt x="42" y="18"/>
                    <a:pt x="36" y="19"/>
                    <a:pt x="36" y="15"/>
                  </a:cubicBezTo>
                  <a:cubicBezTo>
                    <a:pt x="36" y="12"/>
                    <a:pt x="42" y="13"/>
                    <a:pt x="42" y="8"/>
                  </a:cubicBezTo>
                  <a:cubicBezTo>
                    <a:pt x="41" y="2"/>
                    <a:pt x="31" y="0"/>
                    <a:pt x="0" y="15"/>
                  </a:cubicBezTo>
                  <a:cubicBezTo>
                    <a:pt x="33" y="30"/>
                    <a:pt x="41" y="29"/>
                    <a:pt x="4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3" name="Oval 299"/>
            <p:cNvSpPr>
              <a:spLocks noChangeArrowheads="1"/>
            </p:cNvSpPr>
            <p:nvPr/>
          </p:nvSpPr>
          <p:spPr bwMode="auto">
            <a:xfrm>
              <a:off x="628319" y="2704648"/>
              <a:ext cx="341950" cy="362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65" name="线形标注 2(带强调线) 564"/>
          <p:cNvSpPr/>
          <p:nvPr/>
        </p:nvSpPr>
        <p:spPr>
          <a:xfrm rot="16200000">
            <a:off x="8435479" y="2628789"/>
            <a:ext cx="914400" cy="612648"/>
          </a:xfrm>
          <a:prstGeom prst="accentCallout2">
            <a:avLst>
              <a:gd name="adj1" fmla="val 21119"/>
              <a:gd name="adj2" fmla="val 1191"/>
              <a:gd name="adj3" fmla="val 21119"/>
              <a:gd name="adj4" fmla="val -13492"/>
              <a:gd name="adj5" fmla="val -309200"/>
              <a:gd name="adj6" fmla="val -129205"/>
            </a:avLst>
          </a:prstGeom>
          <a:noFill/>
          <a:ln>
            <a:solidFill>
              <a:srgbClr val="72BE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66" name="组合 565"/>
          <p:cNvGrpSpPr/>
          <p:nvPr/>
        </p:nvGrpSpPr>
        <p:grpSpPr>
          <a:xfrm>
            <a:off x="8403977" y="1964608"/>
            <a:ext cx="824309" cy="893970"/>
            <a:chOff x="423149" y="2496059"/>
            <a:chExt cx="728355" cy="789907"/>
          </a:xfrm>
          <a:solidFill>
            <a:srgbClr val="B3D53D"/>
          </a:solidFill>
        </p:grpSpPr>
        <p:sp>
          <p:nvSpPr>
            <p:cNvPr id="567" name="Freeform 291"/>
            <p:cNvSpPr>
              <a:spLocks/>
            </p:cNvSpPr>
            <p:nvPr/>
          </p:nvSpPr>
          <p:spPr bwMode="auto">
            <a:xfrm>
              <a:off x="665935" y="2496059"/>
              <a:ext cx="266721" cy="389824"/>
            </a:xfrm>
            <a:custGeom>
              <a:avLst/>
              <a:gdLst>
                <a:gd name="T0" fmla="*/ 23 w 30"/>
                <a:gd name="T1" fmla="*/ 0 h 41"/>
                <a:gd name="T2" fmla="*/ 15 w 30"/>
                <a:gd name="T3" fmla="*/ 5 h 41"/>
                <a:gd name="T4" fmla="*/ 7 w 30"/>
                <a:gd name="T5" fmla="*/ 0 h 41"/>
                <a:gd name="T6" fmla="*/ 15 w 30"/>
                <a:gd name="T7" fmla="*/ 41 h 41"/>
                <a:gd name="T8" fmla="*/ 23 w 30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1">
                  <a:moveTo>
                    <a:pt x="23" y="0"/>
                  </a:moveTo>
                  <a:cubicBezTo>
                    <a:pt x="18" y="0"/>
                    <a:pt x="19" y="5"/>
                    <a:pt x="15" y="5"/>
                  </a:cubicBezTo>
                  <a:cubicBezTo>
                    <a:pt x="11" y="5"/>
                    <a:pt x="12" y="0"/>
                    <a:pt x="7" y="0"/>
                  </a:cubicBezTo>
                  <a:cubicBezTo>
                    <a:pt x="2" y="0"/>
                    <a:pt x="0" y="10"/>
                    <a:pt x="15" y="41"/>
                  </a:cubicBezTo>
                  <a:cubicBezTo>
                    <a:pt x="30" y="9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8" name="Freeform 292"/>
            <p:cNvSpPr>
              <a:spLocks/>
            </p:cNvSpPr>
            <p:nvPr/>
          </p:nvSpPr>
          <p:spPr bwMode="auto">
            <a:xfrm>
              <a:off x="457344" y="2523415"/>
              <a:ext cx="341950" cy="362467"/>
            </a:xfrm>
            <a:custGeom>
              <a:avLst/>
              <a:gdLst>
                <a:gd name="T0" fmla="*/ 14 w 38"/>
                <a:gd name="T1" fmla="*/ 3 h 38"/>
                <a:gd name="T2" fmla="*/ 12 w 38"/>
                <a:gd name="T3" fmla="*/ 13 h 38"/>
                <a:gd name="T4" fmla="*/ 3 w 38"/>
                <a:gd name="T5" fmla="*/ 15 h 38"/>
                <a:gd name="T6" fmla="*/ 38 w 38"/>
                <a:gd name="T7" fmla="*/ 38 h 38"/>
                <a:gd name="T8" fmla="*/ 14 w 38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14" y="3"/>
                  </a:moveTo>
                  <a:cubicBezTo>
                    <a:pt x="10" y="7"/>
                    <a:pt x="15" y="10"/>
                    <a:pt x="12" y="13"/>
                  </a:cubicBezTo>
                  <a:cubicBezTo>
                    <a:pt x="10" y="15"/>
                    <a:pt x="7" y="11"/>
                    <a:pt x="3" y="15"/>
                  </a:cubicBezTo>
                  <a:cubicBezTo>
                    <a:pt x="0" y="18"/>
                    <a:pt x="5" y="27"/>
                    <a:pt x="38" y="38"/>
                  </a:cubicBezTo>
                  <a:cubicBezTo>
                    <a:pt x="26" y="5"/>
                    <a:pt x="18" y="0"/>
                    <a:pt x="14" y="3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0" name="Freeform 293"/>
            <p:cNvSpPr>
              <a:spLocks/>
            </p:cNvSpPr>
            <p:nvPr/>
          </p:nvSpPr>
          <p:spPr bwMode="auto">
            <a:xfrm>
              <a:off x="423149" y="2742264"/>
              <a:ext cx="376145" cy="294077"/>
            </a:xfrm>
            <a:custGeom>
              <a:avLst/>
              <a:gdLst>
                <a:gd name="T0" fmla="*/ 0 w 42"/>
                <a:gd name="T1" fmla="*/ 8 h 31"/>
                <a:gd name="T2" fmla="*/ 6 w 42"/>
                <a:gd name="T3" fmla="*/ 15 h 31"/>
                <a:gd name="T4" fmla="*/ 0 w 42"/>
                <a:gd name="T5" fmla="*/ 23 h 31"/>
                <a:gd name="T6" fmla="*/ 42 w 42"/>
                <a:gd name="T7" fmla="*/ 15 h 31"/>
                <a:gd name="T8" fmla="*/ 0 w 42"/>
                <a:gd name="T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1">
                  <a:moveTo>
                    <a:pt x="0" y="8"/>
                  </a:moveTo>
                  <a:cubicBezTo>
                    <a:pt x="0" y="13"/>
                    <a:pt x="6" y="12"/>
                    <a:pt x="6" y="15"/>
                  </a:cubicBezTo>
                  <a:cubicBezTo>
                    <a:pt x="6" y="19"/>
                    <a:pt x="0" y="18"/>
                    <a:pt x="0" y="23"/>
                  </a:cubicBezTo>
                  <a:cubicBezTo>
                    <a:pt x="1" y="29"/>
                    <a:pt x="11" y="31"/>
                    <a:pt x="42" y="15"/>
                  </a:cubicBezTo>
                  <a:cubicBezTo>
                    <a:pt x="9" y="0"/>
                    <a:pt x="1" y="2"/>
                    <a:pt x="0" y="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3" name="Freeform 294"/>
            <p:cNvSpPr>
              <a:spLocks/>
            </p:cNvSpPr>
            <p:nvPr/>
          </p:nvSpPr>
          <p:spPr bwMode="auto">
            <a:xfrm>
              <a:off x="457344" y="2885883"/>
              <a:ext cx="341950" cy="369307"/>
            </a:xfrm>
            <a:custGeom>
              <a:avLst/>
              <a:gdLst>
                <a:gd name="T0" fmla="*/ 3 w 38"/>
                <a:gd name="T1" fmla="*/ 24 h 39"/>
                <a:gd name="T2" fmla="*/ 12 w 38"/>
                <a:gd name="T3" fmla="*/ 26 h 39"/>
                <a:gd name="T4" fmla="*/ 14 w 38"/>
                <a:gd name="T5" fmla="*/ 35 h 39"/>
                <a:gd name="T6" fmla="*/ 38 w 38"/>
                <a:gd name="T7" fmla="*/ 0 h 39"/>
                <a:gd name="T8" fmla="*/ 3 w 38"/>
                <a:gd name="T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3" y="24"/>
                  </a:moveTo>
                  <a:cubicBezTo>
                    <a:pt x="7" y="28"/>
                    <a:pt x="10" y="24"/>
                    <a:pt x="12" y="26"/>
                  </a:cubicBezTo>
                  <a:cubicBezTo>
                    <a:pt x="15" y="29"/>
                    <a:pt x="10" y="32"/>
                    <a:pt x="14" y="35"/>
                  </a:cubicBezTo>
                  <a:cubicBezTo>
                    <a:pt x="18" y="39"/>
                    <a:pt x="27" y="33"/>
                    <a:pt x="38" y="0"/>
                  </a:cubicBezTo>
                  <a:cubicBezTo>
                    <a:pt x="4" y="13"/>
                    <a:pt x="0" y="20"/>
                    <a:pt x="3" y="24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4" name="Freeform 295"/>
            <p:cNvSpPr>
              <a:spLocks/>
            </p:cNvSpPr>
            <p:nvPr/>
          </p:nvSpPr>
          <p:spPr bwMode="auto">
            <a:xfrm>
              <a:off x="665935" y="2885883"/>
              <a:ext cx="266721" cy="400083"/>
            </a:xfrm>
            <a:custGeom>
              <a:avLst/>
              <a:gdLst>
                <a:gd name="T0" fmla="*/ 7 w 30"/>
                <a:gd name="T1" fmla="*/ 42 h 42"/>
                <a:gd name="T2" fmla="*/ 15 w 30"/>
                <a:gd name="T3" fmla="*/ 37 h 42"/>
                <a:gd name="T4" fmla="*/ 23 w 30"/>
                <a:gd name="T5" fmla="*/ 42 h 42"/>
                <a:gd name="T6" fmla="*/ 15 w 30"/>
                <a:gd name="T7" fmla="*/ 0 h 42"/>
                <a:gd name="T8" fmla="*/ 7 w 3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7" y="42"/>
                  </a:moveTo>
                  <a:cubicBezTo>
                    <a:pt x="12" y="42"/>
                    <a:pt x="11" y="37"/>
                    <a:pt x="15" y="37"/>
                  </a:cubicBezTo>
                  <a:cubicBezTo>
                    <a:pt x="19" y="37"/>
                    <a:pt x="18" y="42"/>
                    <a:pt x="23" y="42"/>
                  </a:cubicBezTo>
                  <a:cubicBezTo>
                    <a:pt x="28" y="42"/>
                    <a:pt x="30" y="32"/>
                    <a:pt x="15" y="0"/>
                  </a:cubicBezTo>
                  <a:cubicBezTo>
                    <a:pt x="0" y="33"/>
                    <a:pt x="2" y="42"/>
                    <a:pt x="7" y="4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5" name="Freeform 296"/>
            <p:cNvSpPr>
              <a:spLocks/>
            </p:cNvSpPr>
            <p:nvPr/>
          </p:nvSpPr>
          <p:spPr bwMode="auto">
            <a:xfrm>
              <a:off x="799294" y="2885883"/>
              <a:ext cx="352210" cy="369307"/>
            </a:xfrm>
            <a:custGeom>
              <a:avLst/>
              <a:gdLst>
                <a:gd name="T0" fmla="*/ 24 w 39"/>
                <a:gd name="T1" fmla="*/ 35 h 39"/>
                <a:gd name="T2" fmla="*/ 26 w 39"/>
                <a:gd name="T3" fmla="*/ 26 h 39"/>
                <a:gd name="T4" fmla="*/ 35 w 39"/>
                <a:gd name="T5" fmla="*/ 24 h 39"/>
                <a:gd name="T6" fmla="*/ 0 w 39"/>
                <a:gd name="T7" fmla="*/ 0 h 39"/>
                <a:gd name="T8" fmla="*/ 24 w 39"/>
                <a:gd name="T9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24" y="35"/>
                  </a:moveTo>
                  <a:cubicBezTo>
                    <a:pt x="28" y="32"/>
                    <a:pt x="23" y="29"/>
                    <a:pt x="26" y="26"/>
                  </a:cubicBezTo>
                  <a:cubicBezTo>
                    <a:pt x="28" y="24"/>
                    <a:pt x="31" y="28"/>
                    <a:pt x="35" y="24"/>
                  </a:cubicBezTo>
                  <a:cubicBezTo>
                    <a:pt x="39" y="20"/>
                    <a:pt x="33" y="12"/>
                    <a:pt x="0" y="0"/>
                  </a:cubicBezTo>
                  <a:cubicBezTo>
                    <a:pt x="13" y="34"/>
                    <a:pt x="20" y="39"/>
                    <a:pt x="24" y="3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8" name="Oval 299"/>
            <p:cNvSpPr>
              <a:spLocks noChangeArrowheads="1"/>
            </p:cNvSpPr>
            <p:nvPr/>
          </p:nvSpPr>
          <p:spPr bwMode="auto">
            <a:xfrm>
              <a:off x="628319" y="2704648"/>
              <a:ext cx="341950" cy="362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79" name="矩形 45"/>
          <p:cNvSpPr>
            <a:spLocks noChangeArrowheads="1"/>
          </p:cNvSpPr>
          <p:nvPr/>
        </p:nvSpPr>
        <p:spPr bwMode="auto">
          <a:xfrm>
            <a:off x="2883581" y="2935466"/>
            <a:ext cx="812800" cy="403225"/>
          </a:xfrm>
          <a:prstGeom prst="rect">
            <a:avLst/>
          </a:prstGeom>
          <a:solidFill>
            <a:srgbClr val="0895B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Arial Black" panose="020B0A04020102020204" pitchFamily="34" charset="0"/>
              <a:ea typeface="微软雅黑" panose="020B0503020204020204" pitchFamily="34" charset="-122"/>
              <a:sym typeface="Verdana" panose="020B0604030504040204" pitchFamily="34" charset="0"/>
            </a:endParaRPr>
          </a:p>
        </p:txBody>
      </p:sp>
      <p:sp>
        <p:nvSpPr>
          <p:cNvPr id="580" name="矩形 46"/>
          <p:cNvSpPr>
            <a:spLocks noChangeArrowheads="1"/>
          </p:cNvSpPr>
          <p:nvPr/>
        </p:nvSpPr>
        <p:spPr bwMode="auto">
          <a:xfrm>
            <a:off x="8537999" y="2935550"/>
            <a:ext cx="812800" cy="403225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Arial Black" panose="020B0A04020102020204" pitchFamily="34" charset="0"/>
              <a:ea typeface="微软雅黑" panose="020B0503020204020204" pitchFamily="34" charset="-122"/>
              <a:sym typeface="Verdana" panose="020B0604030504040204" pitchFamily="34" charset="0"/>
            </a:endParaRPr>
          </a:p>
        </p:txBody>
      </p:sp>
      <p:sp>
        <p:nvSpPr>
          <p:cNvPr id="581" name="矩形 48"/>
          <p:cNvSpPr>
            <a:spLocks noChangeArrowheads="1"/>
          </p:cNvSpPr>
          <p:nvPr/>
        </p:nvSpPr>
        <p:spPr bwMode="auto">
          <a:xfrm>
            <a:off x="5726113" y="2958486"/>
            <a:ext cx="812800" cy="401638"/>
          </a:xfrm>
          <a:prstGeom prst="rect">
            <a:avLst/>
          </a:prstGeom>
          <a:solidFill>
            <a:srgbClr val="75625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Arial Black" panose="020B0A04020102020204" pitchFamily="34" charset="0"/>
              <a:ea typeface="微软雅黑" panose="020B0503020204020204" pitchFamily="34" charset="-122"/>
              <a:sym typeface="Verdana" panose="020B0604030504040204" pitchFamily="34" charset="0"/>
            </a:endParaRPr>
          </a:p>
        </p:txBody>
      </p:sp>
      <p:sp>
        <p:nvSpPr>
          <p:cNvPr id="582" name="矩形 45"/>
          <p:cNvSpPr>
            <a:spLocks noChangeArrowheads="1"/>
          </p:cNvSpPr>
          <p:nvPr/>
        </p:nvSpPr>
        <p:spPr bwMode="auto">
          <a:xfrm>
            <a:off x="658813" y="2932483"/>
            <a:ext cx="2084993" cy="1426793"/>
          </a:xfrm>
          <a:prstGeom prst="rect">
            <a:avLst/>
          </a:prstGeom>
          <a:solidFill>
            <a:srgbClr val="0895B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FFFFF"/>
                </a:solidFill>
                <a:latin typeface="#9Slide03 Swiss Condensed Bold" panose="02000500000000000000" pitchFamily="2" charset="0"/>
                <a:ea typeface="微软雅黑" panose="020B0503020204020204" pitchFamily="34" charset="-122"/>
                <a:sym typeface="Verdana" panose="020B0604030504040204" pitchFamily="34" charset="0"/>
              </a:rPr>
              <a:t>ĐỘNG VẬT KHÔNG XƯƠNG SỐNG</a:t>
            </a:r>
            <a:endParaRPr lang="zh-CN" altLang="en-US" sz="2400" dirty="0">
              <a:solidFill>
                <a:srgbClr val="FFFFFF"/>
              </a:solidFill>
              <a:latin typeface="#9Slide03 Swiss Condensed Bold" panose="02000500000000000000" pitchFamily="2" charset="0"/>
              <a:ea typeface="微软雅黑" panose="020B0503020204020204" pitchFamily="34" charset="-122"/>
              <a:sym typeface="Verdana" panose="020B0604030504040204" pitchFamily="34" charset="0"/>
            </a:endParaRPr>
          </a:p>
        </p:txBody>
      </p:sp>
      <p:sp>
        <p:nvSpPr>
          <p:cNvPr id="584" name="矩形 45"/>
          <p:cNvSpPr>
            <a:spLocks noChangeArrowheads="1"/>
          </p:cNvSpPr>
          <p:nvPr/>
        </p:nvSpPr>
        <p:spPr bwMode="auto">
          <a:xfrm>
            <a:off x="5141613" y="419166"/>
            <a:ext cx="2084993" cy="1426793"/>
          </a:xfrm>
          <a:prstGeom prst="rect">
            <a:avLst/>
          </a:prstGeom>
          <a:solidFill>
            <a:srgbClr val="75625B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CN" sz="3600" dirty="0" smtClean="0">
                <a:solidFill>
                  <a:srgbClr val="FFFFFF"/>
                </a:solidFill>
                <a:latin typeface="#9Slide03 Swiss Condensed Bold" panose="02000500000000000000" pitchFamily="2" charset="0"/>
                <a:ea typeface="微软雅黑" panose="020B0503020204020204" pitchFamily="34" charset="-122"/>
                <a:sym typeface="Verdana" panose="020B0604030504040204" pitchFamily="34" charset="0"/>
              </a:rPr>
              <a:t>ĐỘNG VẬT</a:t>
            </a:r>
            <a:endParaRPr lang="zh-CN" altLang="en-US" sz="3600" dirty="0">
              <a:solidFill>
                <a:srgbClr val="FFFFFF"/>
              </a:solidFill>
              <a:latin typeface="#9Slide03 Swiss Condensed Bold" panose="02000500000000000000" pitchFamily="2" charset="0"/>
              <a:ea typeface="微软雅黑" panose="020B0503020204020204" pitchFamily="34" charset="-122"/>
              <a:sym typeface="Verdana" panose="020B0604030504040204" pitchFamily="34" charset="0"/>
            </a:endParaRPr>
          </a:p>
        </p:txBody>
      </p:sp>
      <p:sp>
        <p:nvSpPr>
          <p:cNvPr id="592" name="矩形 45"/>
          <p:cNvSpPr>
            <a:spLocks noChangeArrowheads="1"/>
          </p:cNvSpPr>
          <p:nvPr/>
        </p:nvSpPr>
        <p:spPr bwMode="auto">
          <a:xfrm>
            <a:off x="9510217" y="2911237"/>
            <a:ext cx="2084993" cy="1426793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CN" sz="2400" dirty="0">
                <a:solidFill>
                  <a:srgbClr val="FFFFFF"/>
                </a:solidFill>
                <a:latin typeface="#9Slide03 Swiss Condensed Bold" panose="02000500000000000000" pitchFamily="2" charset="0"/>
                <a:ea typeface="微软雅黑" panose="020B0503020204020204" pitchFamily="34" charset="-122"/>
                <a:sym typeface="Verdana" panose="020B0604030504040204" pitchFamily="34" charset="0"/>
              </a:rPr>
              <a:t>ĐỘNG VẬT CÓ XƯƠNG SỐNG</a:t>
            </a:r>
            <a:endParaRPr lang="zh-CN" altLang="en-US" sz="2400" dirty="0">
              <a:solidFill>
                <a:srgbClr val="FFFFFF"/>
              </a:solidFill>
              <a:latin typeface="#9Slide03 Swiss Condensed Bold" panose="02000500000000000000" pitchFamily="2" charset="0"/>
              <a:ea typeface="微软雅黑" panose="020B0503020204020204" pitchFamily="34" charset="-122"/>
              <a:sym typeface="Verdana" panose="020B0604030504040204" pitchFamily="34" charset="0"/>
            </a:endParaRPr>
          </a:p>
        </p:txBody>
      </p:sp>
      <p:sp>
        <p:nvSpPr>
          <p:cNvPr id="8" name="圆角右箭头 7"/>
          <p:cNvSpPr/>
          <p:nvPr/>
        </p:nvSpPr>
        <p:spPr>
          <a:xfrm>
            <a:off x="1626533" y="885667"/>
            <a:ext cx="3221692" cy="1661808"/>
          </a:xfrm>
          <a:prstGeom prst="bentArrow">
            <a:avLst>
              <a:gd name="adj1" fmla="val 17139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93" name="圆角右箭头 592"/>
          <p:cNvSpPr/>
          <p:nvPr/>
        </p:nvSpPr>
        <p:spPr>
          <a:xfrm flipH="1">
            <a:off x="7552559" y="865907"/>
            <a:ext cx="3221692" cy="1661808"/>
          </a:xfrm>
          <a:prstGeom prst="bentArrow">
            <a:avLst>
              <a:gd name="adj1" fmla="val 17139"/>
              <a:gd name="adj2" fmla="val 25000"/>
              <a:gd name="adj3" fmla="val 25000"/>
              <a:gd name="adj4" fmla="val 437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26" name="Picture 2" descr="Giraffe Standing Isolated Free Stock Photo - Public Domain Pictures |  Hayvan kartları, Hayvan resimleri, Hayvanla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8739" r="19367" b="9813"/>
          <a:stretch/>
        </p:blipFill>
        <p:spPr bwMode="auto">
          <a:xfrm>
            <a:off x="8246346" y="4026069"/>
            <a:ext cx="1089844" cy="184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ỗi ngày 3 câu đố: Con gì không xương sống vẫn đứng được?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4" r="3473"/>
          <a:stretch/>
        </p:blipFill>
        <p:spPr bwMode="auto">
          <a:xfrm>
            <a:off x="2779598" y="4259885"/>
            <a:ext cx="1919152" cy="15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9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/>
          <a:srcRect t="19460"/>
          <a:stretch/>
        </p:blipFill>
        <p:spPr>
          <a:xfrm>
            <a:off x="2000816" y="4971531"/>
            <a:ext cx="8426652" cy="18995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2706" y="0"/>
            <a:ext cx="7400925" cy="3363861"/>
            <a:chOff x="222706" y="0"/>
            <a:chExt cx="7400925" cy="33638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706" y="0"/>
              <a:ext cx="7400925" cy="32956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17005" y="2994529"/>
              <a:ext cx="2906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Bộ xương của châu chấu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01632" y="2994529"/>
              <a:ext cx="2906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Bộ xương của chim bồ câu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30011" y="251329"/>
            <a:ext cx="3693814" cy="2743200"/>
            <a:chOff x="8130011" y="251329"/>
            <a:chExt cx="3693814" cy="2743200"/>
          </a:xfrm>
        </p:grpSpPr>
        <p:sp>
          <p:nvSpPr>
            <p:cNvPr id="9" name="Rectangle 8"/>
            <p:cNvSpPr/>
            <p:nvPr/>
          </p:nvSpPr>
          <p:spPr>
            <a:xfrm>
              <a:off x="8130011" y="251329"/>
              <a:ext cx="3693814" cy="2743200"/>
            </a:xfrm>
            <a:prstGeom prst="rect">
              <a:avLst/>
            </a:prstGeom>
            <a:solidFill>
              <a:srgbClr val="CCFF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272461" y="391657"/>
              <a:ext cx="3408913" cy="246254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10000"/>
                </a:lnSpc>
              </a:pPr>
              <a:r>
                <a:rPr lang="vi-VN" sz="2400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Quan sát hình bên và chỉ ra điểm khác biệt giữa động vật không xương sống và động vật có xương sống.</a:t>
              </a:r>
            </a:p>
          </p:txBody>
        </p:sp>
      </p:grpSp>
      <p:sp>
        <p:nvSpPr>
          <p:cNvPr id="13" name="Notched Right Arrow 12"/>
          <p:cNvSpPr/>
          <p:nvPr/>
        </p:nvSpPr>
        <p:spPr>
          <a:xfrm>
            <a:off x="325291" y="3808609"/>
            <a:ext cx="978408" cy="484632"/>
          </a:xfrm>
          <a:prstGeom prst="notched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84768" y="3401871"/>
            <a:ext cx="9949758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ta phân biệt dựa vào xương cột sống.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 không xương sống chưa có xương sống để nâng đỡ cơ thể, dù 1 số nhóm có bộ xương ngoài tạo lớp áo giáp bảo vệ. Động vật có xương sống đã có xương sống để nâng đỡ cơ thể. </a:t>
            </a:r>
          </a:p>
        </p:txBody>
      </p:sp>
    </p:spTree>
    <p:extLst>
      <p:ext uri="{BB962C8B-B14F-4D97-AF65-F5344CB8AC3E}">
        <p14:creationId xmlns:p14="http://schemas.microsoft.com/office/powerpoint/2010/main" val="2182140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TextBox 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直接连接符 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矩形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Oval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Oval 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29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6147"/>
      </a:accent1>
      <a:accent2>
        <a:srgbClr val="A08F42"/>
      </a:accent2>
      <a:accent3>
        <a:srgbClr val="F6761B"/>
      </a:accent3>
      <a:accent4>
        <a:srgbClr val="FC6147"/>
      </a:accent4>
      <a:accent5>
        <a:srgbClr val="A08F42"/>
      </a:accent5>
      <a:accent6>
        <a:srgbClr val="F6761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2152</Words>
  <Application>Microsoft Office PowerPoint</Application>
  <PresentationFormat>Widescreen</PresentationFormat>
  <Paragraphs>266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67" baseType="lpstr">
      <vt:lpstr>#9Slide03 AmpleSoft</vt:lpstr>
      <vt:lpstr>#9Slide03 Arima Madurai</vt:lpstr>
      <vt:lpstr>#9Slide03 Cabin Condensed Bold</vt:lpstr>
      <vt:lpstr>#9Slide03 Cabin Condensed Mediu</vt:lpstr>
      <vt:lpstr>#9Slide03 Cabin Condensed SemiB</vt:lpstr>
      <vt:lpstr>#9Slide03 FS Neusa Bold</vt:lpstr>
      <vt:lpstr>#9Slide03 Roboto Condensed</vt:lpstr>
      <vt:lpstr>#9Slide03 Swiss Condensed</vt:lpstr>
      <vt:lpstr>#9Slide03 Swiss Condensed Bold</vt:lpstr>
      <vt:lpstr>#9Slide05 FS Blonde Script</vt:lpstr>
      <vt:lpstr>000 DanPanosian TB</vt:lpstr>
      <vt:lpstr>Aachen</vt:lpstr>
      <vt:lpstr>等线</vt:lpstr>
      <vt:lpstr>等线 Light</vt:lpstr>
      <vt:lpstr>微软雅黑</vt:lpstr>
      <vt:lpstr>MS PGothic</vt:lpstr>
      <vt:lpstr>宋体</vt:lpstr>
      <vt:lpstr>华康海报体W12(P)</vt:lpstr>
      <vt:lpstr>方正卡通简体</vt:lpstr>
      <vt:lpstr>Agency FB</vt:lpstr>
      <vt:lpstr>Arial</vt:lpstr>
      <vt:lpstr>Arial Black</vt:lpstr>
      <vt:lpstr>Calibri</vt:lpstr>
      <vt:lpstr>Calibri Light</vt:lpstr>
      <vt:lpstr>Impact</vt:lpstr>
      <vt:lpstr>Times New Roman</vt:lpstr>
      <vt:lpstr>Verdana</vt:lpstr>
      <vt:lpstr>Wingdings</vt:lpstr>
      <vt:lpstr>Office Theme</vt:lpstr>
      <vt:lpstr>1_Office Theme</vt:lpstr>
      <vt:lpstr>Office 主题​​</vt:lpstr>
      <vt:lpstr>1_Office 主题​​</vt:lpstr>
      <vt:lpstr>Office 主题</vt:lpstr>
      <vt:lpstr>1_Office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Cong Dung</cp:lastModifiedBy>
  <cp:revision>20</cp:revision>
  <dcterms:created xsi:type="dcterms:W3CDTF">2021-08-24T12:36:05Z</dcterms:created>
  <dcterms:modified xsi:type="dcterms:W3CDTF">2022-02-15T15:00:04Z</dcterms:modified>
</cp:coreProperties>
</file>