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7" r:id="rId4"/>
    <p:sldId id="265" r:id="rId5"/>
    <p:sldId id="283" r:id="rId6"/>
    <p:sldId id="284" r:id="rId7"/>
    <p:sldId id="286" r:id="rId8"/>
    <p:sldId id="287" r:id="rId9"/>
    <p:sldId id="285" r:id="rId10"/>
    <p:sldId id="289" r:id="rId11"/>
    <p:sldId id="290" r:id="rId12"/>
    <p:sldId id="258" r:id="rId13"/>
    <p:sldId id="260" r:id="rId14"/>
    <p:sldId id="261" r:id="rId15"/>
    <p:sldId id="292" r:id="rId16"/>
    <p:sldId id="293" r:id="rId17"/>
    <p:sldId id="294" r:id="rId18"/>
    <p:sldId id="297" r:id="rId19"/>
    <p:sldId id="300" r:id="rId20"/>
    <p:sldId id="299" r:id="rId21"/>
    <p:sldId id="298" r:id="rId22"/>
    <p:sldId id="271" r:id="rId23"/>
    <p:sldId id="301" r:id="rId24"/>
    <p:sldId id="304" r:id="rId25"/>
    <p:sldId id="302" r:id="rId26"/>
    <p:sldId id="303" r:id="rId27"/>
    <p:sldId id="305" r:id="rId28"/>
    <p:sldId id="277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lacial Indifference" panose="020B0604020202020204" charset="0"/>
      <p:regular r:id="rId35"/>
    </p:embeddedFont>
    <p:embeddedFont>
      <p:font typeface="Glacial Indifference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22" autoAdjust="0"/>
  </p:normalViewPr>
  <p:slideViewPr>
    <p:cSldViewPr>
      <p:cViewPr varScale="1">
        <p:scale>
          <a:sx n="44" d="100"/>
          <a:sy n="44" d="100"/>
        </p:scale>
        <p:origin x="8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CC7C-D010-48A6-BC24-00EDEACB981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57B47-3CE9-4BC5-8E1D-F17143DE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7B47-3CE9-4BC5-8E1D-F17143DECF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7B47-3CE9-4BC5-8E1D-F17143DECF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5.sv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26364" y="-188262"/>
            <a:ext cx="7806943" cy="1068253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5434745" y="1778233"/>
            <a:ext cx="9531168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 lang="en-US" sz="3200" spc="320" dirty="0">
              <a:solidFill>
                <a:srgbClr val="F4F0D9"/>
              </a:solidFill>
              <a:latin typeface="Glacial Indifference Bold"/>
            </a:endParaRPr>
          </a:p>
        </p:txBody>
      </p:sp>
      <p:pic>
        <p:nvPicPr>
          <p:cNvPr id="1026" name="Picture 2" descr="Giới Thiệu Về Lớp Học Bằng Tiếng Anh Chi Tiết | KISS English">
            <a:extLst>
              <a:ext uri="{FF2B5EF4-FFF2-40B4-BE49-F238E27FC236}">
                <a16:creationId xmlns:a16="http://schemas.microsoft.com/office/drawing/2014/main" id="{FA4F9075-18CF-4D53-8734-66BA195A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843007"/>
            <a:ext cx="10898970" cy="88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1728DCED-A4FC-4BD7-8CA3-FA3693102E92}"/>
              </a:ext>
            </a:extLst>
          </p:cNvPr>
          <p:cNvSpPr/>
          <p:nvPr/>
        </p:nvSpPr>
        <p:spPr>
          <a:xfrm>
            <a:off x="2590800" y="2290043"/>
            <a:ext cx="15532873" cy="5997247"/>
          </a:xfrm>
          <a:prstGeom prst="rect">
            <a:avLst/>
          </a:prstGeom>
          <a:solidFill>
            <a:schemeClr val="bg2">
              <a:alpha val="92941"/>
            </a:schemeClr>
          </a:solidFill>
        </p:spPr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88C273C6-794D-408B-B7D2-4C10096C11D9}"/>
              </a:ext>
            </a:extLst>
          </p:cNvPr>
          <p:cNvGrpSpPr/>
          <p:nvPr/>
        </p:nvGrpSpPr>
        <p:grpSpPr>
          <a:xfrm>
            <a:off x="2622936" y="3130481"/>
            <a:ext cx="16380020" cy="5623851"/>
            <a:chOff x="-2823139" y="-4040372"/>
            <a:chExt cx="17939934" cy="7498467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64B50D21-0D37-4E95-B74D-806E34F05B6F}"/>
                </a:ext>
              </a:extLst>
            </p:cNvPr>
            <p:cNvSpPr txBox="1"/>
            <p:nvPr/>
          </p:nvSpPr>
          <p:spPr>
            <a:xfrm>
              <a:off x="-2823139" y="-4040372"/>
              <a:ext cx="16941717" cy="46593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400"/>
                </a:lnSpc>
              </a:pPr>
              <a:r>
                <a:rPr lang="vi-VN" sz="8000" b="1" spc="-120" dirty="0">
                  <a:solidFill>
                    <a:srgbClr val="C00000"/>
                  </a:solidFill>
                </a:rPr>
                <a:t>CHÀO MỪNG CÁC EM </a:t>
              </a:r>
            </a:p>
            <a:p>
              <a:pPr algn="ctr">
                <a:lnSpc>
                  <a:spcPts val="14400"/>
                </a:lnSpc>
              </a:pPr>
              <a:r>
                <a:rPr lang="vi-VN" sz="8000" b="1" spc="-120" dirty="0">
                  <a:solidFill>
                    <a:srgbClr val="C00000"/>
                  </a:solidFill>
                </a:rPr>
                <a:t>ĐẾN VỚI BUỔI HỌC HÔM NAY!</a:t>
              </a:r>
              <a:endParaRPr lang="en-US" sz="8000" b="1" spc="-12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19280B91-4FA7-488A-814A-244BB0C6F773}"/>
                </a:ext>
              </a:extLst>
            </p:cNvPr>
            <p:cNvSpPr txBox="1"/>
            <p:nvPr/>
          </p:nvSpPr>
          <p:spPr>
            <a:xfrm>
              <a:off x="0" y="2835372"/>
              <a:ext cx="15116795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spc="84" dirty="0">
                <a:solidFill>
                  <a:srgbClr val="F4F0D9"/>
                </a:solidFill>
                <a:latin typeface="Glacial Indifference"/>
              </a:endParaRPr>
            </a:p>
          </p:txBody>
        </p:sp>
      </p:grpSp>
      <p:pic>
        <p:nvPicPr>
          <p:cNvPr id="15" name="Picture 9">
            <a:extLst>
              <a:ext uri="{FF2B5EF4-FFF2-40B4-BE49-F238E27FC236}">
                <a16:creationId xmlns:a16="http://schemas.microsoft.com/office/drawing/2014/main" id="{B49850E0-565E-4F6B-9FC8-FFA32223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694963">
            <a:off x="14253647" y="-565242"/>
            <a:ext cx="3622783" cy="4249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756790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75787" cy="5950585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45001" y="7353300"/>
            <a:ext cx="173842" cy="60198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0C058E-D0C9-46A2-A829-8CB5D8E219FB}"/>
              </a:ext>
            </a:extLst>
          </p:cNvPr>
          <p:cNvSpPr txBox="1"/>
          <p:nvPr/>
        </p:nvSpPr>
        <p:spPr>
          <a:xfrm>
            <a:off x="381000" y="3161257"/>
            <a:ext cx="2650835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 phi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54AD7-0C24-45DA-8571-52597EA321C9}"/>
              </a:ext>
            </a:extLst>
          </p:cNvPr>
          <p:cNvSpPr txBox="1"/>
          <p:nvPr/>
        </p:nvSpPr>
        <p:spPr>
          <a:xfrm>
            <a:off x="13726835" y="504570"/>
            <a:ext cx="3941659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 liệu (xuất khẩu, chế biến)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6FE2C-C38C-4FF0-8F6E-FD2E765109F9}"/>
              </a:ext>
            </a:extLst>
          </p:cNvPr>
          <p:cNvSpPr txBox="1"/>
          <p:nvPr/>
        </p:nvSpPr>
        <p:spPr>
          <a:xfrm>
            <a:off x="14473341" y="2434343"/>
            <a:ext cx="3195153" cy="245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liệu cho ngành dược, mĩ phẩm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674EAA-A4E7-4946-B7F1-C1A72B770C1A}"/>
              </a:ext>
            </a:extLst>
          </p:cNvPr>
          <p:cNvSpPr txBox="1"/>
          <p:nvPr/>
        </p:nvSpPr>
        <p:spPr>
          <a:xfrm>
            <a:off x="448731" y="5686363"/>
            <a:ext cx="3666069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 chẽm (vược)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0F4C0-2435-4BAB-A322-017FA2FE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48" y="2145088"/>
            <a:ext cx="9321266" cy="36680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318949-DDFC-45A1-A0FF-90CF5E70CBB3}"/>
              </a:ext>
            </a:extLst>
          </p:cNvPr>
          <p:cNvSpPr txBox="1"/>
          <p:nvPr/>
        </p:nvSpPr>
        <p:spPr>
          <a:xfrm>
            <a:off x="274414" y="4305922"/>
            <a:ext cx="2650835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D41082-DAA1-4BB0-BF70-0E59A5AF822D}"/>
              </a:ext>
            </a:extLst>
          </p:cNvPr>
          <p:cNvSpPr txBox="1"/>
          <p:nvPr/>
        </p:nvSpPr>
        <p:spPr>
          <a:xfrm>
            <a:off x="2240979" y="7083550"/>
            <a:ext cx="2532725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 sú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D2B5B-68B2-4159-AE42-ECD42981103A}"/>
              </a:ext>
            </a:extLst>
          </p:cNvPr>
          <p:cNvSpPr txBox="1"/>
          <p:nvPr/>
        </p:nvSpPr>
        <p:spPr>
          <a:xfrm>
            <a:off x="5566429" y="7416814"/>
            <a:ext cx="2598257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 chép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7CF92-25B6-4345-9679-B377D641AD7B}"/>
              </a:ext>
            </a:extLst>
          </p:cNvPr>
          <p:cNvSpPr txBox="1"/>
          <p:nvPr/>
        </p:nvSpPr>
        <p:spPr>
          <a:xfrm>
            <a:off x="13324667" y="6190343"/>
            <a:ext cx="3072451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 việc làm, thu nhập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BB7D5A-B49A-4053-A44F-AC9A59B755CA}"/>
              </a:ext>
            </a:extLst>
          </p:cNvPr>
          <p:cNvCxnSpPr>
            <a:cxnSpLocks/>
          </p:cNvCxnSpPr>
          <p:nvPr/>
        </p:nvCxnSpPr>
        <p:spPr>
          <a:xfrm flipH="1">
            <a:off x="3152231" y="3426069"/>
            <a:ext cx="1397620" cy="193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A5E32B-9CD7-45C7-89C6-9604C25A8C92}"/>
              </a:ext>
            </a:extLst>
          </p:cNvPr>
          <p:cNvCxnSpPr>
            <a:cxnSpLocks/>
          </p:cNvCxnSpPr>
          <p:nvPr/>
        </p:nvCxnSpPr>
        <p:spPr>
          <a:xfrm flipH="1">
            <a:off x="3152231" y="3824742"/>
            <a:ext cx="1465246" cy="760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B7C8F3-0B69-4EC0-9C61-4E0A11493DF0}"/>
              </a:ext>
            </a:extLst>
          </p:cNvPr>
          <p:cNvCxnSpPr>
            <a:cxnSpLocks/>
          </p:cNvCxnSpPr>
          <p:nvPr/>
        </p:nvCxnSpPr>
        <p:spPr>
          <a:xfrm flipH="1">
            <a:off x="3129162" y="4761610"/>
            <a:ext cx="1488315" cy="893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0592A3-7D59-4E50-8958-A24D0A20F706}"/>
              </a:ext>
            </a:extLst>
          </p:cNvPr>
          <p:cNvCxnSpPr>
            <a:cxnSpLocks/>
          </p:cNvCxnSpPr>
          <p:nvPr/>
        </p:nvCxnSpPr>
        <p:spPr>
          <a:xfrm flipV="1">
            <a:off x="13193118" y="2134330"/>
            <a:ext cx="1132421" cy="1026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E9CBA6-010D-4EF8-AB56-76935BA7D703}"/>
              </a:ext>
            </a:extLst>
          </p:cNvPr>
          <p:cNvCxnSpPr>
            <a:cxnSpLocks/>
          </p:cNvCxnSpPr>
          <p:nvPr/>
        </p:nvCxnSpPr>
        <p:spPr>
          <a:xfrm flipV="1">
            <a:off x="13193117" y="3973726"/>
            <a:ext cx="1132422" cy="309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0BEFA5-1D49-40F2-82AE-EAC21F2D1886}"/>
              </a:ext>
            </a:extLst>
          </p:cNvPr>
          <p:cNvCxnSpPr>
            <a:cxnSpLocks/>
          </p:cNvCxnSpPr>
          <p:nvPr/>
        </p:nvCxnSpPr>
        <p:spPr>
          <a:xfrm>
            <a:off x="13138053" y="4742423"/>
            <a:ext cx="1040863" cy="1322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C5AD25-1AFA-4CE1-B1FB-1162D628085F}"/>
              </a:ext>
            </a:extLst>
          </p:cNvPr>
          <p:cNvCxnSpPr>
            <a:cxnSpLocks/>
          </p:cNvCxnSpPr>
          <p:nvPr/>
        </p:nvCxnSpPr>
        <p:spPr>
          <a:xfrm flipH="1">
            <a:off x="4183810" y="5208122"/>
            <a:ext cx="779524" cy="1716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57CFE2-94A2-4C9D-B913-B1F081169044}"/>
              </a:ext>
            </a:extLst>
          </p:cNvPr>
          <p:cNvCxnSpPr>
            <a:cxnSpLocks/>
          </p:cNvCxnSpPr>
          <p:nvPr/>
        </p:nvCxnSpPr>
        <p:spPr>
          <a:xfrm>
            <a:off x="5625768" y="5595537"/>
            <a:ext cx="1079832" cy="1681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7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  <p:bldP spid="3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756790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75787" cy="5950585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45001" y="7353300"/>
            <a:ext cx="173842" cy="60198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0C058E-D0C9-46A2-A829-8CB5D8E219FB}"/>
              </a:ext>
            </a:extLst>
          </p:cNvPr>
          <p:cNvSpPr txBox="1"/>
          <p:nvPr/>
        </p:nvSpPr>
        <p:spPr>
          <a:xfrm>
            <a:off x="795293" y="3161257"/>
            <a:ext cx="2236542" cy="245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 lí các nguồn nước thải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54AD7-0C24-45DA-8571-52597EA321C9}"/>
              </a:ext>
            </a:extLst>
          </p:cNvPr>
          <p:cNvSpPr txBox="1"/>
          <p:nvPr/>
        </p:nvSpPr>
        <p:spPr>
          <a:xfrm>
            <a:off x="13726835" y="504570"/>
            <a:ext cx="3941659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ao nuôi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6FE2C-C38C-4FF0-8F6E-FD2E765109F9}"/>
              </a:ext>
            </a:extLst>
          </p:cNvPr>
          <p:cNvSpPr txBox="1"/>
          <p:nvPr/>
        </p:nvSpPr>
        <p:spPr>
          <a:xfrm>
            <a:off x="14352010" y="1934786"/>
            <a:ext cx="3195153" cy="245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 sóc, quản lí cá sau khi thả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674EAA-A4E7-4946-B7F1-C1A72B770C1A}"/>
              </a:ext>
            </a:extLst>
          </p:cNvPr>
          <p:cNvSpPr txBox="1"/>
          <p:nvPr/>
        </p:nvSpPr>
        <p:spPr>
          <a:xfrm>
            <a:off x="374741" y="6315652"/>
            <a:ext cx="3435059" cy="245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 soát môi trường nuôi  thủy sản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D41082-DAA1-4BB0-BF70-0E59A5AF822D}"/>
              </a:ext>
            </a:extLst>
          </p:cNvPr>
          <p:cNvSpPr txBox="1"/>
          <p:nvPr/>
        </p:nvSpPr>
        <p:spPr>
          <a:xfrm>
            <a:off x="4274461" y="7950746"/>
            <a:ext cx="4277062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khu vực cần được bảo vệ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7CF92-25B6-4345-9679-B377D641AD7B}"/>
              </a:ext>
            </a:extLst>
          </p:cNvPr>
          <p:cNvSpPr txBox="1"/>
          <p:nvPr/>
        </p:nvSpPr>
        <p:spPr>
          <a:xfrm>
            <a:off x="14262464" y="4958095"/>
            <a:ext cx="3072451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hoạch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ACCF6-72E8-4C7A-A7F3-9C176983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84" y="2434343"/>
            <a:ext cx="8549432" cy="421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A38C4D6-57D9-4A2F-9D0D-E847BACB5388}"/>
              </a:ext>
            </a:extLst>
          </p:cNvPr>
          <p:cNvSpPr txBox="1"/>
          <p:nvPr/>
        </p:nvSpPr>
        <p:spPr>
          <a:xfrm>
            <a:off x="14218132" y="6286208"/>
            <a:ext cx="2501928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 pháp quản lí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05F887-F827-4703-B970-97F53E36A395}"/>
              </a:ext>
            </a:extLst>
          </p:cNvPr>
          <p:cNvSpPr txBox="1"/>
          <p:nvPr/>
        </p:nvSpPr>
        <p:spPr>
          <a:xfrm>
            <a:off x="10867052" y="7542123"/>
            <a:ext cx="3072451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Phòng, trị bệnh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5D9ADF-DBE8-4FF9-ABDB-33EF988DA270}"/>
              </a:ext>
            </a:extLst>
          </p:cNvPr>
          <p:cNvCxnSpPr>
            <a:cxnSpLocks/>
          </p:cNvCxnSpPr>
          <p:nvPr/>
        </p:nvCxnSpPr>
        <p:spPr>
          <a:xfrm flipH="1" flipV="1">
            <a:off x="2755785" y="4277740"/>
            <a:ext cx="2044815" cy="460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4F66D3-29C5-48D3-B5DA-053D5F175891}"/>
              </a:ext>
            </a:extLst>
          </p:cNvPr>
          <p:cNvCxnSpPr>
            <a:cxnSpLocks/>
          </p:cNvCxnSpPr>
          <p:nvPr/>
        </p:nvCxnSpPr>
        <p:spPr>
          <a:xfrm flipH="1">
            <a:off x="2733686" y="5233919"/>
            <a:ext cx="1921165" cy="1299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4B3355-D808-4EF6-87D0-620A7C324108}"/>
              </a:ext>
            </a:extLst>
          </p:cNvPr>
          <p:cNvCxnSpPr>
            <a:cxnSpLocks/>
          </p:cNvCxnSpPr>
          <p:nvPr/>
        </p:nvCxnSpPr>
        <p:spPr>
          <a:xfrm>
            <a:off x="5544993" y="5675283"/>
            <a:ext cx="353217" cy="2177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055C24-2DC6-4894-8F48-EB710A37A8F2}"/>
              </a:ext>
            </a:extLst>
          </p:cNvPr>
          <p:cNvCxnSpPr>
            <a:cxnSpLocks/>
          </p:cNvCxnSpPr>
          <p:nvPr/>
        </p:nvCxnSpPr>
        <p:spPr>
          <a:xfrm flipV="1">
            <a:off x="12594414" y="1422349"/>
            <a:ext cx="1482735" cy="1183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D7DAE2-38C1-4459-B504-C6A1202E1F28}"/>
              </a:ext>
            </a:extLst>
          </p:cNvPr>
          <p:cNvCxnSpPr>
            <a:cxnSpLocks/>
          </p:cNvCxnSpPr>
          <p:nvPr/>
        </p:nvCxnSpPr>
        <p:spPr>
          <a:xfrm flipV="1">
            <a:off x="12654564" y="3169442"/>
            <a:ext cx="1640557" cy="250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FD32B9-FE53-42EB-A3C0-01659CFDA1E9}"/>
              </a:ext>
            </a:extLst>
          </p:cNvPr>
          <p:cNvCxnSpPr>
            <a:cxnSpLocks/>
          </p:cNvCxnSpPr>
          <p:nvPr/>
        </p:nvCxnSpPr>
        <p:spPr>
          <a:xfrm>
            <a:off x="12629355" y="3821177"/>
            <a:ext cx="1588777" cy="1163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908E957-1D5B-4158-BB73-185E63898AEA}"/>
              </a:ext>
            </a:extLst>
          </p:cNvPr>
          <p:cNvCxnSpPr>
            <a:cxnSpLocks/>
          </p:cNvCxnSpPr>
          <p:nvPr/>
        </p:nvCxnSpPr>
        <p:spPr>
          <a:xfrm>
            <a:off x="12671888" y="5635144"/>
            <a:ext cx="1405261" cy="834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022EE6-E381-40A7-8BC4-28480DE21227}"/>
              </a:ext>
            </a:extLst>
          </p:cNvPr>
          <p:cNvCxnSpPr>
            <a:cxnSpLocks/>
          </p:cNvCxnSpPr>
          <p:nvPr/>
        </p:nvCxnSpPr>
        <p:spPr>
          <a:xfrm>
            <a:off x="12446111" y="6397096"/>
            <a:ext cx="443807" cy="1037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9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  <p:bldP spid="38" grpId="0" animBg="1"/>
      <p:bldP spid="24" grpId="0" animBg="1"/>
      <p:bldP spid="26" grpId="0" animBg="1"/>
      <p:bldP spid="3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28150" y="-404981"/>
            <a:ext cx="13131150" cy="8229600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639966" y="1028700"/>
            <a:ext cx="13131150" cy="8229600"/>
          </a:xfrm>
          <a:prstGeom prst="rect">
            <a:avLst/>
          </a:prstGeom>
          <a:solidFill>
            <a:srgbClr val="638C80">
              <a:alpha val="9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163164" y="3068865"/>
            <a:ext cx="10862221" cy="2008141"/>
            <a:chOff x="0" y="-9525"/>
            <a:chExt cx="14482961" cy="2677521"/>
          </a:xfrm>
        </p:grpSpPr>
        <p:sp>
          <p:nvSpPr>
            <p:cNvPr id="5" name="TextBox 5"/>
            <p:cNvSpPr txBox="1"/>
            <p:nvPr/>
          </p:nvSpPr>
          <p:spPr>
            <a:xfrm>
              <a:off x="4" y="-9525"/>
              <a:ext cx="14482957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endParaRPr lang="en-US" sz="7000" spc="70" dirty="0">
                <a:solidFill>
                  <a:srgbClr val="F4F0D9"/>
                </a:solidFill>
                <a:latin typeface="Glacial Indifference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996"/>
              <a:ext cx="14482961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 lang="en-US" sz="3800" spc="190" dirty="0">
                <a:solidFill>
                  <a:srgbClr val="F4F0D9"/>
                </a:solidFill>
                <a:latin typeface="Glacial Indifference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4602" y="685800"/>
            <a:ext cx="5939276" cy="16110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09199" y="7824619"/>
            <a:ext cx="7887570" cy="2139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43E469-C36A-4D4C-A6F9-BB31AE89AA79}"/>
              </a:ext>
            </a:extLst>
          </p:cNvPr>
          <p:cNvSpPr txBox="1"/>
          <p:nvPr/>
        </p:nvSpPr>
        <p:spPr>
          <a:xfrm>
            <a:off x="3657600" y="2954346"/>
            <a:ext cx="1184870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6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VÀ VẬN DỤNG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DE002D9-882B-4AF9-A170-539BD578A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34200" y="5333403"/>
            <a:ext cx="3409754" cy="430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E9FE0-1B2A-452A-89C5-71F5740DA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0799" y="3186030"/>
            <a:ext cx="4669277" cy="411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A15BE9-F8CA-4409-AB04-289D3680F2A5}"/>
              </a:ext>
            </a:extLst>
          </p:cNvPr>
          <p:cNvSpPr/>
          <p:nvPr/>
        </p:nvSpPr>
        <p:spPr>
          <a:xfrm>
            <a:off x="8578814" y="571500"/>
            <a:ext cx="9569584" cy="853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DF20068-6890-4CE3-93AE-263FC64BBF15}"/>
              </a:ext>
            </a:extLst>
          </p:cNvPr>
          <p:cNvSpPr txBox="1"/>
          <p:nvPr/>
        </p:nvSpPr>
        <p:spPr>
          <a:xfrm>
            <a:off x="548871" y="219840"/>
            <a:ext cx="7058015" cy="3079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vi-VN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oạt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đôi: </a:t>
            </a:r>
          </a:p>
          <a:p>
            <a:pPr algn="ctr">
              <a:lnSpc>
                <a:spcPts val="8400"/>
              </a:lnSpc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1, 2 (SGK tr.76. 77)</a:t>
            </a:r>
            <a:endParaRPr lang="en-US" sz="4000" spc="70" dirty="0">
              <a:solidFill>
                <a:srgbClr val="638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6E5DFA8-2566-4814-A06E-7BFF92CBE2AD}"/>
              </a:ext>
            </a:extLst>
          </p:cNvPr>
          <p:cNvSpPr/>
          <p:nvPr/>
        </p:nvSpPr>
        <p:spPr>
          <a:xfrm>
            <a:off x="161373" y="6525305"/>
            <a:ext cx="7924800" cy="2087746"/>
          </a:xfrm>
          <a:prstGeom prst="rect">
            <a:avLst/>
          </a:prstGeom>
          <a:solidFill>
            <a:srgbClr val="638C80"/>
          </a:solidFill>
        </p:spPr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F0A956A-3B37-48AE-828F-44882F3974FC}"/>
              </a:ext>
            </a:extLst>
          </p:cNvPr>
          <p:cNvSpPr txBox="1"/>
          <p:nvPr/>
        </p:nvSpPr>
        <p:spPr>
          <a:xfrm>
            <a:off x="1795186" y="7264062"/>
            <a:ext cx="8789780" cy="61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vi-VN" sz="5400" b="1" spc="30" dirty="0">
                <a:solidFill>
                  <a:srgbClr val="F4F0D9"/>
                </a:solidFill>
              </a:rPr>
              <a:t>a. Chăn nuôi</a:t>
            </a:r>
            <a:endParaRPr lang="en-US" sz="5400" b="1" spc="30" dirty="0">
              <a:solidFill>
                <a:srgbClr val="F4F0D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E7877-EAF6-45DC-B530-F70A1A988CF5}"/>
              </a:ext>
            </a:extLst>
          </p:cNvPr>
          <p:cNvSpPr txBox="1"/>
          <p:nvPr/>
        </p:nvSpPr>
        <p:spPr>
          <a:xfrm>
            <a:off x="9093130" y="1181100"/>
            <a:ext cx="8327965" cy="737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 dấu x vào ô tên sản phẩm thích hợp mà mỗi loại vật nuôi có thể đem lại theo mẫu Bảng 1.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Ở gia đình, địa phương em đã và đang nuôi những vật nuôi nào? Với mỗi loại vật nuôi, em hãy trả lời theo những nội dung SGK, tr.77.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347764"/>
            <a:ext cx="4876799" cy="990600"/>
          </a:xfrm>
          <a:prstGeom prst="homePlate">
            <a:avLst/>
          </a:prstGeom>
          <a:solidFill>
            <a:srgbClr val="F4F0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20368">
            <a:off x="-886323" y="7940715"/>
            <a:ext cx="2128845" cy="249705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779F49-1D59-4710-914E-D41722581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48722"/>
              </p:ext>
            </p:extLst>
          </p:nvPr>
        </p:nvGraphicFramePr>
        <p:xfrm>
          <a:off x="1295400" y="1866900"/>
          <a:ext cx="16116299" cy="75461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30815">
                  <a:extLst>
                    <a:ext uri="{9D8B030D-6E8A-4147-A177-3AD203B41FA5}">
                      <a16:colId xmlns:a16="http://schemas.microsoft.com/office/drawing/2014/main" val="3806609969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3615767931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887082857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3580577952"/>
                    </a:ext>
                  </a:extLst>
                </a:gridCol>
                <a:gridCol w="1630815">
                  <a:extLst>
                    <a:ext uri="{9D8B030D-6E8A-4147-A177-3AD203B41FA5}">
                      <a16:colId xmlns:a16="http://schemas.microsoft.com/office/drawing/2014/main" val="1423364536"/>
                    </a:ext>
                  </a:extLst>
                </a:gridCol>
                <a:gridCol w="3149260">
                  <a:extLst>
                    <a:ext uri="{9D8B030D-6E8A-4147-A177-3AD203B41FA5}">
                      <a16:colId xmlns:a16="http://schemas.microsoft.com/office/drawing/2014/main" val="3038257516"/>
                    </a:ext>
                  </a:extLst>
                </a:gridCol>
                <a:gridCol w="1671679">
                  <a:extLst>
                    <a:ext uri="{9D8B030D-6E8A-4147-A177-3AD203B41FA5}">
                      <a16:colId xmlns:a16="http://schemas.microsoft.com/office/drawing/2014/main" val="4520679"/>
                    </a:ext>
                  </a:extLst>
                </a:gridCol>
                <a:gridCol w="2181978">
                  <a:extLst>
                    <a:ext uri="{9D8B030D-6E8A-4147-A177-3AD203B41FA5}">
                      <a16:colId xmlns:a16="http://schemas.microsoft.com/office/drawing/2014/main" val="1451295010"/>
                    </a:ext>
                  </a:extLst>
                </a:gridCol>
              </a:tblGrid>
              <a:tr h="67317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STT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Loại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vật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nuôi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Thực phẩm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Nguyên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nghiệp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Sức kéo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Phân hữu cơ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4032745102"/>
                  </a:ext>
                </a:extLst>
              </a:tr>
              <a:tr h="1090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Thịt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Trứng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Sữa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56392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Bò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2940154596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Trâu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3900605755"/>
                  </a:ext>
                </a:extLst>
              </a:tr>
              <a:tr h="1070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Ngựa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3562868528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Lợn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3929070149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Gà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658493778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6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Vịt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604293047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7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Dê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1495147834"/>
                  </a:ext>
                </a:extLst>
              </a:tr>
              <a:tr h="67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Cừu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3616960" algn="l"/>
                        </a:tabLs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53" marR="46353" marT="0" marB="0"/>
                </a:tc>
                <a:extLst>
                  <a:ext uri="{0D108BD9-81ED-4DB2-BD59-A6C34878D82A}">
                    <a16:rowId xmlns:a16="http://schemas.microsoft.com/office/drawing/2014/main" val="28461800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F59961-2844-47DE-A754-DBFE2D713704}"/>
              </a:ext>
            </a:extLst>
          </p:cNvPr>
          <p:cNvSpPr txBox="1"/>
          <p:nvPr/>
        </p:nvSpPr>
        <p:spPr>
          <a:xfrm>
            <a:off x="-2590800" y="563981"/>
            <a:ext cx="9739084" cy="692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60"/>
              </a:lnSpc>
            </a:pPr>
            <a:r>
              <a:rPr lang="vi-VN" sz="4800" b="1" spc="190" dirty="0">
                <a:solidFill>
                  <a:srgbClr val="C00000"/>
                </a:solidFill>
              </a:rPr>
              <a:t>Trả lời</a:t>
            </a:r>
            <a:endParaRPr lang="en-US" sz="4800" b="1" spc="19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15BE9-F8CA-4409-AB04-289D3680F2A5}"/>
              </a:ext>
            </a:extLst>
          </p:cNvPr>
          <p:cNvSpPr/>
          <p:nvPr/>
        </p:nvSpPr>
        <p:spPr>
          <a:xfrm>
            <a:off x="9144000" y="1028700"/>
            <a:ext cx="9004398" cy="807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DF20068-6890-4CE3-93AE-263FC64BBF15}"/>
              </a:ext>
            </a:extLst>
          </p:cNvPr>
          <p:cNvSpPr txBox="1"/>
          <p:nvPr/>
        </p:nvSpPr>
        <p:spPr>
          <a:xfrm>
            <a:off x="890592" y="800100"/>
            <a:ext cx="7058015" cy="924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vi-VN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oạt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mảnh ghép</a:t>
            </a:r>
            <a:endParaRPr lang="en-US" sz="4000" spc="70" dirty="0">
              <a:solidFill>
                <a:srgbClr val="638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6E5DFA8-2566-4814-A06E-7BFF92CBE2AD}"/>
              </a:ext>
            </a:extLst>
          </p:cNvPr>
          <p:cNvSpPr/>
          <p:nvPr/>
        </p:nvSpPr>
        <p:spPr>
          <a:xfrm>
            <a:off x="457200" y="6576133"/>
            <a:ext cx="7924800" cy="2087746"/>
          </a:xfrm>
          <a:prstGeom prst="rect">
            <a:avLst/>
          </a:prstGeom>
          <a:solidFill>
            <a:srgbClr val="638C80"/>
          </a:solidFill>
        </p:spPr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F0A956A-3B37-48AE-828F-44882F3974FC}"/>
              </a:ext>
            </a:extLst>
          </p:cNvPr>
          <p:cNvSpPr txBox="1"/>
          <p:nvPr/>
        </p:nvSpPr>
        <p:spPr>
          <a:xfrm>
            <a:off x="2359962" y="7314890"/>
            <a:ext cx="8789780" cy="61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vi-VN" sz="5400" b="1" spc="30" dirty="0">
                <a:solidFill>
                  <a:srgbClr val="F4F0D9"/>
                </a:solidFill>
              </a:rPr>
              <a:t>b. Thủy sản</a:t>
            </a:r>
            <a:endParaRPr lang="en-US" sz="5400" b="1" spc="30" dirty="0">
              <a:solidFill>
                <a:srgbClr val="F4F0D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C4511-5C82-4D4F-A246-93E4C5D0CD0D}"/>
              </a:ext>
            </a:extLst>
          </p:cNvPr>
          <p:cNvSpPr txBox="1"/>
          <p:nvPr/>
        </p:nvSpPr>
        <p:spPr>
          <a:xfrm>
            <a:off x="9630966" y="1333500"/>
            <a:ext cx="7954673" cy="709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hóm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vi-V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phút: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1,2,5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77.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2,4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4,6,7,8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77.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71500" indent="-5715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30B2F52B-3825-4F19-B39C-C8334392F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39183" y="2201550"/>
            <a:ext cx="4337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17215332" y="-211377"/>
            <a:ext cx="1301660" cy="195000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3" name="AutoShape 13"/>
          <p:cNvSpPr/>
          <p:nvPr/>
        </p:nvSpPr>
        <p:spPr>
          <a:xfrm>
            <a:off x="2828250" y="1266449"/>
            <a:ext cx="15766959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-211377" y="8548370"/>
            <a:ext cx="1284046" cy="198523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5" name="AutoShape 15"/>
          <p:cNvSpPr/>
          <p:nvPr/>
        </p:nvSpPr>
        <p:spPr>
          <a:xfrm>
            <a:off x="476791" y="2441886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AD95D8A-3A15-4703-83E0-CECA8BE3BC8E}"/>
              </a:ext>
            </a:extLst>
          </p:cNvPr>
          <p:cNvSpPr txBox="1"/>
          <p:nvPr/>
        </p:nvSpPr>
        <p:spPr>
          <a:xfrm>
            <a:off x="2375735" y="1543190"/>
            <a:ext cx="14276080" cy="8545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hang,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hốc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Vét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 cm.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324A9E-8998-4DDC-BE68-967FB911EBDF}"/>
              </a:ext>
            </a:extLst>
          </p:cNvPr>
          <p:cNvSpPr txBox="1"/>
          <p:nvPr/>
        </p:nvSpPr>
        <p:spPr>
          <a:xfrm>
            <a:off x="13907950" y="322820"/>
            <a:ext cx="34398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16875517" y="18462"/>
            <a:ext cx="1412483" cy="195000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3" name="AutoShape 13"/>
          <p:cNvSpPr/>
          <p:nvPr/>
        </p:nvSpPr>
        <p:spPr>
          <a:xfrm>
            <a:off x="2782690" y="1419348"/>
            <a:ext cx="15766959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-211378" y="8548370"/>
            <a:ext cx="2802177" cy="198523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5" name="AutoShape 15"/>
          <p:cNvSpPr/>
          <p:nvPr/>
        </p:nvSpPr>
        <p:spPr>
          <a:xfrm>
            <a:off x="1223025" y="2552700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266561B-93BC-4FE7-B69E-51540DC6312D}"/>
              </a:ext>
            </a:extLst>
          </p:cNvPr>
          <p:cNvSpPr txBox="1"/>
          <p:nvPr/>
        </p:nvSpPr>
        <p:spPr>
          <a:xfrm>
            <a:off x="1987541" y="1897207"/>
            <a:ext cx="9906000" cy="641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B2E404-AA73-4A9E-A265-7A4547F85178}"/>
              </a:ext>
            </a:extLst>
          </p:cNvPr>
          <p:cNvSpPr txBox="1"/>
          <p:nvPr/>
        </p:nvSpPr>
        <p:spPr>
          <a:xfrm>
            <a:off x="2009312" y="344663"/>
            <a:ext cx="3831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4400" b="1" dirty="0"/>
          </a:p>
        </p:txBody>
      </p:sp>
      <p:pic>
        <p:nvPicPr>
          <p:cNvPr id="1028" name="Picture 4" descr="Phân biệt các loại cá nước ngọt phổ biến vô cùng đơn giản">
            <a:extLst>
              <a:ext uri="{FF2B5EF4-FFF2-40B4-BE49-F238E27FC236}">
                <a16:creationId xmlns:a16="http://schemas.microsoft.com/office/drawing/2014/main" id="{9CDFF938-C063-4A2A-A27E-36940146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2619446"/>
            <a:ext cx="6272977" cy="3533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BD4A285B-461A-478A-A5A6-683C133E2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82715" y="7579614"/>
            <a:ext cx="2895600" cy="27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17215332" y="-211377"/>
            <a:ext cx="1301660" cy="195000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3" name="AutoShape 13"/>
          <p:cNvSpPr/>
          <p:nvPr/>
        </p:nvSpPr>
        <p:spPr>
          <a:xfrm>
            <a:off x="2782690" y="1419348"/>
            <a:ext cx="15766959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-211377" y="8548370"/>
            <a:ext cx="1284046" cy="198523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5" name="AutoShape 15"/>
          <p:cNvSpPr/>
          <p:nvPr/>
        </p:nvSpPr>
        <p:spPr>
          <a:xfrm>
            <a:off x="476791" y="2441886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B2E404-AA73-4A9E-A265-7A4547F85178}"/>
              </a:ext>
            </a:extLst>
          </p:cNvPr>
          <p:cNvSpPr txBox="1"/>
          <p:nvPr/>
        </p:nvSpPr>
        <p:spPr>
          <a:xfrm>
            <a:off x="13202388" y="449119"/>
            <a:ext cx="3831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9758F-B64A-4FBA-80C9-38E616BB64B9}"/>
              </a:ext>
            </a:extLst>
          </p:cNvPr>
          <p:cNvSpPr txBox="1"/>
          <p:nvPr/>
        </p:nvSpPr>
        <p:spPr>
          <a:xfrm>
            <a:off x="1828800" y="1860385"/>
            <a:ext cx="15014969" cy="751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oxygen,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sục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oxy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oxy.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oxy 2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– 6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 – 15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oxy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923430" y="6461987"/>
            <a:ext cx="3611177" cy="408923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16546172" y="0"/>
            <a:ext cx="119085" cy="8229600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0" name="AutoShape 10"/>
          <p:cNvSpPr/>
          <p:nvPr/>
        </p:nvSpPr>
        <p:spPr>
          <a:xfrm flipV="1">
            <a:off x="5336750" y="5227468"/>
            <a:ext cx="12123936" cy="50777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/>
          <p:nvPr/>
        </p:nvGrpSpPr>
        <p:grpSpPr>
          <a:xfrm rot="1895262">
            <a:off x="-107032" y="5121560"/>
            <a:ext cx="1224976" cy="122497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895262">
            <a:off x="10516062" y="4745134"/>
            <a:ext cx="796731" cy="796731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DD485FA-CA91-4023-9F84-D9C67CD4959B}"/>
              </a:ext>
            </a:extLst>
          </p:cNvPr>
          <p:cNvSpPr txBox="1"/>
          <p:nvPr/>
        </p:nvSpPr>
        <p:spPr>
          <a:xfrm>
            <a:off x="1226608" y="80244"/>
            <a:ext cx="14226857" cy="495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4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yếu;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mầ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trường;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736DE-F87D-4E8C-8EB8-7BA6EBD1C026}"/>
              </a:ext>
            </a:extLst>
          </p:cNvPr>
          <p:cNvSpPr txBox="1"/>
          <p:nvPr/>
        </p:nvSpPr>
        <p:spPr>
          <a:xfrm>
            <a:off x="2438400" y="5315733"/>
            <a:ext cx="14630400" cy="495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4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găn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B61D1155-21AF-469F-BFF1-21272C92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40954" y="2894825"/>
            <a:ext cx="2347669" cy="2383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78974" y="425169"/>
            <a:ext cx="9765017" cy="120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vi-VN" sz="6000" b="1" dirty="0">
                <a:solidFill>
                  <a:srgbClr val="04383F"/>
                </a:solidFill>
              </a:rPr>
              <a:t>KHỞI ĐỘNG</a:t>
            </a:r>
            <a:endParaRPr lang="en-US" sz="6000" b="1" dirty="0">
              <a:solidFill>
                <a:srgbClr val="04383F"/>
              </a:solidFill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74223" y="2344329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1445583" y="669624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1001534" y="432178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578974" y="1976106"/>
            <a:ext cx="10869754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CEB31-3991-482D-B29E-FCAACE3846AA}"/>
              </a:ext>
            </a:extLst>
          </p:cNvPr>
          <p:cNvSpPr txBox="1"/>
          <p:nvPr/>
        </p:nvSpPr>
        <p:spPr>
          <a:xfrm>
            <a:off x="6096092" y="2628900"/>
            <a:ext cx="9096996" cy="4183511"/>
          </a:xfrm>
          <a:prstGeom prst="cloudCallout">
            <a:avLst>
              <a:gd name="adj1" fmla="val -50849"/>
              <a:gd name="adj2" fmla="val 79500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Gia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nuôi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nuôi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lợi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ích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D13E1DC2-13D5-42EE-9F85-625E364A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59864" y="7584672"/>
            <a:ext cx="1668688" cy="2702328"/>
          </a:xfrm>
          <a:prstGeom prst="rect">
            <a:avLst/>
          </a:prstGeom>
        </p:spPr>
      </p:pic>
      <p:pic>
        <p:nvPicPr>
          <p:cNvPr id="2050" name="Picture 2" descr="Đầu tư 306.660 tỷ đồng cho chăn nuôi trong 4 năm tới">
            <a:extLst>
              <a:ext uri="{FF2B5EF4-FFF2-40B4-BE49-F238E27FC236}">
                <a16:creationId xmlns:a16="http://schemas.microsoft.com/office/drawing/2014/main" id="{ADCBCDA3-C4E4-4066-BF2C-55E4AEF4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77" y="6438900"/>
            <a:ext cx="4568114" cy="3428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ủy sản và hải sản khác nhau như thế nào? Các loại thủy, hải sản">
            <a:extLst>
              <a:ext uri="{FF2B5EF4-FFF2-40B4-BE49-F238E27FC236}">
                <a16:creationId xmlns:a16="http://schemas.microsoft.com/office/drawing/2014/main" id="{37928911-FC0A-42B4-9FFF-B7299C1C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5" y="3080017"/>
            <a:ext cx="4684874" cy="272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923430" y="6461987"/>
            <a:ext cx="4414138" cy="408923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16546172" y="0"/>
            <a:ext cx="145564" cy="8229600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0" name="AutoShape 10"/>
          <p:cNvSpPr/>
          <p:nvPr/>
        </p:nvSpPr>
        <p:spPr>
          <a:xfrm>
            <a:off x="-838200" y="4096255"/>
            <a:ext cx="13286692" cy="125413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/>
          <p:nvPr/>
        </p:nvGrpSpPr>
        <p:grpSpPr>
          <a:xfrm rot="1895262">
            <a:off x="12016855" y="3358726"/>
            <a:ext cx="1389001" cy="122497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895262">
            <a:off x="12800599" y="3572849"/>
            <a:ext cx="973888" cy="796731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632ED5-1E7F-48EA-985F-F2B88F0EC00A}"/>
              </a:ext>
            </a:extLst>
          </p:cNvPr>
          <p:cNvSpPr txBox="1"/>
          <p:nvPr/>
        </p:nvSpPr>
        <p:spPr>
          <a:xfrm>
            <a:off x="4582772" y="-33898"/>
            <a:ext cx="11963400" cy="385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ểm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D0B9EC-7568-43F0-B733-7D27520BCD92}"/>
              </a:ext>
            </a:extLst>
          </p:cNvPr>
          <p:cNvSpPr txBox="1"/>
          <p:nvPr/>
        </p:nvSpPr>
        <p:spPr>
          <a:xfrm>
            <a:off x="571624" y="4228643"/>
            <a:ext cx="14337599" cy="587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vi-VN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chúng;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non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6960" algn="l"/>
              </a:tabLst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15307B4E-2FFF-41A1-B132-FF7DB020F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500661" y="619096"/>
            <a:ext cx="2893891" cy="2758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17215332" y="-211377"/>
            <a:ext cx="1301660" cy="195000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3" name="AutoShape 13"/>
          <p:cNvSpPr/>
          <p:nvPr/>
        </p:nvSpPr>
        <p:spPr>
          <a:xfrm>
            <a:off x="2877087" y="1391862"/>
            <a:ext cx="15766959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-211377" y="8548370"/>
            <a:ext cx="1284046" cy="1985237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15" name="AutoShape 15"/>
          <p:cNvSpPr/>
          <p:nvPr/>
        </p:nvSpPr>
        <p:spPr>
          <a:xfrm>
            <a:off x="476791" y="2441886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B2E404-AA73-4A9E-A265-7A4547F85178}"/>
              </a:ext>
            </a:extLst>
          </p:cNvPr>
          <p:cNvSpPr txBox="1"/>
          <p:nvPr/>
        </p:nvSpPr>
        <p:spPr>
          <a:xfrm>
            <a:off x="1303070" y="354998"/>
            <a:ext cx="5298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8</a:t>
            </a:r>
            <a:endParaRPr lang="en-US" sz="44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3D116E-849D-4E5D-AE32-165623EC5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339" y="1811579"/>
            <a:ext cx="16388100" cy="811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616960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xả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ngập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16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4827" y="7048500"/>
            <a:ext cx="6209680" cy="25146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504827" y="3594987"/>
            <a:ext cx="6182332" cy="2275098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82200" y="6896100"/>
            <a:ext cx="6209680" cy="26670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982200" y="3605965"/>
            <a:ext cx="6209680" cy="2122699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294630" y="772678"/>
            <a:ext cx="11990278" cy="1975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vi-VN" sz="4400" b="1" spc="60" dirty="0"/>
              <a:t>Câu 1. </a:t>
            </a:r>
            <a:r>
              <a:rPr lang="vi-VN" sz="4400" spc="60" dirty="0"/>
              <a:t>Khai thác thủy sản mang tính hủy diệt là sử dụng:</a:t>
            </a:r>
            <a:endParaRPr lang="en-US" sz="4400" spc="60" dirty="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2255" y="272086"/>
            <a:ext cx="4254795" cy="2634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568889-6903-4888-8DAF-0D93259759F3}"/>
              </a:ext>
            </a:extLst>
          </p:cNvPr>
          <p:cNvSpPr txBox="1"/>
          <p:nvPr/>
        </p:nvSpPr>
        <p:spPr>
          <a:xfrm>
            <a:off x="3643493" y="4313371"/>
            <a:ext cx="190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AFD08-3635-4716-B016-301CCC6EEBFF}"/>
              </a:ext>
            </a:extLst>
          </p:cNvPr>
          <p:cNvSpPr txBox="1"/>
          <p:nvPr/>
        </p:nvSpPr>
        <p:spPr>
          <a:xfrm>
            <a:off x="11619880" y="416600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E62DC-D9A7-4AAB-BA40-99AEF26691DB}"/>
              </a:ext>
            </a:extLst>
          </p:cNvPr>
          <p:cNvSpPr txBox="1"/>
          <p:nvPr/>
        </p:nvSpPr>
        <p:spPr>
          <a:xfrm>
            <a:off x="1884522" y="7951857"/>
            <a:ext cx="5422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74862-AF32-42D0-97ED-FA8C8EADC5CC}"/>
              </a:ext>
            </a:extLst>
          </p:cNvPr>
          <p:cNvSpPr txBox="1"/>
          <p:nvPr/>
        </p:nvSpPr>
        <p:spPr>
          <a:xfrm>
            <a:off x="11430000" y="7875657"/>
            <a:ext cx="3751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00B60-CCAF-4F86-B41F-0BEAA3884398}"/>
              </a:ext>
            </a:extLst>
          </p:cNvPr>
          <p:cNvSpPr/>
          <p:nvPr/>
        </p:nvSpPr>
        <p:spPr>
          <a:xfrm>
            <a:off x="2890044" y="7801114"/>
            <a:ext cx="838200" cy="8552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6BA4D8E7-0932-4692-A723-7B2ADEF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22105" y="342900"/>
            <a:ext cx="2408695" cy="272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5" grpId="0"/>
      <p:bldP spid="27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479" y="6999721"/>
            <a:ext cx="6209680" cy="25146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504827" y="3594987"/>
            <a:ext cx="6182332" cy="2275098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82200" y="6896100"/>
            <a:ext cx="6209680" cy="26670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982200" y="3605965"/>
            <a:ext cx="6209680" cy="2122699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294630" y="772678"/>
            <a:ext cx="11990278" cy="198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vi-VN" sz="4400" b="1" spc="60" dirty="0"/>
              <a:t>Câu 2. </a:t>
            </a:r>
            <a:r>
              <a:rPr lang="vi-VN" sz="4400" spc="60" dirty="0"/>
              <a:t>Biện pháp xử lí môi trường nước nào sau đây thuộc phương pháp cơ học?</a:t>
            </a:r>
            <a:endParaRPr lang="en-US" sz="4400" spc="60" dirty="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2255" y="272086"/>
            <a:ext cx="4254795" cy="2634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568889-6903-4888-8DAF-0D93259759F3}"/>
              </a:ext>
            </a:extLst>
          </p:cNvPr>
          <p:cNvSpPr txBox="1"/>
          <p:nvPr/>
        </p:nvSpPr>
        <p:spPr>
          <a:xfrm>
            <a:off x="2536425" y="4313371"/>
            <a:ext cx="5500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ao lắng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AFD08-3635-4716-B016-301CCC6EEBFF}"/>
              </a:ext>
            </a:extLst>
          </p:cNvPr>
          <p:cNvSpPr txBox="1"/>
          <p:nvPr/>
        </p:nvSpPr>
        <p:spPr>
          <a:xfrm>
            <a:off x="10724324" y="3754852"/>
            <a:ext cx="516329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chế phẩm sinh học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E62DC-D9A7-4AAB-BA40-99AEF26691DB}"/>
              </a:ext>
            </a:extLst>
          </p:cNvPr>
          <p:cNvSpPr txBox="1"/>
          <p:nvPr/>
        </p:nvSpPr>
        <p:spPr>
          <a:xfrm>
            <a:off x="1884522" y="7951857"/>
            <a:ext cx="5422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Chlorine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74862-AF32-42D0-97ED-FA8C8EADC5CC}"/>
              </a:ext>
            </a:extLst>
          </p:cNvPr>
          <p:cNvSpPr txBox="1"/>
          <p:nvPr/>
        </p:nvSpPr>
        <p:spPr>
          <a:xfrm>
            <a:off x="10819231" y="7883589"/>
            <a:ext cx="4973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 3 đáp án trên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00B60-CCAF-4F86-B41F-0BEAA3884398}"/>
              </a:ext>
            </a:extLst>
          </p:cNvPr>
          <p:cNvSpPr/>
          <p:nvPr/>
        </p:nvSpPr>
        <p:spPr>
          <a:xfrm>
            <a:off x="2237265" y="4239688"/>
            <a:ext cx="838200" cy="8552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6BA4D8E7-0932-4692-A723-7B2ADEF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22105" y="342900"/>
            <a:ext cx="2408695" cy="2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1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5" grpId="0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479" y="6999721"/>
            <a:ext cx="6209680" cy="25146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504827" y="3594987"/>
            <a:ext cx="6182332" cy="2275098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82200" y="6896100"/>
            <a:ext cx="6209680" cy="26670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982200" y="3605965"/>
            <a:ext cx="6209680" cy="2122699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294630" y="772678"/>
            <a:ext cx="11990278" cy="198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vi-VN" sz="4400" b="1" spc="60" dirty="0"/>
              <a:t>Câu 3. </a:t>
            </a:r>
            <a:r>
              <a:rPr lang="vi-VN" sz="4400" spc="60" dirty="0"/>
              <a:t>Biện pháp xử lí môi trường nước nào sau đây thuộc phương pháp sinh học?</a:t>
            </a:r>
            <a:endParaRPr lang="en-US" sz="4400" spc="60" dirty="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2255" y="272086"/>
            <a:ext cx="4254795" cy="2634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568889-6903-4888-8DAF-0D93259759F3}"/>
              </a:ext>
            </a:extLst>
          </p:cNvPr>
          <p:cNvSpPr txBox="1"/>
          <p:nvPr/>
        </p:nvSpPr>
        <p:spPr>
          <a:xfrm>
            <a:off x="2536425" y="4313371"/>
            <a:ext cx="5500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ao lắng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AFD08-3635-4716-B016-301CCC6EEBFF}"/>
              </a:ext>
            </a:extLst>
          </p:cNvPr>
          <p:cNvSpPr txBox="1"/>
          <p:nvPr/>
        </p:nvSpPr>
        <p:spPr>
          <a:xfrm>
            <a:off x="10724324" y="3754852"/>
            <a:ext cx="516329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chế phẩm sinh học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E62DC-D9A7-4AAB-BA40-99AEF26691DB}"/>
              </a:ext>
            </a:extLst>
          </p:cNvPr>
          <p:cNvSpPr txBox="1"/>
          <p:nvPr/>
        </p:nvSpPr>
        <p:spPr>
          <a:xfrm>
            <a:off x="1884522" y="7951857"/>
            <a:ext cx="5422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Chlorine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74862-AF32-42D0-97ED-FA8C8EADC5CC}"/>
              </a:ext>
            </a:extLst>
          </p:cNvPr>
          <p:cNvSpPr txBox="1"/>
          <p:nvPr/>
        </p:nvSpPr>
        <p:spPr>
          <a:xfrm>
            <a:off x="10819231" y="7883589"/>
            <a:ext cx="4973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 3 đáp án trên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00B60-CCAF-4F86-B41F-0BEAA3884398}"/>
              </a:ext>
            </a:extLst>
          </p:cNvPr>
          <p:cNvSpPr/>
          <p:nvPr/>
        </p:nvSpPr>
        <p:spPr>
          <a:xfrm>
            <a:off x="10441832" y="3897441"/>
            <a:ext cx="838200" cy="8552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6BA4D8E7-0932-4692-A723-7B2ADEF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22105" y="342900"/>
            <a:ext cx="2408695" cy="2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5" grpId="0"/>
      <p:bldP spid="27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8809" y="6972299"/>
            <a:ext cx="6209680" cy="227509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636157" y="3679364"/>
            <a:ext cx="6182332" cy="227509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82200" y="6896101"/>
            <a:ext cx="6209680" cy="235129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9982200" y="3605965"/>
            <a:ext cx="6209680" cy="212269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085715" y="752887"/>
            <a:ext cx="10116570" cy="198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vi-VN" sz="4400" b="1" spc="60" dirty="0">
                <a:solidFill>
                  <a:schemeClr val="bg1"/>
                </a:solidFill>
              </a:rPr>
              <a:t>Câu 4. </a:t>
            </a:r>
            <a:r>
              <a:rPr lang="vi-VN" sz="4400" spc="60" dirty="0">
                <a:solidFill>
                  <a:schemeClr val="bg1"/>
                </a:solidFill>
              </a:rPr>
              <a:t>Người ta thường thả cá theo mấy mùa vụ?</a:t>
            </a:r>
            <a:endParaRPr lang="en-US" sz="4400" spc="60" dirty="0">
              <a:solidFill>
                <a:schemeClr val="bg1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2255" y="272086"/>
            <a:ext cx="4254795" cy="2634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568889-6903-4888-8DAF-0D93259759F3}"/>
              </a:ext>
            </a:extLst>
          </p:cNvPr>
          <p:cNvSpPr txBox="1"/>
          <p:nvPr/>
        </p:nvSpPr>
        <p:spPr>
          <a:xfrm>
            <a:off x="3900275" y="4378593"/>
            <a:ext cx="4071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AFD08-3635-4716-B016-301CCC6EEBFF}"/>
              </a:ext>
            </a:extLst>
          </p:cNvPr>
          <p:cNvSpPr txBox="1"/>
          <p:nvPr/>
        </p:nvSpPr>
        <p:spPr>
          <a:xfrm>
            <a:off x="12573000" y="417707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E62DC-D9A7-4AAB-BA40-99AEF26691DB}"/>
              </a:ext>
            </a:extLst>
          </p:cNvPr>
          <p:cNvSpPr txBox="1"/>
          <p:nvPr/>
        </p:nvSpPr>
        <p:spPr>
          <a:xfrm>
            <a:off x="1887380" y="7875657"/>
            <a:ext cx="5422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74862-AF32-42D0-97ED-FA8C8EADC5CC}"/>
              </a:ext>
            </a:extLst>
          </p:cNvPr>
          <p:cNvSpPr txBox="1"/>
          <p:nvPr/>
        </p:nvSpPr>
        <p:spPr>
          <a:xfrm>
            <a:off x="11056005" y="7755905"/>
            <a:ext cx="4062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00B60-CCAF-4F86-B41F-0BEAA3884398}"/>
              </a:ext>
            </a:extLst>
          </p:cNvPr>
          <p:cNvSpPr/>
          <p:nvPr/>
        </p:nvSpPr>
        <p:spPr>
          <a:xfrm>
            <a:off x="12248840" y="4103391"/>
            <a:ext cx="838200" cy="8552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6BA4D8E7-0932-4692-A723-7B2ADEF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22105" y="342900"/>
            <a:ext cx="2408695" cy="2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5" grpId="0"/>
      <p:bldP spid="27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4827" y="7048500"/>
            <a:ext cx="6209680" cy="25146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504827" y="3594987"/>
            <a:ext cx="6182332" cy="2275098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82200" y="6896100"/>
            <a:ext cx="6209680" cy="2667001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982200" y="3605965"/>
            <a:ext cx="6209680" cy="2122699"/>
          </a:xfrm>
          <a:prstGeom prst="rect">
            <a:avLst/>
          </a:prstGeom>
          <a:solidFill>
            <a:schemeClr val="tx2">
              <a:lumMod val="75000"/>
              <a:alpha val="63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294630" y="772678"/>
            <a:ext cx="11990278" cy="198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vi-VN" sz="4400" b="1" spc="60" dirty="0"/>
              <a:t>Câu 5. </a:t>
            </a:r>
            <a:r>
              <a:rPr lang="vi-VN" sz="4400" spc="60" dirty="0"/>
              <a:t>Nhiệt độ của nước sẽ ảnh hưởng đến yếu tố nào của động vật thủy sản?</a:t>
            </a:r>
            <a:endParaRPr lang="en-US" sz="4400" spc="60" dirty="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72255" y="272086"/>
            <a:ext cx="4254795" cy="2634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568889-6903-4888-8DAF-0D93259759F3}"/>
              </a:ext>
            </a:extLst>
          </p:cNvPr>
          <p:cNvSpPr txBox="1"/>
          <p:nvPr/>
        </p:nvSpPr>
        <p:spPr>
          <a:xfrm>
            <a:off x="2890044" y="4340471"/>
            <a:ext cx="4071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 trưởng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AFD08-3635-4716-B016-301CCC6EEBFF}"/>
              </a:ext>
            </a:extLst>
          </p:cNvPr>
          <p:cNvSpPr txBox="1"/>
          <p:nvPr/>
        </p:nvSpPr>
        <p:spPr>
          <a:xfrm>
            <a:off x="11619880" y="416600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 sản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E62DC-D9A7-4AAB-BA40-99AEF26691DB}"/>
              </a:ext>
            </a:extLst>
          </p:cNvPr>
          <p:cNvSpPr txBox="1"/>
          <p:nvPr/>
        </p:nvSpPr>
        <p:spPr>
          <a:xfrm>
            <a:off x="1884522" y="7951857"/>
            <a:ext cx="5422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 sinh dịch bệnh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74862-AF32-42D0-97ED-FA8C8EADC5CC}"/>
              </a:ext>
            </a:extLst>
          </p:cNvPr>
          <p:cNvSpPr txBox="1"/>
          <p:nvPr/>
        </p:nvSpPr>
        <p:spPr>
          <a:xfrm>
            <a:off x="10639568" y="7935627"/>
            <a:ext cx="489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 3 đáp án trên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00B60-CCAF-4F86-B41F-0BEAA3884398}"/>
              </a:ext>
            </a:extLst>
          </p:cNvPr>
          <p:cNvSpPr/>
          <p:nvPr/>
        </p:nvSpPr>
        <p:spPr>
          <a:xfrm>
            <a:off x="10610539" y="7878175"/>
            <a:ext cx="838200" cy="8552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6BA4D8E7-0932-4692-A723-7B2ADEF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22105" y="342900"/>
            <a:ext cx="2408695" cy="2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0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5" grpId="0"/>
      <p:bldP spid="27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458190" cy="10287000"/>
            <a:chOff x="0" y="0"/>
            <a:chExt cx="2616667" cy="4931608"/>
          </a:xfrm>
          <a:solidFill>
            <a:schemeClr val="accent3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616667" cy="4931608"/>
            </a:xfrm>
            <a:custGeom>
              <a:avLst/>
              <a:gdLst/>
              <a:ahLst/>
              <a:cxnLst/>
              <a:rect l="l" t="t" r="r" b="b"/>
              <a:pathLst>
                <a:path w="2616667" h="4931608">
                  <a:moveTo>
                    <a:pt x="0" y="0"/>
                  </a:moveTo>
                  <a:lnTo>
                    <a:pt x="2616667" y="0"/>
                  </a:lnTo>
                  <a:lnTo>
                    <a:pt x="2616667" y="4931608"/>
                  </a:lnTo>
                  <a:lnTo>
                    <a:pt x="0" y="493160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36624" y="366024"/>
            <a:ext cx="1560721" cy="522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36624" y="761412"/>
            <a:ext cx="1560721" cy="522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36624" y="1169244"/>
            <a:ext cx="1560721" cy="522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477"/>
          <a:stretch>
            <a:fillRect/>
          </a:stretch>
        </p:blipFill>
        <p:spPr>
          <a:xfrm>
            <a:off x="10896600" y="2450177"/>
            <a:ext cx="1350239" cy="2137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58076"/>
            <a:ext cx="2729095" cy="182849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32343" y="9056245"/>
            <a:ext cx="792714" cy="791445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A800"/>
            </a:solid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04B726-BF70-4639-89A3-B9A27ABBF4D3}"/>
              </a:ext>
            </a:extLst>
          </p:cNvPr>
          <p:cNvGrpSpPr/>
          <p:nvPr/>
        </p:nvGrpSpPr>
        <p:grpSpPr>
          <a:xfrm>
            <a:off x="7524187" y="3608022"/>
            <a:ext cx="936800" cy="853217"/>
            <a:chOff x="9621850" y="4178614"/>
            <a:chExt cx="772297" cy="772297"/>
          </a:xfrm>
        </p:grpSpPr>
        <p:grpSp>
          <p:nvGrpSpPr>
            <p:cNvPr id="15" name="Group 15"/>
            <p:cNvGrpSpPr/>
            <p:nvPr/>
          </p:nvGrpSpPr>
          <p:grpSpPr>
            <a:xfrm>
              <a:off x="9621850" y="4178614"/>
              <a:ext cx="772297" cy="77229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778454" y="4364015"/>
              <a:ext cx="459090" cy="40149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714AF7-70CF-41C8-A9D6-5674BF2BEB5E}"/>
              </a:ext>
            </a:extLst>
          </p:cNvPr>
          <p:cNvGrpSpPr/>
          <p:nvPr/>
        </p:nvGrpSpPr>
        <p:grpSpPr>
          <a:xfrm>
            <a:off x="7515590" y="5906682"/>
            <a:ext cx="936801" cy="982513"/>
            <a:chOff x="11208766" y="6916329"/>
            <a:chExt cx="772297" cy="772297"/>
          </a:xfrm>
        </p:grpSpPr>
        <p:grpSp>
          <p:nvGrpSpPr>
            <p:cNvPr id="20" name="Group 20"/>
            <p:cNvGrpSpPr/>
            <p:nvPr/>
          </p:nvGrpSpPr>
          <p:grpSpPr>
            <a:xfrm>
              <a:off x="11208766" y="6916329"/>
              <a:ext cx="772297" cy="772297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34374" y="7061516"/>
              <a:ext cx="321081" cy="481923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7589917" y="1007509"/>
            <a:ext cx="8939708" cy="1235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>
                <a:solidFill>
                  <a:srgbClr val="222222"/>
                </a:solidFill>
              </a:rPr>
              <a:t>HƯỚNG DẪN VỀ NHÀ</a:t>
            </a:r>
            <a:endParaRPr lang="en-US" sz="6000" b="1" dirty="0">
              <a:solidFill>
                <a:srgbClr val="22222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E6DA5-745E-4731-A80C-CA47C9511977}"/>
              </a:ext>
            </a:extLst>
          </p:cNvPr>
          <p:cNvSpPr txBox="1"/>
          <p:nvPr/>
        </p:nvSpPr>
        <p:spPr>
          <a:xfrm>
            <a:off x="8834878" y="3522726"/>
            <a:ext cx="919526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đã học</a:t>
            </a:r>
            <a:endParaRPr lang="vi-VN" sz="4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9BD41-5A20-4E70-A7FA-34B50C86802C}"/>
              </a:ext>
            </a:extLst>
          </p:cNvPr>
          <p:cNvSpPr txBox="1"/>
          <p:nvPr/>
        </p:nvSpPr>
        <p:spPr>
          <a:xfrm>
            <a:off x="8824316" y="5825762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fr-FR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oàn</a:t>
            </a: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bài tập được giao.</a:t>
            </a:r>
            <a:endParaRPr lang="en-US" sz="4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7170" name="Picture 2" descr="Trang web soạn văn, soạn bài, giải bài tập Ngữ văn, Toán, Vật Lí, Hóa học,  Tiếng Anh, Địa Lí, Lịch Sử, Sinh học cấp 2, cấp 3">
            <a:extLst>
              <a:ext uri="{FF2B5EF4-FFF2-40B4-BE49-F238E27FC236}">
                <a16:creationId xmlns:a16="http://schemas.microsoft.com/office/drawing/2014/main" id="{92FFD6B6-A511-40C1-886E-0EFDD872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7" y="3203306"/>
            <a:ext cx="6571176" cy="50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0648"/>
          <a:stretch>
            <a:fillRect/>
          </a:stretch>
        </p:blipFill>
        <p:spPr>
          <a:xfrm>
            <a:off x="228600" y="1126503"/>
            <a:ext cx="17589960" cy="8305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229936" y="2250050"/>
            <a:ext cx="13106400" cy="5453406"/>
          </a:xfrm>
          <a:prstGeom prst="rect">
            <a:avLst/>
          </a:prstGeom>
          <a:solidFill>
            <a:srgbClr val="F4F0D9"/>
          </a:solid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F9512-A068-40C0-B8B0-0D685D7AA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01800" y="6799763"/>
            <a:ext cx="1869073" cy="1869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568200-FF72-4521-B50F-78F547815A40}"/>
              </a:ext>
            </a:extLst>
          </p:cNvPr>
          <p:cNvSpPr txBox="1"/>
          <p:nvPr/>
        </p:nvSpPr>
        <p:spPr>
          <a:xfrm>
            <a:off x="2977064" y="3238500"/>
            <a:ext cx="11903529" cy="3229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ĐÃ CHÚ Ý LẮNG NGHE!</a:t>
            </a:r>
            <a:endParaRPr lang="en-US" sz="7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183" y="5777282"/>
            <a:ext cx="1242107" cy="4804993"/>
          </a:xfrm>
          <a:prstGeom prst="rect">
            <a:avLst/>
          </a:prstGeom>
        </p:spPr>
      </p:pic>
      <p:pic>
        <p:nvPicPr>
          <p:cNvPr id="3076" name="Picture 4" descr="Thủy sản: Hút vốn đầu tư">
            <a:extLst>
              <a:ext uri="{FF2B5EF4-FFF2-40B4-BE49-F238E27FC236}">
                <a16:creationId xmlns:a16="http://schemas.microsoft.com/office/drawing/2014/main" id="{AB81EFEE-CEF4-45A3-BFAC-F6D8AB36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293" y="165411"/>
            <a:ext cx="6496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ăn nuôi gia súc - thực trạng nước ta hiện nay">
            <a:extLst>
              <a:ext uri="{FF2B5EF4-FFF2-40B4-BE49-F238E27FC236}">
                <a16:creationId xmlns:a16="http://schemas.microsoft.com/office/drawing/2014/main" id="{3685F436-A208-4428-95E8-8B33A2A9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81701"/>
            <a:ext cx="7391401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">
            <a:extLst>
              <a:ext uri="{FF2B5EF4-FFF2-40B4-BE49-F238E27FC236}">
                <a16:creationId xmlns:a16="http://schemas.microsoft.com/office/drawing/2014/main" id="{BB9E8A97-3E86-4CC4-933E-FB79DD25E6B3}"/>
              </a:ext>
            </a:extLst>
          </p:cNvPr>
          <p:cNvSpPr/>
          <p:nvPr/>
        </p:nvSpPr>
        <p:spPr>
          <a:xfrm>
            <a:off x="3581400" y="2857500"/>
            <a:ext cx="11460360" cy="5384467"/>
          </a:xfrm>
          <a:prstGeom prst="rect">
            <a:avLst/>
          </a:prstGeom>
          <a:solidFill>
            <a:srgbClr val="F4F0D9"/>
          </a:solid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DAC6E-274E-48EB-A018-3B653E87AEA2}"/>
              </a:ext>
            </a:extLst>
          </p:cNvPr>
          <p:cNvSpPr txBox="1"/>
          <p:nvPr/>
        </p:nvSpPr>
        <p:spPr>
          <a:xfrm>
            <a:off x="4123335" y="3337191"/>
            <a:ext cx="10376489" cy="136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8000" b="1" kern="0" dirty="0">
                <a:solidFill>
                  <a:srgbClr val="3660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TẬP CHỦ ĐỀ 2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2D52A4A-8571-4F7B-86A7-C62B76FB9A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91400" y="4875628"/>
            <a:ext cx="3771246" cy="2960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082486" y="1746874"/>
            <a:ext cx="5312044" cy="306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spc="70" dirty="0">
                <a:solidFill>
                  <a:srgbClr val="F4F0D9"/>
                </a:solidFill>
              </a:rPr>
              <a:t>NỘI DUNG BÀI HỌC</a:t>
            </a:r>
            <a:endParaRPr lang="en-US" sz="7000" b="1" spc="70" dirty="0">
              <a:solidFill>
                <a:srgbClr val="F4F0D9"/>
              </a:solidFill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52492" y="2055737"/>
            <a:ext cx="9080950" cy="1786121"/>
          </a:xfrm>
          <a:prstGeom prst="rect">
            <a:avLst/>
          </a:prstGeom>
          <a:solidFill>
            <a:srgbClr val="F4F0D9"/>
          </a:solidFill>
        </p:spPr>
      </p:sp>
      <p:grpSp>
        <p:nvGrpSpPr>
          <p:cNvPr id="5" name="Group 5"/>
          <p:cNvGrpSpPr/>
          <p:nvPr/>
        </p:nvGrpSpPr>
        <p:grpSpPr>
          <a:xfrm>
            <a:off x="1683216" y="2558064"/>
            <a:ext cx="8514063" cy="5209757"/>
            <a:chOff x="-383126" y="-38100"/>
            <a:chExt cx="10247406" cy="6946343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951370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4400" spc="34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383126" y="148652"/>
              <a:ext cx="10247406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vi-VN" sz="4400" spc="30" dirty="0">
                  <a:solidFill>
                    <a:srgbClr val="638C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HỆ THỐNG HÓA KIẾN THỨC</a:t>
              </a:r>
              <a:endParaRPr lang="en-US" sz="4400" spc="3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64243"/>
              <a:ext cx="951370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4400" spc="34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526938"/>
              <a:ext cx="9513700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4400" spc="3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76107"/>
              <a:ext cx="951370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4400" spc="34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138802"/>
              <a:ext cx="9513700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4400" spc="3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AutoShape 4">
            <a:extLst>
              <a:ext uri="{FF2B5EF4-FFF2-40B4-BE49-F238E27FC236}">
                <a16:creationId xmlns:a16="http://schemas.microsoft.com/office/drawing/2014/main" id="{0C918163-B11C-4902-9F43-D00DFC44ED42}"/>
              </a:ext>
            </a:extLst>
          </p:cNvPr>
          <p:cNvSpPr/>
          <p:nvPr/>
        </p:nvSpPr>
        <p:spPr>
          <a:xfrm>
            <a:off x="1152492" y="4693552"/>
            <a:ext cx="9080950" cy="1744223"/>
          </a:xfrm>
          <a:prstGeom prst="rect">
            <a:avLst/>
          </a:prstGeom>
          <a:solidFill>
            <a:srgbClr val="F4F0D9"/>
          </a:solid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6192E-2CDD-4E16-81DA-5E213F2AA1FC}"/>
              </a:ext>
            </a:extLst>
          </p:cNvPr>
          <p:cNvSpPr txBox="1"/>
          <p:nvPr/>
        </p:nvSpPr>
        <p:spPr>
          <a:xfrm>
            <a:off x="1597430" y="5255738"/>
            <a:ext cx="915820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vi-VN" sz="4400" spc="30" dirty="0">
                <a:solidFill>
                  <a:srgbClr val="638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 VÀ VẬN DỤNG</a:t>
            </a:r>
            <a:endParaRPr lang="en-US" sz="4400" spc="30" dirty="0">
              <a:solidFill>
                <a:srgbClr val="638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373898D-D7F1-4717-B17E-F19DB794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36292" y="7932568"/>
            <a:ext cx="6729657" cy="1825419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C82A50F-0F36-4D47-9863-208D16B5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08698" y="5477907"/>
            <a:ext cx="1242107" cy="4804993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9D30092F-3B1F-40E2-807A-0847D2E04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1610" y="5074078"/>
            <a:ext cx="2966901" cy="259233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0166A3F-A03A-46C5-8F07-3BA760BA5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96777" y="6822364"/>
            <a:ext cx="3358860" cy="3340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4706600" y="-228992"/>
            <a:ext cx="3810393" cy="209589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17140215" y="-2738378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1" name="Group 11"/>
          <p:cNvGrpSpPr/>
          <p:nvPr/>
        </p:nvGrpSpPr>
        <p:grpSpPr>
          <a:xfrm>
            <a:off x="-244034" y="-128476"/>
            <a:ext cx="14131125" cy="1585325"/>
            <a:chOff x="1625571" y="-1918519"/>
            <a:chExt cx="18893844" cy="2113766"/>
          </a:xfrm>
        </p:grpSpPr>
        <p:sp>
          <p:nvSpPr>
            <p:cNvPr id="12" name="TextBox 12"/>
            <p:cNvSpPr txBox="1"/>
            <p:nvPr/>
          </p:nvSpPr>
          <p:spPr>
            <a:xfrm>
              <a:off x="5011058" y="-1918519"/>
              <a:ext cx="15508357" cy="1609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vi-VN" sz="5400" b="1" dirty="0">
                  <a:solidFill>
                    <a:srgbClr val="FDFDFD"/>
                  </a:solidFill>
                </a:rPr>
                <a:t>Hệ thống hóa kiến thức</a:t>
              </a:r>
              <a:endParaRPr lang="en-US" sz="5400" b="1" dirty="0">
                <a:solidFill>
                  <a:srgbClr val="FDFDFD"/>
                </a:solidFill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625571" y="28030"/>
              <a:ext cx="14493007" cy="1672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11377" y="-176148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44572-FD5D-496B-84AC-FB511548BBD1}"/>
              </a:ext>
            </a:extLst>
          </p:cNvPr>
          <p:cNvSpPr txBox="1"/>
          <p:nvPr/>
        </p:nvSpPr>
        <p:spPr>
          <a:xfrm>
            <a:off x="251909" y="3467100"/>
            <a:ext cx="647066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oàn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SGK,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81,</a:t>
            </a:r>
            <a:r>
              <a:rPr lang="vi-V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39140-EF6A-494F-9BB7-5F37D7F43086}"/>
              </a:ext>
            </a:extLst>
          </p:cNvPr>
          <p:cNvSpPr txBox="1"/>
          <p:nvPr/>
        </p:nvSpPr>
        <p:spPr>
          <a:xfrm>
            <a:off x="0" y="2077254"/>
            <a:ext cx="5333999" cy="769441"/>
          </a:xfrm>
          <a:prstGeom prst="homePlate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àm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endParaRPr lang="en-US" sz="4400" dirty="0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3B6BC2FD-4333-4DC1-9348-FD2666690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7784905"/>
            <a:ext cx="5356511" cy="2463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3B7273-AC5D-4FCA-A32B-9D6D068F8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31" y="2404608"/>
            <a:ext cx="5532649" cy="54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D77827-2BC0-4AEC-8147-D0939E394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5534" y="5143500"/>
            <a:ext cx="5330557" cy="459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756790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99757" y="5143500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31CB5-9EF8-4ACE-AC47-7590F1A2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9954"/>
            <a:ext cx="10777241" cy="986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3">
            <a:extLst>
              <a:ext uri="{FF2B5EF4-FFF2-40B4-BE49-F238E27FC236}">
                <a16:creationId xmlns:a16="http://schemas.microsoft.com/office/drawing/2014/main" id="{2582A21D-58ED-4B6A-A4D9-3BC6EC74F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8758" y="5143500"/>
            <a:ext cx="2490232" cy="512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756790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75787" cy="5950585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45001" y="7353300"/>
            <a:ext cx="173842" cy="60198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42527E-F15F-4248-A246-82658B29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17" y="2436769"/>
            <a:ext cx="9846319" cy="43336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0C058E-D0C9-46A2-A829-8CB5D8E219FB}"/>
              </a:ext>
            </a:extLst>
          </p:cNvPr>
          <p:cNvSpPr txBox="1"/>
          <p:nvPr/>
        </p:nvSpPr>
        <p:spPr>
          <a:xfrm>
            <a:off x="381000" y="3161257"/>
            <a:ext cx="2650835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C9B52-1BBF-45A6-BB9B-CD8BBAD084D3}"/>
              </a:ext>
            </a:extLst>
          </p:cNvPr>
          <p:cNvSpPr txBox="1"/>
          <p:nvPr/>
        </p:nvSpPr>
        <p:spPr>
          <a:xfrm>
            <a:off x="91309" y="5294843"/>
            <a:ext cx="2854962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E1798-60C2-4538-963F-BD5043A2D94C}"/>
              </a:ext>
            </a:extLst>
          </p:cNvPr>
          <p:cNvSpPr txBox="1"/>
          <p:nvPr/>
        </p:nvSpPr>
        <p:spPr>
          <a:xfrm>
            <a:off x="1114173" y="7266312"/>
            <a:ext cx="518898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DC487-2EB7-49AB-8389-C12321A1C186}"/>
              </a:ext>
            </a:extLst>
          </p:cNvPr>
          <p:cNvSpPr txBox="1"/>
          <p:nvPr/>
        </p:nvSpPr>
        <p:spPr>
          <a:xfrm>
            <a:off x="12496800" y="448342"/>
            <a:ext cx="5583152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6F5CDE-3FA6-4BFF-9708-A8FF92C2B3BB}"/>
              </a:ext>
            </a:extLst>
          </p:cNvPr>
          <p:cNvSpPr txBox="1"/>
          <p:nvPr/>
        </p:nvSpPr>
        <p:spPr>
          <a:xfrm>
            <a:off x="13995075" y="2775764"/>
            <a:ext cx="4289296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bón, nguyên liệu sản xuất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D132C5-EBFA-4810-8F54-953A1724A5F7}"/>
              </a:ext>
            </a:extLst>
          </p:cNvPr>
          <p:cNvSpPr txBox="1"/>
          <p:nvPr/>
        </p:nvSpPr>
        <p:spPr>
          <a:xfrm>
            <a:off x="14545729" y="5143500"/>
            <a:ext cx="2597658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54AD7-0C24-45DA-8571-52597EA321C9}"/>
              </a:ext>
            </a:extLst>
          </p:cNvPr>
          <p:cNvSpPr txBox="1"/>
          <p:nvPr/>
        </p:nvSpPr>
        <p:spPr>
          <a:xfrm>
            <a:off x="14545729" y="6522359"/>
            <a:ext cx="2223481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6FE2C-C38C-4FF0-8F6E-FD2E765109F9}"/>
              </a:ext>
            </a:extLst>
          </p:cNvPr>
          <p:cNvSpPr txBox="1"/>
          <p:nvPr/>
        </p:nvSpPr>
        <p:spPr>
          <a:xfrm>
            <a:off x="10276181" y="7555856"/>
            <a:ext cx="3856379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14BAA3-81EA-4BE5-A2BB-1674034BBE26}"/>
              </a:ext>
            </a:extLst>
          </p:cNvPr>
          <p:cNvCxnSpPr>
            <a:cxnSpLocks/>
          </p:cNvCxnSpPr>
          <p:nvPr/>
        </p:nvCxnSpPr>
        <p:spPr>
          <a:xfrm flipH="1" flipV="1">
            <a:off x="3119688" y="3848100"/>
            <a:ext cx="1223712" cy="563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383940-BDF0-44F9-8167-251278C02CEB}"/>
              </a:ext>
            </a:extLst>
          </p:cNvPr>
          <p:cNvCxnSpPr>
            <a:cxnSpLocks/>
          </p:cNvCxnSpPr>
          <p:nvPr/>
        </p:nvCxnSpPr>
        <p:spPr>
          <a:xfrm flipH="1">
            <a:off x="2974217" y="5834954"/>
            <a:ext cx="1579722" cy="81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027AE0-BD92-47BD-844B-41F9A77FACAE}"/>
              </a:ext>
            </a:extLst>
          </p:cNvPr>
          <p:cNvCxnSpPr>
            <a:cxnSpLocks/>
          </p:cNvCxnSpPr>
          <p:nvPr/>
        </p:nvCxnSpPr>
        <p:spPr>
          <a:xfrm flipH="1">
            <a:off x="3708186" y="6251898"/>
            <a:ext cx="845753" cy="890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2A5FC2-180B-42D0-9E1C-4A011AE3FE0B}"/>
              </a:ext>
            </a:extLst>
          </p:cNvPr>
          <p:cNvCxnSpPr>
            <a:cxnSpLocks/>
          </p:cNvCxnSpPr>
          <p:nvPr/>
        </p:nvCxnSpPr>
        <p:spPr>
          <a:xfrm flipH="1">
            <a:off x="12496800" y="6643518"/>
            <a:ext cx="441261" cy="780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E37141-0740-4CB4-8744-16030468EC8C}"/>
              </a:ext>
            </a:extLst>
          </p:cNvPr>
          <p:cNvCxnSpPr>
            <a:cxnSpLocks/>
          </p:cNvCxnSpPr>
          <p:nvPr/>
        </p:nvCxnSpPr>
        <p:spPr>
          <a:xfrm>
            <a:off x="13178543" y="6112691"/>
            <a:ext cx="1337581" cy="499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98D19C-4304-43C7-8626-135323DE7F62}"/>
              </a:ext>
            </a:extLst>
          </p:cNvPr>
          <p:cNvCxnSpPr>
            <a:cxnSpLocks/>
          </p:cNvCxnSpPr>
          <p:nvPr/>
        </p:nvCxnSpPr>
        <p:spPr>
          <a:xfrm>
            <a:off x="13257158" y="4796954"/>
            <a:ext cx="1258966" cy="497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E80F45-AD91-4418-8467-F6343BC59C40}"/>
              </a:ext>
            </a:extLst>
          </p:cNvPr>
          <p:cNvCxnSpPr>
            <a:cxnSpLocks/>
          </p:cNvCxnSpPr>
          <p:nvPr/>
        </p:nvCxnSpPr>
        <p:spPr>
          <a:xfrm flipV="1">
            <a:off x="13308406" y="4049199"/>
            <a:ext cx="824154" cy="303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47BEF7-0E98-44AF-9337-BE5734272011}"/>
              </a:ext>
            </a:extLst>
          </p:cNvPr>
          <p:cNvCxnSpPr>
            <a:cxnSpLocks/>
          </p:cNvCxnSpPr>
          <p:nvPr/>
        </p:nvCxnSpPr>
        <p:spPr>
          <a:xfrm flipV="1">
            <a:off x="13308406" y="2157980"/>
            <a:ext cx="824154" cy="1112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AB5DC2DA-BF86-4482-B07E-65BB88A16717}"/>
              </a:ext>
            </a:extLst>
          </p:cNvPr>
          <p:cNvSpPr/>
          <p:nvPr/>
        </p:nvSpPr>
        <p:spPr>
          <a:xfrm>
            <a:off x="8077200" y="190500"/>
            <a:ext cx="685800" cy="15481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756790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75787" cy="5950585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45001" y="7353300"/>
            <a:ext cx="173842" cy="60198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0C058E-D0C9-46A2-A829-8CB5D8E219FB}"/>
              </a:ext>
            </a:extLst>
          </p:cNvPr>
          <p:cNvSpPr txBox="1"/>
          <p:nvPr/>
        </p:nvSpPr>
        <p:spPr>
          <a:xfrm>
            <a:off x="381000" y="3161257"/>
            <a:ext cx="2650835" cy="163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 đoạn mang thai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54AD7-0C24-45DA-8571-52597EA321C9}"/>
              </a:ext>
            </a:extLst>
          </p:cNvPr>
          <p:cNvSpPr txBox="1"/>
          <p:nvPr/>
        </p:nvSpPr>
        <p:spPr>
          <a:xfrm>
            <a:off x="13930396" y="4325048"/>
            <a:ext cx="3941659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 đề kháng thấp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6FE2C-C38C-4FF0-8F6E-FD2E765109F9}"/>
              </a:ext>
            </a:extLst>
          </p:cNvPr>
          <p:cNvSpPr txBox="1"/>
          <p:nvPr/>
        </p:nvSpPr>
        <p:spPr>
          <a:xfrm>
            <a:off x="12044847" y="7820841"/>
            <a:ext cx="3856379" cy="818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 trường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7E36C-5054-43A3-A4B8-AD62A5E49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75" y="1866655"/>
            <a:ext cx="9693974" cy="504617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BBD214-F10F-4441-BC82-00969084C61B}"/>
              </a:ext>
            </a:extLst>
          </p:cNvPr>
          <p:cNvCxnSpPr>
            <a:cxnSpLocks/>
          </p:cNvCxnSpPr>
          <p:nvPr/>
        </p:nvCxnSpPr>
        <p:spPr>
          <a:xfrm flipH="1">
            <a:off x="3129162" y="3426069"/>
            <a:ext cx="1420689" cy="269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805FA2-C665-45EA-BA44-2BA92570083A}"/>
              </a:ext>
            </a:extLst>
          </p:cNvPr>
          <p:cNvCxnSpPr>
            <a:cxnSpLocks/>
          </p:cNvCxnSpPr>
          <p:nvPr/>
        </p:nvCxnSpPr>
        <p:spPr>
          <a:xfrm flipH="1">
            <a:off x="3129162" y="3939274"/>
            <a:ext cx="1579722" cy="1715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EF6CC9-500D-4C99-ABD5-BC290DBA4C3A}"/>
              </a:ext>
            </a:extLst>
          </p:cNvPr>
          <p:cNvCxnSpPr>
            <a:cxnSpLocks/>
          </p:cNvCxnSpPr>
          <p:nvPr/>
        </p:nvCxnSpPr>
        <p:spPr>
          <a:xfrm>
            <a:off x="12721572" y="6716152"/>
            <a:ext cx="943093" cy="865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AF3E49-92FB-4F3F-B816-127BA0B3240F}"/>
              </a:ext>
            </a:extLst>
          </p:cNvPr>
          <p:cNvCxnSpPr>
            <a:cxnSpLocks/>
          </p:cNvCxnSpPr>
          <p:nvPr/>
        </p:nvCxnSpPr>
        <p:spPr>
          <a:xfrm flipV="1">
            <a:off x="12978865" y="5219700"/>
            <a:ext cx="1499135" cy="953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674EAA-A4E7-4946-B7F1-C1A72B770C1A}"/>
              </a:ext>
            </a:extLst>
          </p:cNvPr>
          <p:cNvSpPr txBox="1"/>
          <p:nvPr/>
        </p:nvSpPr>
        <p:spPr>
          <a:xfrm>
            <a:off x="448731" y="5686363"/>
            <a:ext cx="4366148" cy="245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 đoạn nuôi con ở gia súc và đẻ trứng ở gia cầm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216" y="8553813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264222" y="-264222"/>
            <a:ext cx="2312052" cy="200285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1186741" y="-3245485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4" name="AutoShape 14"/>
          <p:cNvSpPr/>
          <p:nvPr/>
        </p:nvSpPr>
        <p:spPr>
          <a:xfrm>
            <a:off x="15949587" y="8548370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7199757" y="5143500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23D6D5B-87FA-4003-B8A4-EB5D968C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55" y="362511"/>
            <a:ext cx="10591800" cy="941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3">
            <a:extLst>
              <a:ext uri="{FF2B5EF4-FFF2-40B4-BE49-F238E27FC236}">
                <a16:creationId xmlns:a16="http://schemas.microsoft.com/office/drawing/2014/main" id="{E2328ABF-87D5-40DE-A130-C501998AC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022349" y="5143500"/>
            <a:ext cx="2490232" cy="51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1241</Words>
  <Application>Microsoft Office PowerPoint</Application>
  <PresentationFormat>Custom</PresentationFormat>
  <Paragraphs>203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Wingdings</vt:lpstr>
      <vt:lpstr>Arial</vt:lpstr>
      <vt:lpstr>Calibri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MINH</cp:lastModifiedBy>
  <cp:revision>7</cp:revision>
  <dcterms:created xsi:type="dcterms:W3CDTF">2006-08-16T00:00:00Z</dcterms:created>
  <dcterms:modified xsi:type="dcterms:W3CDTF">2022-12-07T07:19:04Z</dcterms:modified>
  <dc:identifier>DAFUCgdbHX8</dc:identifier>
</cp:coreProperties>
</file>