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80" r:id="rId2"/>
    <p:sldId id="259" r:id="rId3"/>
    <p:sldId id="263" r:id="rId4"/>
    <p:sldId id="266" r:id="rId5"/>
    <p:sldId id="269" r:id="rId6"/>
    <p:sldId id="258" r:id="rId7"/>
    <p:sldId id="262" r:id="rId8"/>
    <p:sldId id="256" r:id="rId9"/>
    <p:sldId id="267" r:id="rId10"/>
    <p:sldId id="260" r:id="rId11"/>
    <p:sldId id="297" r:id="rId12"/>
    <p:sldId id="298" r:id="rId13"/>
    <p:sldId id="271" r:id="rId14"/>
    <p:sldId id="264" r:id="rId15"/>
    <p:sldId id="261" r:id="rId16"/>
    <p:sldId id="278" r:id="rId17"/>
    <p:sldId id="300" r:id="rId18"/>
    <p:sldId id="274" r:id="rId19"/>
    <p:sldId id="268" r:id="rId20"/>
    <p:sldId id="273" r:id="rId21"/>
    <p:sldId id="301" r:id="rId22"/>
    <p:sldId id="277" r:id="rId23"/>
    <p:sldId id="295" r:id="rId24"/>
    <p:sldId id="302" r:id="rId25"/>
    <p:sldId id="279" r:id="rId26"/>
    <p:sldId id="303" r:id="rId27"/>
    <p:sldId id="291" r:id="rId28"/>
    <p:sldId id="275" r:id="rId29"/>
    <p:sldId id="283" r:id="rId30"/>
    <p:sldId id="276" r:id="rId31"/>
    <p:sldId id="281" r:id="rId32"/>
    <p:sldId id="287" r:id="rId33"/>
    <p:sldId id="289" r:id="rId34"/>
    <p:sldId id="265" r:id="rId35"/>
    <p:sldId id="305" r:id="rId36"/>
    <p:sldId id="306" r:id="rId37"/>
    <p:sldId id="304" r:id="rId38"/>
    <p:sldId id="307" r:id="rId39"/>
    <p:sldId id="270" r:id="rId40"/>
    <p:sldId id="290" r:id="rId41"/>
    <p:sldId id="288" r:id="rId42"/>
    <p:sldId id="285" r:id="rId43"/>
    <p:sldId id="299" r:id="rId44"/>
    <p:sldId id="284" r:id="rId45"/>
    <p:sldId id="257" r:id="rId46"/>
    <p:sldId id="308" r:id="rId47"/>
    <p:sldId id="293" r:id="rId48"/>
    <p:sldId id="309" r:id="rId49"/>
    <p:sldId id="310" r:id="rId50"/>
    <p:sldId id="311" r:id="rId51"/>
    <p:sldId id="312" r:id="rId52"/>
    <p:sldId id="313" r:id="rId53"/>
    <p:sldId id="314" r:id="rId54"/>
  </p:sldIdLst>
  <p:sldSz cx="18288000" cy="10287000"/>
  <p:notesSz cx="6858000" cy="9144000"/>
  <p:embeddedFontLst>
    <p:embeddedFont>
      <p:font typeface="Calibri" panose="020F0502020204030204" pitchFamily="34" charset="0"/>
      <p:regular r:id="rId56"/>
      <p:bold r:id="rId57"/>
      <p:italic r:id="rId58"/>
      <p:boldItalic r:id="rId59"/>
    </p:embeddedFont>
    <p:embeddedFont>
      <p:font typeface="Josefin Sans Regular Bold" panose="020B0604020202020204"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6008" autoAdjust="0"/>
  </p:normalViewPr>
  <p:slideViewPr>
    <p:cSldViewPr>
      <p:cViewPr>
        <p:scale>
          <a:sx n="40" d="100"/>
          <a:sy n="40" d="100"/>
        </p:scale>
        <p:origin x="86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B58829-C5F4-40AC-A7EC-4B930D3AFA40}" type="datetimeFigureOut">
              <a:rPr lang="en-US" smtClean="0"/>
              <a:t>9/9/2021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BFD79-7691-4E75-A7CE-08BDF4DA10E1}" type="slidenum">
              <a:rPr lang="en-US" smtClean="0"/>
              <a:t>‹#›</a:t>
            </a:fld>
            <a:endParaRPr lang="en-US"/>
          </a:p>
        </p:txBody>
      </p:sp>
    </p:spTree>
    <p:extLst>
      <p:ext uri="{BB962C8B-B14F-4D97-AF65-F5344CB8AC3E}">
        <p14:creationId xmlns:p14="http://schemas.microsoft.com/office/powerpoint/2010/main" val="2236338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BFD79-7691-4E75-A7CE-08BDF4DA10E1}" type="slidenum">
              <a:rPr lang="en-US" smtClean="0"/>
              <a:t>9</a:t>
            </a:fld>
            <a:endParaRPr lang="en-US"/>
          </a:p>
        </p:txBody>
      </p:sp>
    </p:spTree>
    <p:extLst>
      <p:ext uri="{BB962C8B-B14F-4D97-AF65-F5344CB8AC3E}">
        <p14:creationId xmlns:p14="http://schemas.microsoft.com/office/powerpoint/2010/main" val="2767173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BFD79-7691-4E75-A7CE-08BDF4DA10E1}" type="slidenum">
              <a:rPr lang="en-US" smtClean="0"/>
              <a:t>50</a:t>
            </a:fld>
            <a:endParaRPr lang="en-US"/>
          </a:p>
        </p:txBody>
      </p:sp>
    </p:spTree>
    <p:extLst>
      <p:ext uri="{BB962C8B-B14F-4D97-AF65-F5344CB8AC3E}">
        <p14:creationId xmlns:p14="http://schemas.microsoft.com/office/powerpoint/2010/main" val="2579103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2.svg"/><Relationship Id="rId3" Type="http://schemas.openxmlformats.org/officeDocument/2006/relationships/image" Target="../media/image82.svg"/><Relationship Id="rId7" Type="http://schemas.openxmlformats.org/officeDocument/2006/relationships/image" Target="../media/image8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0.svg"/><Relationship Id="rId5" Type="http://schemas.openxmlformats.org/officeDocument/2006/relationships/image" Target="../media/image8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8.svg"/></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6.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58.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15" Type="http://schemas.openxmlformats.org/officeDocument/2006/relationships/image" Target="NULL"/></Relationships>
</file>

<file path=ppt/slides/_rels/slide1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NUL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80.svg"/></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8.svg"/><Relationship Id="rId2" Type="http://schemas.openxmlformats.org/officeDocument/2006/relationships/image" Target="../media/image42.png"/><Relationship Id="rId1" Type="http://schemas.openxmlformats.org/officeDocument/2006/relationships/slideLayout" Target="../slideLayouts/slideLayout7.xml"/><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4.svg"/><Relationship Id="rId7" Type="http://schemas.openxmlformats.org/officeDocument/2006/relationships/image" Target="../media/image168.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7" Type="http://schemas.openxmlformats.org/officeDocument/2006/relationships/image" Target="../media/image36.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34.svg"/><Relationship Id="rId9" Type="http://schemas.openxmlformats.org/officeDocument/2006/relationships/image" Target="../media/image38.sv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2.svg"/><Relationship Id="rId4" Type="http://schemas.openxmlformats.org/officeDocument/2006/relationships/image" Target="../media/image11.png"/><Relationship Id="rId9" Type="http://schemas.openxmlformats.org/officeDocument/2006/relationships/image" Target="../media/image46.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104.sv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2.svg"/></Relationships>
</file>

<file path=ppt/slides/_rels/slide4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26.sv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7" Type="http://schemas.openxmlformats.org/officeDocument/2006/relationships/image" Target="../media/image132.sv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57.png"/><Relationship Id="rId7" Type="http://schemas.openxmlformats.org/officeDocument/2006/relationships/image" Target="../media/image36.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34.svg"/><Relationship Id="rId15" Type="http://schemas.openxmlformats.org/officeDocument/2006/relationships/image" Target="NULL"/><Relationship Id="rId10" Type="http://schemas.openxmlformats.org/officeDocument/2006/relationships/image" Target="../media/image38.png"/><Relationship Id="rId9" Type="http://schemas.openxmlformats.org/officeDocument/2006/relationships/image" Target="../media/image38.sv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92.sv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2.svg"/><Relationship Id="rId4" Type="http://schemas.openxmlformats.org/officeDocument/2006/relationships/image" Target="../media/image11.png"/><Relationship Id="rId9" Type="http://schemas.openxmlformats.org/officeDocument/2006/relationships/image" Target="../media/image46.svg"/></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21.png"/><Relationship Id="rId4"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C3CA"/>
        </a:solidFill>
        <a:effectLst/>
      </p:bgPr>
    </p:bg>
    <p:spTree>
      <p:nvGrpSpPr>
        <p:cNvPr id="1" name=""/>
        <p:cNvGrpSpPr/>
        <p:nvPr/>
      </p:nvGrpSpPr>
      <p:grpSpPr>
        <a:xfrm>
          <a:off x="0" y="0"/>
          <a:ext cx="0" cy="0"/>
          <a:chOff x="0" y="0"/>
          <a:chExt cx="0" cy="0"/>
        </a:xfrm>
      </p:grpSpPr>
      <p:grpSp>
        <p:nvGrpSpPr>
          <p:cNvPr id="2" name="Group 2"/>
          <p:cNvGrpSpPr/>
          <p:nvPr/>
        </p:nvGrpSpPr>
        <p:grpSpPr>
          <a:xfrm>
            <a:off x="0" y="6604371"/>
            <a:ext cx="18288000" cy="3595309"/>
            <a:chOff x="0" y="0"/>
            <a:chExt cx="6595938" cy="1216191"/>
          </a:xfrm>
        </p:grpSpPr>
        <p:sp>
          <p:nvSpPr>
            <p:cNvPr id="3" name="Freeform 3"/>
            <p:cNvSpPr/>
            <p:nvPr/>
          </p:nvSpPr>
          <p:spPr>
            <a:xfrm>
              <a:off x="0" y="0"/>
              <a:ext cx="6595938" cy="1216191"/>
            </a:xfrm>
            <a:custGeom>
              <a:avLst/>
              <a:gdLst/>
              <a:ahLst/>
              <a:cxnLst/>
              <a:rect l="l" t="t" r="r" b="b"/>
              <a:pathLst>
                <a:path w="6595938" h="1216191">
                  <a:moveTo>
                    <a:pt x="0" y="0"/>
                  </a:moveTo>
                  <a:lnTo>
                    <a:pt x="6595938" y="0"/>
                  </a:lnTo>
                  <a:lnTo>
                    <a:pt x="6595938" y="1216191"/>
                  </a:lnTo>
                  <a:lnTo>
                    <a:pt x="0" y="1216191"/>
                  </a:ln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59766" y="4133643"/>
            <a:ext cx="4143071" cy="537426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672646" y="4573223"/>
            <a:ext cx="3983638" cy="493468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28700" y="6148345"/>
            <a:ext cx="8714704" cy="270948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415871">
            <a:off x="16845488" y="5710911"/>
            <a:ext cx="1157676" cy="441108"/>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628992">
            <a:off x="937557" y="9059232"/>
            <a:ext cx="2334984" cy="32607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3061064">
            <a:off x="12421641" y="4436633"/>
            <a:ext cx="724588" cy="381798"/>
          </a:xfrm>
          <a:prstGeom prst="rect">
            <a:avLst/>
          </a:prstGeom>
        </p:spPr>
      </p:pic>
      <p:sp>
        <p:nvSpPr>
          <p:cNvPr id="11" name="TextBox 11"/>
          <p:cNvSpPr txBox="1"/>
          <p:nvPr/>
        </p:nvSpPr>
        <p:spPr>
          <a:xfrm>
            <a:off x="0" y="1967489"/>
            <a:ext cx="18288000" cy="2224135"/>
          </a:xfrm>
          <a:prstGeom prst="rect">
            <a:avLst/>
          </a:prstGeom>
        </p:spPr>
        <p:txBody>
          <a:bodyPr wrap="square" lIns="0" tIns="0" rIns="0" bIns="0" rtlCol="0" anchor="t">
            <a:spAutoFit/>
          </a:bodyPr>
          <a:lstStyle/>
          <a:p>
            <a:pPr algn="ctr">
              <a:lnSpc>
                <a:spcPts val="9000"/>
              </a:lnSpc>
            </a:pPr>
            <a:r>
              <a:rPr lang="en-US" sz="7000" b="1" spc="-105" dirty="0" smtClean="0">
                <a:solidFill>
                  <a:srgbClr val="FD6220"/>
                </a:solidFill>
                <a:latin typeface="Arial" panose="020B0604020202020204" pitchFamily="34" charset="0"/>
                <a:cs typeface="Arial" panose="020B0604020202020204" pitchFamily="34" charset="0"/>
              </a:rPr>
              <a:t>CHÀO MỪNG CÁC EM</a:t>
            </a:r>
          </a:p>
          <a:p>
            <a:pPr algn="ctr">
              <a:lnSpc>
                <a:spcPts val="9000"/>
              </a:lnSpc>
            </a:pPr>
            <a:r>
              <a:rPr lang="en-US" sz="7000" b="1" spc="-105" dirty="0" smtClean="0">
                <a:solidFill>
                  <a:srgbClr val="FD6220"/>
                </a:solidFill>
                <a:latin typeface="Arial" panose="020B0604020202020204" pitchFamily="34" charset="0"/>
                <a:cs typeface="Arial" panose="020B0604020202020204" pitchFamily="34" charset="0"/>
              </a:rPr>
              <a:t>ĐẾN VỚI BÀI HỌC NGÀY HÔM NAY!</a:t>
            </a:r>
            <a:endParaRPr lang="en-US" sz="7000" b="1" spc="-105" dirty="0">
              <a:solidFill>
                <a:srgbClr val="FD6220"/>
              </a:solidFill>
              <a:latin typeface="Arial" panose="020B0604020202020204" pitchFamily="34" charset="0"/>
              <a:cs typeface="Arial" panose="020B0604020202020204" pitchFamily="34" charset="0"/>
            </a:endParaRPr>
          </a:p>
        </p:txBody>
      </p:sp>
      <p:grpSp>
        <p:nvGrpSpPr>
          <p:cNvPr id="13" name="Group 13"/>
          <p:cNvGrpSpPr/>
          <p:nvPr/>
        </p:nvGrpSpPr>
        <p:grpSpPr>
          <a:xfrm>
            <a:off x="0" y="10126980"/>
            <a:ext cx="18288000" cy="160020"/>
            <a:chOff x="0" y="0"/>
            <a:chExt cx="24384000" cy="213360"/>
          </a:xfrm>
        </p:grpSpPr>
        <p:sp>
          <p:nvSpPr>
            <p:cNvPr id="14" name="AutoShape 14"/>
            <p:cNvSpPr/>
            <p:nvPr/>
          </p:nvSpPr>
          <p:spPr>
            <a:xfrm>
              <a:off x="0" y="0"/>
              <a:ext cx="8128000" cy="213360"/>
            </a:xfrm>
            <a:prstGeom prst="rect">
              <a:avLst/>
            </a:prstGeom>
            <a:solidFill>
              <a:srgbClr val="F87A64"/>
            </a:solidFill>
          </p:spPr>
        </p:sp>
        <p:sp>
          <p:nvSpPr>
            <p:cNvPr id="15" name="AutoShape 15"/>
            <p:cNvSpPr/>
            <p:nvPr/>
          </p:nvSpPr>
          <p:spPr>
            <a:xfrm>
              <a:off x="8128000" y="0"/>
              <a:ext cx="8128000" cy="213360"/>
            </a:xfrm>
            <a:prstGeom prst="rect">
              <a:avLst/>
            </a:prstGeom>
            <a:solidFill>
              <a:srgbClr val="332A25"/>
            </a:solidFill>
          </p:spPr>
        </p:sp>
        <p:sp>
          <p:nvSpPr>
            <p:cNvPr id="16" name="AutoShape 16"/>
            <p:cNvSpPr/>
            <p:nvPr/>
          </p:nvSpPr>
          <p:spPr>
            <a:xfrm>
              <a:off x="16256000" y="0"/>
              <a:ext cx="8128000" cy="213360"/>
            </a:xfrm>
            <a:prstGeom prst="rect">
              <a:avLst/>
            </a:prstGeom>
            <a:solidFill>
              <a:srgbClr val="F4B54E"/>
            </a:solid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par>
                                <p:cTn id="28" presetID="2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579926" y="3271869"/>
            <a:ext cx="4247535" cy="693426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879380">
            <a:off x="14609966" y="1284691"/>
            <a:ext cx="2187457" cy="1152608"/>
          </a:xfrm>
          <a:prstGeom prst="rect">
            <a:avLst/>
          </a:prstGeom>
        </p:spPr>
      </p:pic>
      <p:sp>
        <p:nvSpPr>
          <p:cNvPr id="9" name="TextBox 2"/>
          <p:cNvSpPr txBox="1"/>
          <p:nvPr/>
        </p:nvSpPr>
        <p:spPr>
          <a:xfrm>
            <a:off x="0" y="1096948"/>
            <a:ext cx="13601700" cy="910506"/>
          </a:xfrm>
          <a:prstGeom prst="rect">
            <a:avLst/>
          </a:prstGeom>
        </p:spPr>
        <p:txBody>
          <a:bodyPr wrap="square" lIns="0" tIns="0" rIns="0" bIns="0" rtlCol="0" anchor="t">
            <a:spAutoFit/>
          </a:bodyPr>
          <a:lstStyle/>
          <a:p>
            <a:pPr marL="0" lvl="0" indent="0" algn="ctr">
              <a:lnSpc>
                <a:spcPts val="7050"/>
              </a:lnSpc>
              <a:spcBef>
                <a:spcPct val="0"/>
              </a:spcBef>
            </a:pPr>
            <a:r>
              <a:rPr lang="en-US" sz="5500" b="1" u="none" dirty="0" smtClean="0">
                <a:solidFill>
                  <a:schemeClr val="tx1">
                    <a:lumMod val="95000"/>
                    <a:lumOff val="5000"/>
                  </a:schemeClr>
                </a:solidFill>
                <a:latin typeface="Arial" panose="020B0604020202020204" pitchFamily="34" charset="0"/>
                <a:cs typeface="Arial" panose="020B0604020202020204" pitchFamily="34" charset="0"/>
              </a:rPr>
              <a:t>Quan sát Hình 15.2</a:t>
            </a:r>
            <a:endParaRPr lang="en-US" sz="5500" b="1" u="none"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0" name="TextBox 2"/>
          <p:cNvSpPr txBox="1"/>
          <p:nvPr/>
        </p:nvSpPr>
        <p:spPr>
          <a:xfrm>
            <a:off x="0" y="2274179"/>
            <a:ext cx="13601699" cy="1667123"/>
          </a:xfrm>
          <a:prstGeom prst="rect">
            <a:avLst/>
          </a:prstGeom>
        </p:spPr>
        <p:txBody>
          <a:bodyPr wrap="square" lIns="0" tIns="0" rIns="0" bIns="0" rtlCol="0" anchor="t">
            <a:spAutoFit/>
          </a:bodyPr>
          <a:lstStyle/>
          <a:p>
            <a:pPr marL="0" lvl="0" indent="0" algn="ctr">
              <a:lnSpc>
                <a:spcPts val="6500"/>
              </a:lnSpc>
              <a:spcBef>
                <a:spcPct val="0"/>
              </a:spcBef>
            </a:pPr>
            <a:r>
              <a:rPr lang="en-US" sz="5000" dirty="0" smtClean="0">
                <a:solidFill>
                  <a:schemeClr val="tx1">
                    <a:lumMod val="95000"/>
                    <a:lumOff val="5000"/>
                  </a:schemeClr>
                </a:solidFill>
                <a:latin typeface="Arial" panose="020B0604020202020204" pitchFamily="34" charset="0"/>
                <a:cs typeface="Arial" panose="020B0604020202020204" pitchFamily="34" charset="0"/>
              </a:rPr>
              <a:t>Trình bày diễn biến của cuộc</a:t>
            </a:r>
          </a:p>
          <a:p>
            <a:pPr marL="0" lvl="0" indent="0" algn="ctr">
              <a:lnSpc>
                <a:spcPts val="6500"/>
              </a:lnSpc>
              <a:spcBef>
                <a:spcPct val="0"/>
              </a:spcBef>
            </a:pPr>
            <a:r>
              <a:rPr lang="en-US" sz="5000" dirty="0" smtClean="0">
                <a:solidFill>
                  <a:schemeClr val="tx1">
                    <a:lumMod val="95000"/>
                    <a:lumOff val="5000"/>
                  </a:schemeClr>
                </a:solidFill>
                <a:latin typeface="Arial" panose="020B0604020202020204" pitchFamily="34" charset="0"/>
                <a:cs typeface="Arial" panose="020B0604020202020204" pitchFamily="34" charset="0"/>
              </a:rPr>
              <a:t> khởi nghĩa Hai Bà Trưng</a:t>
            </a:r>
            <a:endParaRPr lang="en-US" sz="5000" u="none"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11" name="Picture 10" descr="C:\Users\HP\OneDrive\Desktop\Screenshot_13.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00" y="3941301"/>
            <a:ext cx="12687300" cy="6187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E7DF"/>
        </a:solidFill>
        <a:effectLst/>
      </p:bgPr>
    </p:bg>
    <p:spTree>
      <p:nvGrpSpPr>
        <p:cNvPr id="1" name=""/>
        <p:cNvGrpSpPr/>
        <p:nvPr/>
      </p:nvGrpSpPr>
      <p:grpSpPr>
        <a:xfrm>
          <a:off x="0" y="0"/>
          <a:ext cx="0" cy="0"/>
          <a:chOff x="0" y="0"/>
          <a:chExt cx="0" cy="0"/>
        </a:xfrm>
      </p:grpSpPr>
      <p:sp>
        <p:nvSpPr>
          <p:cNvPr id="4" name="TextBox 4"/>
          <p:cNvSpPr txBox="1"/>
          <p:nvPr/>
        </p:nvSpPr>
        <p:spPr>
          <a:xfrm>
            <a:off x="-1" y="1137773"/>
            <a:ext cx="18288000" cy="1410643"/>
          </a:xfrm>
          <a:prstGeom prst="rect">
            <a:avLst/>
          </a:prstGeom>
        </p:spPr>
        <p:txBody>
          <a:bodyPr wrap="square" lIns="0" tIns="0" rIns="0" bIns="0" rtlCol="0" anchor="t">
            <a:spAutoFit/>
          </a:bodyPr>
          <a:lstStyle/>
          <a:p>
            <a:pPr algn="ctr">
              <a:lnSpc>
                <a:spcPts val="11033"/>
              </a:lnSpc>
            </a:pPr>
            <a:r>
              <a:rPr lang="en-US" sz="5500" b="1" dirty="0" smtClean="0">
                <a:solidFill>
                  <a:srgbClr val="CD6A59"/>
                </a:solidFill>
                <a:latin typeface="Arial" panose="020B0604020202020204" pitchFamily="34" charset="0"/>
                <a:cs typeface="Arial" panose="020B0604020202020204" pitchFamily="34" charset="0"/>
              </a:rPr>
              <a:t>Diễn biến cuộc khởi nghĩa</a:t>
            </a:r>
            <a:endParaRPr lang="en-US" sz="5500" b="1" dirty="0">
              <a:solidFill>
                <a:srgbClr val="CD6A59"/>
              </a:solidFill>
              <a:latin typeface="Arial" panose="020B0604020202020204" pitchFamily="34" charset="0"/>
              <a:cs typeface="Arial" panose="020B0604020202020204" pitchFamily="34" charset="0"/>
            </a:endParaRPr>
          </a:p>
        </p:txBody>
      </p:sp>
      <p:sp>
        <p:nvSpPr>
          <p:cNvPr id="6" name="Rectangle 5"/>
          <p:cNvSpPr/>
          <p:nvPr/>
        </p:nvSpPr>
        <p:spPr>
          <a:xfrm>
            <a:off x="1981200" y="2663192"/>
            <a:ext cx="15849600" cy="1836400"/>
          </a:xfrm>
          <a:prstGeom prst="rect">
            <a:avLst/>
          </a:prstGeom>
        </p:spPr>
        <p:txBody>
          <a:bodyPr wrap="square">
            <a:spAutoFit/>
          </a:bodyPr>
          <a:lstStyle/>
          <a:p>
            <a:pPr algn="just">
              <a:lnSpc>
                <a:spcPts val="6800"/>
              </a:lnSpc>
            </a:pPr>
            <a:r>
              <a:rPr lang="vi-VN"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Hai </a:t>
            </a:r>
            <a:r>
              <a:rPr lang="vi-VN" sz="5000" dirty="0">
                <a:solidFill>
                  <a:srgbClr val="000000"/>
                </a:solidFill>
                <a:latin typeface="Arial" panose="020B0604020202020204" pitchFamily="34" charset="0"/>
                <a:ea typeface="Calibri" panose="020F0502020204030204" pitchFamily="34" charset="0"/>
                <a:cs typeface="Arial" panose="020B0604020202020204" pitchFamily="34" charset="0"/>
              </a:rPr>
              <a:t>Bà Trưng nhanh chóng làm chủ Mê Linh, sau đó hạ thành Cổ Loa, tiến đánh và làm chủ Luy Lâu (Bắc Ninh)</a:t>
            </a:r>
            <a:endParaRPr lang="en-US" sz="5000" dirty="0">
              <a:latin typeface="Arial" panose="020B0604020202020204" pitchFamily="34" charset="0"/>
              <a:cs typeface="Arial" panose="020B0604020202020204" pitchFamily="34" charset="0"/>
            </a:endParaRPr>
          </a:p>
        </p:txBody>
      </p:sp>
      <p:pic>
        <p:nvPicPr>
          <p:cNvPr id="8"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88669" flipH="1">
            <a:off x="225107" y="3169267"/>
            <a:ext cx="1335705" cy="713995"/>
          </a:xfrm>
          <a:prstGeom prst="rect">
            <a:avLst/>
          </a:prstGeom>
        </p:spPr>
      </p:pic>
      <p:sp>
        <p:nvSpPr>
          <p:cNvPr id="9" name="Rectangle 8"/>
          <p:cNvSpPr/>
          <p:nvPr/>
        </p:nvSpPr>
        <p:spPr>
          <a:xfrm>
            <a:off x="1981200" y="4849963"/>
            <a:ext cx="15849600" cy="1836400"/>
          </a:xfrm>
          <a:prstGeom prst="rect">
            <a:avLst/>
          </a:prstGeom>
        </p:spPr>
        <p:txBody>
          <a:bodyPr wrap="square">
            <a:spAutoFit/>
          </a:bodyPr>
          <a:lstStyle/>
          <a:p>
            <a:pPr algn="just">
              <a:lnSpc>
                <a:spcPts val="6800"/>
              </a:lnSpc>
            </a:pPr>
            <a:r>
              <a:rPr lang="vi-VN" sz="5000" dirty="0">
                <a:solidFill>
                  <a:srgbClr val="000000"/>
                </a:solidFill>
                <a:ea typeface="Calibri" panose="020F0502020204030204" pitchFamily="34" charset="0"/>
                <a:cs typeface="Arial" panose="020B0604020202020204" pitchFamily="34" charset="0"/>
              </a:rPr>
              <a:t>Trưng Trắc xưng vương, đóng đô ở Mê Linh. </a:t>
            </a:r>
            <a:r>
              <a:rPr lang="en-US"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B</a:t>
            </a:r>
            <a:r>
              <a:rPr lang="vi-VN" sz="5000" dirty="0" smtClean="0">
                <a:solidFill>
                  <a:srgbClr val="000000"/>
                </a:solidFill>
                <a:ea typeface="Calibri" panose="020F0502020204030204" pitchFamily="34" charset="0"/>
                <a:cs typeface="Arial" panose="020B0604020202020204" pitchFamily="34" charset="0"/>
              </a:rPr>
              <a:t>an </a:t>
            </a:r>
            <a:r>
              <a:rPr lang="vi-VN" sz="5000" dirty="0">
                <a:solidFill>
                  <a:srgbClr val="000000"/>
                </a:solidFill>
                <a:ea typeface="Calibri" panose="020F0502020204030204" pitchFamily="34" charset="0"/>
                <a:cs typeface="Arial" panose="020B0604020202020204" pitchFamily="34" charset="0"/>
              </a:rPr>
              <a:t>tước cho tướng có công, miễn giảm thuế khoá cho </a:t>
            </a:r>
            <a:r>
              <a:rPr lang="vi-VN" sz="5000" dirty="0" smtClean="0">
                <a:solidFill>
                  <a:srgbClr val="000000"/>
                </a:solidFill>
                <a:ea typeface="Calibri" panose="020F0502020204030204" pitchFamily="34" charset="0"/>
                <a:cs typeface="Arial" panose="020B0604020202020204" pitchFamily="34" charset="0"/>
              </a:rPr>
              <a:t>dân.</a:t>
            </a:r>
            <a:endParaRPr lang="en-US" sz="5000" dirty="0">
              <a:latin typeface="Arial" panose="020B0604020202020204" pitchFamily="34" charset="0"/>
              <a:cs typeface="Arial" panose="020B0604020202020204" pitchFamily="34" charset="0"/>
            </a:endParaRPr>
          </a:p>
        </p:txBody>
      </p:sp>
      <p:pic>
        <p:nvPicPr>
          <p:cNvPr id="10"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88669" flipH="1">
            <a:off x="309487" y="5196654"/>
            <a:ext cx="1335705" cy="713995"/>
          </a:xfrm>
          <a:prstGeom prst="rect">
            <a:avLst/>
          </a:prstGeom>
        </p:spPr>
      </p:pic>
      <p:sp>
        <p:nvSpPr>
          <p:cNvPr id="11" name="Rectangle 10"/>
          <p:cNvSpPr/>
          <p:nvPr/>
        </p:nvSpPr>
        <p:spPr>
          <a:xfrm>
            <a:off x="1981200" y="7009955"/>
            <a:ext cx="15849600" cy="2708434"/>
          </a:xfrm>
          <a:prstGeom prst="rect">
            <a:avLst/>
          </a:prstGeom>
        </p:spPr>
        <p:txBody>
          <a:bodyPr wrap="square">
            <a:spAutoFit/>
          </a:bodyPr>
          <a:lstStyle/>
          <a:p>
            <a:pPr algn="just">
              <a:lnSpc>
                <a:spcPts val="6800"/>
              </a:lnSpc>
            </a:pPr>
            <a:r>
              <a:rPr lang="vi-VN" sz="5000" dirty="0">
                <a:solidFill>
                  <a:srgbClr val="000000"/>
                </a:solidFill>
                <a:ea typeface="Calibri" panose="020F0502020204030204" pitchFamily="34" charset="0"/>
                <a:cs typeface="Arial" panose="020B0604020202020204" pitchFamily="34" charset="0"/>
              </a:rPr>
              <a:t>Năm 42, nhà Hán sai tướng Mã Viện đem quân sang đàn áp. </a:t>
            </a:r>
            <a:r>
              <a:rPr lang="vi-VN" sz="5000" dirty="0" smtClean="0">
                <a:solidFill>
                  <a:srgbClr val="000000"/>
                </a:solidFill>
                <a:ea typeface="Calibri" panose="020F0502020204030204" pitchFamily="34" charset="0"/>
                <a:cs typeface="Arial" panose="020B0604020202020204" pitchFamily="34" charset="0"/>
              </a:rPr>
              <a:t>Hai </a:t>
            </a:r>
            <a:r>
              <a:rPr lang="vi-VN" sz="5000" dirty="0">
                <a:solidFill>
                  <a:srgbClr val="000000"/>
                </a:solidFill>
                <a:ea typeface="Calibri" panose="020F0502020204030204" pitchFamily="34" charset="0"/>
                <a:cs typeface="Arial" panose="020B0604020202020204" pitchFamily="34" charset="0"/>
              </a:rPr>
              <a:t>Bà Trưng đã gieo mình xuống sông Hát </a:t>
            </a:r>
            <a:r>
              <a:rPr lang="vi-VN" sz="5000" dirty="0" smtClean="0">
                <a:solidFill>
                  <a:srgbClr val="000000"/>
                </a:solidFill>
                <a:ea typeface="Calibri" panose="020F0502020204030204" pitchFamily="34" charset="0"/>
                <a:cs typeface="Arial" panose="020B0604020202020204" pitchFamily="34" charset="0"/>
              </a:rPr>
              <a:t>tu</a:t>
            </a:r>
            <a:r>
              <a:rPr lang="en-US"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ẫ</a:t>
            </a:r>
            <a:r>
              <a:rPr lang="vi-VN" sz="5000" dirty="0" smtClean="0">
                <a:solidFill>
                  <a:srgbClr val="000000"/>
                </a:solidFill>
                <a:ea typeface="Calibri" panose="020F0502020204030204" pitchFamily="34" charset="0"/>
                <a:cs typeface="Arial" panose="020B0604020202020204" pitchFamily="34" charset="0"/>
              </a:rPr>
              <a:t>n </a:t>
            </a:r>
            <a:r>
              <a:rPr lang="vi-VN" sz="5000" dirty="0">
                <a:solidFill>
                  <a:srgbClr val="000000"/>
                </a:solidFill>
                <a:ea typeface="Calibri" panose="020F0502020204030204" pitchFamily="34" charset="0"/>
                <a:cs typeface="Arial" panose="020B0604020202020204" pitchFamily="34" charset="0"/>
              </a:rPr>
              <a:t>tiết (năm 43)</a:t>
            </a:r>
            <a:endParaRPr lang="en-US" sz="5000" dirty="0">
              <a:latin typeface="Arial" panose="020B0604020202020204" pitchFamily="34" charset="0"/>
              <a:cs typeface="Arial" panose="020B0604020202020204" pitchFamily="34" charset="0"/>
            </a:endParaRPr>
          </a:p>
        </p:txBody>
      </p:sp>
      <p:pic>
        <p:nvPicPr>
          <p:cNvPr id="12"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88669" flipH="1">
            <a:off x="194140" y="7775793"/>
            <a:ext cx="1566401" cy="702415"/>
          </a:xfrm>
          <a:prstGeom prst="rect">
            <a:avLst/>
          </a:prstGeom>
        </p:spPr>
      </p:pic>
    </p:spTree>
    <p:extLst>
      <p:ext uri="{BB962C8B-B14F-4D97-AF65-F5344CB8AC3E}">
        <p14:creationId xmlns:p14="http://schemas.microsoft.com/office/powerpoint/2010/main" val="396463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ì sao Tô Định phải cắt tóc, cạo râu trốn chạy về Trung Quố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28700"/>
            <a:ext cx="8382000" cy="7696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15"/>
          <p:cNvSpPr txBox="1"/>
          <p:nvPr/>
        </p:nvSpPr>
        <p:spPr>
          <a:xfrm>
            <a:off x="762000" y="8496300"/>
            <a:ext cx="8382000" cy="1064650"/>
          </a:xfrm>
          <a:prstGeom prst="rect">
            <a:avLst/>
          </a:prstGeom>
        </p:spPr>
        <p:txBody>
          <a:bodyPr wrap="square" lIns="0" tIns="0" rIns="0" bIns="0" rtlCol="0" anchor="t">
            <a:spAutoFit/>
          </a:bodyPr>
          <a:lstStyle/>
          <a:p>
            <a:pPr marL="0" lvl="0" indent="0" algn="ctr">
              <a:lnSpc>
                <a:spcPts val="9360"/>
              </a:lnSpc>
              <a:spcBef>
                <a:spcPct val="0"/>
              </a:spcBef>
            </a:pPr>
            <a:r>
              <a:rPr lang="en-US" sz="5000" u="none" spc="-72" dirty="0" smtClean="0">
                <a:solidFill>
                  <a:srgbClr val="363839"/>
                </a:solidFill>
                <a:latin typeface="Arial" panose="020B0604020202020204" pitchFamily="34" charset="0"/>
                <a:cs typeface="Arial" panose="020B0604020202020204" pitchFamily="34" charset="0"/>
              </a:rPr>
              <a:t>Tô Định</a:t>
            </a:r>
            <a:endParaRPr lang="en-US" sz="5000" u="none" spc="-72" dirty="0">
              <a:solidFill>
                <a:srgbClr val="363839"/>
              </a:solidFill>
              <a:latin typeface="Arial" panose="020B0604020202020204" pitchFamily="34" charset="0"/>
              <a:cs typeface="Arial" panose="020B0604020202020204" pitchFamily="34" charset="0"/>
            </a:endParaRPr>
          </a:p>
        </p:txBody>
      </p:sp>
      <p:pic>
        <p:nvPicPr>
          <p:cNvPr id="4" name="Picture 4" descr="Vì sao Tô Định phải cắt tóc, cạo râu trốn chạy về Trung Quốc? - Tư vấ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1028700"/>
            <a:ext cx="8229600" cy="76961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15"/>
          <p:cNvSpPr txBox="1"/>
          <p:nvPr/>
        </p:nvSpPr>
        <p:spPr>
          <a:xfrm>
            <a:off x="9448801" y="8541656"/>
            <a:ext cx="8077200" cy="1050031"/>
          </a:xfrm>
          <a:prstGeom prst="rect">
            <a:avLst/>
          </a:prstGeom>
        </p:spPr>
        <p:txBody>
          <a:bodyPr wrap="square" lIns="0" tIns="0" rIns="0" bIns="0" rtlCol="0" anchor="t">
            <a:spAutoFit/>
          </a:bodyPr>
          <a:lstStyle/>
          <a:p>
            <a:pPr marL="0" lvl="0" indent="0" algn="ctr">
              <a:lnSpc>
                <a:spcPts val="9360"/>
              </a:lnSpc>
              <a:spcBef>
                <a:spcPct val="0"/>
              </a:spcBef>
            </a:pPr>
            <a:r>
              <a:rPr lang="en-US" sz="5000" spc="-72" dirty="0" smtClean="0">
                <a:solidFill>
                  <a:srgbClr val="363839"/>
                </a:solidFill>
                <a:latin typeface="Arial" panose="020B0604020202020204" pitchFamily="34" charset="0"/>
                <a:cs typeface="Arial" panose="020B0604020202020204" pitchFamily="34" charset="0"/>
              </a:rPr>
              <a:t>Hai Bà Trưng</a:t>
            </a:r>
            <a:endParaRPr lang="en-US" sz="5000" u="none" spc="-72" dirty="0">
              <a:solidFill>
                <a:srgbClr val="36383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6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grpSp>
        <p:nvGrpSpPr>
          <p:cNvPr id="2" name="Group 2"/>
          <p:cNvGrpSpPr/>
          <p:nvPr/>
        </p:nvGrpSpPr>
        <p:grpSpPr>
          <a:xfrm>
            <a:off x="0" y="6740535"/>
            <a:ext cx="18288000" cy="3546465"/>
            <a:chOff x="0" y="0"/>
            <a:chExt cx="26806923" cy="6714041"/>
          </a:xfrm>
        </p:grpSpPr>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0" y="0"/>
              <a:ext cx="6714041" cy="6714041"/>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6695486" y="0"/>
              <a:ext cx="6714041" cy="6714041"/>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3391037" y="0"/>
              <a:ext cx="6714041" cy="6714041"/>
            </a:xfrm>
            <a:prstGeom prst="rect">
              <a:avLst/>
            </a:prstGeom>
          </p:spPr>
        </p:pic>
        <p:pic>
          <p:nvPicPr>
            <p:cNvPr id="6" name="Picture 6"/>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20092882" y="0"/>
              <a:ext cx="6714041" cy="6714041"/>
            </a:xfrm>
            <a:prstGeom prst="rect">
              <a:avLst/>
            </a:prstGeom>
          </p:spPr>
        </p:pic>
      </p:grpSp>
      <p:sp>
        <p:nvSpPr>
          <p:cNvPr id="9" name="TextBox 9"/>
          <p:cNvSpPr txBox="1"/>
          <p:nvPr/>
        </p:nvSpPr>
        <p:spPr>
          <a:xfrm>
            <a:off x="0" y="1235655"/>
            <a:ext cx="18288000" cy="1167884"/>
          </a:xfrm>
          <a:prstGeom prst="rect">
            <a:avLst/>
          </a:prstGeom>
        </p:spPr>
        <p:txBody>
          <a:bodyPr wrap="square" lIns="0" tIns="0" rIns="0" bIns="0" rtlCol="0" anchor="t">
            <a:spAutoFit/>
          </a:bodyPr>
          <a:lstStyle/>
          <a:p>
            <a:pPr algn="ctr">
              <a:lnSpc>
                <a:spcPts val="10240"/>
              </a:lnSpc>
            </a:pPr>
            <a:r>
              <a:rPr lang="en-US" sz="5500" b="1" dirty="0" smtClean="0">
                <a:solidFill>
                  <a:srgbClr val="202020"/>
                </a:solidFill>
                <a:latin typeface="Arial" panose="020B0604020202020204" pitchFamily="34" charset="0"/>
                <a:cs typeface="Arial" panose="020B0604020202020204" pitchFamily="34" charset="0"/>
              </a:rPr>
              <a:t>Em hãy nêu ý nghĩa của cuộc khởi</a:t>
            </a:r>
            <a:endParaRPr lang="en-US" sz="5500" b="1" dirty="0">
              <a:solidFill>
                <a:srgbClr val="202020"/>
              </a:solidFill>
              <a:latin typeface="Arial" panose="020B0604020202020204" pitchFamily="34" charset="0"/>
              <a:cs typeface="Arial" panose="020B0604020202020204" pitchFamily="34" charset="0"/>
            </a:endParaRPr>
          </a:p>
        </p:txBody>
      </p:sp>
      <p:grpSp>
        <p:nvGrpSpPr>
          <p:cNvPr id="10" name="Group 10"/>
          <p:cNvGrpSpPr/>
          <p:nvPr/>
        </p:nvGrpSpPr>
        <p:grpSpPr>
          <a:xfrm>
            <a:off x="591464" y="3086100"/>
            <a:ext cx="8328545" cy="6400800"/>
            <a:chOff x="0" y="0"/>
            <a:chExt cx="1228195" cy="727482"/>
          </a:xfrm>
        </p:grpSpPr>
        <p:sp>
          <p:nvSpPr>
            <p:cNvPr id="11" name="Freeform 11"/>
            <p:cNvSpPr/>
            <p:nvPr/>
          </p:nvSpPr>
          <p:spPr>
            <a:xfrm>
              <a:off x="0" y="0"/>
              <a:ext cx="1228195" cy="727482"/>
            </a:xfrm>
            <a:custGeom>
              <a:avLst/>
              <a:gdLst/>
              <a:ahLst/>
              <a:cxnLst/>
              <a:rect l="l" t="t" r="r" b="b"/>
              <a:pathLst>
                <a:path w="1228195" h="727482">
                  <a:moveTo>
                    <a:pt x="0" y="0"/>
                  </a:moveTo>
                  <a:lnTo>
                    <a:pt x="1228195" y="0"/>
                  </a:lnTo>
                  <a:lnTo>
                    <a:pt x="1228195" y="727482"/>
                  </a:lnTo>
                  <a:lnTo>
                    <a:pt x="0" y="727482"/>
                  </a:lnTo>
                  <a:close/>
                </a:path>
              </a:pathLst>
            </a:custGeom>
            <a:solidFill>
              <a:srgbClr val="FFC0C0"/>
            </a:solidFill>
          </p:spPr>
        </p:sp>
      </p:grpSp>
      <p:grpSp>
        <p:nvGrpSpPr>
          <p:cNvPr id="12" name="Group 12"/>
          <p:cNvGrpSpPr/>
          <p:nvPr/>
        </p:nvGrpSpPr>
        <p:grpSpPr>
          <a:xfrm>
            <a:off x="9426055" y="3086100"/>
            <a:ext cx="8252345" cy="6400800"/>
            <a:chOff x="0" y="0"/>
            <a:chExt cx="1228195" cy="727482"/>
          </a:xfrm>
        </p:grpSpPr>
        <p:sp>
          <p:nvSpPr>
            <p:cNvPr id="13" name="Freeform 13"/>
            <p:cNvSpPr/>
            <p:nvPr/>
          </p:nvSpPr>
          <p:spPr>
            <a:xfrm>
              <a:off x="0" y="0"/>
              <a:ext cx="1228195" cy="727482"/>
            </a:xfrm>
            <a:custGeom>
              <a:avLst/>
              <a:gdLst/>
              <a:ahLst/>
              <a:cxnLst/>
              <a:rect l="l" t="t" r="r" b="b"/>
              <a:pathLst>
                <a:path w="1228195" h="727482">
                  <a:moveTo>
                    <a:pt x="0" y="0"/>
                  </a:moveTo>
                  <a:lnTo>
                    <a:pt x="1228195" y="0"/>
                  </a:lnTo>
                  <a:lnTo>
                    <a:pt x="1228195" y="727482"/>
                  </a:lnTo>
                  <a:lnTo>
                    <a:pt x="0" y="727482"/>
                  </a:lnTo>
                  <a:close/>
                </a:path>
              </a:pathLst>
            </a:custGeom>
            <a:solidFill>
              <a:srgbClr val="FFC0C0"/>
            </a:solidFill>
          </p:spPr>
        </p:sp>
      </p:grpSp>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567020" y="3263623"/>
            <a:ext cx="993108" cy="967829"/>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714493" y="3290837"/>
            <a:ext cx="993108" cy="967829"/>
          </a:xfrm>
          <a:prstGeom prst="rect">
            <a:avLst/>
          </a:prstGeom>
        </p:spPr>
      </p:pic>
      <p:sp>
        <p:nvSpPr>
          <p:cNvPr id="24" name="Rectangle 23"/>
          <p:cNvSpPr/>
          <p:nvPr/>
        </p:nvSpPr>
        <p:spPr>
          <a:xfrm>
            <a:off x="780285" y="4463403"/>
            <a:ext cx="8077321" cy="4324261"/>
          </a:xfrm>
          <a:prstGeom prst="rect">
            <a:avLst/>
          </a:prstGeom>
        </p:spPr>
        <p:txBody>
          <a:bodyPr wrap="square">
            <a:spAutoFit/>
          </a:bodyPr>
          <a:lstStyle/>
          <a:p>
            <a:pPr algn="just">
              <a:lnSpc>
                <a:spcPts val="66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Là cuộc khởi nghĩa đầu tiên trong thời kì Bắc thuộc, mở đầu thời kì đấu tranh giành độc lập dân tộc, tự chủ lâu dài, bền bỉ của người Việt. </a:t>
            </a:r>
            <a:endParaRPr lang="en-US" sz="5000" dirty="0">
              <a:latin typeface="Arial" panose="020B0604020202020204" pitchFamily="34" charset="0"/>
              <a:cs typeface="Arial" panose="020B0604020202020204" pitchFamily="34" charset="0"/>
            </a:endParaRPr>
          </a:p>
        </p:txBody>
      </p:sp>
      <p:sp>
        <p:nvSpPr>
          <p:cNvPr id="25" name="Rectangle 24"/>
          <p:cNvSpPr/>
          <p:nvPr/>
        </p:nvSpPr>
        <p:spPr>
          <a:xfrm>
            <a:off x="9511473" y="4463403"/>
            <a:ext cx="7825356" cy="4324261"/>
          </a:xfrm>
          <a:prstGeom prst="rect">
            <a:avLst/>
          </a:prstGeom>
        </p:spPr>
        <p:txBody>
          <a:bodyPr wrap="square">
            <a:spAutoFit/>
          </a:bodyPr>
          <a:lstStyle/>
          <a:p>
            <a:pPr algn="just">
              <a:lnSpc>
                <a:spcPts val="66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Chứng tỏ tinh thần yêu nước, đấu tranh mạnh mẽ, bất khuất của người Việt nói chung và của phụ nữ Việt Nam nói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riêng.</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3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9907"/>
          <a:stretch>
            <a:fillRect/>
          </a:stretch>
        </p:blipFill>
        <p:spPr>
          <a:xfrm>
            <a:off x="11734800" y="23586"/>
            <a:ext cx="6542314" cy="10287000"/>
          </a:xfrm>
          <a:prstGeom prst="rect">
            <a:avLst/>
          </a:prstGeom>
        </p:spPr>
      </p:pic>
      <p:sp>
        <p:nvSpPr>
          <p:cNvPr id="6" name="TextBox 6"/>
          <p:cNvSpPr txBox="1"/>
          <p:nvPr/>
        </p:nvSpPr>
        <p:spPr>
          <a:xfrm>
            <a:off x="13676071" y="458692"/>
            <a:ext cx="1221669" cy="1082403"/>
          </a:xfrm>
          <a:prstGeom prst="rect">
            <a:avLst/>
          </a:prstGeom>
        </p:spPr>
        <p:txBody>
          <a:bodyPr lIns="0" tIns="0" rIns="0" bIns="0" rtlCol="0" anchor="t">
            <a:spAutoFit/>
          </a:bodyPr>
          <a:lstStyle/>
          <a:p>
            <a:pPr algn="ctr">
              <a:lnSpc>
                <a:spcPts val="8960"/>
              </a:lnSpc>
              <a:spcBef>
                <a:spcPct val="0"/>
              </a:spcBef>
            </a:pPr>
            <a:r>
              <a:rPr lang="en-US" sz="6400" dirty="0">
                <a:solidFill>
                  <a:srgbClr val="FFFFFF"/>
                </a:solidFill>
                <a:latin typeface="Josefin Sans Regular Bold"/>
              </a:rPr>
              <a:t>04</a:t>
            </a:r>
          </a:p>
        </p:txBody>
      </p:sp>
      <p:sp>
        <p:nvSpPr>
          <p:cNvPr id="7" name="Rectangle 6"/>
          <p:cNvSpPr/>
          <p:nvPr/>
        </p:nvSpPr>
        <p:spPr>
          <a:xfrm>
            <a:off x="1" y="2247900"/>
            <a:ext cx="11506200" cy="6376104"/>
          </a:xfrm>
          <a:prstGeom prst="rect">
            <a:avLst/>
          </a:prstGeom>
        </p:spPr>
        <p:txBody>
          <a:bodyPr wrap="square">
            <a:spAutoFit/>
          </a:bodyPr>
          <a:lstStyle/>
          <a:p>
            <a:pPr marL="914400" indent="-914400" algn="just">
              <a:lnSpc>
                <a:spcPts val="7000"/>
              </a:lnSpc>
              <a:buFont typeface="Arial" panose="020B0604020202020204" pitchFamily="34" charset="0"/>
              <a:buChar char="•"/>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Hát Môn là nơi Hai Bà Trưng tổ chức hội quân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sĩ. Cũng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là nơi tuẫn tiết của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hai bà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khi cuộc khởi nghĩa thất bại. </a:t>
            </a:r>
            <a:endPar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914400" indent="-914400" algn="just">
              <a:lnSpc>
                <a:spcPts val="7000"/>
              </a:lnSpc>
              <a:buFont typeface="Arial" panose="020B0604020202020204" pitchFamily="34" charset="0"/>
              <a:buChar char="•"/>
            </a:pPr>
            <a:r>
              <a:rPr lang="vi-VN" sz="5000" dirty="0">
                <a:latin typeface="Arial" panose="020B0604020202020204" pitchFamily="34" charset="0"/>
                <a:cs typeface="Arial" panose="020B0604020202020204" pitchFamily="34" charset="0"/>
              </a:rPr>
              <a:t>Những sự kiện lịch sử </a:t>
            </a:r>
            <a:r>
              <a:rPr lang="vi-VN" sz="5000" dirty="0" smtClean="0">
                <a:latin typeface="Arial" panose="020B0604020202020204" pitchFamily="34" charset="0"/>
                <a:cs typeface="Arial" panose="020B0604020202020204" pitchFamily="34" charset="0"/>
              </a:rPr>
              <a:t>quanh </a:t>
            </a:r>
            <a:r>
              <a:rPr lang="vi-VN" sz="5000" dirty="0">
                <a:latin typeface="Arial" panose="020B0604020202020204" pitchFamily="34" charset="0"/>
                <a:cs typeface="Arial" panose="020B0604020202020204" pitchFamily="34" charset="0"/>
              </a:rPr>
              <a:t>vùng sông Hát góp phần làm giàu thêm nội dung và tôn cao giá trị của đền thờ Hai Bà Trưng. </a:t>
            </a:r>
            <a:endParaRPr lang="en-US" sz="5000" dirty="0">
              <a:latin typeface="Arial" panose="020B0604020202020204" pitchFamily="34" charset="0"/>
              <a:cs typeface="Arial" panose="020B0604020202020204" pitchFamily="34" charset="0"/>
            </a:endParaRPr>
          </a:p>
        </p:txBody>
      </p:sp>
      <p:sp>
        <p:nvSpPr>
          <p:cNvPr id="8" name="TextBox 15"/>
          <p:cNvSpPr txBox="1"/>
          <p:nvPr/>
        </p:nvSpPr>
        <p:spPr>
          <a:xfrm>
            <a:off x="11713029" y="8239111"/>
            <a:ext cx="6455228" cy="1035412"/>
          </a:xfrm>
          <a:prstGeom prst="rect">
            <a:avLst/>
          </a:prstGeom>
        </p:spPr>
        <p:txBody>
          <a:bodyPr wrap="square" lIns="0" tIns="0" rIns="0" bIns="0" rtlCol="0" anchor="t">
            <a:spAutoFit/>
          </a:bodyPr>
          <a:lstStyle/>
          <a:p>
            <a:pPr marL="0" lvl="0" indent="0" algn="ctr">
              <a:lnSpc>
                <a:spcPts val="9360"/>
              </a:lnSpc>
              <a:spcBef>
                <a:spcPct val="0"/>
              </a:spcBef>
            </a:pPr>
            <a:r>
              <a:rPr lang="en-US" sz="4500" b="1" spc="-72" dirty="0" smtClean="0">
                <a:solidFill>
                  <a:srgbClr val="363839"/>
                </a:solidFill>
                <a:latin typeface="Arial" panose="020B0604020202020204" pitchFamily="34" charset="0"/>
                <a:cs typeface="Arial" panose="020B0604020202020204" pitchFamily="34" charset="0"/>
              </a:rPr>
              <a:t>Đền Hát Môn (Phúc Thọ)</a:t>
            </a:r>
            <a:endParaRPr lang="en-US" sz="4500" b="1" u="none" spc="-72" dirty="0">
              <a:solidFill>
                <a:srgbClr val="363839"/>
              </a:solidFill>
              <a:latin typeface="Arial" panose="020B0604020202020204" pitchFamily="34" charset="0"/>
              <a:cs typeface="Arial" panose="020B0604020202020204" pitchFamily="34" charset="0"/>
            </a:endParaRPr>
          </a:p>
        </p:txBody>
      </p:sp>
      <p:pic>
        <p:nvPicPr>
          <p:cNvPr id="9" name="Picture 2" descr="Đền Hát Môn | Mytour.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43657" y="1257300"/>
            <a:ext cx="6324600" cy="70103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934200" cy="10287000"/>
            <a:chOff x="0" y="0"/>
            <a:chExt cx="7126971" cy="9212867"/>
          </a:xfrm>
        </p:grpSpPr>
        <p:sp>
          <p:nvSpPr>
            <p:cNvPr id="3" name="Freeform 3"/>
            <p:cNvSpPr/>
            <p:nvPr/>
          </p:nvSpPr>
          <p:spPr>
            <a:xfrm>
              <a:off x="0" y="0"/>
              <a:ext cx="7126970" cy="9212867"/>
            </a:xfrm>
            <a:custGeom>
              <a:avLst/>
              <a:gdLst/>
              <a:ahLst/>
              <a:cxnLst/>
              <a:rect l="l" t="t" r="r" b="b"/>
              <a:pathLst>
                <a:path w="7126970" h="9212867">
                  <a:moveTo>
                    <a:pt x="0" y="0"/>
                  </a:moveTo>
                  <a:lnTo>
                    <a:pt x="7126970" y="0"/>
                  </a:lnTo>
                  <a:lnTo>
                    <a:pt x="7126970" y="9212867"/>
                  </a:lnTo>
                  <a:lnTo>
                    <a:pt x="0" y="9212867"/>
                  </a:lnTo>
                  <a:close/>
                </a:path>
              </a:pathLst>
            </a:custGeom>
            <a:solidFill>
              <a:srgbClr val="FDC3C5"/>
            </a:solidFill>
          </p:spPr>
        </p:sp>
      </p:grpSp>
      <p:sp>
        <p:nvSpPr>
          <p:cNvPr id="11" name="Rectangle 10"/>
          <p:cNvSpPr/>
          <p:nvPr/>
        </p:nvSpPr>
        <p:spPr>
          <a:xfrm>
            <a:off x="7315200" y="2781300"/>
            <a:ext cx="10668000" cy="5399940"/>
          </a:xfrm>
          <a:prstGeom prst="rect">
            <a:avLst/>
          </a:prstGeom>
        </p:spPr>
        <p:txBody>
          <a:bodyPr wrap="square">
            <a:spAutoFit/>
          </a:bodyPr>
          <a:lstStyle/>
          <a:p>
            <a:pPr algn="just">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Lễ hội đền Hai Bà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Trưng được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tổ chức từ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vào ngày mồng 6 theo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nghi thức nhà nước và truyền thống địa phương: lễ dâng hương, mít tinh kỷ niệm ngày Hai Bà tế cờ khởi nghĩa và tế lễ theo nghi thức cổ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truyền.</a:t>
            </a:r>
            <a:endParaRPr lang="en-US" sz="5000" dirty="0">
              <a:latin typeface="Arial" panose="020B0604020202020204" pitchFamily="34" charset="0"/>
              <a:cs typeface="Arial" panose="020B0604020202020204" pitchFamily="34" charset="0"/>
            </a:endParaRPr>
          </a:p>
        </p:txBody>
      </p:sp>
      <p:pic>
        <p:nvPicPr>
          <p:cNvPr id="1026" name="Picture 2" descr="Lễ hội kỷ niệm khởi nghĩa Hai Bà Trưng - VNReview Tin mới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98" y="800100"/>
            <a:ext cx="6400801" cy="9220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974324">
            <a:off x="-625863" y="-2362187"/>
            <a:ext cx="3395521" cy="584294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974324">
            <a:off x="14865759" y="6462671"/>
            <a:ext cx="3910169" cy="6728538"/>
          </a:xfrm>
          <a:prstGeom prst="rect">
            <a:avLst/>
          </a:prstGeom>
        </p:spPr>
      </p:pic>
      <p:sp>
        <p:nvSpPr>
          <p:cNvPr id="7" name="TextBox 7"/>
          <p:cNvSpPr txBox="1"/>
          <p:nvPr/>
        </p:nvSpPr>
        <p:spPr>
          <a:xfrm>
            <a:off x="0" y="1752851"/>
            <a:ext cx="18288000" cy="1310743"/>
          </a:xfrm>
          <a:prstGeom prst="rect">
            <a:avLst/>
          </a:prstGeom>
        </p:spPr>
        <p:txBody>
          <a:bodyPr wrap="square" lIns="0" tIns="0" rIns="0" bIns="0" rtlCol="0" anchor="t">
            <a:spAutoFit/>
          </a:bodyPr>
          <a:lstStyle/>
          <a:p>
            <a:pPr algn="ctr">
              <a:lnSpc>
                <a:spcPts val="11200"/>
              </a:lnSpc>
              <a:spcBef>
                <a:spcPct val="0"/>
              </a:spcBef>
            </a:pPr>
            <a:r>
              <a:rPr lang="en-US" sz="6500" b="1" dirty="0" smtClean="0">
                <a:solidFill>
                  <a:srgbClr val="26416D"/>
                </a:solidFill>
                <a:latin typeface="Arial" panose="020B0604020202020204" pitchFamily="34" charset="0"/>
                <a:cs typeface="Arial" panose="020B0604020202020204" pitchFamily="34" charset="0"/>
              </a:rPr>
              <a:t>2. KHỞI NGHĨA BÀ TRIỆU</a:t>
            </a:r>
            <a:endParaRPr lang="en-US" sz="6500" b="1" dirty="0">
              <a:solidFill>
                <a:srgbClr val="26416D"/>
              </a:solidFill>
              <a:latin typeface="Arial" panose="020B0604020202020204" pitchFamily="34" charset="0"/>
              <a:cs typeface="Arial" panose="020B0604020202020204" pitchFamily="34" charset="0"/>
            </a:endParaRPr>
          </a:p>
        </p:txBody>
      </p:sp>
      <p:sp>
        <p:nvSpPr>
          <p:cNvPr id="9" name="Rectangle 8"/>
          <p:cNvSpPr/>
          <p:nvPr/>
        </p:nvSpPr>
        <p:spPr>
          <a:xfrm>
            <a:off x="2857500" y="3619500"/>
            <a:ext cx="12573000" cy="4760278"/>
          </a:xfrm>
          <a:prstGeom prst="rect">
            <a:avLst/>
          </a:prstGeom>
        </p:spPr>
        <p:txBody>
          <a:bodyPr wrap="square">
            <a:spAutoFit/>
          </a:bodyPr>
          <a:lstStyle/>
          <a:p>
            <a:pPr algn="just">
              <a:lnSpc>
                <a:spcPts val="7000"/>
              </a:lnSpc>
              <a:spcBef>
                <a:spcPts val="700"/>
              </a:spcBef>
              <a:spcAft>
                <a:spcPts val="700"/>
              </a:spcAft>
            </a:pPr>
            <a:r>
              <a:rPr lang="fr-FR" sz="5000" i="1"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“Tôi chỉ muốn cưỡi cơn gió mạnh, chém cá tràng kình ở bể Đông chứ không thèm bắt chước người đời cúi đều cong lưng làm tì thiếp người ta” </a:t>
            </a:r>
            <a:endParaRPr lang="fr-FR" sz="5000" i="1"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endParaRPr>
          </a:p>
          <a:p>
            <a:pPr algn="r">
              <a:lnSpc>
                <a:spcPts val="7000"/>
              </a:lnSpc>
              <a:spcBef>
                <a:spcPts val="700"/>
              </a:spcBef>
              <a:spcAft>
                <a:spcPts val="700"/>
              </a:spcAft>
            </a:pPr>
            <a:r>
              <a:rPr lang="fr-FR"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a:t>
            </a:r>
            <a:r>
              <a:rPr lang="fr-FR"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Việt Nam sử lược – Trần Trọng Kim). </a:t>
            </a:r>
            <a:endParaRPr lang="en-US" sz="5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E7DF"/>
        </a:solidFill>
        <a:effectLst/>
      </p:bgPr>
    </p:bg>
    <p:spTree>
      <p:nvGrpSpPr>
        <p:cNvPr id="1" name=""/>
        <p:cNvGrpSpPr/>
        <p:nvPr/>
      </p:nvGrpSpPr>
      <p:grpSpPr>
        <a:xfrm>
          <a:off x="0" y="0"/>
          <a:ext cx="0" cy="0"/>
          <a:chOff x="0" y="0"/>
          <a:chExt cx="0" cy="0"/>
        </a:xfrm>
      </p:grpSpPr>
      <p:sp>
        <p:nvSpPr>
          <p:cNvPr id="3" name="TextBox 15"/>
          <p:cNvSpPr txBox="1"/>
          <p:nvPr/>
        </p:nvSpPr>
        <p:spPr>
          <a:xfrm>
            <a:off x="10591800" y="8877300"/>
            <a:ext cx="7162800" cy="1035412"/>
          </a:xfrm>
          <a:prstGeom prst="rect">
            <a:avLst/>
          </a:prstGeom>
        </p:spPr>
        <p:txBody>
          <a:bodyPr wrap="square" lIns="0" tIns="0" rIns="0" bIns="0" rtlCol="0" anchor="t">
            <a:spAutoFit/>
          </a:bodyPr>
          <a:lstStyle/>
          <a:p>
            <a:pPr marL="0" lvl="0" indent="0" algn="ctr">
              <a:lnSpc>
                <a:spcPts val="9360"/>
              </a:lnSpc>
              <a:spcBef>
                <a:spcPct val="0"/>
              </a:spcBef>
            </a:pPr>
            <a:r>
              <a:rPr lang="en-US" sz="4500" b="1" spc="-72" dirty="0" smtClean="0">
                <a:solidFill>
                  <a:srgbClr val="363839"/>
                </a:solidFill>
                <a:latin typeface="Arial" panose="020B0604020202020204" pitchFamily="34" charset="0"/>
                <a:cs typeface="Arial" panose="020B0604020202020204" pitchFamily="34" charset="0"/>
              </a:rPr>
              <a:t>Bà Triệu</a:t>
            </a:r>
            <a:endParaRPr lang="en-US" sz="4500" b="1" u="none" spc="-72" dirty="0">
              <a:solidFill>
                <a:srgbClr val="363839"/>
              </a:solidFill>
              <a:latin typeface="Arial" panose="020B0604020202020204" pitchFamily="34" charset="0"/>
              <a:cs typeface="Arial" panose="020B0604020202020204" pitchFamily="34" charset="0"/>
            </a:endParaRPr>
          </a:p>
        </p:txBody>
      </p:sp>
      <p:pic>
        <p:nvPicPr>
          <p:cNvPr id="4" name="Picture 2" descr="Cuộc khởi nghĩa của Vương Bà Triệu Thị Trinh và những giá trị lịch sử  trường tồ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5600" y="952500"/>
            <a:ext cx="7369630" cy="8191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 y="2019300"/>
            <a:ext cx="9731830" cy="6376104"/>
          </a:xfrm>
          <a:prstGeom prst="rect">
            <a:avLst/>
          </a:prstGeom>
        </p:spPr>
        <p:txBody>
          <a:bodyPr wrap="square">
            <a:spAutoFit/>
          </a:bodyPr>
          <a:lstStyle/>
          <a:p>
            <a:pPr marL="685800" indent="-685800" algn="just">
              <a:lnSpc>
                <a:spcPts val="7000"/>
              </a:lnSpc>
              <a:buFont typeface="Arial" panose="020B0604020202020204" pitchFamily="34" charset="0"/>
              <a:buChar char="•"/>
            </a:pP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Bà Triệu tên thật là Triệu Thị Trinh. </a:t>
            </a:r>
          </a:p>
          <a:p>
            <a:pPr marL="685800" indent="-685800" algn="just">
              <a:lnSpc>
                <a:spcPts val="7000"/>
              </a:lnSpc>
              <a:buFont typeface="Arial" panose="020B0604020202020204" pitchFamily="34" charset="0"/>
              <a:buChar char="•"/>
            </a:pP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Bà Triệu thường được miêu tả là người phụ nữ trẻ trung, xinh đẹp thường mặc áo giáp vàng, đi guốc ngà cưỡi voi mà chiến đấu, rất lẫm liệt, hùng dũng.</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4422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3619500"/>
            <a:ext cx="12192000" cy="5334000"/>
          </a:xfrm>
          <a:prstGeom prst="rect">
            <a:avLst/>
          </a:prstGeom>
        </p:spPr>
      </p:pic>
      <p:grpSp>
        <p:nvGrpSpPr>
          <p:cNvPr id="6" name="Group 6"/>
          <p:cNvGrpSpPr/>
          <p:nvPr/>
        </p:nvGrpSpPr>
        <p:grpSpPr>
          <a:xfrm>
            <a:off x="29535" y="9310861"/>
            <a:ext cx="18258465" cy="1952277"/>
            <a:chOff x="0" y="0"/>
            <a:chExt cx="6176320" cy="660400"/>
          </a:xfrm>
        </p:grpSpPr>
        <p:sp>
          <p:nvSpPr>
            <p:cNvPr id="7" name="Freeform 7"/>
            <p:cNvSpPr/>
            <p:nvPr/>
          </p:nvSpPr>
          <p:spPr>
            <a:xfrm>
              <a:off x="0" y="0"/>
              <a:ext cx="6176320" cy="660400"/>
            </a:xfrm>
            <a:custGeom>
              <a:avLst/>
              <a:gdLst/>
              <a:ahLst/>
              <a:cxnLst/>
              <a:rect l="l" t="t" r="r" b="b"/>
              <a:pathLst>
                <a:path w="6176320" h="660400">
                  <a:moveTo>
                    <a:pt x="6051860" y="660400"/>
                  </a:moveTo>
                  <a:lnTo>
                    <a:pt x="124460" y="660400"/>
                  </a:lnTo>
                  <a:cubicBezTo>
                    <a:pt x="55880" y="660400"/>
                    <a:pt x="0" y="604520"/>
                    <a:pt x="0" y="535940"/>
                  </a:cubicBezTo>
                  <a:lnTo>
                    <a:pt x="0" y="124460"/>
                  </a:lnTo>
                  <a:cubicBezTo>
                    <a:pt x="0" y="55880"/>
                    <a:pt x="55880" y="0"/>
                    <a:pt x="124460" y="0"/>
                  </a:cubicBezTo>
                  <a:lnTo>
                    <a:pt x="6051860" y="0"/>
                  </a:lnTo>
                  <a:cubicBezTo>
                    <a:pt x="6120440" y="0"/>
                    <a:pt x="6176320" y="55880"/>
                    <a:pt x="6176320" y="124460"/>
                  </a:cubicBezTo>
                  <a:lnTo>
                    <a:pt x="6176320" y="535940"/>
                  </a:lnTo>
                  <a:cubicBezTo>
                    <a:pt x="6176320" y="604520"/>
                    <a:pt x="6120440" y="660400"/>
                    <a:pt x="6051860" y="660400"/>
                  </a:cubicBezTo>
                  <a:close/>
                </a:path>
              </a:pathLst>
            </a:custGeom>
            <a:solidFill>
              <a:srgbClr val="FDDBD8"/>
            </a:solidFill>
          </p:spPr>
        </p:sp>
      </p:grpSp>
      <p:sp>
        <p:nvSpPr>
          <p:cNvPr id="8" name="TextBox 4"/>
          <p:cNvSpPr txBox="1"/>
          <p:nvPr/>
        </p:nvSpPr>
        <p:spPr>
          <a:xfrm>
            <a:off x="0" y="1793303"/>
            <a:ext cx="18287999" cy="1160831"/>
          </a:xfrm>
          <a:prstGeom prst="rect">
            <a:avLst/>
          </a:prstGeom>
        </p:spPr>
        <p:txBody>
          <a:bodyPr wrap="square" lIns="0" tIns="0" rIns="0" bIns="0" rtlCol="0" anchor="t">
            <a:spAutoFit/>
          </a:bodyPr>
          <a:lstStyle/>
          <a:p>
            <a:pPr marL="0" lvl="0" indent="0" algn="ctr">
              <a:lnSpc>
                <a:spcPts val="10400"/>
              </a:lnSpc>
            </a:pPr>
            <a:r>
              <a:rPr lang="en-US" sz="5500" b="1" dirty="0" smtClean="0">
                <a:solidFill>
                  <a:srgbClr val="BA3B61"/>
                </a:solidFill>
                <a:latin typeface="Arial" panose="020B0604020202020204" pitchFamily="34" charset="0"/>
                <a:cs typeface="Arial" panose="020B0604020202020204" pitchFamily="34" charset="0"/>
              </a:rPr>
              <a:t>Thảo luận và trả lời câu hỏi</a:t>
            </a:r>
            <a:endParaRPr lang="en-US" sz="5500" b="1" dirty="0">
              <a:solidFill>
                <a:srgbClr val="BA3B61"/>
              </a:solidFill>
              <a:latin typeface="Arial" panose="020B0604020202020204" pitchFamily="34" charset="0"/>
              <a:cs typeface="Arial" panose="020B0604020202020204" pitchFamily="34" charset="0"/>
            </a:endParaRPr>
          </a:p>
        </p:txBody>
      </p:sp>
      <p:pic>
        <p:nvPicPr>
          <p:cNvPr id="9" name="Picture 21">
            <a:extLst>
              <a:ext uri="{FF2B5EF4-FFF2-40B4-BE49-F238E27FC236}">
                <a16:creationId xmlns="" xmlns:a16="http://schemas.microsoft.com/office/drawing/2014/main" id="{288F6AE6-38BA-45B7-A704-A217D13914C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2199257" y="4305300"/>
            <a:ext cx="4998879" cy="5111764"/>
          </a:xfrm>
          <a:prstGeom prst="rect">
            <a:avLst/>
          </a:prstGeom>
        </p:spPr>
      </p:pic>
      <p:sp>
        <p:nvSpPr>
          <p:cNvPr id="10" name="Rectangle 9"/>
          <p:cNvSpPr/>
          <p:nvPr/>
        </p:nvSpPr>
        <p:spPr>
          <a:xfrm>
            <a:off x="1428750" y="4833947"/>
            <a:ext cx="9334500" cy="2785378"/>
          </a:xfrm>
          <a:prstGeom prst="rect">
            <a:avLst/>
          </a:prstGeom>
        </p:spPr>
        <p:txBody>
          <a:bodyPr wrap="square">
            <a:spAutoFit/>
          </a:bodyPr>
          <a:lstStyle/>
          <a:p>
            <a:pPr algn="just">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Trình bày nguyên nhân, diễn biến, kết quả và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ý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nghĩa lịch sử của cuộc khởi nghĩa Bà Triệu</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D0CD"/>
        </a:solidFill>
        <a:effectLst/>
      </p:bgPr>
    </p:bg>
    <p:spTree>
      <p:nvGrpSpPr>
        <p:cNvPr id="1" name=""/>
        <p:cNvGrpSpPr/>
        <p:nvPr/>
      </p:nvGrpSpPr>
      <p:grpSpPr>
        <a:xfrm>
          <a:off x="0" y="0"/>
          <a:ext cx="0" cy="0"/>
          <a:chOff x="0" y="0"/>
          <a:chExt cx="0" cy="0"/>
        </a:xfrm>
      </p:grpSpPr>
      <p:sp>
        <p:nvSpPr>
          <p:cNvPr id="2" name="TextBox 2"/>
          <p:cNvSpPr txBox="1"/>
          <p:nvPr/>
        </p:nvSpPr>
        <p:spPr>
          <a:xfrm>
            <a:off x="0" y="1181100"/>
            <a:ext cx="18287999" cy="833818"/>
          </a:xfrm>
          <a:prstGeom prst="rect">
            <a:avLst/>
          </a:prstGeom>
        </p:spPr>
        <p:txBody>
          <a:bodyPr wrap="square" lIns="0" tIns="0" rIns="0" bIns="0" rtlCol="0" anchor="t">
            <a:spAutoFit/>
          </a:bodyPr>
          <a:lstStyle/>
          <a:p>
            <a:pPr algn="ctr">
              <a:lnSpc>
                <a:spcPts val="7000"/>
              </a:lnSpc>
            </a:pPr>
            <a:r>
              <a:rPr lang="en-US" sz="5200" b="1" dirty="0" smtClean="0">
                <a:solidFill>
                  <a:srgbClr val="243680"/>
                </a:solidFill>
                <a:latin typeface="Arial" panose="020B0604020202020204" pitchFamily="34" charset="0"/>
                <a:cs typeface="Arial" panose="020B0604020202020204" pitchFamily="34" charset="0"/>
              </a:rPr>
              <a:t>Nguyên nhân dẫn đến cuộc khởi nghĩa</a:t>
            </a:r>
            <a:endParaRPr lang="en-US" sz="5200" b="1" dirty="0">
              <a:solidFill>
                <a:srgbClr val="243680"/>
              </a:solidFill>
              <a:latin typeface="Arial" panose="020B0604020202020204" pitchFamily="34" charset="0"/>
              <a:cs typeface="Arial" panose="020B0604020202020204" pitchFamily="34" charset="0"/>
            </a:endParaRPr>
          </a:p>
        </p:txBody>
      </p:sp>
      <p:grpSp>
        <p:nvGrpSpPr>
          <p:cNvPr id="3" name="Group 3"/>
          <p:cNvGrpSpPr/>
          <p:nvPr/>
        </p:nvGrpSpPr>
        <p:grpSpPr>
          <a:xfrm>
            <a:off x="1219200" y="2324100"/>
            <a:ext cx="16230600" cy="7448550"/>
            <a:chOff x="0" y="0"/>
            <a:chExt cx="5334643" cy="4954957"/>
          </a:xfrm>
        </p:grpSpPr>
        <p:sp>
          <p:nvSpPr>
            <p:cNvPr id="4" name="Freeform 4"/>
            <p:cNvSpPr/>
            <p:nvPr/>
          </p:nvSpPr>
          <p:spPr>
            <a:xfrm>
              <a:off x="72390" y="72390"/>
              <a:ext cx="5189863" cy="4810177"/>
            </a:xfrm>
            <a:custGeom>
              <a:avLst/>
              <a:gdLst/>
              <a:ahLst/>
              <a:cxnLst/>
              <a:rect l="l" t="t" r="r" b="b"/>
              <a:pathLst>
                <a:path w="5189863" h="4810177">
                  <a:moveTo>
                    <a:pt x="0" y="0"/>
                  </a:moveTo>
                  <a:lnTo>
                    <a:pt x="5189863" y="0"/>
                  </a:lnTo>
                  <a:lnTo>
                    <a:pt x="5189863" y="4810177"/>
                  </a:lnTo>
                  <a:lnTo>
                    <a:pt x="0" y="4810177"/>
                  </a:lnTo>
                  <a:lnTo>
                    <a:pt x="0" y="0"/>
                  </a:lnTo>
                  <a:close/>
                </a:path>
              </a:pathLst>
            </a:custGeom>
            <a:solidFill>
              <a:srgbClr val="D7E3EB"/>
            </a:solidFill>
          </p:spPr>
        </p:sp>
        <p:sp>
          <p:nvSpPr>
            <p:cNvPr id="5" name="Freeform 5"/>
            <p:cNvSpPr/>
            <p:nvPr/>
          </p:nvSpPr>
          <p:spPr>
            <a:xfrm>
              <a:off x="0" y="0"/>
              <a:ext cx="5334643" cy="4954957"/>
            </a:xfrm>
            <a:custGeom>
              <a:avLst/>
              <a:gdLst/>
              <a:ahLst/>
              <a:cxnLst/>
              <a:rect l="l" t="t" r="r" b="b"/>
              <a:pathLst>
                <a:path w="5334643" h="4954957">
                  <a:moveTo>
                    <a:pt x="5189863" y="4810177"/>
                  </a:moveTo>
                  <a:lnTo>
                    <a:pt x="5334643" y="4810177"/>
                  </a:lnTo>
                  <a:lnTo>
                    <a:pt x="5334643" y="4954957"/>
                  </a:lnTo>
                  <a:lnTo>
                    <a:pt x="5189863" y="4954957"/>
                  </a:lnTo>
                  <a:lnTo>
                    <a:pt x="5189863" y="4810177"/>
                  </a:lnTo>
                  <a:close/>
                  <a:moveTo>
                    <a:pt x="0" y="144780"/>
                  </a:moveTo>
                  <a:lnTo>
                    <a:pt x="144780" y="144780"/>
                  </a:lnTo>
                  <a:lnTo>
                    <a:pt x="144780" y="4810177"/>
                  </a:lnTo>
                  <a:lnTo>
                    <a:pt x="0" y="4810177"/>
                  </a:lnTo>
                  <a:lnTo>
                    <a:pt x="0" y="144780"/>
                  </a:lnTo>
                  <a:close/>
                  <a:moveTo>
                    <a:pt x="0" y="4810177"/>
                  </a:moveTo>
                  <a:lnTo>
                    <a:pt x="144780" y="4810177"/>
                  </a:lnTo>
                  <a:lnTo>
                    <a:pt x="144780" y="4954957"/>
                  </a:lnTo>
                  <a:lnTo>
                    <a:pt x="0" y="4954957"/>
                  </a:lnTo>
                  <a:lnTo>
                    <a:pt x="0" y="4810177"/>
                  </a:lnTo>
                  <a:close/>
                  <a:moveTo>
                    <a:pt x="5189863" y="144780"/>
                  </a:moveTo>
                  <a:lnTo>
                    <a:pt x="5334643" y="144780"/>
                  </a:lnTo>
                  <a:lnTo>
                    <a:pt x="5334643" y="4810177"/>
                  </a:lnTo>
                  <a:lnTo>
                    <a:pt x="5189863" y="4810177"/>
                  </a:lnTo>
                  <a:lnTo>
                    <a:pt x="5189863" y="144780"/>
                  </a:lnTo>
                  <a:close/>
                  <a:moveTo>
                    <a:pt x="144780" y="4810177"/>
                  </a:moveTo>
                  <a:lnTo>
                    <a:pt x="5189863" y="4810177"/>
                  </a:lnTo>
                  <a:lnTo>
                    <a:pt x="5189863" y="4954957"/>
                  </a:lnTo>
                  <a:lnTo>
                    <a:pt x="144780" y="4954957"/>
                  </a:lnTo>
                  <a:lnTo>
                    <a:pt x="144780" y="4810177"/>
                  </a:lnTo>
                  <a:close/>
                  <a:moveTo>
                    <a:pt x="5189863" y="0"/>
                  </a:moveTo>
                  <a:lnTo>
                    <a:pt x="5334643" y="0"/>
                  </a:lnTo>
                  <a:lnTo>
                    <a:pt x="5334643" y="144780"/>
                  </a:lnTo>
                  <a:lnTo>
                    <a:pt x="5189863" y="144780"/>
                  </a:lnTo>
                  <a:lnTo>
                    <a:pt x="5189863" y="0"/>
                  </a:lnTo>
                  <a:close/>
                  <a:moveTo>
                    <a:pt x="0" y="0"/>
                  </a:moveTo>
                  <a:lnTo>
                    <a:pt x="144780" y="0"/>
                  </a:lnTo>
                  <a:lnTo>
                    <a:pt x="144780" y="144780"/>
                  </a:lnTo>
                  <a:lnTo>
                    <a:pt x="0" y="144780"/>
                  </a:lnTo>
                  <a:lnTo>
                    <a:pt x="0" y="0"/>
                  </a:lnTo>
                  <a:close/>
                  <a:moveTo>
                    <a:pt x="144780" y="0"/>
                  </a:moveTo>
                  <a:lnTo>
                    <a:pt x="5189863" y="0"/>
                  </a:lnTo>
                  <a:lnTo>
                    <a:pt x="5189863" y="144780"/>
                  </a:lnTo>
                  <a:lnTo>
                    <a:pt x="144780" y="144780"/>
                  </a:lnTo>
                  <a:lnTo>
                    <a:pt x="144780" y="0"/>
                  </a:lnTo>
                  <a:close/>
                </a:path>
              </a:pathLst>
            </a:custGeom>
            <a:solidFill>
              <a:srgbClr val="F9AAAF"/>
            </a:solidFill>
          </p:spPr>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341" y="4943775"/>
            <a:ext cx="2679329" cy="5143500"/>
          </a:xfrm>
          <a:prstGeom prst="rect">
            <a:avLst/>
          </a:prstGeom>
        </p:spPr>
      </p:pic>
      <p:sp>
        <p:nvSpPr>
          <p:cNvPr id="16" name="Rectangle 15"/>
          <p:cNvSpPr/>
          <p:nvPr/>
        </p:nvSpPr>
        <p:spPr>
          <a:xfrm>
            <a:off x="2668988" y="3232218"/>
            <a:ext cx="14331192" cy="5632311"/>
          </a:xfrm>
          <a:prstGeom prst="rect">
            <a:avLst/>
          </a:prstGeom>
        </p:spPr>
        <p:txBody>
          <a:bodyPr wrap="square">
            <a:spAutoFit/>
          </a:bodyPr>
          <a:lstStyle/>
          <a:p>
            <a:pPr marL="685800" indent="-685800" algn="just">
              <a:lnSpc>
                <a:spcPts val="7200"/>
              </a:lnSpc>
              <a:buFont typeface="Arial" panose="020B0604020202020204" pitchFamily="34" charset="0"/>
              <a:buChar char="•"/>
            </a:pPr>
            <a:r>
              <a:rPr lang="fr-FR"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Từ đầu thế kỉ III TCN, nhà Ngô cai trị nước ta. đ</a:t>
            </a:r>
            <a:r>
              <a:rPr lang="fr-FR"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ặt </a:t>
            </a:r>
            <a:r>
              <a:rPr lang="fr-FR"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thêm nhiều thứ thuế, </a:t>
            </a:r>
            <a:r>
              <a:rPr lang="fr-FR"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bắt </a:t>
            </a:r>
            <a:r>
              <a:rPr lang="fr-FR"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hàng nghìn thợ thủ công giỏi của nước ta đưa về Trung Quốc. </a:t>
            </a:r>
            <a:endParaRPr lang="fr-FR"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200"/>
              </a:lnSpc>
              <a:buFont typeface="Arial" panose="020B0604020202020204" pitchFamily="34" charset="0"/>
              <a:buChar char="•"/>
            </a:pPr>
            <a:r>
              <a:rPr lang="fr-FR"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Mâu thuẫn </a:t>
            </a:r>
            <a:r>
              <a:rPr lang="fr-FR"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giữa người Việt với chính quyền cai trị ngày càng trở nên gay </a:t>
            </a:r>
            <a:r>
              <a:rPr lang="fr-FR"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gắt.</a:t>
            </a:r>
          </a:p>
          <a:p>
            <a:pPr marL="685800" indent="-685800" algn="just">
              <a:lnSpc>
                <a:spcPts val="7200"/>
              </a:lnSpc>
              <a:buFont typeface="Arial" panose="020B0604020202020204" pitchFamily="34" charset="0"/>
              <a:buChar char="•"/>
            </a:pPr>
            <a:r>
              <a:rPr lang="fr-FR"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Cuộc </a:t>
            </a:r>
            <a:r>
              <a:rPr lang="fr-FR"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khởi nghĩa do Bà Triệu lãnh </a:t>
            </a:r>
            <a:r>
              <a:rPr lang="fr-FR"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đạo đã nổ ra. </a:t>
            </a:r>
            <a:endParaRPr lang="en-US" sz="5000" dirty="0">
              <a:solidFill>
                <a:schemeClr val="tx1">
                  <a:lumMod val="95000"/>
                  <a:lumOff val="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1209756"/>
            <a:ext cx="18288000" cy="910506"/>
          </a:xfrm>
          <a:prstGeom prst="rect">
            <a:avLst/>
          </a:prstGeom>
        </p:spPr>
        <p:txBody>
          <a:bodyPr wrap="square" lIns="0" tIns="0" rIns="0" bIns="0" rtlCol="0" anchor="t">
            <a:spAutoFit/>
          </a:bodyPr>
          <a:lstStyle/>
          <a:p>
            <a:pPr marL="0" lvl="0" indent="0" algn="ctr">
              <a:lnSpc>
                <a:spcPts val="7050"/>
              </a:lnSpc>
              <a:spcBef>
                <a:spcPct val="0"/>
              </a:spcBef>
            </a:pPr>
            <a:r>
              <a:rPr lang="en-US" sz="6000" b="1" u="none" dirty="0" smtClean="0">
                <a:solidFill>
                  <a:schemeClr val="tx1">
                    <a:lumMod val="95000"/>
                    <a:lumOff val="5000"/>
                  </a:schemeClr>
                </a:solidFill>
                <a:latin typeface="Arial" panose="020B0604020202020204" pitchFamily="34" charset="0"/>
                <a:cs typeface="Arial" panose="020B0604020202020204" pitchFamily="34" charset="0"/>
              </a:rPr>
              <a:t>KHỞI ĐỘNG</a:t>
            </a:r>
            <a:endParaRPr lang="en-US" sz="6000" b="1" u="none"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877800" y="7105524"/>
            <a:ext cx="5254690" cy="31814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628992">
            <a:off x="168652" y="9247024"/>
            <a:ext cx="5696145" cy="795450"/>
          </a:xfrm>
          <a:prstGeom prst="rect">
            <a:avLst/>
          </a:prstGeom>
        </p:spPr>
      </p:pic>
      <p:sp>
        <p:nvSpPr>
          <p:cNvPr id="6" name="Rectangle 5"/>
          <p:cNvSpPr/>
          <p:nvPr/>
        </p:nvSpPr>
        <p:spPr>
          <a:xfrm>
            <a:off x="1524000" y="2400300"/>
            <a:ext cx="15240000" cy="5694892"/>
          </a:xfrm>
          <a:prstGeom prst="rect">
            <a:avLst/>
          </a:prstGeom>
        </p:spPr>
        <p:txBody>
          <a:bodyPr wrap="square">
            <a:spAutoFit/>
          </a:bodyPr>
          <a:lstStyle/>
          <a:p>
            <a:pPr marL="685800" indent="-685800" algn="just">
              <a:lnSpc>
                <a:spcPts val="7400"/>
              </a:lnSpc>
              <a:buFont typeface="Arial" panose="020B0604020202020204" pitchFamily="34" charset="0"/>
              <a:buChar char="•"/>
            </a:pPr>
            <a:r>
              <a:rPr lang="fr-FR" sz="5000"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Em đã biết, sau khi chiếm được Âu Lạc, các triều đại phương Bắc đã tìm “trăm phương nghìn kế” để áp đặt ách cai trị đối với nước ta. </a:t>
            </a:r>
            <a:r>
              <a:rPr lang="fr-FR" sz="5000" i="1"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Nhưng thực tế lịch sử có thuận theo ý đồ của họ không? </a:t>
            </a:r>
            <a:endParaRPr lang="fr-FR" sz="5000" i="1" dirty="0" smtClean="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400"/>
              </a:lnSpc>
              <a:buFont typeface="Arial" panose="020B0604020202020204" pitchFamily="34" charset="0"/>
              <a:buChar char="•"/>
            </a:pPr>
            <a:r>
              <a:rPr lang="fr-FR" sz="5000" dirty="0" smtClean="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Em </a:t>
            </a:r>
            <a:r>
              <a:rPr lang="fr-FR" sz="5000"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suy nghĩ gì về lời “phàn nàn” của viên Thái thú người Hán: </a:t>
            </a:r>
            <a:r>
              <a:rPr lang="fr-FR" sz="5000" i="1"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Dân xứ ấy rất khó cai trị?</a:t>
            </a:r>
            <a:endParaRPr lang="en-US" sz="5000" i="1"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3" name="AutoShape 3"/>
          <p:cNvSpPr/>
          <p:nvPr/>
        </p:nvSpPr>
        <p:spPr>
          <a:xfrm>
            <a:off x="1295400" y="2705100"/>
            <a:ext cx="45719" cy="6672844"/>
          </a:xfrm>
          <a:prstGeom prst="rect">
            <a:avLst/>
          </a:prstGeom>
          <a:solidFill>
            <a:srgbClr val="000000">
              <a:alpha val="19608"/>
            </a:srgbClr>
          </a:solidFill>
        </p:spPr>
      </p:sp>
      <p:grpSp>
        <p:nvGrpSpPr>
          <p:cNvPr id="8" name="Group 8"/>
          <p:cNvGrpSpPr/>
          <p:nvPr/>
        </p:nvGrpSpPr>
        <p:grpSpPr>
          <a:xfrm>
            <a:off x="809098" y="5161545"/>
            <a:ext cx="1054517" cy="1053199"/>
            <a:chOff x="0" y="0"/>
            <a:chExt cx="1406023" cy="1404265"/>
          </a:xfrm>
        </p:grpSpPr>
        <p:pic>
          <p:nvPicPr>
            <p:cNvPr id="9" name="Picture 9"/>
            <p:cNvPicPr>
              <a:picLocks noChangeAspect="1"/>
            </p:cNvPicPr>
            <p:nvPr/>
          </p:nvPicPr>
          <p:blipFill>
            <a:blip r:embed="rId2"/>
            <a:srcRect/>
            <a:stretch>
              <a:fillRect/>
            </a:stretch>
          </p:blipFill>
          <p:spPr>
            <a:xfrm>
              <a:off x="0" y="0"/>
              <a:ext cx="1406023" cy="1404265"/>
            </a:xfrm>
            <a:prstGeom prst="rect">
              <a:avLst/>
            </a:prstGeom>
          </p:spPr>
        </p:pic>
        <p:grpSp>
          <p:nvGrpSpPr>
            <p:cNvPr id="10" name="Group 10"/>
            <p:cNvGrpSpPr/>
            <p:nvPr/>
          </p:nvGrpSpPr>
          <p:grpSpPr>
            <a:xfrm>
              <a:off x="238094" y="237215"/>
              <a:ext cx="929835" cy="929835"/>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BD8"/>
              </a:solidFill>
            </p:spPr>
          </p:sp>
        </p:grpSp>
      </p:grpSp>
      <p:grpSp>
        <p:nvGrpSpPr>
          <p:cNvPr id="20" name="Group 20"/>
          <p:cNvGrpSpPr/>
          <p:nvPr/>
        </p:nvGrpSpPr>
        <p:grpSpPr>
          <a:xfrm>
            <a:off x="791000" y="2880123"/>
            <a:ext cx="1054517" cy="1053199"/>
            <a:chOff x="0" y="0"/>
            <a:chExt cx="1406023" cy="1404265"/>
          </a:xfrm>
        </p:grpSpPr>
        <p:pic>
          <p:nvPicPr>
            <p:cNvPr id="21" name="Picture 21"/>
            <p:cNvPicPr>
              <a:picLocks noChangeAspect="1"/>
            </p:cNvPicPr>
            <p:nvPr/>
          </p:nvPicPr>
          <p:blipFill>
            <a:blip r:embed="rId2"/>
            <a:srcRect/>
            <a:stretch>
              <a:fillRect/>
            </a:stretch>
          </p:blipFill>
          <p:spPr>
            <a:xfrm>
              <a:off x="0" y="0"/>
              <a:ext cx="1406023" cy="1404265"/>
            </a:xfrm>
            <a:prstGeom prst="rect">
              <a:avLst/>
            </a:prstGeom>
          </p:spPr>
        </p:pic>
        <p:grpSp>
          <p:nvGrpSpPr>
            <p:cNvPr id="22" name="Group 22"/>
            <p:cNvGrpSpPr/>
            <p:nvPr/>
          </p:nvGrpSpPr>
          <p:grpSpPr>
            <a:xfrm>
              <a:off x="238094" y="237215"/>
              <a:ext cx="929835" cy="929835"/>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BD8"/>
              </a:solidFill>
            </p:spPr>
          </p:sp>
        </p:grpSp>
      </p:grpSp>
      <p:pic>
        <p:nvPicPr>
          <p:cNvPr id="24" name="Picture 24"/>
          <p:cNvPicPr>
            <a:picLocks noChangeAspect="1"/>
          </p:cNvPicPr>
          <p:nvPr/>
        </p:nvPicPr>
        <p:blipFill>
          <a:blip r:embed="rId3"/>
          <a:srcRect/>
          <a:stretch>
            <a:fillRect/>
          </a:stretch>
        </p:blipFill>
        <p:spPr>
          <a:xfrm>
            <a:off x="4724400" y="1104900"/>
            <a:ext cx="9160912" cy="1600200"/>
          </a:xfrm>
          <a:prstGeom prst="rect">
            <a:avLst/>
          </a:prstGeom>
        </p:spPr>
      </p:pic>
      <p:sp>
        <p:nvSpPr>
          <p:cNvPr id="27" name="TextBox 2"/>
          <p:cNvSpPr txBox="1"/>
          <p:nvPr/>
        </p:nvSpPr>
        <p:spPr>
          <a:xfrm>
            <a:off x="4706517" y="1207971"/>
            <a:ext cx="8860533" cy="1154996"/>
          </a:xfrm>
          <a:prstGeom prst="rect">
            <a:avLst/>
          </a:prstGeom>
        </p:spPr>
        <p:txBody>
          <a:bodyPr wrap="square" lIns="0" tIns="0" rIns="0" bIns="0" rtlCol="0" anchor="t">
            <a:spAutoFit/>
          </a:bodyPr>
          <a:lstStyle/>
          <a:p>
            <a:pPr marL="0" lvl="0" indent="0" algn="ctr">
              <a:lnSpc>
                <a:spcPts val="10400"/>
              </a:lnSpc>
            </a:pPr>
            <a:r>
              <a:rPr lang="en-US" sz="5300" b="1" dirty="0" smtClean="0">
                <a:solidFill>
                  <a:srgbClr val="BA3B61"/>
                </a:solidFill>
                <a:latin typeface="Arial" panose="020B0604020202020204" pitchFamily="34" charset="0"/>
                <a:cs typeface="Arial" panose="020B0604020202020204" pitchFamily="34" charset="0"/>
              </a:rPr>
              <a:t>Diễn biến cuộc khởi nghĩa </a:t>
            </a:r>
            <a:endParaRPr lang="en-US" sz="5300" b="1" dirty="0">
              <a:solidFill>
                <a:srgbClr val="BA3B61"/>
              </a:solidFill>
              <a:latin typeface="Arial" panose="020B0604020202020204" pitchFamily="34" charset="0"/>
              <a:cs typeface="Arial" panose="020B0604020202020204" pitchFamily="34" charset="0"/>
            </a:endParaRPr>
          </a:p>
        </p:txBody>
      </p:sp>
      <p:sp>
        <p:nvSpPr>
          <p:cNvPr id="28" name="Rectangle 27"/>
          <p:cNvSpPr/>
          <p:nvPr/>
        </p:nvSpPr>
        <p:spPr>
          <a:xfrm>
            <a:off x="1912234" y="2860896"/>
            <a:ext cx="15842441" cy="1764329"/>
          </a:xfrm>
          <a:prstGeom prst="rect">
            <a:avLst/>
          </a:prstGeom>
        </p:spPr>
        <p:txBody>
          <a:bodyPr wrap="square">
            <a:spAutoFit/>
          </a:bodyPr>
          <a:lstStyle/>
          <a:p>
            <a:pPr algn="just">
              <a:lnSpc>
                <a:spcPts val="68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Năm 248,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anh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trai mất, Bà Triệu được nghĩa quân tôn làm chủ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tướng.</a:t>
            </a:r>
            <a:endParaRPr lang="en-US" sz="5000" dirty="0">
              <a:latin typeface="Arial" panose="020B0604020202020204" pitchFamily="34" charset="0"/>
              <a:cs typeface="Arial" panose="020B0604020202020204" pitchFamily="34" charset="0"/>
            </a:endParaRPr>
          </a:p>
        </p:txBody>
      </p:sp>
      <p:sp>
        <p:nvSpPr>
          <p:cNvPr id="30" name="Rectangle 29"/>
          <p:cNvSpPr/>
          <p:nvPr/>
        </p:nvSpPr>
        <p:spPr>
          <a:xfrm>
            <a:off x="1912233" y="4786784"/>
            <a:ext cx="15842441" cy="1836400"/>
          </a:xfrm>
          <a:prstGeom prst="rect">
            <a:avLst/>
          </a:prstGeom>
        </p:spPr>
        <p:txBody>
          <a:bodyPr wrap="square">
            <a:spAutoFit/>
          </a:bodyPr>
          <a:lstStyle/>
          <a:p>
            <a:pPr algn="just">
              <a:lnSpc>
                <a:spcPts val="6800"/>
              </a:lnSpc>
            </a:pPr>
            <a:r>
              <a:rPr lang="en-US" sz="5000" dirty="0" smtClean="0">
                <a:latin typeface="Arial" panose="020B0604020202020204" pitchFamily="34" charset="0"/>
                <a:cs typeface="Arial" panose="020B0604020202020204" pitchFamily="34" charset="0"/>
              </a:rPr>
              <a:t>C</a:t>
            </a:r>
            <a:r>
              <a:rPr lang="vi-VN" sz="5000" dirty="0" smtClean="0">
                <a:latin typeface="Arial" panose="020B0604020202020204" pitchFamily="34" charset="0"/>
                <a:cs typeface="Arial" panose="020B0604020202020204" pitchFamily="34" charset="0"/>
              </a:rPr>
              <a:t>uộc </a:t>
            </a:r>
            <a:r>
              <a:rPr lang="vi-VN" sz="5000" dirty="0" smtClean="0"/>
              <a:t>kh</a:t>
            </a:r>
            <a:r>
              <a:rPr lang="en-US" sz="5000" dirty="0" smtClean="0"/>
              <a:t>ở</a:t>
            </a:r>
            <a:r>
              <a:rPr lang="vi-VN" sz="5000" dirty="0" smtClean="0"/>
              <a:t>i </a:t>
            </a:r>
            <a:r>
              <a:rPr lang="vi-VN" sz="5000" dirty="0"/>
              <a:t>nghĩa nhanh chóng lan </a:t>
            </a:r>
            <a:r>
              <a:rPr lang="vi-VN" sz="5000" dirty="0" smtClean="0"/>
              <a:t>rộng </a:t>
            </a:r>
            <a:r>
              <a:rPr lang="vi-VN" sz="5000" dirty="0"/>
              <a:t>làm cho “toàn thể Giao Châu đều chân động”.</a:t>
            </a:r>
            <a:endParaRPr lang="en-US" sz="5000" dirty="0"/>
          </a:p>
        </p:txBody>
      </p:sp>
      <p:grpSp>
        <p:nvGrpSpPr>
          <p:cNvPr id="31" name="Group 8"/>
          <p:cNvGrpSpPr/>
          <p:nvPr/>
        </p:nvGrpSpPr>
        <p:grpSpPr>
          <a:xfrm>
            <a:off x="809098" y="7271546"/>
            <a:ext cx="1054517" cy="1053199"/>
            <a:chOff x="0" y="0"/>
            <a:chExt cx="1406023" cy="1404265"/>
          </a:xfrm>
        </p:grpSpPr>
        <p:pic>
          <p:nvPicPr>
            <p:cNvPr id="32" name="Picture 9"/>
            <p:cNvPicPr>
              <a:picLocks noChangeAspect="1"/>
            </p:cNvPicPr>
            <p:nvPr/>
          </p:nvPicPr>
          <p:blipFill>
            <a:blip r:embed="rId2"/>
            <a:srcRect/>
            <a:stretch>
              <a:fillRect/>
            </a:stretch>
          </p:blipFill>
          <p:spPr>
            <a:xfrm>
              <a:off x="0" y="0"/>
              <a:ext cx="1406023" cy="1404265"/>
            </a:xfrm>
            <a:prstGeom prst="rect">
              <a:avLst/>
            </a:prstGeom>
          </p:spPr>
        </p:pic>
        <p:grpSp>
          <p:nvGrpSpPr>
            <p:cNvPr id="33" name="Group 10"/>
            <p:cNvGrpSpPr/>
            <p:nvPr/>
          </p:nvGrpSpPr>
          <p:grpSpPr>
            <a:xfrm>
              <a:off x="238094" y="237215"/>
              <a:ext cx="929835" cy="929835"/>
              <a:chOff x="0" y="0"/>
              <a:chExt cx="6350000" cy="6350000"/>
            </a:xfrm>
          </p:grpSpPr>
          <p:sp>
            <p:nvSpPr>
              <p:cNvPr id="34"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BD8"/>
              </a:solidFill>
            </p:spPr>
          </p:sp>
        </p:grpSp>
      </p:grpSp>
      <p:sp>
        <p:nvSpPr>
          <p:cNvPr id="35" name="Rectangle 34"/>
          <p:cNvSpPr/>
          <p:nvPr/>
        </p:nvSpPr>
        <p:spPr>
          <a:xfrm>
            <a:off x="1912233" y="6896785"/>
            <a:ext cx="15842441" cy="2708434"/>
          </a:xfrm>
          <a:prstGeom prst="rect">
            <a:avLst/>
          </a:prstGeom>
        </p:spPr>
        <p:txBody>
          <a:bodyPr wrap="square">
            <a:spAutoFit/>
          </a:bodyPr>
          <a:lstStyle/>
          <a:p>
            <a:pPr algn="just">
              <a:lnSpc>
                <a:spcPts val="6800"/>
              </a:lnSpc>
            </a:pPr>
            <a:r>
              <a:rPr lang="en-US" sz="5000" dirty="0" smtClean="0">
                <a:latin typeface="Arial" panose="020B0604020202020204" pitchFamily="34" charset="0"/>
                <a:cs typeface="Arial" panose="020B0604020202020204" pitchFamily="34" charset="0"/>
              </a:rPr>
              <a:t>N</a:t>
            </a:r>
            <a:r>
              <a:rPr lang="vi-VN" sz="5000" dirty="0">
                <a:cs typeface="Arial" panose="020B0604020202020204" pitchFamily="34" charset="0"/>
              </a:rPr>
              <a:t>hà Ngô đã cử tướng Lục Dận dân khoảng 8 000 quân kéo sang Giao Châu đàn áp cuộc khởi nghĩa. Bà Triệu hi sinh trên đỉnh núi Tùng. Cuộc khởi nghĩa kết thúc.</a:t>
            </a:r>
            <a:endParaRPr lang="en-US" sz="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E7DF"/>
        </a:solidFill>
        <a:effectLst/>
      </p:bgPr>
    </p:bg>
    <p:spTree>
      <p:nvGrpSpPr>
        <p:cNvPr id="1" name=""/>
        <p:cNvGrpSpPr/>
        <p:nvPr/>
      </p:nvGrpSpPr>
      <p:grpSpPr>
        <a:xfrm>
          <a:off x="0" y="0"/>
          <a:ext cx="0" cy="0"/>
          <a:chOff x="0" y="0"/>
          <a:chExt cx="0" cy="0"/>
        </a:xfrm>
      </p:grpSpPr>
      <p:sp>
        <p:nvSpPr>
          <p:cNvPr id="3" name="TextBox 15"/>
          <p:cNvSpPr txBox="1"/>
          <p:nvPr/>
        </p:nvSpPr>
        <p:spPr>
          <a:xfrm>
            <a:off x="2133600" y="8877300"/>
            <a:ext cx="13868400" cy="1205458"/>
          </a:xfrm>
          <a:prstGeom prst="rect">
            <a:avLst/>
          </a:prstGeom>
        </p:spPr>
        <p:txBody>
          <a:bodyPr wrap="square" lIns="0" tIns="0" rIns="0" bIns="0" rtlCol="0" anchor="t">
            <a:spAutoFit/>
          </a:bodyPr>
          <a:lstStyle/>
          <a:p>
            <a:pPr marL="0" lvl="0" indent="0" algn="ctr">
              <a:lnSpc>
                <a:spcPts val="9360"/>
              </a:lnSpc>
              <a:spcBef>
                <a:spcPct val="0"/>
              </a:spcBef>
            </a:pPr>
            <a:r>
              <a:rPr lang="en-US" sz="4500" b="1" spc="-72" dirty="0" smtClean="0">
                <a:solidFill>
                  <a:srgbClr val="363839"/>
                </a:solidFill>
                <a:latin typeface="Arial" panose="020B0604020202020204" pitchFamily="34" charset="0"/>
                <a:cs typeface="Arial" panose="020B0604020202020204" pitchFamily="34" charset="0"/>
              </a:rPr>
              <a:t>Lăng Bà Triệu trên đỉnh núi Tùng (Thanh Hóa)</a:t>
            </a:r>
            <a:endParaRPr lang="en-US" sz="4500" b="1" u="none" spc="-72" dirty="0">
              <a:solidFill>
                <a:srgbClr val="363839"/>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133600" y="723900"/>
            <a:ext cx="13868400" cy="8382000"/>
          </a:xfrm>
          <a:prstGeom prst="rect">
            <a:avLst/>
          </a:prstGeom>
          <a:ln>
            <a:noFill/>
          </a:ln>
          <a:effectLst>
            <a:softEdge rad="112500"/>
          </a:effectLst>
        </p:spPr>
      </p:pic>
    </p:spTree>
    <p:extLst>
      <p:ext uri="{BB962C8B-B14F-4D97-AF65-F5344CB8AC3E}">
        <p14:creationId xmlns:p14="http://schemas.microsoft.com/office/powerpoint/2010/main" val="15838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F7F6"/>
        </a:solidFill>
        <a:effectLst/>
      </p:bgPr>
    </p:bg>
    <p:spTree>
      <p:nvGrpSpPr>
        <p:cNvPr id="1" name=""/>
        <p:cNvGrpSpPr/>
        <p:nvPr/>
      </p:nvGrpSpPr>
      <p:grpSpPr>
        <a:xfrm>
          <a:off x="0" y="0"/>
          <a:ext cx="0" cy="0"/>
          <a:chOff x="0" y="0"/>
          <a:chExt cx="0" cy="0"/>
        </a:xfrm>
      </p:grpSpPr>
      <p:grpSp>
        <p:nvGrpSpPr>
          <p:cNvPr id="3" name="Group 3"/>
          <p:cNvGrpSpPr/>
          <p:nvPr/>
        </p:nvGrpSpPr>
        <p:grpSpPr>
          <a:xfrm>
            <a:off x="4114800" y="2705100"/>
            <a:ext cx="13487400" cy="7086600"/>
            <a:chOff x="0" y="0"/>
            <a:chExt cx="2152233" cy="1310276"/>
          </a:xfrm>
        </p:grpSpPr>
        <p:sp>
          <p:nvSpPr>
            <p:cNvPr id="4" name="Freeform 4"/>
            <p:cNvSpPr/>
            <p:nvPr/>
          </p:nvSpPr>
          <p:spPr>
            <a:xfrm>
              <a:off x="80010" y="80010"/>
              <a:ext cx="2059523" cy="1217566"/>
            </a:xfrm>
            <a:custGeom>
              <a:avLst/>
              <a:gdLst/>
              <a:ahLst/>
              <a:cxnLst/>
              <a:rect l="l" t="t" r="r" b="b"/>
              <a:pathLst>
                <a:path w="2059523" h="1217566">
                  <a:moveTo>
                    <a:pt x="0" y="1162956"/>
                  </a:moveTo>
                  <a:lnTo>
                    <a:pt x="0" y="1217566"/>
                  </a:lnTo>
                  <a:lnTo>
                    <a:pt x="2059523" y="1217566"/>
                  </a:lnTo>
                  <a:lnTo>
                    <a:pt x="2059523" y="0"/>
                  </a:lnTo>
                  <a:lnTo>
                    <a:pt x="2004913" y="0"/>
                  </a:lnTo>
                  <a:lnTo>
                    <a:pt x="2004913" y="1162956"/>
                  </a:lnTo>
                  <a:close/>
                </a:path>
              </a:pathLst>
            </a:custGeom>
            <a:solidFill>
              <a:srgbClr val="FFDBE7"/>
            </a:solidFill>
          </p:spPr>
        </p:sp>
        <p:sp>
          <p:nvSpPr>
            <p:cNvPr id="5" name="Freeform 5"/>
            <p:cNvSpPr/>
            <p:nvPr/>
          </p:nvSpPr>
          <p:spPr>
            <a:xfrm>
              <a:off x="67310" y="67310"/>
              <a:ext cx="2084923" cy="1242966"/>
            </a:xfrm>
            <a:custGeom>
              <a:avLst/>
              <a:gdLst/>
              <a:ahLst/>
              <a:cxnLst/>
              <a:rect l="l" t="t" r="r" b="b"/>
              <a:pathLst>
                <a:path w="2084923" h="1242966">
                  <a:moveTo>
                    <a:pt x="2017613" y="0"/>
                  </a:moveTo>
                  <a:lnTo>
                    <a:pt x="2017613" y="12700"/>
                  </a:lnTo>
                  <a:lnTo>
                    <a:pt x="2072223" y="12700"/>
                  </a:lnTo>
                  <a:lnTo>
                    <a:pt x="2072223" y="1230266"/>
                  </a:lnTo>
                  <a:lnTo>
                    <a:pt x="12700" y="1230266"/>
                  </a:lnTo>
                  <a:lnTo>
                    <a:pt x="12700" y="1175656"/>
                  </a:lnTo>
                  <a:lnTo>
                    <a:pt x="0" y="1175656"/>
                  </a:lnTo>
                  <a:lnTo>
                    <a:pt x="0" y="1242966"/>
                  </a:lnTo>
                  <a:lnTo>
                    <a:pt x="2084923" y="1242966"/>
                  </a:lnTo>
                  <a:lnTo>
                    <a:pt x="2084923" y="0"/>
                  </a:lnTo>
                  <a:close/>
                </a:path>
              </a:pathLst>
            </a:custGeom>
            <a:solidFill>
              <a:srgbClr val="FFA3A3"/>
            </a:solidFill>
          </p:spPr>
        </p:sp>
        <p:sp>
          <p:nvSpPr>
            <p:cNvPr id="6" name="Freeform 6"/>
            <p:cNvSpPr/>
            <p:nvPr/>
          </p:nvSpPr>
          <p:spPr>
            <a:xfrm>
              <a:off x="12700" y="12700"/>
              <a:ext cx="2059523" cy="1217566"/>
            </a:xfrm>
            <a:custGeom>
              <a:avLst/>
              <a:gdLst/>
              <a:ahLst/>
              <a:cxnLst/>
              <a:rect l="l" t="t" r="r" b="b"/>
              <a:pathLst>
                <a:path w="2059523" h="1217566">
                  <a:moveTo>
                    <a:pt x="0" y="0"/>
                  </a:moveTo>
                  <a:lnTo>
                    <a:pt x="2059523" y="0"/>
                  </a:lnTo>
                  <a:lnTo>
                    <a:pt x="2059523" y="1217566"/>
                  </a:lnTo>
                  <a:lnTo>
                    <a:pt x="0" y="1217566"/>
                  </a:lnTo>
                  <a:close/>
                </a:path>
              </a:pathLst>
            </a:custGeom>
            <a:solidFill>
              <a:srgbClr val="FCF7F6"/>
            </a:solidFill>
          </p:spPr>
        </p:sp>
        <p:sp>
          <p:nvSpPr>
            <p:cNvPr id="7" name="Freeform 7"/>
            <p:cNvSpPr/>
            <p:nvPr/>
          </p:nvSpPr>
          <p:spPr>
            <a:xfrm>
              <a:off x="0" y="0"/>
              <a:ext cx="2084923" cy="1242966"/>
            </a:xfrm>
            <a:custGeom>
              <a:avLst/>
              <a:gdLst/>
              <a:ahLst/>
              <a:cxnLst/>
              <a:rect l="l" t="t" r="r" b="b"/>
              <a:pathLst>
                <a:path w="2084923" h="1242966">
                  <a:moveTo>
                    <a:pt x="80010" y="1242966"/>
                  </a:moveTo>
                  <a:lnTo>
                    <a:pt x="2084923" y="1242966"/>
                  </a:lnTo>
                  <a:lnTo>
                    <a:pt x="2084923" y="80010"/>
                  </a:lnTo>
                  <a:lnTo>
                    <a:pt x="2084923" y="67310"/>
                  </a:lnTo>
                  <a:lnTo>
                    <a:pt x="2084923" y="0"/>
                  </a:lnTo>
                  <a:lnTo>
                    <a:pt x="0" y="0"/>
                  </a:lnTo>
                  <a:lnTo>
                    <a:pt x="0" y="1242966"/>
                  </a:lnTo>
                  <a:lnTo>
                    <a:pt x="67310" y="1242966"/>
                  </a:lnTo>
                  <a:lnTo>
                    <a:pt x="80010" y="1242966"/>
                  </a:lnTo>
                  <a:close/>
                  <a:moveTo>
                    <a:pt x="12700" y="12700"/>
                  </a:moveTo>
                  <a:lnTo>
                    <a:pt x="2072223" y="12700"/>
                  </a:lnTo>
                  <a:lnTo>
                    <a:pt x="2072223" y="1230266"/>
                  </a:lnTo>
                  <a:lnTo>
                    <a:pt x="12700" y="1230266"/>
                  </a:lnTo>
                  <a:lnTo>
                    <a:pt x="12700" y="12700"/>
                  </a:lnTo>
                  <a:close/>
                </a:path>
              </a:pathLst>
            </a:custGeom>
            <a:solidFill>
              <a:srgbClr val="FFA3A3"/>
            </a:solidFill>
          </p:spPr>
        </p:sp>
      </p:grpSp>
      <p:pic>
        <p:nvPicPr>
          <p:cNvPr id="11" name="Picture 6">
            <a:extLst>
              <a:ext uri="{FF2B5EF4-FFF2-40B4-BE49-F238E27FC236}">
                <a16:creationId xmlns="" xmlns:a16="http://schemas.microsoft.com/office/drawing/2014/main" id="{B9B94BCD-4AB6-4A6D-A4A9-D2568BBF8B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381000" y="2273165"/>
            <a:ext cx="4484196" cy="7727107"/>
          </a:xfrm>
          <a:prstGeom prst="rect">
            <a:avLst/>
          </a:prstGeom>
        </p:spPr>
      </p:pic>
      <p:sp>
        <p:nvSpPr>
          <p:cNvPr id="12" name="TextBox 2"/>
          <p:cNvSpPr txBox="1"/>
          <p:nvPr/>
        </p:nvSpPr>
        <p:spPr>
          <a:xfrm>
            <a:off x="1" y="1207971"/>
            <a:ext cx="18288000" cy="1154996"/>
          </a:xfrm>
          <a:prstGeom prst="rect">
            <a:avLst/>
          </a:prstGeom>
        </p:spPr>
        <p:txBody>
          <a:bodyPr wrap="square" lIns="0" tIns="0" rIns="0" bIns="0" rtlCol="0" anchor="t">
            <a:spAutoFit/>
          </a:bodyPr>
          <a:lstStyle/>
          <a:p>
            <a:pPr marL="0" lvl="0" indent="0" algn="ctr">
              <a:lnSpc>
                <a:spcPts val="10400"/>
              </a:lnSpc>
            </a:pPr>
            <a:r>
              <a:rPr lang="en-US" sz="5300" b="1" dirty="0" smtClean="0">
                <a:solidFill>
                  <a:schemeClr val="tx1">
                    <a:lumMod val="95000"/>
                    <a:lumOff val="5000"/>
                  </a:schemeClr>
                </a:solidFill>
                <a:latin typeface="Arial" panose="020B0604020202020204" pitchFamily="34" charset="0"/>
                <a:cs typeface="Arial" panose="020B0604020202020204" pitchFamily="34" charset="0"/>
              </a:rPr>
              <a:t>Ý nghĩa lịch sử cuộc khởi nghĩa </a:t>
            </a:r>
            <a:endParaRPr lang="en-US" sz="53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3" name="Rectangle 12"/>
          <p:cNvSpPr/>
          <p:nvPr/>
        </p:nvSpPr>
        <p:spPr>
          <a:xfrm>
            <a:off x="4612812" y="3282092"/>
            <a:ext cx="12180181" cy="5709255"/>
          </a:xfrm>
          <a:prstGeom prst="rect">
            <a:avLst/>
          </a:prstGeom>
        </p:spPr>
        <p:txBody>
          <a:bodyPr wrap="square">
            <a:spAutoFit/>
          </a:bodyPr>
          <a:lstStyle/>
          <a:p>
            <a:pPr marL="685800" indent="-685800" algn="just">
              <a:lnSpc>
                <a:spcPts val="7300"/>
              </a:lnSpc>
              <a:buFont typeface="Arial" panose="020B0604020202020204" pitchFamily="34" charset="0"/>
              <a:buChar char="•"/>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Khẳng định truyền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thống yêu nước, bất khuất của dân tộc nói chung, của phụ nữ Việt Nam nói riêng. </a:t>
            </a:r>
            <a:endPar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300"/>
              </a:lnSpc>
              <a:buFont typeface="Arial" panose="020B0604020202020204" pitchFamily="34" charset="0"/>
              <a:buChar char="•"/>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ngọn cờ tiêu biểu trong các cuộc đấu tranh chống Bắc thuộc của nhân dân Việt Nam trong suốt các thế kỉ III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 V.</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AutoShape 2"/>
          <p:cNvSpPr/>
          <p:nvPr/>
        </p:nvSpPr>
        <p:spPr>
          <a:xfrm>
            <a:off x="609600" y="1063115"/>
            <a:ext cx="17068800" cy="8382000"/>
          </a:xfrm>
          <a:prstGeom prst="rect">
            <a:avLst/>
          </a:prstGeom>
          <a:solidFill>
            <a:srgbClr val="F8DADD"/>
          </a:solidFill>
        </p:spPr>
      </p:sp>
      <p:sp>
        <p:nvSpPr>
          <p:cNvPr id="4" name="TextBox 4"/>
          <p:cNvSpPr txBox="1"/>
          <p:nvPr/>
        </p:nvSpPr>
        <p:spPr>
          <a:xfrm>
            <a:off x="609601" y="2019300"/>
            <a:ext cx="17068799" cy="705321"/>
          </a:xfrm>
          <a:prstGeom prst="rect">
            <a:avLst/>
          </a:prstGeom>
        </p:spPr>
        <p:txBody>
          <a:bodyPr wrap="square" lIns="0" tIns="0" rIns="0" bIns="0" rtlCol="0" anchor="t">
            <a:spAutoFit/>
          </a:bodyPr>
          <a:lstStyle/>
          <a:p>
            <a:pPr algn="ctr">
              <a:lnSpc>
                <a:spcPts val="5546"/>
              </a:lnSpc>
            </a:pPr>
            <a:r>
              <a:rPr lang="en-US" sz="6000" b="1" spc="128" dirty="0" smtClean="0">
                <a:solidFill>
                  <a:srgbClr val="57424A"/>
                </a:solidFill>
                <a:latin typeface="Arial" panose="020B0604020202020204" pitchFamily="34" charset="0"/>
                <a:cs typeface="Arial" panose="020B0604020202020204" pitchFamily="34" charset="0"/>
              </a:rPr>
              <a:t>3. KHỞI NGHĨA LÝ BÍ VÀ NƯỚC VẠN XUÂN</a:t>
            </a:r>
            <a:endParaRPr lang="en-US" sz="6000" b="1" spc="128" dirty="0">
              <a:solidFill>
                <a:srgbClr val="57424A"/>
              </a:solidFill>
              <a:latin typeface="Arial" panose="020B0604020202020204" pitchFamily="34" charset="0"/>
              <a:cs typeface="Arial" panose="020B0604020202020204" pitchFamily="34" charset="0"/>
            </a:endParaRPr>
          </a:p>
        </p:txBody>
      </p:sp>
      <p:sp>
        <p:nvSpPr>
          <p:cNvPr id="7" name="Rectangle 6"/>
          <p:cNvSpPr/>
          <p:nvPr/>
        </p:nvSpPr>
        <p:spPr>
          <a:xfrm>
            <a:off x="1752600" y="3311160"/>
            <a:ext cx="15163800" cy="5547416"/>
          </a:xfrm>
          <a:prstGeom prst="rect">
            <a:avLst/>
          </a:prstGeom>
        </p:spPr>
        <p:txBody>
          <a:bodyPr wrap="square">
            <a:spAutoFit/>
          </a:bodyPr>
          <a:lstStyle/>
          <a:p>
            <a:pPr marL="685800" indent="-685800" algn="just">
              <a:lnSpc>
                <a:spcPts val="7200"/>
              </a:lnSpc>
              <a:buFont typeface="Arial" panose="020B0604020202020204" pitchFamily="34" charset="0"/>
              <a:buChar char="•"/>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Lý Bí (503-548)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xuất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thân trong một gia đình hào trưởng ở Phố Yên, Thái Nguyên ngày nay. </a:t>
            </a:r>
            <a:endPar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200"/>
              </a:lnSpc>
              <a:buFont typeface="Arial" panose="020B0604020202020204" pitchFamily="34" charset="0"/>
              <a:buChar char="•"/>
            </a:pPr>
            <a:r>
              <a:rPr lang="vi-VN" sz="5000" dirty="0">
                <a:latin typeface="Arial" panose="020B0604020202020204" pitchFamily="34" charset="0"/>
                <a:cs typeface="Arial" panose="020B0604020202020204" pitchFamily="34" charset="0"/>
              </a:rPr>
              <a:t>Yêu nước, thương dân, bất bình với bè lũ đô hộ, ông sớm bỏ quan, về quê ở Thái Bình.</a:t>
            </a:r>
          </a:p>
          <a:p>
            <a:pPr marL="685800" indent="-685800" algn="just">
              <a:lnSpc>
                <a:spcPts val="7200"/>
              </a:lnSpc>
              <a:buFont typeface="Arial" panose="020B0604020202020204" pitchFamily="34" charset="0"/>
              <a:buChar char="•"/>
            </a:pPr>
            <a:r>
              <a:rPr lang="vi-VN" sz="5000" dirty="0">
                <a:latin typeface="Arial" panose="020B0604020202020204" pitchFamily="34" charset="0"/>
                <a:cs typeface="Arial" panose="020B0604020202020204" pitchFamily="34" charset="0"/>
              </a:rPr>
              <a:t> Lý Bí đã liên kết với hào kiệt các châu thuộc miền đất Giao Châu nước ta, nổi dậy chống Lương.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1106632"/>
            <a:ext cx="7010400" cy="7694550"/>
          </a:xfrm>
          <a:prstGeom prst="rect">
            <a:avLst/>
          </a:prstGeom>
        </p:spPr>
      </p:pic>
      <p:pic>
        <p:nvPicPr>
          <p:cNvPr id="2050" name="Picture 2" descr="Khởi Nghĩa Lý Nam Đế (544-548) - Lịch Sử Có Gì H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0" y="1104900"/>
            <a:ext cx="8382000" cy="7696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5"/>
          <p:cNvSpPr txBox="1"/>
          <p:nvPr/>
        </p:nvSpPr>
        <p:spPr>
          <a:xfrm>
            <a:off x="1143000" y="8733971"/>
            <a:ext cx="16154400" cy="1035412"/>
          </a:xfrm>
          <a:prstGeom prst="rect">
            <a:avLst/>
          </a:prstGeom>
        </p:spPr>
        <p:txBody>
          <a:bodyPr wrap="square" lIns="0" tIns="0" rIns="0" bIns="0" rtlCol="0" anchor="t">
            <a:spAutoFit/>
          </a:bodyPr>
          <a:lstStyle/>
          <a:p>
            <a:pPr marL="0" lvl="0" indent="0" algn="ctr">
              <a:lnSpc>
                <a:spcPts val="9360"/>
              </a:lnSpc>
              <a:spcBef>
                <a:spcPct val="0"/>
              </a:spcBef>
            </a:pPr>
            <a:r>
              <a:rPr lang="en-US" sz="4500" b="1" spc="-72" dirty="0" smtClean="0">
                <a:solidFill>
                  <a:srgbClr val="363839"/>
                </a:solidFill>
                <a:latin typeface="Arial" panose="020B0604020202020204" pitchFamily="34" charset="0"/>
                <a:cs typeface="Arial" panose="020B0604020202020204" pitchFamily="34" charset="0"/>
              </a:rPr>
              <a:t>Lý Bí – Lý Nam Đế</a:t>
            </a:r>
            <a:endParaRPr lang="en-US" sz="4500" b="1" u="none" spc="-72" dirty="0">
              <a:solidFill>
                <a:srgbClr val="36383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809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BEB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516193">
            <a:off x="14189264" y="6606442"/>
            <a:ext cx="2671650" cy="4597321"/>
          </a:xfrm>
          <a:prstGeom prst="rect">
            <a:avLst/>
          </a:prstGeom>
        </p:spPr>
      </p:pic>
      <p:pic>
        <p:nvPicPr>
          <p:cNvPr id="8"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53927">
            <a:off x="11933072" y="2317404"/>
            <a:ext cx="5920443" cy="6435374"/>
          </a:xfrm>
          <a:prstGeom prst="rect">
            <a:avLst/>
          </a:prstGeom>
        </p:spPr>
      </p:pic>
      <p:sp>
        <p:nvSpPr>
          <p:cNvPr id="10" name="TextBox 2"/>
          <p:cNvSpPr txBox="1"/>
          <p:nvPr/>
        </p:nvSpPr>
        <p:spPr>
          <a:xfrm>
            <a:off x="1" y="1521278"/>
            <a:ext cx="11933042" cy="1333698"/>
          </a:xfrm>
          <a:prstGeom prst="rect">
            <a:avLst/>
          </a:prstGeom>
        </p:spPr>
        <p:txBody>
          <a:bodyPr wrap="square" lIns="0" tIns="0" rIns="0" bIns="0" rtlCol="0" anchor="t">
            <a:spAutoFit/>
          </a:bodyPr>
          <a:lstStyle/>
          <a:p>
            <a:pPr marL="0" lvl="0" indent="0" algn="ctr">
              <a:lnSpc>
                <a:spcPts val="10400"/>
              </a:lnSpc>
            </a:pPr>
            <a:r>
              <a:rPr lang="en-US" sz="5300" b="1" dirty="0" smtClean="0">
                <a:solidFill>
                  <a:schemeClr val="tx1">
                    <a:lumMod val="95000"/>
                    <a:lumOff val="5000"/>
                  </a:schemeClr>
                </a:solidFill>
                <a:latin typeface="Arial" panose="020B0604020202020204" pitchFamily="34" charset="0"/>
                <a:cs typeface="Arial" panose="020B0604020202020204" pitchFamily="34" charset="0"/>
              </a:rPr>
              <a:t>Quan sát Hình 15.6</a:t>
            </a:r>
            <a:endParaRPr lang="en-US" sz="53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1" name="Rectangle 10"/>
          <p:cNvSpPr/>
          <p:nvPr/>
        </p:nvSpPr>
        <p:spPr>
          <a:xfrm>
            <a:off x="0" y="4313807"/>
            <a:ext cx="11933042" cy="1387559"/>
          </a:xfrm>
          <a:prstGeom prst="rect">
            <a:avLst/>
          </a:prstGeom>
        </p:spPr>
        <p:txBody>
          <a:bodyPr wrap="square">
            <a:spAutoFit/>
          </a:bodyPr>
          <a:lstStyle/>
          <a:p>
            <a:pPr algn="ctr">
              <a:lnSpc>
                <a:spcPts val="1700"/>
              </a:lnSpc>
              <a:spcBef>
                <a:spcPts val="700"/>
              </a:spcBef>
              <a:spcAft>
                <a:spcPts val="700"/>
              </a:spcAft>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Trình bày nguyên nhân, diễn biến </a:t>
            </a:r>
            <a:endPar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lnSpc>
                <a:spcPts val="7000"/>
              </a:lnSpc>
              <a:spcBef>
                <a:spcPts val="700"/>
              </a:spcBef>
              <a:spcAft>
                <a:spcPts val="700"/>
              </a:spcAft>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kết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quả ý nghĩa cuộc khởi nghĩa Lý Bí.  </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43200" y="800100"/>
            <a:ext cx="13335000" cy="7924800"/>
          </a:xfrm>
          <a:prstGeom prst="rect">
            <a:avLst/>
          </a:prstGeom>
        </p:spPr>
      </p:pic>
      <p:sp>
        <p:nvSpPr>
          <p:cNvPr id="4" name="TextBox 2"/>
          <p:cNvSpPr txBox="1"/>
          <p:nvPr/>
        </p:nvSpPr>
        <p:spPr>
          <a:xfrm>
            <a:off x="2743200" y="8877300"/>
            <a:ext cx="13335000" cy="804579"/>
          </a:xfrm>
          <a:prstGeom prst="rect">
            <a:avLst/>
          </a:prstGeom>
        </p:spPr>
        <p:txBody>
          <a:bodyPr wrap="square" lIns="0" tIns="0" rIns="0" bIns="0" rtlCol="0" anchor="t">
            <a:spAutoFit/>
          </a:bodyPr>
          <a:lstStyle/>
          <a:p>
            <a:pPr marL="0" lvl="0" indent="0" algn="ctr">
              <a:lnSpc>
                <a:spcPts val="7000"/>
              </a:lnSpc>
            </a:pPr>
            <a:r>
              <a:rPr lang="en-US" sz="4500" b="1" dirty="0" smtClean="0">
                <a:solidFill>
                  <a:schemeClr val="tx1">
                    <a:lumMod val="95000"/>
                    <a:lumOff val="5000"/>
                  </a:schemeClr>
                </a:solidFill>
                <a:latin typeface="Arial" panose="020B0604020202020204" pitchFamily="34" charset="0"/>
                <a:cs typeface="Arial" panose="020B0604020202020204" pitchFamily="34" charset="0"/>
              </a:rPr>
              <a:t>Lược đồ cuộc khởi nghĩa Lý Bí </a:t>
            </a:r>
            <a:endParaRPr lang="en-US" sz="4500" b="1"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958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grpSp>
        <p:nvGrpSpPr>
          <p:cNvPr id="2" name="Group 2"/>
          <p:cNvGrpSpPr/>
          <p:nvPr/>
        </p:nvGrpSpPr>
        <p:grpSpPr>
          <a:xfrm>
            <a:off x="533400" y="1028700"/>
            <a:ext cx="16768276" cy="8436726"/>
            <a:chOff x="0" y="0"/>
            <a:chExt cx="8560191" cy="4438031"/>
          </a:xfrm>
        </p:grpSpPr>
        <p:sp>
          <p:nvSpPr>
            <p:cNvPr id="3" name="Freeform 3"/>
            <p:cNvSpPr/>
            <p:nvPr/>
          </p:nvSpPr>
          <p:spPr>
            <a:xfrm>
              <a:off x="0" y="0"/>
              <a:ext cx="8560191" cy="4438031"/>
            </a:xfrm>
            <a:custGeom>
              <a:avLst/>
              <a:gdLst/>
              <a:ahLst/>
              <a:cxnLst/>
              <a:rect l="l" t="t" r="r" b="b"/>
              <a:pathLst>
                <a:path w="8560191" h="4438031">
                  <a:moveTo>
                    <a:pt x="0" y="0"/>
                  </a:moveTo>
                  <a:lnTo>
                    <a:pt x="0" y="4438031"/>
                  </a:lnTo>
                  <a:lnTo>
                    <a:pt x="8560191" y="4438031"/>
                  </a:lnTo>
                  <a:lnTo>
                    <a:pt x="8560191" y="0"/>
                  </a:lnTo>
                  <a:lnTo>
                    <a:pt x="0" y="0"/>
                  </a:lnTo>
                  <a:close/>
                  <a:moveTo>
                    <a:pt x="8499231" y="4377072"/>
                  </a:moveTo>
                  <a:lnTo>
                    <a:pt x="59690" y="4377072"/>
                  </a:lnTo>
                  <a:lnTo>
                    <a:pt x="59690" y="59690"/>
                  </a:lnTo>
                  <a:lnTo>
                    <a:pt x="8499231" y="59690"/>
                  </a:lnTo>
                  <a:lnTo>
                    <a:pt x="8499231" y="4377072"/>
                  </a:lnTo>
                  <a:close/>
                </a:path>
              </a:pathLst>
            </a:custGeom>
            <a:solidFill>
              <a:srgbClr val="EBA2A2"/>
            </a:solidFill>
          </p:spPr>
        </p:sp>
      </p:grpSp>
      <p:pic>
        <p:nvPicPr>
          <p:cNvPr id="4" name="Picture 4"/>
          <p:cNvPicPr>
            <a:picLocks noChangeAspect="1"/>
          </p:cNvPicPr>
          <p:nvPr/>
        </p:nvPicPr>
        <p:blipFill>
          <a:blip r:embed="rId2"/>
          <a:srcRect/>
          <a:stretch>
            <a:fillRect/>
          </a:stretch>
        </p:blipFill>
        <p:spPr>
          <a:xfrm rot="6081395">
            <a:off x="-795946" y="6822161"/>
            <a:ext cx="4207029" cy="3221385"/>
          </a:xfrm>
          <a:prstGeom prst="rect">
            <a:avLst/>
          </a:prstGeom>
        </p:spPr>
      </p:pic>
      <p:sp>
        <p:nvSpPr>
          <p:cNvPr id="5" name="TextBox 5"/>
          <p:cNvSpPr txBox="1"/>
          <p:nvPr/>
        </p:nvSpPr>
        <p:spPr>
          <a:xfrm>
            <a:off x="629226" y="2087129"/>
            <a:ext cx="16534557" cy="1102866"/>
          </a:xfrm>
          <a:prstGeom prst="rect">
            <a:avLst/>
          </a:prstGeom>
        </p:spPr>
        <p:txBody>
          <a:bodyPr wrap="square" lIns="0" tIns="0" rIns="0" bIns="0" rtlCol="0" anchor="t">
            <a:spAutoFit/>
          </a:bodyPr>
          <a:lstStyle/>
          <a:p>
            <a:pPr algn="ctr">
              <a:lnSpc>
                <a:spcPts val="8640"/>
              </a:lnSpc>
            </a:pPr>
            <a:r>
              <a:rPr lang="en-US" sz="5500" b="1" spc="-72" dirty="0" smtClean="0">
                <a:solidFill>
                  <a:schemeClr val="tx1">
                    <a:lumMod val="95000"/>
                    <a:lumOff val="5000"/>
                  </a:schemeClr>
                </a:solidFill>
                <a:latin typeface="Arial" panose="020B0604020202020204" pitchFamily="34" charset="0"/>
                <a:cs typeface="Arial" panose="020B0604020202020204" pitchFamily="34" charset="0"/>
              </a:rPr>
              <a:t>Nguyên nhân cuộc khởi nghĩa</a:t>
            </a:r>
            <a:endParaRPr lang="en-US" sz="5500" b="1" spc="-72"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9" name="Picture 9"/>
          <p:cNvPicPr>
            <a:picLocks noChangeAspect="1"/>
          </p:cNvPicPr>
          <p:nvPr/>
        </p:nvPicPr>
        <p:blipFill>
          <a:blip r:embed="rId3"/>
          <a:srcRect/>
          <a:stretch>
            <a:fillRect/>
          </a:stretch>
        </p:blipFill>
        <p:spPr>
          <a:xfrm rot="3917250">
            <a:off x="16572645" y="8823259"/>
            <a:ext cx="992308" cy="1166119"/>
          </a:xfrm>
          <a:prstGeom prst="rect">
            <a:avLst/>
          </a:prstGeom>
        </p:spPr>
      </p:pic>
      <p:pic>
        <p:nvPicPr>
          <p:cNvPr id="10" name="Picture 10"/>
          <p:cNvPicPr>
            <a:picLocks noChangeAspect="1"/>
          </p:cNvPicPr>
          <p:nvPr/>
        </p:nvPicPr>
        <p:blipFill>
          <a:blip r:embed="rId3"/>
          <a:srcRect/>
          <a:stretch>
            <a:fillRect/>
          </a:stretch>
        </p:blipFill>
        <p:spPr>
          <a:xfrm rot="941436">
            <a:off x="14783662" y="7389061"/>
            <a:ext cx="2342861" cy="2479217"/>
          </a:xfrm>
          <a:prstGeom prst="rect">
            <a:avLst/>
          </a:prstGeom>
        </p:spPr>
      </p:pic>
      <p:sp>
        <p:nvSpPr>
          <p:cNvPr id="11" name="Rectangle 10"/>
          <p:cNvSpPr/>
          <p:nvPr/>
        </p:nvSpPr>
        <p:spPr>
          <a:xfrm>
            <a:off x="2229426" y="3434055"/>
            <a:ext cx="14554200" cy="4580741"/>
          </a:xfrm>
          <a:prstGeom prst="rect">
            <a:avLst/>
          </a:prstGeom>
        </p:spPr>
        <p:txBody>
          <a:bodyPr wrap="square">
            <a:spAutoFit/>
          </a:bodyPr>
          <a:lstStyle/>
          <a:p>
            <a:pPr marL="685800" indent="-685800" algn="just">
              <a:lnSpc>
                <a:spcPts val="7200"/>
              </a:lnSpc>
              <a:buFont typeface="Arial" panose="020B0604020202020204" pitchFamily="34" charset="0"/>
              <a:buChar char="•"/>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Từ đầu thế kỉ VI, nhà Lương siết chặt ách cai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trị.</a:t>
            </a:r>
          </a:p>
          <a:p>
            <a:pPr marL="685800" indent="-685800" algn="just">
              <a:lnSpc>
                <a:spcPts val="7200"/>
              </a:lnSpc>
              <a:buFont typeface="Arial" panose="020B0604020202020204" pitchFamily="34" charset="0"/>
              <a:buChar char="•"/>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Mâu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thuẫn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xảy ra giữa người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Việt với chính quyền phong kiến phương Bắc. </a:t>
            </a:r>
            <a:endPar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200"/>
              </a:lnSpc>
              <a:buFont typeface="Arial" panose="020B0604020202020204" pitchFamily="34" charset="0"/>
              <a:buChar char="•"/>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Mùa xuân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năm 542, Lý Bí đã lãnh đạo người Việt nổi dậy khởi nghĩa. </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4572000" y="876300"/>
            <a:ext cx="9906000" cy="1333698"/>
          </a:xfrm>
          <a:prstGeom prst="rect">
            <a:avLst/>
          </a:prstGeom>
        </p:spPr>
      </p:pic>
      <p:grpSp>
        <p:nvGrpSpPr>
          <p:cNvPr id="11" name="Group 11"/>
          <p:cNvGrpSpPr/>
          <p:nvPr/>
        </p:nvGrpSpPr>
        <p:grpSpPr>
          <a:xfrm>
            <a:off x="609599" y="2550745"/>
            <a:ext cx="1054517" cy="1053199"/>
            <a:chOff x="0" y="0"/>
            <a:chExt cx="1406023" cy="1404265"/>
          </a:xfrm>
        </p:grpSpPr>
        <p:pic>
          <p:nvPicPr>
            <p:cNvPr id="12" name="Picture 12"/>
            <p:cNvPicPr>
              <a:picLocks noChangeAspect="1"/>
            </p:cNvPicPr>
            <p:nvPr/>
          </p:nvPicPr>
          <p:blipFill>
            <a:blip r:embed="rId3"/>
            <a:srcRect/>
            <a:stretch>
              <a:fillRect/>
            </a:stretch>
          </p:blipFill>
          <p:spPr>
            <a:xfrm>
              <a:off x="0" y="0"/>
              <a:ext cx="1406023" cy="1404265"/>
            </a:xfrm>
            <a:prstGeom prst="rect">
              <a:avLst/>
            </a:prstGeom>
          </p:spPr>
        </p:pic>
        <p:grpSp>
          <p:nvGrpSpPr>
            <p:cNvPr id="13" name="Group 13"/>
            <p:cNvGrpSpPr/>
            <p:nvPr/>
          </p:nvGrpSpPr>
          <p:grpSpPr>
            <a:xfrm>
              <a:off x="238094" y="237215"/>
              <a:ext cx="929835" cy="92983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BD8"/>
              </a:solidFill>
            </p:spPr>
          </p:sp>
        </p:grpSp>
      </p:grpSp>
      <p:grpSp>
        <p:nvGrpSpPr>
          <p:cNvPr id="15" name="Group 15"/>
          <p:cNvGrpSpPr/>
          <p:nvPr/>
        </p:nvGrpSpPr>
        <p:grpSpPr>
          <a:xfrm>
            <a:off x="609599" y="4554693"/>
            <a:ext cx="1054517" cy="1053199"/>
            <a:chOff x="0" y="0"/>
            <a:chExt cx="1406023" cy="1404265"/>
          </a:xfrm>
        </p:grpSpPr>
        <p:pic>
          <p:nvPicPr>
            <p:cNvPr id="16" name="Picture 16"/>
            <p:cNvPicPr>
              <a:picLocks noChangeAspect="1"/>
            </p:cNvPicPr>
            <p:nvPr/>
          </p:nvPicPr>
          <p:blipFill>
            <a:blip r:embed="rId3"/>
            <a:srcRect/>
            <a:stretch>
              <a:fillRect/>
            </a:stretch>
          </p:blipFill>
          <p:spPr>
            <a:xfrm>
              <a:off x="0" y="0"/>
              <a:ext cx="1406023" cy="1404265"/>
            </a:xfrm>
            <a:prstGeom prst="rect">
              <a:avLst/>
            </a:prstGeom>
          </p:spPr>
        </p:pic>
        <p:grpSp>
          <p:nvGrpSpPr>
            <p:cNvPr id="17" name="Group 17"/>
            <p:cNvGrpSpPr/>
            <p:nvPr/>
          </p:nvGrpSpPr>
          <p:grpSpPr>
            <a:xfrm>
              <a:off x="238094" y="237215"/>
              <a:ext cx="929835" cy="929835"/>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BD8"/>
              </a:solidFill>
            </p:spPr>
          </p:sp>
        </p:grpSp>
      </p:grpSp>
      <p:grpSp>
        <p:nvGrpSpPr>
          <p:cNvPr id="19" name="Group 19"/>
          <p:cNvGrpSpPr/>
          <p:nvPr/>
        </p:nvGrpSpPr>
        <p:grpSpPr>
          <a:xfrm>
            <a:off x="609599" y="6788425"/>
            <a:ext cx="1054517" cy="1053199"/>
            <a:chOff x="0" y="0"/>
            <a:chExt cx="1406023" cy="1404265"/>
          </a:xfrm>
        </p:grpSpPr>
        <p:pic>
          <p:nvPicPr>
            <p:cNvPr id="20" name="Picture 20"/>
            <p:cNvPicPr>
              <a:picLocks noChangeAspect="1"/>
            </p:cNvPicPr>
            <p:nvPr/>
          </p:nvPicPr>
          <p:blipFill>
            <a:blip r:embed="rId3"/>
            <a:srcRect/>
            <a:stretch>
              <a:fillRect/>
            </a:stretch>
          </p:blipFill>
          <p:spPr>
            <a:xfrm>
              <a:off x="0" y="0"/>
              <a:ext cx="1406023" cy="1404265"/>
            </a:xfrm>
            <a:prstGeom prst="rect">
              <a:avLst/>
            </a:prstGeom>
          </p:spPr>
        </p:pic>
        <p:grpSp>
          <p:nvGrpSpPr>
            <p:cNvPr id="21" name="Group 21"/>
            <p:cNvGrpSpPr/>
            <p:nvPr/>
          </p:nvGrpSpPr>
          <p:grpSpPr>
            <a:xfrm>
              <a:off x="238094" y="237215"/>
              <a:ext cx="929835" cy="929835"/>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BD8"/>
              </a:solidFill>
            </p:spPr>
          </p:sp>
        </p:grpSp>
      </p:grpSp>
      <p:sp>
        <p:nvSpPr>
          <p:cNvPr id="23" name="TextBox 2"/>
          <p:cNvSpPr txBox="1"/>
          <p:nvPr/>
        </p:nvSpPr>
        <p:spPr>
          <a:xfrm>
            <a:off x="4572000" y="723900"/>
            <a:ext cx="9906000" cy="1333698"/>
          </a:xfrm>
          <a:prstGeom prst="rect">
            <a:avLst/>
          </a:prstGeom>
        </p:spPr>
        <p:txBody>
          <a:bodyPr wrap="square" lIns="0" tIns="0" rIns="0" bIns="0" rtlCol="0" anchor="t">
            <a:spAutoFit/>
          </a:bodyPr>
          <a:lstStyle/>
          <a:p>
            <a:pPr marL="0" lvl="0" indent="0" algn="ctr">
              <a:lnSpc>
                <a:spcPts val="10400"/>
              </a:lnSpc>
            </a:pPr>
            <a:r>
              <a:rPr lang="en-US" sz="5300" b="1" dirty="0" smtClean="0">
                <a:solidFill>
                  <a:srgbClr val="BA3B61"/>
                </a:solidFill>
                <a:latin typeface="Arial" panose="020B0604020202020204" pitchFamily="34" charset="0"/>
                <a:cs typeface="Arial" panose="020B0604020202020204" pitchFamily="34" charset="0"/>
              </a:rPr>
              <a:t>Diễn biến cuộc khởi nghĩa </a:t>
            </a:r>
            <a:endParaRPr lang="en-US" sz="5300" b="1" dirty="0">
              <a:solidFill>
                <a:srgbClr val="BA3B61"/>
              </a:solidFill>
              <a:latin typeface="Arial" panose="020B0604020202020204" pitchFamily="34" charset="0"/>
              <a:cs typeface="Arial" panose="020B0604020202020204" pitchFamily="34" charset="0"/>
            </a:endParaRPr>
          </a:p>
        </p:txBody>
      </p:sp>
      <p:sp>
        <p:nvSpPr>
          <p:cNvPr id="24" name="Rectangle 23"/>
          <p:cNvSpPr/>
          <p:nvPr/>
        </p:nvSpPr>
        <p:spPr>
          <a:xfrm>
            <a:off x="2282191" y="4340218"/>
            <a:ext cx="15842523" cy="1887696"/>
          </a:xfrm>
          <a:prstGeom prst="rect">
            <a:avLst/>
          </a:prstGeom>
        </p:spPr>
        <p:txBody>
          <a:bodyPr wrap="square">
            <a:spAutoFit/>
          </a:bodyPr>
          <a:lstStyle/>
          <a:p>
            <a:pPr algn="just">
              <a:lnSpc>
                <a:spcPts val="7000"/>
              </a:lnSpc>
            </a:pPr>
            <a:r>
              <a:rPr lang="vi-VN" sz="5000" dirty="0">
                <a:solidFill>
                  <a:srgbClr val="000000"/>
                </a:solidFill>
                <a:ea typeface="Calibri" panose="020F0502020204030204" pitchFamily="34" charset="0"/>
                <a:cs typeface="Arial" panose="020B0604020202020204" pitchFamily="34" charset="0"/>
              </a:rPr>
              <a:t>Năm 545, quân Lương </a:t>
            </a:r>
            <a:r>
              <a:rPr lang="vi-VN" sz="5000" dirty="0" smtClean="0">
                <a:solidFill>
                  <a:srgbClr val="000000"/>
                </a:solidFill>
                <a:ea typeface="Calibri" panose="020F0502020204030204" pitchFamily="34" charset="0"/>
                <a:cs typeface="Arial" panose="020B0604020202020204" pitchFamily="34" charset="0"/>
              </a:rPr>
              <a:t>ti</a:t>
            </a:r>
            <a:r>
              <a:rPr lang="en-US"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ế</a:t>
            </a:r>
            <a:r>
              <a:rPr lang="vi-VN" sz="5000" dirty="0" smtClean="0">
                <a:solidFill>
                  <a:srgbClr val="000000"/>
                </a:solidFill>
                <a:ea typeface="Calibri" panose="020F0502020204030204" pitchFamily="34" charset="0"/>
                <a:cs typeface="Arial" panose="020B0604020202020204" pitchFamily="34" charset="0"/>
              </a:rPr>
              <a:t>n đánh. Lý </a:t>
            </a:r>
            <a:r>
              <a:rPr lang="vi-VN" sz="5000" dirty="0">
                <a:solidFill>
                  <a:srgbClr val="000000"/>
                </a:solidFill>
                <a:ea typeface="Calibri" panose="020F0502020204030204" pitchFamily="34" charset="0"/>
                <a:cs typeface="Arial" panose="020B0604020202020204" pitchFamily="34" charset="0"/>
              </a:rPr>
              <a:t>Nam </a:t>
            </a:r>
            <a:r>
              <a:rPr lang="vi-VN" sz="5000" dirty="0" smtClean="0">
                <a:solidFill>
                  <a:srgbClr val="000000"/>
                </a:solidFill>
                <a:ea typeface="Calibri" panose="020F0502020204030204" pitchFamily="34" charset="0"/>
                <a:cs typeface="Arial" panose="020B0604020202020204" pitchFamily="34" charset="0"/>
              </a:rPr>
              <a:t>Đề</a:t>
            </a:r>
            <a:r>
              <a:rPr lang="en-US" sz="5000" dirty="0" smtClean="0">
                <a:solidFill>
                  <a:srgbClr val="000000"/>
                </a:solidFill>
                <a:ea typeface="Calibri" panose="020F0502020204030204" pitchFamily="34" charset="0"/>
                <a:cs typeface="Arial" panose="020B0604020202020204" pitchFamily="34" charset="0"/>
              </a:rPr>
              <a:t> </a:t>
            </a:r>
            <a:r>
              <a:rPr lang="vi-VN" sz="5000" dirty="0" smtClean="0">
                <a:solidFill>
                  <a:srgbClr val="000000"/>
                </a:solidFill>
                <a:ea typeface="Calibri" panose="020F0502020204030204" pitchFamily="34" charset="0"/>
                <a:cs typeface="Arial" panose="020B0604020202020204" pitchFamily="34" charset="0"/>
              </a:rPr>
              <a:t>giao </a:t>
            </a:r>
            <a:r>
              <a:rPr lang="vi-VN" sz="5000" dirty="0">
                <a:solidFill>
                  <a:srgbClr val="000000"/>
                </a:solidFill>
                <a:ea typeface="Calibri" panose="020F0502020204030204" pitchFamily="34" charset="0"/>
                <a:cs typeface="Arial" panose="020B0604020202020204" pitchFamily="34" charset="0"/>
              </a:rPr>
              <a:t>quyền chỉ huy cho Triệu Quang </a:t>
            </a:r>
            <a:r>
              <a:rPr lang="vi-VN" sz="5000" dirty="0" smtClean="0">
                <a:solidFill>
                  <a:srgbClr val="000000"/>
                </a:solidFill>
                <a:ea typeface="Calibri" panose="020F0502020204030204" pitchFamily="34" charset="0"/>
                <a:cs typeface="Arial" panose="020B0604020202020204" pitchFamily="34" charset="0"/>
              </a:rPr>
              <a:t>Phục</a:t>
            </a:r>
            <a:r>
              <a:rPr lang="en-US" sz="5000" dirty="0" smtClean="0">
                <a:solidFill>
                  <a:srgbClr val="000000"/>
                </a:solidFill>
                <a:ea typeface="Calibri" panose="020F0502020204030204" pitchFamily="34" charset="0"/>
                <a:cs typeface="Arial" panose="020B0604020202020204" pitchFamily="34" charset="0"/>
              </a:rPr>
              <a:t>.</a:t>
            </a:r>
            <a:endParaRPr lang="en-US" sz="5000" dirty="0">
              <a:latin typeface="Arial" panose="020B0604020202020204" pitchFamily="34" charset="0"/>
              <a:cs typeface="Arial" panose="020B0604020202020204" pitchFamily="34" charset="0"/>
            </a:endParaRPr>
          </a:p>
        </p:txBody>
      </p:sp>
      <p:sp>
        <p:nvSpPr>
          <p:cNvPr id="25" name="Rectangle 24"/>
          <p:cNvSpPr/>
          <p:nvPr/>
        </p:nvSpPr>
        <p:spPr>
          <a:xfrm>
            <a:off x="2293076" y="2289280"/>
            <a:ext cx="15842523" cy="1887696"/>
          </a:xfrm>
          <a:prstGeom prst="rect">
            <a:avLst/>
          </a:prstGeom>
        </p:spPr>
        <p:txBody>
          <a:bodyPr wrap="square">
            <a:spAutoFit/>
          </a:bodyPr>
          <a:lstStyle/>
          <a:p>
            <a:pPr algn="just">
              <a:lnSpc>
                <a:spcPts val="7000"/>
              </a:lnSpc>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Năm 542, Lý Bí đã lãnh đạo người Việt nổi dậy khởi nghĩa. Năm 544 nước Vạn Xuân thành lập.</a:t>
            </a:r>
            <a:endParaRPr lang="en-US" sz="5000" dirty="0">
              <a:latin typeface="Arial" panose="020B0604020202020204" pitchFamily="34" charset="0"/>
              <a:cs typeface="Arial" panose="020B0604020202020204" pitchFamily="34" charset="0"/>
            </a:endParaRPr>
          </a:p>
        </p:txBody>
      </p:sp>
      <p:sp>
        <p:nvSpPr>
          <p:cNvPr id="27" name="Rectangle 26"/>
          <p:cNvSpPr/>
          <p:nvPr/>
        </p:nvSpPr>
        <p:spPr>
          <a:xfrm>
            <a:off x="2140677" y="6499416"/>
            <a:ext cx="15842523" cy="1631216"/>
          </a:xfrm>
          <a:prstGeom prst="rect">
            <a:avLst/>
          </a:prstGeom>
        </p:spPr>
        <p:txBody>
          <a:bodyPr wrap="square">
            <a:spAutoFit/>
          </a:bodyPr>
          <a:lstStyle/>
          <a:p>
            <a:pPr algn="just"/>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Năm 550, cuộc kháng chiến thắng lợi,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Triệu Quang Phục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lên làm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vua.</a:t>
            </a:r>
            <a:endParaRPr lang="en-US" sz="5000" dirty="0">
              <a:latin typeface="Arial" panose="020B0604020202020204" pitchFamily="34" charset="0"/>
              <a:cs typeface="Arial" panose="020B0604020202020204" pitchFamily="34" charset="0"/>
            </a:endParaRPr>
          </a:p>
        </p:txBody>
      </p:sp>
      <p:grpSp>
        <p:nvGrpSpPr>
          <p:cNvPr id="28" name="Group 19"/>
          <p:cNvGrpSpPr/>
          <p:nvPr/>
        </p:nvGrpSpPr>
        <p:grpSpPr>
          <a:xfrm>
            <a:off x="609599" y="8677631"/>
            <a:ext cx="1054517" cy="1053199"/>
            <a:chOff x="0" y="0"/>
            <a:chExt cx="1406023" cy="1404265"/>
          </a:xfrm>
        </p:grpSpPr>
        <p:pic>
          <p:nvPicPr>
            <p:cNvPr id="29" name="Picture 20"/>
            <p:cNvPicPr>
              <a:picLocks noChangeAspect="1"/>
            </p:cNvPicPr>
            <p:nvPr/>
          </p:nvPicPr>
          <p:blipFill>
            <a:blip r:embed="rId3"/>
            <a:srcRect/>
            <a:stretch>
              <a:fillRect/>
            </a:stretch>
          </p:blipFill>
          <p:spPr>
            <a:xfrm>
              <a:off x="0" y="0"/>
              <a:ext cx="1406023" cy="1404265"/>
            </a:xfrm>
            <a:prstGeom prst="rect">
              <a:avLst/>
            </a:prstGeom>
          </p:spPr>
        </p:pic>
        <p:grpSp>
          <p:nvGrpSpPr>
            <p:cNvPr id="30" name="Group 21"/>
            <p:cNvGrpSpPr/>
            <p:nvPr/>
          </p:nvGrpSpPr>
          <p:grpSpPr>
            <a:xfrm>
              <a:off x="238094" y="237215"/>
              <a:ext cx="929835" cy="929835"/>
              <a:chOff x="0" y="0"/>
              <a:chExt cx="6350000" cy="6350000"/>
            </a:xfrm>
          </p:grpSpPr>
          <p:sp>
            <p:nvSpPr>
              <p:cNvPr id="31"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BD8"/>
              </a:solidFill>
            </p:spPr>
          </p:sp>
        </p:grpSp>
      </p:grpSp>
      <p:sp>
        <p:nvSpPr>
          <p:cNvPr id="32" name="Rectangle 31"/>
          <p:cNvSpPr/>
          <p:nvPr/>
        </p:nvSpPr>
        <p:spPr>
          <a:xfrm>
            <a:off x="2140677" y="8388622"/>
            <a:ext cx="15842523" cy="1631216"/>
          </a:xfrm>
          <a:prstGeom prst="rect">
            <a:avLst/>
          </a:prstGeom>
        </p:spPr>
        <p:txBody>
          <a:bodyPr wrap="square">
            <a:spAutoFit/>
          </a:bodyPr>
          <a:lstStyle/>
          <a:p>
            <a:pPr algn="just"/>
            <a:r>
              <a:rPr lang="vi-VN" sz="5000" dirty="0">
                <a:solidFill>
                  <a:srgbClr val="000000"/>
                </a:solidFill>
                <a:ea typeface="Calibri" panose="020F0502020204030204" pitchFamily="34" charset="0"/>
                <a:cs typeface="Arial" panose="020B0604020202020204" pitchFamily="34" charset="0"/>
              </a:rPr>
              <a:t>Đầu thế kỉ VII, nhà Tùy đưa quân sang xâm </a:t>
            </a:r>
            <a:r>
              <a:rPr lang="vi-VN" sz="5000" dirty="0" smtClean="0">
                <a:solidFill>
                  <a:srgbClr val="000000"/>
                </a:solidFill>
                <a:ea typeface="Calibri" panose="020F0502020204030204" pitchFamily="34" charset="0"/>
                <a:cs typeface="Arial" panose="020B0604020202020204" pitchFamily="34" charset="0"/>
              </a:rPr>
              <a:t>lược</a:t>
            </a:r>
            <a:r>
              <a:rPr lang="en-US" sz="5000" dirty="0" smtClean="0">
                <a:solidFill>
                  <a:srgbClr val="000000"/>
                </a:solidFill>
                <a:ea typeface="Calibri" panose="020F0502020204030204" pitchFamily="34" charset="0"/>
                <a:cs typeface="Arial" panose="020B0604020202020204" pitchFamily="34" charset="0"/>
              </a:rPr>
              <a:t>,</a:t>
            </a:r>
            <a:r>
              <a:rPr lang="vi-VN" sz="5000" dirty="0" smtClean="0">
                <a:solidFill>
                  <a:srgbClr val="000000"/>
                </a:solidFill>
                <a:ea typeface="Calibri" panose="020F0502020204030204" pitchFamily="34" charset="0"/>
                <a:cs typeface="Arial" panose="020B0604020202020204" pitchFamily="34" charset="0"/>
              </a:rPr>
              <a:t> </a:t>
            </a:r>
            <a:r>
              <a:rPr lang="vi-VN" sz="5000" dirty="0">
                <a:solidFill>
                  <a:srgbClr val="000000"/>
                </a:solidFill>
                <a:ea typeface="Calibri" panose="020F0502020204030204" pitchFamily="34" charset="0"/>
                <a:cs typeface="Arial" panose="020B0604020202020204" pitchFamily="34" charset="0"/>
              </a:rPr>
              <a:t>nước Vạn Xuân chấm dứt.</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7"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sp>
        <p:nvSpPr>
          <p:cNvPr id="3" name="AutoShape 3"/>
          <p:cNvSpPr/>
          <p:nvPr/>
        </p:nvSpPr>
        <p:spPr>
          <a:xfrm>
            <a:off x="5105400" y="2954944"/>
            <a:ext cx="12342828" cy="2819400"/>
          </a:xfrm>
          <a:prstGeom prst="rect">
            <a:avLst/>
          </a:prstGeom>
          <a:solidFill>
            <a:srgbClr val="FFD5DD"/>
          </a:solidFill>
        </p:spPr>
      </p:sp>
      <p:sp>
        <p:nvSpPr>
          <p:cNvPr id="10" name="TextBox 8"/>
          <p:cNvSpPr txBox="1"/>
          <p:nvPr/>
        </p:nvSpPr>
        <p:spPr>
          <a:xfrm>
            <a:off x="0" y="1503468"/>
            <a:ext cx="18288000" cy="1102866"/>
          </a:xfrm>
          <a:prstGeom prst="rect">
            <a:avLst/>
          </a:prstGeom>
        </p:spPr>
        <p:txBody>
          <a:bodyPr wrap="square" lIns="0" tIns="0" rIns="0" bIns="0" rtlCol="0" anchor="t">
            <a:spAutoFit/>
          </a:bodyPr>
          <a:lstStyle/>
          <a:p>
            <a:pPr algn="ctr">
              <a:lnSpc>
                <a:spcPts val="8550"/>
              </a:lnSpc>
            </a:pPr>
            <a:r>
              <a:rPr lang="en-US" sz="5500" b="1" dirty="0" smtClean="0">
                <a:solidFill>
                  <a:srgbClr val="373235"/>
                </a:solidFill>
                <a:latin typeface="Arial" panose="020B0604020202020204" pitchFamily="34" charset="0"/>
                <a:cs typeface="Arial" panose="020B0604020202020204" pitchFamily="34" charset="0"/>
              </a:rPr>
              <a:t>Ý nghĩa của cuộc khởi nghĩa</a:t>
            </a:r>
            <a:endParaRPr lang="en-US" sz="5500" b="1" dirty="0">
              <a:solidFill>
                <a:srgbClr val="373235"/>
              </a:solidFill>
              <a:latin typeface="Arial" panose="020B0604020202020204" pitchFamily="34" charset="0"/>
              <a:cs typeface="Arial" panose="020B0604020202020204" pitchFamily="34" charset="0"/>
            </a:endParaRPr>
          </a:p>
        </p:txBody>
      </p:sp>
      <p:sp>
        <p:nvSpPr>
          <p:cNvPr id="11" name="Rectangle 10"/>
          <p:cNvSpPr/>
          <p:nvPr/>
        </p:nvSpPr>
        <p:spPr>
          <a:xfrm>
            <a:off x="5676507" y="3010427"/>
            <a:ext cx="11200614" cy="2708434"/>
          </a:xfrm>
          <a:prstGeom prst="rect">
            <a:avLst/>
          </a:prstGeom>
        </p:spPr>
        <p:txBody>
          <a:bodyPr wrap="square">
            <a:spAutoFit/>
          </a:bodyPr>
          <a:lstStyle/>
          <a:p>
            <a:pPr algn="just">
              <a:lnSpc>
                <a:spcPts val="6800"/>
              </a:lnSpc>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Là biểu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tượng cho tinh thần đấu tranh anh dũng vì mục tiêu hàng đầu là độc lập, tự chủ của người Việt.</a:t>
            </a:r>
            <a:endParaRPr lang="en-US" sz="5000" dirty="0">
              <a:latin typeface="Arial" panose="020B0604020202020204" pitchFamily="34" charset="0"/>
              <a:cs typeface="Arial" panose="020B0604020202020204" pitchFamily="34" charset="0"/>
            </a:endParaRPr>
          </a:p>
        </p:txBody>
      </p:sp>
      <p:sp>
        <p:nvSpPr>
          <p:cNvPr id="12" name="AutoShape 3"/>
          <p:cNvSpPr/>
          <p:nvPr/>
        </p:nvSpPr>
        <p:spPr>
          <a:xfrm>
            <a:off x="2971800" y="6438899"/>
            <a:ext cx="13487400" cy="2971801"/>
          </a:xfrm>
          <a:prstGeom prst="rect">
            <a:avLst/>
          </a:prstGeom>
          <a:solidFill>
            <a:srgbClr val="FFD5DD"/>
          </a:solidFill>
        </p:spPr>
      </p:sp>
      <p:sp>
        <p:nvSpPr>
          <p:cNvPr id="13" name="Rectangle 12"/>
          <p:cNvSpPr/>
          <p:nvPr/>
        </p:nvSpPr>
        <p:spPr>
          <a:xfrm>
            <a:off x="3333553" y="6575265"/>
            <a:ext cx="12763893" cy="2708434"/>
          </a:xfrm>
          <a:prstGeom prst="rect">
            <a:avLst/>
          </a:prstGeom>
        </p:spPr>
        <p:txBody>
          <a:bodyPr wrap="square">
            <a:spAutoFit/>
          </a:bodyPr>
          <a:lstStyle/>
          <a:p>
            <a:pPr algn="just">
              <a:lnSpc>
                <a:spcPts val="68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Đ</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ể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lại những bài học quý báu về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tinh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thần kháng chiến kiên trì, cách đánh du kích sáng tạo cho lịch sử dân tộc Việt Nam sau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này.</a:t>
            </a:r>
            <a:endParaRPr lang="en-US" sz="5000" dirty="0">
              <a:latin typeface="Arial" panose="020B0604020202020204" pitchFamily="34" charset="0"/>
              <a:cs typeface="Arial" panose="020B0604020202020204" pitchFamily="34" charset="0"/>
            </a:endParaRPr>
          </a:p>
        </p:txBody>
      </p:sp>
      <p:pic>
        <p:nvPicPr>
          <p:cNvPr id="14" name="Picture 6">
            <a:extLst>
              <a:ext uri="{FF2B5EF4-FFF2-40B4-BE49-F238E27FC236}">
                <a16:creationId xmlns="" xmlns:a16="http://schemas.microsoft.com/office/drawing/2014/main" id="{B9B94BCD-4AB6-4A6D-A4A9-D2568BBF8B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257629" y="2916844"/>
            <a:ext cx="4464246" cy="7109671"/>
          </a:xfrm>
          <a:prstGeom prst="rect">
            <a:avLst/>
          </a:prstGeom>
        </p:spPr>
      </p:pic>
      <p:pic>
        <p:nvPicPr>
          <p:cNvPr id="15"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885735" y="8191500"/>
            <a:ext cx="1982772" cy="17484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E7DF"/>
        </a:solidFill>
        <a:effectLst/>
      </p:bgPr>
    </p:bg>
    <p:spTree>
      <p:nvGrpSpPr>
        <p:cNvPr id="1" name=""/>
        <p:cNvGrpSpPr/>
        <p:nvPr/>
      </p:nvGrpSpPr>
      <p:grpSpPr>
        <a:xfrm>
          <a:off x="0" y="0"/>
          <a:ext cx="0" cy="0"/>
          <a:chOff x="0" y="0"/>
          <a:chExt cx="0" cy="0"/>
        </a:xfrm>
      </p:grpSpPr>
      <p:sp>
        <p:nvSpPr>
          <p:cNvPr id="2" name="TextBox 2"/>
          <p:cNvSpPr txBox="1"/>
          <p:nvPr/>
        </p:nvSpPr>
        <p:spPr>
          <a:xfrm>
            <a:off x="2286000" y="2554138"/>
            <a:ext cx="14935200" cy="6283771"/>
          </a:xfrm>
          <a:prstGeom prst="rect">
            <a:avLst/>
          </a:prstGeom>
        </p:spPr>
        <p:txBody>
          <a:bodyPr wrap="square" lIns="0" tIns="0" rIns="0" bIns="0" rtlCol="0" anchor="t">
            <a:spAutoFit/>
          </a:bodyPr>
          <a:lstStyle/>
          <a:p>
            <a:pPr algn="just">
              <a:lnSpc>
                <a:spcPts val="7000"/>
              </a:lnSpc>
            </a:pPr>
            <a:r>
              <a:rPr lang="vi-VN" sz="5000" dirty="0" smtClean="0">
                <a:solidFill>
                  <a:srgbClr val="CD6A59"/>
                </a:solidFill>
                <a:cs typeface="Arial" panose="020B0604020202020204" pitchFamily="34" charset="0"/>
              </a:rPr>
              <a:t>Chủ </a:t>
            </a:r>
            <a:r>
              <a:rPr lang="vi-VN" sz="5000" dirty="0">
                <a:solidFill>
                  <a:srgbClr val="CD6A59"/>
                </a:solidFill>
                <a:cs typeface="Arial" panose="020B0604020202020204" pitchFamily="34" charset="0"/>
              </a:rPr>
              <a:t>tịch Hồ Chí Minh từng nói: </a:t>
            </a:r>
            <a:r>
              <a:rPr lang="vi-VN" sz="5000" i="1" dirty="0">
                <a:solidFill>
                  <a:srgbClr val="CD6A59"/>
                </a:solidFill>
                <a:cs typeface="Arial" panose="020B0604020202020204" pitchFamily="34" charset="0"/>
              </a:rPr>
              <a:t>“Dân ta có một </a:t>
            </a:r>
            <a:r>
              <a:rPr lang="vi-VN" sz="5000" i="1" dirty="0" smtClean="0">
                <a:solidFill>
                  <a:srgbClr val="CD6A59"/>
                </a:solidFill>
                <a:cs typeface="Arial" panose="020B0604020202020204" pitchFamily="34" charset="0"/>
              </a:rPr>
              <a:t>l</a:t>
            </a:r>
            <a:r>
              <a:rPr lang="en-US" sz="5000" i="1" dirty="0">
                <a:solidFill>
                  <a:srgbClr val="CD6A59"/>
                </a:solidFill>
                <a:cs typeface="Arial" panose="020B0604020202020204" pitchFamily="34" charset="0"/>
              </a:rPr>
              <a:t>ò</a:t>
            </a:r>
            <a:r>
              <a:rPr lang="vi-VN" sz="5000" i="1" dirty="0" smtClean="0">
                <a:solidFill>
                  <a:srgbClr val="CD6A59"/>
                </a:solidFill>
                <a:cs typeface="Arial" panose="020B0604020202020204" pitchFamily="34" charset="0"/>
              </a:rPr>
              <a:t>ng </a:t>
            </a:r>
            <a:r>
              <a:rPr lang="vi-VN" sz="5000" i="1" dirty="0">
                <a:solidFill>
                  <a:srgbClr val="CD6A59"/>
                </a:solidFill>
                <a:cs typeface="Arial" panose="020B0604020202020204" pitchFamily="34" charset="0"/>
              </a:rPr>
              <a:t>nồng nàn yêu nước. Đó là một truyền thống quý báu của ta. Từ xưa tới nay, mỗi khi Tố quốc bị xâm lăng, thì tinh thần ấy lại sôi nổi, nó kết thành một làn sóng vô cùng mạnh mẽ, to lớn, nó lướt qua mọi sự nguy hiểm, khó khăn, nó nhấn chìm tất cả lũ bán nước và lũ cướp nước". </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flipH="1">
            <a:off x="-1046834" y="7485735"/>
            <a:ext cx="2710166" cy="320729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flipV="1">
            <a:off x="15866117" y="-439065"/>
            <a:ext cx="2710166" cy="32072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3" name="Group 3"/>
          <p:cNvGrpSpPr/>
          <p:nvPr/>
        </p:nvGrpSpPr>
        <p:grpSpPr>
          <a:xfrm>
            <a:off x="13600211" y="0"/>
            <a:ext cx="5385519" cy="10287000"/>
            <a:chOff x="0" y="0"/>
            <a:chExt cx="1821768" cy="3479800"/>
          </a:xfrm>
        </p:grpSpPr>
        <p:sp>
          <p:nvSpPr>
            <p:cNvPr id="4" name="Freeform 4"/>
            <p:cNvSpPr/>
            <p:nvPr/>
          </p:nvSpPr>
          <p:spPr>
            <a:xfrm>
              <a:off x="0" y="0"/>
              <a:ext cx="1821768" cy="3479800"/>
            </a:xfrm>
            <a:custGeom>
              <a:avLst/>
              <a:gdLst/>
              <a:ahLst/>
              <a:cxnLst/>
              <a:rect l="l" t="t" r="r" b="b"/>
              <a:pathLst>
                <a:path w="1821768" h="3479800">
                  <a:moveTo>
                    <a:pt x="1697308" y="3479800"/>
                  </a:moveTo>
                  <a:lnTo>
                    <a:pt x="124460" y="3479800"/>
                  </a:lnTo>
                  <a:cubicBezTo>
                    <a:pt x="55880" y="3479800"/>
                    <a:pt x="0" y="3423920"/>
                    <a:pt x="0" y="3355340"/>
                  </a:cubicBezTo>
                  <a:lnTo>
                    <a:pt x="0" y="124460"/>
                  </a:lnTo>
                  <a:cubicBezTo>
                    <a:pt x="0" y="55880"/>
                    <a:pt x="55880" y="0"/>
                    <a:pt x="124460" y="0"/>
                  </a:cubicBezTo>
                  <a:lnTo>
                    <a:pt x="1697308" y="0"/>
                  </a:lnTo>
                  <a:cubicBezTo>
                    <a:pt x="1765888" y="0"/>
                    <a:pt x="1821768" y="55880"/>
                    <a:pt x="1821768" y="124460"/>
                  </a:cubicBezTo>
                  <a:lnTo>
                    <a:pt x="1821768" y="3355340"/>
                  </a:lnTo>
                  <a:cubicBezTo>
                    <a:pt x="1821768" y="3423920"/>
                    <a:pt x="1765888" y="3479800"/>
                    <a:pt x="1697308" y="3479800"/>
                  </a:cubicBezTo>
                  <a:close/>
                </a:path>
              </a:pathLst>
            </a:custGeom>
            <a:solidFill>
              <a:srgbClr val="FDDBD8"/>
            </a:solidFill>
          </p:spPr>
        </p:sp>
      </p:grpSp>
      <p:pic>
        <p:nvPicPr>
          <p:cNvPr id="5" name="Picture 4"/>
          <p:cNvPicPr>
            <a:picLocks noChangeAspect="1"/>
          </p:cNvPicPr>
          <p:nvPr/>
        </p:nvPicPr>
        <p:blipFill>
          <a:blip r:embed="rId2"/>
          <a:stretch>
            <a:fillRect/>
          </a:stretch>
        </p:blipFill>
        <p:spPr>
          <a:xfrm>
            <a:off x="10957691" y="1257300"/>
            <a:ext cx="7296150" cy="830580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81000" y="1391632"/>
            <a:ext cx="10134600" cy="8171468"/>
          </a:xfrm>
          <a:prstGeom prst="rect">
            <a:avLst/>
          </a:prstGeom>
        </p:spPr>
        <p:txBody>
          <a:bodyPr wrap="square">
            <a:spAutoFit/>
          </a:bodyPr>
          <a:lstStyle/>
          <a:p>
            <a:pPr marL="685800" indent="-685800" algn="just">
              <a:lnSpc>
                <a:spcPts val="7000"/>
              </a:lnSpc>
              <a:buFont typeface="Arial" panose="020B0604020202020204" pitchFamily="34" charset="0"/>
              <a:buChar char="•"/>
            </a:pPr>
            <a:r>
              <a:rPr lang="nl-NL" sz="4500" dirty="0">
                <a:solidFill>
                  <a:srgbClr val="002060"/>
                </a:solidFill>
                <a:latin typeface="Arial" panose="020B0604020202020204" pitchFamily="34" charset="0"/>
                <a:ea typeface="Calibri" panose="020F0502020204030204" pitchFamily="34" charset="0"/>
                <a:cs typeface="Arial" panose="020B0604020202020204" pitchFamily="34" charset="0"/>
              </a:rPr>
              <a:t>Chùa Trấn Quốc, nguyên là chùa Khai quốc (mở nước). </a:t>
            </a:r>
            <a:endParaRPr lang="nl-NL" sz="4500"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000"/>
              </a:lnSpc>
              <a:buFont typeface="Arial" panose="020B0604020202020204" pitchFamily="34" charset="0"/>
              <a:buChar char="•"/>
            </a:pPr>
            <a:r>
              <a:rPr lang="en-US" sz="4500" dirty="0" smtClean="0">
                <a:solidFill>
                  <a:srgbClr val="002060"/>
                </a:solidFill>
                <a:latin typeface="Arial" panose="020B0604020202020204" pitchFamily="34" charset="0"/>
                <a:cs typeface="Arial" panose="020B0604020202020204" pitchFamily="34" charset="0"/>
              </a:rPr>
              <a:t>L</a:t>
            </a:r>
            <a:r>
              <a:rPr lang="vi-VN" sz="4500" dirty="0" smtClean="0">
                <a:solidFill>
                  <a:srgbClr val="002060"/>
                </a:solidFill>
                <a:latin typeface="Arial" panose="020B0604020202020204" pitchFamily="34" charset="0"/>
                <a:cs typeface="Arial" panose="020B0604020202020204" pitchFamily="34" charset="0"/>
              </a:rPr>
              <a:t>à </a:t>
            </a:r>
            <a:r>
              <a:rPr lang="vi-VN" sz="4500" dirty="0">
                <a:solidFill>
                  <a:srgbClr val="002060"/>
                </a:solidFill>
                <a:latin typeface="Arial" panose="020B0604020202020204" pitchFamily="34" charset="0"/>
                <a:cs typeface="Arial" panose="020B0604020202020204" pitchFamily="34" charset="0"/>
              </a:rPr>
              <a:t>nơi giúp nhân dân xua tan đi thiên tai, đem lại cuộc sống bình yên cho dân tộc. </a:t>
            </a:r>
            <a:endParaRPr lang="en-US" sz="4500" dirty="0" smtClean="0">
              <a:solidFill>
                <a:srgbClr val="002060"/>
              </a:solidFill>
              <a:latin typeface="Arial" panose="020B0604020202020204" pitchFamily="34" charset="0"/>
              <a:cs typeface="Arial" panose="020B0604020202020204" pitchFamily="34" charset="0"/>
            </a:endParaRPr>
          </a:p>
          <a:p>
            <a:pPr marL="685800" indent="-685800" algn="just">
              <a:lnSpc>
                <a:spcPts val="7000"/>
              </a:lnSpc>
              <a:buFont typeface="Arial" panose="020B0604020202020204" pitchFamily="34" charset="0"/>
              <a:buChar char="•"/>
            </a:pPr>
            <a:r>
              <a:rPr lang="vi-VN" sz="4500" dirty="0" smtClean="0">
                <a:solidFill>
                  <a:srgbClr val="002060"/>
                </a:solidFill>
                <a:latin typeface="Arial" panose="020B0604020202020204" pitchFamily="34" charset="0"/>
                <a:cs typeface="Arial" panose="020B0604020202020204" pitchFamily="34" charset="0"/>
              </a:rPr>
              <a:t>Chùa </a:t>
            </a:r>
            <a:r>
              <a:rPr lang="vi-VN" sz="4500" dirty="0">
                <a:solidFill>
                  <a:srgbClr val="002060"/>
                </a:solidFill>
                <a:latin typeface="Arial" panose="020B0604020202020204" pitchFamily="34" charset="0"/>
                <a:cs typeface="Arial" panose="020B0604020202020204" pitchFamily="34" charset="0"/>
              </a:rPr>
              <a:t>là một biểu tượng của văn hoá Phật </a:t>
            </a:r>
            <a:r>
              <a:rPr lang="vi-VN" sz="4500" dirty="0" smtClean="0">
                <a:solidFill>
                  <a:srgbClr val="002060"/>
                </a:solidFill>
                <a:latin typeface="Arial" panose="020B0604020202020204" pitchFamily="34" charset="0"/>
                <a:cs typeface="Arial" panose="020B0604020202020204" pitchFamily="34" charset="0"/>
              </a:rPr>
              <a:t>giáo</a:t>
            </a:r>
            <a:r>
              <a:rPr lang="en-US" sz="4500" dirty="0" smtClean="0">
                <a:solidFill>
                  <a:srgbClr val="002060"/>
                </a:solidFill>
                <a:latin typeface="Arial" panose="020B0604020202020204" pitchFamily="34" charset="0"/>
                <a:cs typeface="Arial" panose="020B0604020202020204" pitchFamily="34" charset="0"/>
              </a:rPr>
              <a:t>, </a:t>
            </a:r>
            <a:r>
              <a:rPr lang="vi-VN" sz="4500" dirty="0" smtClean="0">
                <a:solidFill>
                  <a:srgbClr val="002060"/>
                </a:solidFill>
                <a:latin typeface="Arial" panose="020B0604020202020204" pitchFamily="34" charset="0"/>
                <a:cs typeface="Arial" panose="020B0604020202020204" pitchFamily="34" charset="0"/>
              </a:rPr>
              <a:t>điểm </a:t>
            </a:r>
            <a:r>
              <a:rPr lang="vi-VN" sz="4500" dirty="0">
                <a:solidFill>
                  <a:srgbClr val="002060"/>
                </a:solidFill>
                <a:latin typeface="Arial" panose="020B0604020202020204" pitchFamily="34" charset="0"/>
                <a:cs typeface="Arial" panose="020B0604020202020204" pitchFamily="34" charset="0"/>
              </a:rPr>
              <a:t>tham quan nổi tiếng của du khách trong và ngoài nước mỗi khi đến Hà Nội hiện nay.</a:t>
            </a:r>
            <a:endParaRPr lang="en-US" sz="4500" dirty="0">
              <a:solidFill>
                <a:srgbClr val="00206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658600" y="4780643"/>
            <a:ext cx="6522474" cy="5526314"/>
          </a:xfrm>
          <a:prstGeom prst="rect">
            <a:avLst/>
          </a:prstGeom>
        </p:spPr>
      </p:pic>
      <p:sp>
        <p:nvSpPr>
          <p:cNvPr id="6" name="TextBox 6"/>
          <p:cNvSpPr txBox="1"/>
          <p:nvPr/>
        </p:nvSpPr>
        <p:spPr>
          <a:xfrm>
            <a:off x="0" y="1156280"/>
            <a:ext cx="18288000" cy="1795363"/>
          </a:xfrm>
          <a:prstGeom prst="rect">
            <a:avLst/>
          </a:prstGeom>
        </p:spPr>
        <p:txBody>
          <a:bodyPr wrap="square" lIns="0" tIns="0" rIns="0" bIns="0" rtlCol="0" anchor="t">
            <a:spAutoFit/>
          </a:bodyPr>
          <a:lstStyle/>
          <a:p>
            <a:pPr marL="0" lvl="0" indent="0" algn="ctr">
              <a:lnSpc>
                <a:spcPts val="7000"/>
              </a:lnSpc>
              <a:spcBef>
                <a:spcPct val="0"/>
              </a:spcBef>
            </a:pPr>
            <a:r>
              <a:rPr lang="en-US" sz="6000" b="1" u="none" spc="-83" dirty="0" smtClean="0">
                <a:solidFill>
                  <a:srgbClr val="FD6220"/>
                </a:solidFill>
                <a:latin typeface="Arial" panose="020B0604020202020204" pitchFamily="34" charset="0"/>
                <a:cs typeface="Arial" panose="020B0604020202020204" pitchFamily="34" charset="0"/>
              </a:rPr>
              <a:t>Thảo luận và trả lời câu hỏi</a:t>
            </a:r>
          </a:p>
          <a:p>
            <a:pPr marL="0" lvl="0" indent="0" algn="ctr">
              <a:lnSpc>
                <a:spcPts val="7000"/>
              </a:lnSpc>
              <a:spcBef>
                <a:spcPct val="0"/>
              </a:spcBef>
            </a:pPr>
            <a:r>
              <a:rPr lang="en-US" sz="6000" b="1" spc="-83" dirty="0" smtClean="0">
                <a:solidFill>
                  <a:srgbClr val="FD6220"/>
                </a:solidFill>
                <a:latin typeface="Arial" panose="020B0604020202020204" pitchFamily="34" charset="0"/>
                <a:cs typeface="Arial" panose="020B0604020202020204" pitchFamily="34" charset="0"/>
              </a:rPr>
              <a:t>vào Phiếu học tập số 1</a:t>
            </a:r>
            <a:endParaRPr lang="en-US" sz="6000" b="1" u="none" spc="-83" dirty="0">
              <a:solidFill>
                <a:srgbClr val="FD6220"/>
              </a:solidFill>
              <a:latin typeface="Arial" panose="020B0604020202020204" pitchFamily="34" charset="0"/>
              <a:cs typeface="Arial" panose="020B0604020202020204" pitchFamily="34" charset="0"/>
            </a:endParaRPr>
          </a:p>
        </p:txBody>
      </p:sp>
      <p:grpSp>
        <p:nvGrpSpPr>
          <p:cNvPr id="7" name="Group 7"/>
          <p:cNvGrpSpPr/>
          <p:nvPr/>
        </p:nvGrpSpPr>
        <p:grpSpPr>
          <a:xfrm>
            <a:off x="0" y="3449955"/>
            <a:ext cx="18288000" cy="160020"/>
            <a:chOff x="0" y="0"/>
            <a:chExt cx="24384000" cy="213360"/>
          </a:xfrm>
        </p:grpSpPr>
        <p:sp>
          <p:nvSpPr>
            <p:cNvPr id="8" name="AutoShape 8"/>
            <p:cNvSpPr/>
            <p:nvPr/>
          </p:nvSpPr>
          <p:spPr>
            <a:xfrm>
              <a:off x="0" y="0"/>
              <a:ext cx="8128000" cy="213360"/>
            </a:xfrm>
            <a:prstGeom prst="rect">
              <a:avLst/>
            </a:prstGeom>
            <a:solidFill>
              <a:srgbClr val="F87A64"/>
            </a:solidFill>
          </p:spPr>
        </p:sp>
        <p:sp>
          <p:nvSpPr>
            <p:cNvPr id="9" name="AutoShape 9"/>
            <p:cNvSpPr/>
            <p:nvPr/>
          </p:nvSpPr>
          <p:spPr>
            <a:xfrm>
              <a:off x="8128000" y="0"/>
              <a:ext cx="8128000" cy="213360"/>
            </a:xfrm>
            <a:prstGeom prst="rect">
              <a:avLst/>
            </a:prstGeom>
            <a:solidFill>
              <a:srgbClr val="332A25"/>
            </a:solidFill>
          </p:spPr>
        </p:sp>
        <p:sp>
          <p:nvSpPr>
            <p:cNvPr id="10" name="AutoShape 10"/>
            <p:cNvSpPr/>
            <p:nvPr/>
          </p:nvSpPr>
          <p:spPr>
            <a:xfrm>
              <a:off x="16256000" y="0"/>
              <a:ext cx="8128000" cy="213360"/>
            </a:xfrm>
            <a:prstGeom prst="rect">
              <a:avLst/>
            </a:prstGeom>
            <a:solidFill>
              <a:srgbClr val="F4B54E"/>
            </a:solidFill>
          </p:spPr>
        </p:sp>
      </p:grpSp>
      <p:sp>
        <p:nvSpPr>
          <p:cNvPr id="11" name="Rectangle 10"/>
          <p:cNvSpPr/>
          <p:nvPr/>
        </p:nvSpPr>
        <p:spPr>
          <a:xfrm>
            <a:off x="381000" y="5524500"/>
            <a:ext cx="11049000" cy="2785378"/>
          </a:xfrm>
          <a:prstGeom prst="rect">
            <a:avLst/>
          </a:prstGeom>
        </p:spPr>
        <p:txBody>
          <a:bodyPr wrap="square">
            <a:spAutoFit/>
          </a:bodyPr>
          <a:lstStyle/>
          <a:p>
            <a:pPr algn="just">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Cuộc khởi nghĩa Lý Bí mùa xuân năm 542 so với khởi nghĩa của Hai Bà Trưng có điểm gì giống và khác nhau?</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E7DE"/>
        </a:solidFill>
        <a:effectLst/>
      </p:bgPr>
    </p:bg>
    <p:spTree>
      <p:nvGrpSpPr>
        <p:cNvPr id="1" name=""/>
        <p:cNvGrpSpPr/>
        <p:nvPr/>
      </p:nvGrpSpPr>
      <p:grpSpPr>
        <a:xfrm>
          <a:off x="0" y="0"/>
          <a:ext cx="0" cy="0"/>
          <a:chOff x="0" y="0"/>
          <a:chExt cx="0" cy="0"/>
        </a:xfrm>
      </p:grpSpPr>
      <p:graphicFrame>
        <p:nvGraphicFramePr>
          <p:cNvPr id="55" name="Table 54"/>
          <p:cNvGraphicFramePr>
            <a:graphicFrameLocks noGrp="1"/>
          </p:cNvGraphicFramePr>
          <p:nvPr>
            <p:extLst>
              <p:ext uri="{D42A27DB-BD31-4B8C-83A1-F6EECF244321}">
                <p14:modId xmlns:p14="http://schemas.microsoft.com/office/powerpoint/2010/main" val="3776173402"/>
              </p:ext>
            </p:extLst>
          </p:nvPr>
        </p:nvGraphicFramePr>
        <p:xfrm>
          <a:off x="533400" y="723900"/>
          <a:ext cx="17145000" cy="9265920"/>
        </p:xfrm>
        <a:graphic>
          <a:graphicData uri="http://schemas.openxmlformats.org/drawingml/2006/table">
            <a:tbl>
              <a:tblPr firstRow="1" bandRow="1">
                <a:tableStyleId>{F5AB1C69-6EDB-4FF4-983F-18BD219EF322}</a:tableStyleId>
              </a:tblPr>
              <a:tblGrid>
                <a:gridCol w="8534400"/>
                <a:gridCol w="8610600"/>
              </a:tblGrid>
              <a:tr h="142240">
                <a:tc>
                  <a:txBody>
                    <a:bodyPr/>
                    <a:lstStyle/>
                    <a:p>
                      <a:pPr algn="ctr">
                        <a:lnSpc>
                          <a:spcPts val="6600"/>
                        </a:lnSpc>
                      </a:pPr>
                      <a:r>
                        <a:rPr lang="en-US" sz="4000" dirty="0" smtClean="0">
                          <a:latin typeface="Arial" panose="020B0604020202020204" pitchFamily="34" charset="0"/>
                          <a:cs typeface="Arial" panose="020B0604020202020204" pitchFamily="34" charset="0"/>
                        </a:rPr>
                        <a:t>Khởi</a:t>
                      </a:r>
                      <a:r>
                        <a:rPr lang="en-US" sz="4000" baseline="0" dirty="0" smtClean="0">
                          <a:latin typeface="Arial" panose="020B0604020202020204" pitchFamily="34" charset="0"/>
                          <a:cs typeface="Arial" panose="020B0604020202020204" pitchFamily="34" charset="0"/>
                        </a:rPr>
                        <a:t> nghĩa Hai Bà Trưng</a:t>
                      </a:r>
                      <a:endParaRPr lang="en-US" sz="4000" dirty="0">
                        <a:latin typeface="Arial" panose="020B0604020202020204" pitchFamily="34" charset="0"/>
                        <a:cs typeface="Arial" panose="020B0604020202020204" pitchFamily="34" charset="0"/>
                      </a:endParaRPr>
                    </a:p>
                  </a:txBody>
                  <a:tcPr/>
                </a:tc>
                <a:tc>
                  <a:txBody>
                    <a:bodyPr/>
                    <a:lstStyle/>
                    <a:p>
                      <a:pPr algn="ctr">
                        <a:lnSpc>
                          <a:spcPts val="6600"/>
                        </a:lnSpc>
                      </a:pPr>
                      <a:r>
                        <a:rPr lang="en-US" sz="4000" dirty="0" smtClean="0">
                          <a:latin typeface="Arial" panose="020B0604020202020204" pitchFamily="34" charset="0"/>
                          <a:cs typeface="Arial" panose="020B0604020202020204" pitchFamily="34" charset="0"/>
                        </a:rPr>
                        <a:t>Khởi</a:t>
                      </a:r>
                      <a:r>
                        <a:rPr lang="en-US" sz="4000" baseline="0" dirty="0" smtClean="0">
                          <a:latin typeface="Arial" panose="020B0604020202020204" pitchFamily="34" charset="0"/>
                          <a:cs typeface="Arial" panose="020B0604020202020204" pitchFamily="34" charset="0"/>
                        </a:rPr>
                        <a:t> nghĩa Lý Bí</a:t>
                      </a:r>
                      <a:endParaRPr lang="en-US" sz="4000" dirty="0">
                        <a:latin typeface="Arial" panose="020B0604020202020204" pitchFamily="34" charset="0"/>
                        <a:cs typeface="Arial" panose="020B0604020202020204" pitchFamily="34" charset="0"/>
                      </a:endParaRPr>
                    </a:p>
                  </a:txBody>
                  <a:tcPr/>
                </a:tc>
              </a:tr>
              <a:tr h="370840">
                <a:tc gridSpan="2">
                  <a:txBody>
                    <a:bodyPr/>
                    <a:lstStyle/>
                    <a:p>
                      <a:pPr algn="just">
                        <a:lnSpc>
                          <a:spcPts val="6000"/>
                        </a:lnSpc>
                      </a:pPr>
                      <a:r>
                        <a:rPr lang="en-US" sz="4000" b="1" dirty="0" smtClean="0">
                          <a:latin typeface="Arial" panose="020B0604020202020204" pitchFamily="34" charset="0"/>
                          <a:cs typeface="Arial" panose="020B0604020202020204" pitchFamily="34" charset="0"/>
                        </a:rPr>
                        <a:t>Giống</a:t>
                      </a:r>
                      <a:r>
                        <a:rPr lang="en-US" sz="4000" b="1" baseline="0" dirty="0" smtClean="0">
                          <a:latin typeface="Arial" panose="020B0604020202020204" pitchFamily="34" charset="0"/>
                          <a:cs typeface="Arial" panose="020B0604020202020204" pitchFamily="34" charset="0"/>
                        </a:rPr>
                        <a:t> nhau: </a:t>
                      </a:r>
                      <a:r>
                        <a:rPr lang="vi-VN" sz="4000" baseline="0" dirty="0" smtClean="0">
                          <a:latin typeface="Arial" panose="020B0604020202020204" pitchFamily="34" charset="0"/>
                          <a:cs typeface="Arial" panose="020B0604020202020204" pitchFamily="34" charset="0"/>
                        </a:rPr>
                        <a:t>Cùng nổ ra vào mùa xuân nhằm chống lại chính quyền đô hộ phương Bắc; giành được thắng lợi ban đầu và thành lập được chính quyền tự chủ một thời gian.</a:t>
                      </a:r>
                      <a:endParaRPr lang="en-US" sz="4000" dirty="0">
                        <a:latin typeface="Arial" panose="020B0604020202020204" pitchFamily="34" charset="0"/>
                        <a:cs typeface="Arial" panose="020B0604020202020204" pitchFamily="34" charset="0"/>
                      </a:endParaRPr>
                    </a:p>
                  </a:txBody>
                  <a:tcPr/>
                </a:tc>
                <a:tc hMerge="1">
                  <a:txBody>
                    <a:bodyPr/>
                    <a:lstStyle/>
                    <a:p>
                      <a:pPr algn="just">
                        <a:lnSpc>
                          <a:spcPts val="6600"/>
                        </a:lnSpc>
                      </a:pPr>
                      <a:endParaRPr lang="en-US" sz="4000" dirty="0">
                        <a:latin typeface="Arial" panose="020B0604020202020204" pitchFamily="34" charset="0"/>
                        <a:cs typeface="Arial" panose="020B0604020202020204" pitchFamily="34" charset="0"/>
                      </a:endParaRPr>
                    </a:p>
                  </a:txBody>
                  <a:tcPr/>
                </a:tc>
              </a:tr>
              <a:tr h="370840">
                <a:tc>
                  <a:txBody>
                    <a:bodyPr/>
                    <a:lstStyle/>
                    <a:p>
                      <a:pPr marL="0" indent="0" algn="just">
                        <a:lnSpc>
                          <a:spcPts val="6600"/>
                        </a:lnSpc>
                        <a:buFont typeface="Arial" panose="020B0604020202020204" pitchFamily="34" charset="0"/>
                        <a:buNone/>
                      </a:pPr>
                      <a:r>
                        <a:rPr lang="en-US" sz="4000" b="1" dirty="0" smtClean="0">
                          <a:latin typeface="Arial" panose="020B0604020202020204" pitchFamily="34" charset="0"/>
                          <a:cs typeface="Arial" panose="020B0604020202020204" pitchFamily="34" charset="0"/>
                        </a:rPr>
                        <a:t>Khác</a:t>
                      </a:r>
                      <a:r>
                        <a:rPr lang="en-US" sz="4000" b="1" baseline="0" dirty="0" smtClean="0">
                          <a:latin typeface="Arial" panose="020B0604020202020204" pitchFamily="34" charset="0"/>
                          <a:cs typeface="Arial" panose="020B0604020202020204" pitchFamily="34" charset="0"/>
                        </a:rPr>
                        <a:t> nhau</a:t>
                      </a:r>
                      <a:endParaRPr lang="en-US" sz="4000" b="1" dirty="0" smtClean="0">
                        <a:latin typeface="Arial" panose="020B0604020202020204" pitchFamily="34" charset="0"/>
                        <a:cs typeface="Arial" panose="020B0604020202020204" pitchFamily="34" charset="0"/>
                      </a:endParaRPr>
                    </a:p>
                    <a:p>
                      <a:pPr marL="571500" indent="-571500" algn="just">
                        <a:lnSpc>
                          <a:spcPts val="6600"/>
                        </a:lnSpc>
                        <a:buFont typeface="Arial" panose="020B0604020202020204" pitchFamily="34" charset="0"/>
                        <a:buChar char="•"/>
                      </a:pPr>
                      <a:r>
                        <a:rPr lang="en-US" sz="4000" dirty="0" smtClean="0">
                          <a:latin typeface="Arial" panose="020B0604020202020204" pitchFamily="34" charset="0"/>
                          <a:cs typeface="Arial" panose="020B0604020202020204" pitchFamily="34" charset="0"/>
                        </a:rPr>
                        <a:t>Hai Bà</a:t>
                      </a:r>
                      <a:r>
                        <a:rPr lang="en-US" sz="4000" baseline="0" dirty="0" smtClean="0">
                          <a:latin typeface="Arial" panose="020B0604020202020204" pitchFamily="34" charset="0"/>
                          <a:cs typeface="Arial" panose="020B0604020202020204" pitchFamily="34" charset="0"/>
                        </a:rPr>
                        <a:t> Trưng xưng vương</a:t>
                      </a:r>
                    </a:p>
                    <a:p>
                      <a:pPr marL="571500" indent="-571500" algn="just">
                        <a:lnSpc>
                          <a:spcPts val="6600"/>
                        </a:lnSpc>
                        <a:buFont typeface="Arial" panose="020B0604020202020204" pitchFamily="34" charset="0"/>
                        <a:buChar char="•"/>
                      </a:pPr>
                      <a:r>
                        <a:rPr lang="en-US" sz="4000" dirty="0" smtClean="0">
                          <a:latin typeface="Arial" panose="020B0604020202020204" pitchFamily="34" charset="0"/>
                          <a:cs typeface="Arial" panose="020B0604020202020204" pitchFamily="34" charset="0"/>
                        </a:rPr>
                        <a:t>M</a:t>
                      </a:r>
                      <a:r>
                        <a:rPr lang="vi-VN" sz="4000" dirty="0" smtClean="0">
                          <a:latin typeface="Arial" panose="020B0604020202020204" pitchFamily="34" charset="0"/>
                          <a:cs typeface="Arial" panose="020B0604020202020204" pitchFamily="34" charset="0"/>
                        </a:rPr>
                        <a:t>ới xây dựng được chính quyền tự chủ sơ khai</a:t>
                      </a:r>
                      <a:endParaRPr lang="en-US" sz="4000" dirty="0" smtClean="0">
                        <a:latin typeface="Arial" panose="020B0604020202020204" pitchFamily="34" charset="0"/>
                        <a:cs typeface="Arial" panose="020B0604020202020204" pitchFamily="34" charset="0"/>
                      </a:endParaRPr>
                    </a:p>
                    <a:p>
                      <a:pPr marL="571500" indent="-571500" algn="just">
                        <a:lnSpc>
                          <a:spcPts val="6600"/>
                        </a:lnSpc>
                        <a:buFont typeface="Arial" panose="020B0604020202020204" pitchFamily="34" charset="0"/>
                        <a:buChar char="•"/>
                      </a:pPr>
                      <a:r>
                        <a:rPr lang="en-US" sz="4000" dirty="0" smtClean="0">
                          <a:latin typeface="Arial" panose="020B0604020202020204" pitchFamily="34" charset="0"/>
                          <a:cs typeface="Arial" panose="020B0604020202020204" pitchFamily="34" charset="0"/>
                        </a:rPr>
                        <a:t>Đóng đô ở Mê Linh.</a:t>
                      </a:r>
                    </a:p>
                    <a:p>
                      <a:pPr marL="571500" indent="-571500" algn="just">
                        <a:lnSpc>
                          <a:spcPts val="6600"/>
                        </a:lnSpc>
                        <a:buFont typeface="Arial" panose="020B0604020202020204" pitchFamily="34" charset="0"/>
                        <a:buChar char="•"/>
                      </a:pPr>
                      <a:r>
                        <a:rPr lang="en-US" sz="4000" dirty="0" smtClean="0">
                          <a:latin typeface="Arial" panose="020B0604020202020204" pitchFamily="34" charset="0"/>
                          <a:cs typeface="Arial" panose="020B0604020202020204" pitchFamily="34" charset="0"/>
                        </a:rPr>
                        <a:t>C</a:t>
                      </a:r>
                      <a:r>
                        <a:rPr lang="vi-VN" sz="4000" dirty="0" smtClean="0">
                          <a:latin typeface="Arial" panose="020B0604020202020204" pitchFamily="34" charset="0"/>
                          <a:cs typeface="Arial" panose="020B0604020202020204" pitchFamily="34" charset="0"/>
                        </a:rPr>
                        <a:t>hính quyền tự chủ chỉ tồn tại được ba năm </a:t>
                      </a:r>
                      <a:endParaRPr lang="en-US" sz="4000" dirty="0">
                        <a:latin typeface="Arial" panose="020B0604020202020204" pitchFamily="34" charset="0"/>
                        <a:cs typeface="Arial" panose="020B0604020202020204" pitchFamily="34" charset="0"/>
                      </a:endParaRPr>
                    </a:p>
                  </a:txBody>
                  <a:tcPr/>
                </a:tc>
                <a:tc>
                  <a:txBody>
                    <a:bodyPr/>
                    <a:lstStyle/>
                    <a:p>
                      <a:pPr marL="571500" indent="-571500" algn="just">
                        <a:lnSpc>
                          <a:spcPts val="6600"/>
                        </a:lnSpc>
                        <a:buFont typeface="Arial" panose="020B0604020202020204" pitchFamily="34" charset="0"/>
                        <a:buChar char="•"/>
                      </a:pPr>
                      <a:r>
                        <a:rPr lang="en-US" sz="4000" dirty="0" smtClean="0">
                          <a:latin typeface="Arial" panose="020B0604020202020204" pitchFamily="34" charset="0"/>
                          <a:cs typeface="Arial" panose="020B0604020202020204" pitchFamily="34" charset="0"/>
                        </a:rPr>
                        <a:t>Lý</a:t>
                      </a:r>
                      <a:r>
                        <a:rPr lang="en-US" sz="4000" baseline="0" dirty="0" smtClean="0">
                          <a:latin typeface="Arial" panose="020B0604020202020204" pitchFamily="34" charset="0"/>
                          <a:cs typeface="Arial" panose="020B0604020202020204" pitchFamily="34" charset="0"/>
                        </a:rPr>
                        <a:t> Nam Đế xưng đế</a:t>
                      </a:r>
                    </a:p>
                    <a:p>
                      <a:pPr marL="571500" indent="-571500" algn="just">
                        <a:lnSpc>
                          <a:spcPts val="6600"/>
                        </a:lnSpc>
                        <a:buFont typeface="Arial" panose="020B0604020202020204" pitchFamily="34" charset="0"/>
                        <a:buChar char="•"/>
                      </a:pPr>
                      <a:r>
                        <a:rPr lang="en-US" sz="4000" dirty="0" smtClean="0">
                          <a:latin typeface="Arial" panose="020B0604020202020204" pitchFamily="34" charset="0"/>
                          <a:cs typeface="Arial" panose="020B0604020202020204" pitchFamily="34" charset="0"/>
                        </a:rPr>
                        <a:t>Đã xây dựng quốc hiệu riêng với chính quyền có hai ban văn, võ.</a:t>
                      </a:r>
                    </a:p>
                    <a:p>
                      <a:pPr marL="571500" indent="-571500" algn="just">
                        <a:lnSpc>
                          <a:spcPts val="6600"/>
                        </a:lnSpc>
                        <a:buFont typeface="Arial" panose="020B0604020202020204" pitchFamily="34" charset="0"/>
                        <a:buChar char="•"/>
                      </a:pPr>
                      <a:r>
                        <a:rPr lang="en-US" sz="4000" dirty="0" smtClean="0">
                          <a:latin typeface="Arial" panose="020B0604020202020204" pitchFamily="34" charset="0"/>
                          <a:cs typeface="Arial" panose="020B0604020202020204" pitchFamily="34" charset="0"/>
                        </a:rPr>
                        <a:t>Dựng kinh đô ở vùng cửa sông Tô Lịch.</a:t>
                      </a:r>
                    </a:p>
                    <a:p>
                      <a:pPr marL="571500" indent="-571500" algn="just">
                        <a:lnSpc>
                          <a:spcPts val="6600"/>
                        </a:lnSpc>
                        <a:buFont typeface="Arial" panose="020B0604020202020204" pitchFamily="34" charset="0"/>
                        <a:buChar char="•"/>
                      </a:pPr>
                      <a:r>
                        <a:rPr lang="en-US" sz="4000" dirty="0" smtClean="0">
                          <a:latin typeface="Arial" panose="020B0604020202020204" pitchFamily="34" charset="0"/>
                          <a:cs typeface="Arial" panose="020B0604020202020204" pitchFamily="34" charset="0"/>
                        </a:rPr>
                        <a:t>C</a:t>
                      </a:r>
                      <a:r>
                        <a:rPr lang="vi-VN" sz="4000" dirty="0" smtClean="0">
                          <a:latin typeface="Arial" panose="020B0604020202020204" pitchFamily="34" charset="0"/>
                          <a:cs typeface="Arial" panose="020B0604020202020204" pitchFamily="34" charset="0"/>
                        </a:rPr>
                        <a:t>hính quyền của nhà nước Vạn Xuân tồn tại lâu hơn. </a:t>
                      </a:r>
                      <a:endParaRPr lang="en-US" sz="4000" dirty="0">
                        <a:latin typeface="Arial" panose="020B0604020202020204" pitchFamily="34" charset="0"/>
                        <a:cs typeface="Arial" panose="020B0604020202020204" pitchFamily="34" charset="0"/>
                      </a:endParaRP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heel(1)">
                                      <p:cBhvr>
                                        <p:cTn id="7"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F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8966617"/>
            <a:ext cx="18477862" cy="1153397"/>
          </a:xfrm>
          <a:prstGeom prst="rect">
            <a:avLst/>
          </a:prstGeom>
        </p:spPr>
      </p:pic>
      <p:sp>
        <p:nvSpPr>
          <p:cNvPr id="6" name="Freeform 5"/>
          <p:cNvSpPr/>
          <p:nvPr/>
        </p:nvSpPr>
        <p:spPr>
          <a:xfrm>
            <a:off x="3993243" y="3896779"/>
            <a:ext cx="10287000" cy="1600200"/>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chemeClr val="accent2"/>
          </a:solidFill>
          <a:ln>
            <a:solidFill>
              <a:srgbClr val="92D050"/>
            </a:solidFill>
          </a:ln>
        </p:spPr>
      </p:sp>
      <p:sp>
        <p:nvSpPr>
          <p:cNvPr id="7" name="Rectangle 6"/>
          <p:cNvSpPr/>
          <p:nvPr/>
        </p:nvSpPr>
        <p:spPr>
          <a:xfrm>
            <a:off x="4450443" y="4271914"/>
            <a:ext cx="9601200" cy="892296"/>
          </a:xfrm>
          <a:prstGeom prst="rect">
            <a:avLst/>
          </a:prstGeom>
        </p:spPr>
        <p:txBody>
          <a:bodyPr wrap="square">
            <a:spAutoFit/>
          </a:bodyPr>
          <a:lstStyle/>
          <a:p>
            <a:pPr algn="ctr">
              <a:lnSpc>
                <a:spcPts val="6800"/>
              </a:lnSpc>
            </a:pPr>
            <a:r>
              <a:rPr lang="en-US" sz="5000" dirty="0" smtClean="0">
                <a:solidFill>
                  <a:schemeClr val="bg1"/>
                </a:solidFill>
                <a:latin typeface="Arial" panose="020B0604020202020204" pitchFamily="34" charset="0"/>
                <a:cs typeface="Arial" panose="020B0604020202020204" pitchFamily="34" charset="0"/>
              </a:rPr>
              <a:t>Lý Bí và “những điều đầu tiên”</a:t>
            </a:r>
            <a:endParaRPr lang="en-US" sz="5000" dirty="0">
              <a:solidFill>
                <a:schemeClr val="bg1"/>
              </a:solidFill>
              <a:latin typeface="Arial" panose="020B0604020202020204" pitchFamily="34" charset="0"/>
              <a:cs typeface="Arial" panose="020B0604020202020204" pitchFamily="34" charset="0"/>
            </a:endParaRPr>
          </a:p>
        </p:txBody>
      </p:sp>
      <p:sp>
        <p:nvSpPr>
          <p:cNvPr id="8" name="Freeform 5"/>
          <p:cNvSpPr/>
          <p:nvPr/>
        </p:nvSpPr>
        <p:spPr>
          <a:xfrm>
            <a:off x="531586" y="5264657"/>
            <a:ext cx="5715000" cy="2048149"/>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chemeClr val="accent2">
              <a:lumMod val="20000"/>
              <a:lumOff val="80000"/>
            </a:schemeClr>
          </a:solidFill>
        </p:spPr>
      </p:sp>
      <p:sp>
        <p:nvSpPr>
          <p:cNvPr id="9" name="Rectangle 8"/>
          <p:cNvSpPr/>
          <p:nvPr/>
        </p:nvSpPr>
        <p:spPr>
          <a:xfrm>
            <a:off x="-306614" y="5833763"/>
            <a:ext cx="5562600" cy="964367"/>
          </a:xfrm>
          <a:prstGeom prst="rect">
            <a:avLst/>
          </a:prstGeom>
        </p:spPr>
        <p:txBody>
          <a:bodyPr wrap="square">
            <a:spAutoFit/>
          </a:bodyPr>
          <a:lstStyle/>
          <a:p>
            <a:pPr>
              <a:lnSpc>
                <a:spcPts val="6800"/>
              </a:lnSpc>
            </a:pPr>
            <a:r>
              <a:rPr lang="en-US" sz="5000" dirty="0" smtClean="0">
                <a:solidFill>
                  <a:srgbClr val="231F20"/>
                </a:solidFill>
                <a:latin typeface="Arial" panose="020B0604020202020204" pitchFamily="34" charset="0"/>
                <a:cs typeface="Arial" panose="020B0604020202020204" pitchFamily="34" charset="0"/>
              </a:rPr>
              <a:t>             Xưng đế</a:t>
            </a:r>
            <a:endParaRPr lang="en-US" sz="5000" dirty="0">
              <a:latin typeface="Arial" panose="020B0604020202020204" pitchFamily="34" charset="0"/>
              <a:cs typeface="Arial" panose="020B0604020202020204" pitchFamily="34" charset="0"/>
            </a:endParaRPr>
          </a:p>
        </p:txBody>
      </p:sp>
      <p:pic>
        <p:nvPicPr>
          <p:cNvPr id="10"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387286" y="889508"/>
            <a:ext cx="4090576" cy="8973168"/>
          </a:xfrm>
          <a:prstGeom prst="rect">
            <a:avLst/>
          </a:prstGeom>
        </p:spPr>
      </p:pic>
      <p:sp>
        <p:nvSpPr>
          <p:cNvPr id="11" name="Freeform 5"/>
          <p:cNvSpPr/>
          <p:nvPr/>
        </p:nvSpPr>
        <p:spPr>
          <a:xfrm>
            <a:off x="7222672" y="6743700"/>
            <a:ext cx="6872514" cy="2048149"/>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chemeClr val="accent2">
              <a:lumMod val="20000"/>
              <a:lumOff val="80000"/>
            </a:schemeClr>
          </a:solidFill>
        </p:spPr>
      </p:sp>
      <p:sp>
        <p:nvSpPr>
          <p:cNvPr id="12" name="Rectangle 11"/>
          <p:cNvSpPr/>
          <p:nvPr/>
        </p:nvSpPr>
        <p:spPr>
          <a:xfrm>
            <a:off x="5789386" y="7312806"/>
            <a:ext cx="8472714" cy="964367"/>
          </a:xfrm>
          <a:prstGeom prst="rect">
            <a:avLst/>
          </a:prstGeom>
        </p:spPr>
        <p:txBody>
          <a:bodyPr wrap="square">
            <a:spAutoFit/>
          </a:bodyPr>
          <a:lstStyle/>
          <a:p>
            <a:pPr>
              <a:lnSpc>
                <a:spcPts val="6800"/>
              </a:lnSpc>
            </a:pPr>
            <a:r>
              <a:rPr lang="en-US" sz="5000" dirty="0" smtClean="0">
                <a:solidFill>
                  <a:srgbClr val="231F20"/>
                </a:solidFill>
                <a:latin typeface="Arial" panose="020B0604020202020204" pitchFamily="34" charset="0"/>
                <a:cs typeface="Arial" panose="020B0604020202020204" pitchFamily="34" charset="0"/>
              </a:rPr>
              <a:t>             Đặt niên hiệu riêng</a:t>
            </a:r>
            <a:endParaRPr lang="en-US" sz="5000" dirty="0">
              <a:latin typeface="Arial" panose="020B0604020202020204" pitchFamily="34" charset="0"/>
              <a:cs typeface="Arial" panose="020B0604020202020204" pitchFamily="34" charset="0"/>
            </a:endParaRPr>
          </a:p>
        </p:txBody>
      </p:sp>
      <p:sp>
        <p:nvSpPr>
          <p:cNvPr id="13" name="Freeform 5"/>
          <p:cNvSpPr/>
          <p:nvPr/>
        </p:nvSpPr>
        <p:spPr>
          <a:xfrm>
            <a:off x="1217386" y="758956"/>
            <a:ext cx="12877800" cy="2588227"/>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chemeClr val="accent2">
              <a:lumMod val="20000"/>
              <a:lumOff val="80000"/>
            </a:schemeClr>
          </a:solidFill>
        </p:spPr>
      </p:sp>
      <p:sp>
        <p:nvSpPr>
          <p:cNvPr id="14" name="Rectangle 13"/>
          <p:cNvSpPr/>
          <p:nvPr/>
        </p:nvSpPr>
        <p:spPr>
          <a:xfrm>
            <a:off x="2186214" y="1284302"/>
            <a:ext cx="11125200" cy="1764329"/>
          </a:xfrm>
          <a:prstGeom prst="rect">
            <a:avLst/>
          </a:prstGeom>
        </p:spPr>
        <p:txBody>
          <a:bodyPr wrap="square">
            <a:spAutoFit/>
          </a:bodyPr>
          <a:lstStyle/>
          <a:p>
            <a:pPr algn="ctr">
              <a:lnSpc>
                <a:spcPts val="6800"/>
              </a:lnSpc>
            </a:pPr>
            <a:r>
              <a:rPr lang="en-US" sz="5000" dirty="0" smtClean="0">
                <a:solidFill>
                  <a:srgbClr val="231F20"/>
                </a:solidFill>
                <a:latin typeface="Arial" panose="020B0604020202020204" pitchFamily="34" charset="0"/>
                <a:cs typeface="Arial" panose="020B0604020202020204" pitchFamily="34" charset="0"/>
              </a:rPr>
              <a:t>Nhận </a:t>
            </a:r>
            <a:r>
              <a:rPr lang="en-US" sz="5000" dirty="0">
                <a:solidFill>
                  <a:srgbClr val="231F20"/>
                </a:solidFill>
                <a:latin typeface="Arial" panose="020B0604020202020204" pitchFamily="34" charset="0"/>
                <a:cs typeface="Arial" panose="020B0604020202020204" pitchFamily="34" charset="0"/>
              </a:rPr>
              <a:t>ra vị trí trung tâm của vùng </a:t>
            </a:r>
            <a:endParaRPr lang="en-US" sz="5000" dirty="0" smtClean="0">
              <a:solidFill>
                <a:srgbClr val="231F20"/>
              </a:solidFill>
              <a:latin typeface="Arial" panose="020B0604020202020204" pitchFamily="34" charset="0"/>
              <a:cs typeface="Arial" panose="020B0604020202020204" pitchFamily="34" charset="0"/>
            </a:endParaRPr>
          </a:p>
          <a:p>
            <a:pPr algn="ctr">
              <a:lnSpc>
                <a:spcPts val="6800"/>
              </a:lnSpc>
            </a:pPr>
            <a:r>
              <a:rPr lang="en-US" sz="5000" dirty="0" smtClean="0">
                <a:solidFill>
                  <a:srgbClr val="231F20"/>
                </a:solidFill>
                <a:latin typeface="Arial" panose="020B0604020202020204" pitchFamily="34" charset="0"/>
                <a:cs typeface="Arial" panose="020B0604020202020204" pitchFamily="34" charset="0"/>
              </a:rPr>
              <a:t>ngã </a:t>
            </a:r>
            <a:r>
              <a:rPr lang="en-US" sz="5000" dirty="0">
                <a:solidFill>
                  <a:srgbClr val="231F20"/>
                </a:solidFill>
                <a:latin typeface="Arial" panose="020B0604020202020204" pitchFamily="34" charset="0"/>
                <a:cs typeface="Arial" panose="020B0604020202020204" pitchFamily="34" charset="0"/>
              </a:rPr>
              <a:t>ba sông Tô Lịch để đóng đô.</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DDDA"/>
        </a:solidFill>
        <a:effectLst/>
      </p:bgPr>
    </p:bg>
    <p:spTree>
      <p:nvGrpSpPr>
        <p:cNvPr id="1" name=""/>
        <p:cNvGrpSpPr/>
        <p:nvPr/>
      </p:nvGrpSpPr>
      <p:grpSpPr>
        <a:xfrm>
          <a:off x="0" y="0"/>
          <a:ext cx="0" cy="0"/>
          <a:chOff x="0" y="0"/>
          <a:chExt cx="0" cy="0"/>
        </a:xfrm>
      </p:grpSpPr>
      <p:sp>
        <p:nvSpPr>
          <p:cNvPr id="3" name="AutoShape 3"/>
          <p:cNvSpPr/>
          <p:nvPr/>
        </p:nvSpPr>
        <p:spPr>
          <a:xfrm>
            <a:off x="1" y="8335474"/>
            <a:ext cx="18288000" cy="1951526"/>
          </a:xfrm>
          <a:prstGeom prst="rect">
            <a:avLst/>
          </a:prstGeom>
          <a:solidFill>
            <a:srgbClr val="2E2562"/>
          </a:solidFill>
        </p:spPr>
      </p:sp>
      <p:sp>
        <p:nvSpPr>
          <p:cNvPr id="4" name="TextBox 4"/>
          <p:cNvSpPr txBox="1"/>
          <p:nvPr/>
        </p:nvSpPr>
        <p:spPr>
          <a:xfrm>
            <a:off x="2770723" y="2877543"/>
            <a:ext cx="12746555" cy="2194960"/>
          </a:xfrm>
          <a:prstGeom prst="rect">
            <a:avLst/>
          </a:prstGeom>
        </p:spPr>
        <p:txBody>
          <a:bodyPr lIns="0" tIns="0" rIns="0" bIns="0" rtlCol="0" anchor="t">
            <a:spAutoFit/>
          </a:bodyPr>
          <a:lstStyle/>
          <a:p>
            <a:pPr algn="ctr">
              <a:lnSpc>
                <a:spcPts val="9000"/>
              </a:lnSpc>
            </a:pPr>
            <a:r>
              <a:rPr lang="en-US" sz="6000" b="1" dirty="0" smtClean="0">
                <a:solidFill>
                  <a:srgbClr val="2E2562"/>
                </a:solidFill>
                <a:latin typeface="Arial" panose="020B0604020202020204" pitchFamily="34" charset="0"/>
                <a:cs typeface="Arial" panose="020B0604020202020204" pitchFamily="34" charset="0"/>
              </a:rPr>
              <a:t>4. KHỞI NGHĨA MAI THÚC LOAN VÀ KHỞI NGHĨA PHÙNG HƯNG</a:t>
            </a:r>
            <a:endParaRPr lang="en-US" sz="6000" b="1" dirty="0">
              <a:solidFill>
                <a:srgbClr val="2E2562"/>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21214" y="5327965"/>
            <a:ext cx="2130159" cy="335698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30812" b="3179"/>
          <a:stretch>
            <a:fillRect/>
          </a:stretch>
        </p:blipFill>
        <p:spPr>
          <a:xfrm>
            <a:off x="0" y="8631678"/>
            <a:ext cx="4702753" cy="165400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011400" y="6667392"/>
            <a:ext cx="3144626" cy="36182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p:cNvSpPr txBox="1"/>
          <p:nvPr/>
        </p:nvSpPr>
        <p:spPr>
          <a:xfrm>
            <a:off x="1066800" y="8822872"/>
            <a:ext cx="15849600" cy="1205458"/>
          </a:xfrm>
          <a:prstGeom prst="rect">
            <a:avLst/>
          </a:prstGeom>
        </p:spPr>
        <p:txBody>
          <a:bodyPr wrap="square" lIns="0" tIns="0" rIns="0" bIns="0" rtlCol="0" anchor="t">
            <a:spAutoFit/>
          </a:bodyPr>
          <a:lstStyle/>
          <a:p>
            <a:pPr marL="0" lvl="0" indent="0" algn="ctr">
              <a:lnSpc>
                <a:spcPts val="9360"/>
              </a:lnSpc>
              <a:spcBef>
                <a:spcPct val="0"/>
              </a:spcBef>
            </a:pPr>
            <a:r>
              <a:rPr lang="en-US" sz="4500" b="1" spc="-72" dirty="0" smtClean="0">
                <a:solidFill>
                  <a:srgbClr val="363839"/>
                </a:solidFill>
                <a:latin typeface="Arial" panose="020B0604020202020204" pitchFamily="34" charset="0"/>
                <a:cs typeface="Arial" panose="020B0604020202020204" pitchFamily="34" charset="0"/>
              </a:rPr>
              <a:t>Mai Thúc Loan – Mai Hắc Đế</a:t>
            </a:r>
            <a:endParaRPr lang="en-US" sz="4500" b="1" u="none" spc="-72" dirty="0">
              <a:solidFill>
                <a:srgbClr val="363839"/>
              </a:solidFill>
              <a:latin typeface="Arial" panose="020B0604020202020204" pitchFamily="34" charset="0"/>
              <a:cs typeface="Arial" panose="020B0604020202020204" pitchFamily="34" charset="0"/>
            </a:endParaRPr>
          </a:p>
        </p:txBody>
      </p:sp>
      <p:pic>
        <p:nvPicPr>
          <p:cNvPr id="3" name="Picture 2" descr="Mai Hắc Đế - Vị vua hùng tài nhưng lại mang tiếng xấu từ thuở nh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314" y="950686"/>
            <a:ext cx="7529286" cy="78721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ai Thúc Loan – Đại Việt Kỳ Nh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952500"/>
            <a:ext cx="7886177" cy="78721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00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p:nvPr/>
        </p:nvSpPr>
        <p:spPr>
          <a:xfrm>
            <a:off x="609600" y="8748486"/>
            <a:ext cx="16687800" cy="1205458"/>
          </a:xfrm>
          <a:prstGeom prst="rect">
            <a:avLst/>
          </a:prstGeom>
        </p:spPr>
        <p:txBody>
          <a:bodyPr wrap="square" lIns="0" tIns="0" rIns="0" bIns="0" rtlCol="0" anchor="t">
            <a:spAutoFit/>
          </a:bodyPr>
          <a:lstStyle/>
          <a:p>
            <a:pPr marL="0" lvl="0" indent="0" algn="ctr">
              <a:lnSpc>
                <a:spcPts val="9360"/>
              </a:lnSpc>
              <a:spcBef>
                <a:spcPct val="0"/>
              </a:spcBef>
            </a:pPr>
            <a:r>
              <a:rPr lang="en-US" sz="4500" b="1" spc="-72" dirty="0" smtClean="0">
                <a:solidFill>
                  <a:srgbClr val="363839"/>
                </a:solidFill>
                <a:latin typeface="Arial" panose="020B0604020202020204" pitchFamily="34" charset="0"/>
                <a:cs typeface="Arial" panose="020B0604020202020204" pitchFamily="34" charset="0"/>
              </a:rPr>
              <a:t>Phùng Hưng</a:t>
            </a:r>
            <a:endParaRPr lang="en-US" sz="4500" b="1" u="none" spc="-72" dirty="0">
              <a:solidFill>
                <a:srgbClr val="363839"/>
              </a:solidFill>
              <a:latin typeface="Arial" panose="020B0604020202020204" pitchFamily="34" charset="0"/>
              <a:cs typeface="Arial" panose="020B0604020202020204" pitchFamily="34" charset="0"/>
            </a:endParaRPr>
          </a:p>
        </p:txBody>
      </p:sp>
      <p:pic>
        <p:nvPicPr>
          <p:cNvPr id="6" name="Picture 2" descr="Phùng Hưng diệt hổ và giai thoại giúp Ngô Quyền đánh giặc - Giáo dụ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04900"/>
            <a:ext cx="7848600" cy="76435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9372600" y="1140372"/>
            <a:ext cx="8001000" cy="7608114"/>
          </a:xfrm>
          <a:prstGeom prst="rect">
            <a:avLst/>
          </a:prstGeom>
          <a:ln>
            <a:noFill/>
          </a:ln>
          <a:effectLst>
            <a:softEdge rad="112500"/>
          </a:effectLst>
        </p:spPr>
      </p:pic>
    </p:spTree>
    <p:extLst>
      <p:ext uri="{BB962C8B-B14F-4D97-AF65-F5344CB8AC3E}">
        <p14:creationId xmlns:p14="http://schemas.microsoft.com/office/powerpoint/2010/main" val="279433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6E7DE"/>
        </a:solidFill>
        <a:effectLst/>
      </p:bgPr>
    </p:bg>
    <p:spTree>
      <p:nvGrpSpPr>
        <p:cNvPr id="1" name=""/>
        <p:cNvGrpSpPr/>
        <p:nvPr/>
      </p:nvGrpSpPr>
      <p:grpSpPr>
        <a:xfrm>
          <a:off x="0" y="0"/>
          <a:ext cx="0" cy="0"/>
          <a:chOff x="0" y="0"/>
          <a:chExt cx="0" cy="0"/>
        </a:xfrm>
      </p:grpSpPr>
      <p:grpSp>
        <p:nvGrpSpPr>
          <p:cNvPr id="2" name="Group 2"/>
          <p:cNvGrpSpPr/>
          <p:nvPr/>
        </p:nvGrpSpPr>
        <p:grpSpPr>
          <a:xfrm>
            <a:off x="1132490" y="3619500"/>
            <a:ext cx="12954000" cy="4313568"/>
            <a:chOff x="0" y="0"/>
            <a:chExt cx="1746332" cy="1650395"/>
          </a:xfrm>
        </p:grpSpPr>
        <p:sp>
          <p:nvSpPr>
            <p:cNvPr id="3" name="Freeform 3"/>
            <p:cNvSpPr/>
            <p:nvPr/>
          </p:nvSpPr>
          <p:spPr>
            <a:xfrm>
              <a:off x="0" y="0"/>
              <a:ext cx="1746332" cy="1650395"/>
            </a:xfrm>
            <a:custGeom>
              <a:avLst/>
              <a:gdLst/>
              <a:ahLst/>
              <a:cxnLst/>
              <a:rect l="l" t="t" r="r" b="b"/>
              <a:pathLst>
                <a:path w="1746332" h="1650395">
                  <a:moveTo>
                    <a:pt x="1621872" y="1650395"/>
                  </a:moveTo>
                  <a:lnTo>
                    <a:pt x="124460" y="1650395"/>
                  </a:lnTo>
                  <a:cubicBezTo>
                    <a:pt x="55880" y="1650395"/>
                    <a:pt x="0" y="1594515"/>
                    <a:pt x="0" y="1525935"/>
                  </a:cubicBezTo>
                  <a:lnTo>
                    <a:pt x="0" y="124460"/>
                  </a:lnTo>
                  <a:cubicBezTo>
                    <a:pt x="0" y="55880"/>
                    <a:pt x="55880" y="0"/>
                    <a:pt x="124460" y="0"/>
                  </a:cubicBezTo>
                  <a:lnTo>
                    <a:pt x="1621872" y="0"/>
                  </a:lnTo>
                  <a:cubicBezTo>
                    <a:pt x="1690452" y="0"/>
                    <a:pt x="1746332" y="55880"/>
                    <a:pt x="1746332" y="124460"/>
                  </a:cubicBezTo>
                  <a:lnTo>
                    <a:pt x="1746332" y="1525935"/>
                  </a:lnTo>
                  <a:cubicBezTo>
                    <a:pt x="1746332" y="1594515"/>
                    <a:pt x="1690452" y="1650395"/>
                    <a:pt x="1621872" y="1650395"/>
                  </a:cubicBezTo>
                  <a:close/>
                </a:path>
              </a:pathLst>
            </a:custGeom>
            <a:solidFill>
              <a:srgbClr val="FFFFFF"/>
            </a:solidFill>
          </p:spPr>
        </p:sp>
      </p:grpSp>
      <p:sp>
        <p:nvSpPr>
          <p:cNvPr id="4" name="TextBox 4"/>
          <p:cNvSpPr txBox="1"/>
          <p:nvPr/>
        </p:nvSpPr>
        <p:spPr>
          <a:xfrm>
            <a:off x="0" y="1019175"/>
            <a:ext cx="14097000" cy="1217295"/>
          </a:xfrm>
          <a:prstGeom prst="rect">
            <a:avLst/>
          </a:prstGeom>
        </p:spPr>
        <p:txBody>
          <a:bodyPr wrap="square" lIns="0" tIns="0" rIns="0" bIns="0" rtlCol="0" anchor="t">
            <a:spAutoFit/>
          </a:bodyPr>
          <a:lstStyle/>
          <a:p>
            <a:pPr marL="0" lvl="0" indent="0" algn="ctr">
              <a:lnSpc>
                <a:spcPts val="9510"/>
              </a:lnSpc>
            </a:pPr>
            <a:r>
              <a:rPr lang="en-US" sz="6000" b="1" spc="-158" dirty="0" smtClean="0">
                <a:solidFill>
                  <a:srgbClr val="191919"/>
                </a:solidFill>
                <a:latin typeface="Arial" panose="020B0604020202020204" pitchFamily="34" charset="0"/>
                <a:cs typeface="Arial" panose="020B0604020202020204" pitchFamily="34" charset="0"/>
              </a:rPr>
              <a:t>Quan sát Hình 15.9</a:t>
            </a:r>
            <a:endParaRPr lang="en-US" sz="6000" b="1" spc="-158" dirty="0">
              <a:solidFill>
                <a:srgbClr val="191919"/>
              </a:solidFill>
              <a:latin typeface="Arial" panose="020B0604020202020204" pitchFamily="34" charset="0"/>
              <a:cs typeface="Arial" panose="020B0604020202020204" pitchFamily="34" charset="0"/>
            </a:endParaRPr>
          </a:p>
        </p:txBody>
      </p:sp>
      <p:grpSp>
        <p:nvGrpSpPr>
          <p:cNvPr id="5" name="Group 5"/>
          <p:cNvGrpSpPr/>
          <p:nvPr/>
        </p:nvGrpSpPr>
        <p:grpSpPr>
          <a:xfrm>
            <a:off x="6923690" y="2830156"/>
            <a:ext cx="1118309" cy="1143000"/>
            <a:chOff x="0" y="0"/>
            <a:chExt cx="757267" cy="757267"/>
          </a:xfrm>
        </p:grpSpPr>
        <p:grpSp>
          <p:nvGrpSpPr>
            <p:cNvPr id="6" name="Group 6"/>
            <p:cNvGrpSpPr/>
            <p:nvPr/>
          </p:nvGrpSpPr>
          <p:grpSpPr>
            <a:xfrm>
              <a:off x="0" y="0"/>
              <a:ext cx="757267" cy="757267"/>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6F28"/>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89682" y="227473"/>
              <a:ext cx="377902" cy="302322"/>
            </a:xfrm>
            <a:prstGeom prst="rect">
              <a:avLst/>
            </a:prstGeom>
          </p:spPr>
        </p:pic>
      </p:grpSp>
      <p:sp>
        <p:nvSpPr>
          <p:cNvPr id="55" name="Rectangle 54"/>
          <p:cNvSpPr/>
          <p:nvPr/>
        </p:nvSpPr>
        <p:spPr>
          <a:xfrm>
            <a:off x="1844044" y="4383595"/>
            <a:ext cx="11277600" cy="2785378"/>
          </a:xfrm>
          <a:prstGeom prst="rect">
            <a:avLst/>
          </a:prstGeom>
        </p:spPr>
        <p:txBody>
          <a:bodyPr wrap="square">
            <a:spAutoFit/>
          </a:bodyPr>
          <a:lstStyle/>
          <a:p>
            <a:pPr algn="just">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Trình bày nguyên nhân, diễn biến kết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quả, ý nghĩa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cuộc khởi nghĩa Mai Thúc Loan và khởi nghĩa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Phùng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Hưng</a:t>
            </a:r>
            <a:endParaRPr lang="en-US" sz="5000" dirty="0">
              <a:latin typeface="Arial" panose="020B0604020202020204" pitchFamily="34" charset="0"/>
              <a:cs typeface="Arial" panose="020B0604020202020204" pitchFamily="34" charset="0"/>
            </a:endParaRPr>
          </a:p>
        </p:txBody>
      </p:sp>
      <p:pic>
        <p:nvPicPr>
          <p:cNvPr id="56" name="Picture 55">
            <a:extLst>
              <a:ext uri="{FF2B5EF4-FFF2-40B4-BE49-F238E27FC236}">
                <a16:creationId xmlns="" xmlns:a16="http://schemas.microsoft.com/office/drawing/2014/main" id="{57B7F685-2755-4A65-A4A1-4F19894862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594738" y="4383595"/>
            <a:ext cx="5693262" cy="5804366"/>
          </a:xfrm>
          <a:prstGeom prst="rect">
            <a:avLst/>
          </a:prstGeom>
        </p:spPr>
      </p:pic>
    </p:spTree>
    <p:extLst>
      <p:ext uri="{BB962C8B-B14F-4D97-AF65-F5344CB8AC3E}">
        <p14:creationId xmlns:p14="http://schemas.microsoft.com/office/powerpoint/2010/main" val="315774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barn(inVertical)">
                                      <p:cBhvr>
                                        <p:cTn id="12" dur="500"/>
                                        <p:tgtEl>
                                          <p:spTgt spid="5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down)">
                                      <p:cBhvr>
                                        <p:cTn id="2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0" y="647700"/>
            <a:ext cx="13792200" cy="9220200"/>
          </a:xfrm>
          <a:prstGeom prst="rect">
            <a:avLst/>
          </a:prstGeom>
        </p:spPr>
      </p:pic>
    </p:spTree>
    <p:extLst>
      <p:ext uri="{BB962C8B-B14F-4D97-AF65-F5344CB8AC3E}">
        <p14:creationId xmlns:p14="http://schemas.microsoft.com/office/powerpoint/2010/main" val="365926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6D0CD"/>
        </a:solidFill>
        <a:effectLst/>
      </p:bgPr>
    </p:bg>
    <p:spTree>
      <p:nvGrpSpPr>
        <p:cNvPr id="1" name=""/>
        <p:cNvGrpSpPr/>
        <p:nvPr/>
      </p:nvGrpSpPr>
      <p:grpSpPr>
        <a:xfrm>
          <a:off x="0" y="0"/>
          <a:ext cx="0" cy="0"/>
          <a:chOff x="0" y="0"/>
          <a:chExt cx="0" cy="0"/>
        </a:xfrm>
      </p:grpSpPr>
      <p:grpSp>
        <p:nvGrpSpPr>
          <p:cNvPr id="2" name="Group 2"/>
          <p:cNvGrpSpPr/>
          <p:nvPr/>
        </p:nvGrpSpPr>
        <p:grpSpPr>
          <a:xfrm>
            <a:off x="1579033" y="401390"/>
            <a:ext cx="17415965" cy="9484219"/>
            <a:chOff x="0" y="0"/>
            <a:chExt cx="9023784" cy="4914086"/>
          </a:xfrm>
        </p:grpSpPr>
        <p:sp>
          <p:nvSpPr>
            <p:cNvPr id="3" name="Freeform 3"/>
            <p:cNvSpPr/>
            <p:nvPr/>
          </p:nvSpPr>
          <p:spPr>
            <a:xfrm>
              <a:off x="72390" y="72390"/>
              <a:ext cx="8879005" cy="4769306"/>
            </a:xfrm>
            <a:custGeom>
              <a:avLst/>
              <a:gdLst/>
              <a:ahLst/>
              <a:cxnLst/>
              <a:rect l="l" t="t" r="r" b="b"/>
              <a:pathLst>
                <a:path w="8879005" h="4769306">
                  <a:moveTo>
                    <a:pt x="0" y="0"/>
                  </a:moveTo>
                  <a:lnTo>
                    <a:pt x="8879005" y="0"/>
                  </a:lnTo>
                  <a:lnTo>
                    <a:pt x="8879005" y="4769306"/>
                  </a:lnTo>
                  <a:lnTo>
                    <a:pt x="0" y="4769306"/>
                  </a:lnTo>
                  <a:lnTo>
                    <a:pt x="0" y="0"/>
                  </a:lnTo>
                  <a:close/>
                </a:path>
              </a:pathLst>
            </a:custGeom>
            <a:solidFill>
              <a:srgbClr val="D7E3EB"/>
            </a:solidFill>
          </p:spPr>
        </p:sp>
        <p:sp>
          <p:nvSpPr>
            <p:cNvPr id="4" name="Freeform 4"/>
            <p:cNvSpPr/>
            <p:nvPr/>
          </p:nvSpPr>
          <p:spPr>
            <a:xfrm>
              <a:off x="0" y="0"/>
              <a:ext cx="9023784" cy="4914086"/>
            </a:xfrm>
            <a:custGeom>
              <a:avLst/>
              <a:gdLst/>
              <a:ahLst/>
              <a:cxnLst/>
              <a:rect l="l" t="t" r="r" b="b"/>
              <a:pathLst>
                <a:path w="9023784" h="4914086">
                  <a:moveTo>
                    <a:pt x="8879005" y="4769306"/>
                  </a:moveTo>
                  <a:lnTo>
                    <a:pt x="9023784" y="4769306"/>
                  </a:lnTo>
                  <a:lnTo>
                    <a:pt x="9023784" y="4914086"/>
                  </a:lnTo>
                  <a:lnTo>
                    <a:pt x="8879005" y="4914086"/>
                  </a:lnTo>
                  <a:lnTo>
                    <a:pt x="8879005" y="4769306"/>
                  </a:lnTo>
                  <a:close/>
                  <a:moveTo>
                    <a:pt x="0" y="144780"/>
                  </a:moveTo>
                  <a:lnTo>
                    <a:pt x="144780" y="144780"/>
                  </a:lnTo>
                  <a:lnTo>
                    <a:pt x="144780" y="4769306"/>
                  </a:lnTo>
                  <a:lnTo>
                    <a:pt x="0" y="4769306"/>
                  </a:lnTo>
                  <a:lnTo>
                    <a:pt x="0" y="144780"/>
                  </a:lnTo>
                  <a:close/>
                  <a:moveTo>
                    <a:pt x="0" y="4769306"/>
                  </a:moveTo>
                  <a:lnTo>
                    <a:pt x="144780" y="4769306"/>
                  </a:lnTo>
                  <a:lnTo>
                    <a:pt x="144780" y="4914086"/>
                  </a:lnTo>
                  <a:lnTo>
                    <a:pt x="0" y="4914086"/>
                  </a:lnTo>
                  <a:lnTo>
                    <a:pt x="0" y="4769306"/>
                  </a:lnTo>
                  <a:close/>
                  <a:moveTo>
                    <a:pt x="8879005" y="144780"/>
                  </a:moveTo>
                  <a:lnTo>
                    <a:pt x="9023784" y="144780"/>
                  </a:lnTo>
                  <a:lnTo>
                    <a:pt x="9023784" y="4769306"/>
                  </a:lnTo>
                  <a:lnTo>
                    <a:pt x="8879005" y="4769306"/>
                  </a:lnTo>
                  <a:lnTo>
                    <a:pt x="8879005" y="144780"/>
                  </a:lnTo>
                  <a:close/>
                  <a:moveTo>
                    <a:pt x="144780" y="4769306"/>
                  </a:moveTo>
                  <a:lnTo>
                    <a:pt x="8879005" y="4769306"/>
                  </a:lnTo>
                  <a:lnTo>
                    <a:pt x="8879005" y="4914086"/>
                  </a:lnTo>
                  <a:lnTo>
                    <a:pt x="144780" y="4914086"/>
                  </a:lnTo>
                  <a:lnTo>
                    <a:pt x="144780" y="4769306"/>
                  </a:lnTo>
                  <a:close/>
                  <a:moveTo>
                    <a:pt x="8879005" y="0"/>
                  </a:moveTo>
                  <a:lnTo>
                    <a:pt x="9023784" y="0"/>
                  </a:lnTo>
                  <a:lnTo>
                    <a:pt x="9023784" y="144780"/>
                  </a:lnTo>
                  <a:lnTo>
                    <a:pt x="8879005" y="144780"/>
                  </a:lnTo>
                  <a:lnTo>
                    <a:pt x="8879005" y="0"/>
                  </a:lnTo>
                  <a:close/>
                  <a:moveTo>
                    <a:pt x="0" y="0"/>
                  </a:moveTo>
                  <a:lnTo>
                    <a:pt x="144780" y="0"/>
                  </a:lnTo>
                  <a:lnTo>
                    <a:pt x="144780" y="144780"/>
                  </a:lnTo>
                  <a:lnTo>
                    <a:pt x="0" y="144780"/>
                  </a:lnTo>
                  <a:lnTo>
                    <a:pt x="0" y="0"/>
                  </a:lnTo>
                  <a:close/>
                  <a:moveTo>
                    <a:pt x="144780" y="0"/>
                  </a:moveTo>
                  <a:lnTo>
                    <a:pt x="8879005" y="0"/>
                  </a:lnTo>
                  <a:lnTo>
                    <a:pt x="8879005" y="144780"/>
                  </a:lnTo>
                  <a:lnTo>
                    <a:pt x="144780" y="144780"/>
                  </a:lnTo>
                  <a:lnTo>
                    <a:pt x="144780" y="0"/>
                  </a:lnTo>
                  <a:close/>
                </a:path>
              </a:pathLst>
            </a:custGeom>
            <a:solidFill>
              <a:srgbClr val="F9AAAF"/>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9653" y="5679262"/>
            <a:ext cx="4116705" cy="6966732"/>
          </a:xfrm>
          <a:prstGeom prst="rect">
            <a:avLst/>
          </a:prstGeom>
        </p:spPr>
      </p:pic>
      <p:sp>
        <p:nvSpPr>
          <p:cNvPr id="6" name="TextBox 6"/>
          <p:cNvSpPr txBox="1"/>
          <p:nvPr/>
        </p:nvSpPr>
        <p:spPr>
          <a:xfrm>
            <a:off x="1718746" y="1880757"/>
            <a:ext cx="16950254" cy="958852"/>
          </a:xfrm>
          <a:prstGeom prst="rect">
            <a:avLst/>
          </a:prstGeom>
        </p:spPr>
        <p:txBody>
          <a:bodyPr wrap="square" lIns="0" tIns="0" rIns="0" bIns="0" rtlCol="0" anchor="t">
            <a:spAutoFit/>
          </a:bodyPr>
          <a:lstStyle/>
          <a:p>
            <a:pPr algn="ctr">
              <a:lnSpc>
                <a:spcPts val="8320"/>
              </a:lnSpc>
            </a:pPr>
            <a:r>
              <a:rPr lang="en-US" sz="5500" b="1" dirty="0" smtClean="0">
                <a:solidFill>
                  <a:srgbClr val="243680"/>
                </a:solidFill>
                <a:latin typeface="Arial" panose="020B0604020202020204" pitchFamily="34" charset="0"/>
                <a:cs typeface="Arial" panose="020B0604020202020204" pitchFamily="34" charset="0"/>
              </a:rPr>
              <a:t>Nguyên nhân của cuộc khởi nghĩa</a:t>
            </a:r>
            <a:endParaRPr lang="en-US" sz="5500" b="1" dirty="0">
              <a:solidFill>
                <a:srgbClr val="243680"/>
              </a:solidFill>
              <a:latin typeface="Arial" panose="020B0604020202020204" pitchFamily="34" charset="0"/>
              <a:cs typeface="Arial" panose="020B0604020202020204" pitchFamily="34" charset="0"/>
            </a:endParaRPr>
          </a:p>
        </p:txBody>
      </p:sp>
      <p:sp>
        <p:nvSpPr>
          <p:cNvPr id="16" name="Rectangle 15"/>
          <p:cNvSpPr/>
          <p:nvPr/>
        </p:nvSpPr>
        <p:spPr>
          <a:xfrm>
            <a:off x="3945473" y="3388891"/>
            <a:ext cx="12496800" cy="4580741"/>
          </a:xfrm>
          <a:prstGeom prst="rect">
            <a:avLst/>
          </a:prstGeom>
        </p:spPr>
        <p:txBody>
          <a:bodyPr wrap="square">
            <a:spAutoFit/>
          </a:bodyPr>
          <a:lstStyle/>
          <a:p>
            <a:pPr algn="just">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Thế kỉ VIII, không cam chịu chính sách cai trị hà khắc và thuế khoá, lao dịch nặng nề của nhà Đường, nhiều cuộc khởi nghĩa của người Việt đã nổ ra, tiêu biểu là khởi nghĩa của Mai Thúc Loan và Phùng Hưng.</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DDA"/>
        </a:solidFill>
        <a:effectLst/>
      </p:bgPr>
    </p:bg>
    <p:spTree>
      <p:nvGrpSpPr>
        <p:cNvPr id="1" name=""/>
        <p:cNvGrpSpPr/>
        <p:nvPr/>
      </p:nvGrpSpPr>
      <p:grpSpPr>
        <a:xfrm>
          <a:off x="0" y="0"/>
          <a:ext cx="0" cy="0"/>
          <a:chOff x="0" y="0"/>
          <a:chExt cx="0" cy="0"/>
        </a:xfrm>
      </p:grpSpPr>
      <p:sp>
        <p:nvSpPr>
          <p:cNvPr id="2" name="TextBox 2"/>
          <p:cNvSpPr txBox="1"/>
          <p:nvPr/>
        </p:nvSpPr>
        <p:spPr>
          <a:xfrm>
            <a:off x="76200" y="1600072"/>
            <a:ext cx="18211800" cy="3462486"/>
          </a:xfrm>
          <a:prstGeom prst="rect">
            <a:avLst/>
          </a:prstGeom>
        </p:spPr>
        <p:txBody>
          <a:bodyPr wrap="square" lIns="0" tIns="0" rIns="0" bIns="0" rtlCol="0" anchor="t">
            <a:spAutoFit/>
          </a:bodyPr>
          <a:lstStyle/>
          <a:p>
            <a:pPr marL="0" lvl="0" indent="0" algn="ctr">
              <a:lnSpc>
                <a:spcPts val="9000"/>
              </a:lnSpc>
              <a:spcBef>
                <a:spcPct val="0"/>
              </a:spcBef>
            </a:pPr>
            <a:r>
              <a:rPr lang="en-US" sz="6500" b="1" u="none" dirty="0" smtClean="0">
                <a:solidFill>
                  <a:srgbClr val="2E2562"/>
                </a:solidFill>
                <a:latin typeface="Arial" panose="020B0604020202020204" pitchFamily="34" charset="0"/>
                <a:cs typeface="Arial" panose="020B0604020202020204" pitchFamily="34" charset="0"/>
              </a:rPr>
              <a:t>BÀI 15: CÁC CUỘC KHỞI NGHĨA TIÊU BIỂU GIÀNH ĐỘC LẬP TỰ CHỦ (TỪ ĐẦU </a:t>
            </a:r>
          </a:p>
          <a:p>
            <a:pPr marL="0" lvl="0" indent="0" algn="ctr">
              <a:lnSpc>
                <a:spcPts val="9000"/>
              </a:lnSpc>
              <a:spcBef>
                <a:spcPct val="0"/>
              </a:spcBef>
            </a:pPr>
            <a:r>
              <a:rPr lang="en-US" sz="6500" b="1" u="none" dirty="0" smtClean="0">
                <a:solidFill>
                  <a:srgbClr val="2E2562"/>
                </a:solidFill>
                <a:latin typeface="Arial" panose="020B0604020202020204" pitchFamily="34" charset="0"/>
                <a:cs typeface="Arial" panose="020B0604020202020204" pitchFamily="34" charset="0"/>
              </a:rPr>
              <a:t>CÔNG NGUYÊN ĐẾN TRƯỚC THẾ KỈ X)</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33" b="84121"/>
          <a:stretch>
            <a:fillRect/>
          </a:stretch>
        </p:blipFill>
        <p:spPr>
          <a:xfrm>
            <a:off x="2438400" y="9467471"/>
            <a:ext cx="13861436" cy="81952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628941" y="5082515"/>
            <a:ext cx="4916922" cy="446992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877102" y="7317480"/>
            <a:ext cx="1364267" cy="214999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994045" y="7317480"/>
            <a:ext cx="2872388" cy="21499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8F8EE"/>
        </a:solidFill>
        <a:effectLst/>
      </p:bgPr>
    </p:bg>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1382078190"/>
              </p:ext>
            </p:extLst>
          </p:nvPr>
        </p:nvGraphicFramePr>
        <p:xfrm>
          <a:off x="228600" y="495300"/>
          <a:ext cx="17754600" cy="9267952"/>
        </p:xfrm>
        <a:graphic>
          <a:graphicData uri="http://schemas.openxmlformats.org/drawingml/2006/table">
            <a:tbl>
              <a:tblPr firstRow="1" bandRow="1">
                <a:tableStyleId>{21E4AEA4-8DFA-4A89-87EB-49C32662AFE0}</a:tableStyleId>
              </a:tblPr>
              <a:tblGrid>
                <a:gridCol w="3128564"/>
                <a:gridCol w="14626036"/>
              </a:tblGrid>
              <a:tr h="370840">
                <a:tc>
                  <a:txBody>
                    <a:bodyPr/>
                    <a:lstStyle/>
                    <a:p>
                      <a:pPr algn="ctr">
                        <a:lnSpc>
                          <a:spcPts val="6000"/>
                        </a:lnSpc>
                      </a:pPr>
                      <a:r>
                        <a:rPr lang="en-US" sz="4500" dirty="0" smtClean="0">
                          <a:latin typeface="Arial" panose="020B0604020202020204" pitchFamily="34" charset="0"/>
                          <a:cs typeface="Arial" panose="020B0604020202020204" pitchFamily="34" charset="0"/>
                        </a:rPr>
                        <a:t>Thời</a:t>
                      </a:r>
                      <a:r>
                        <a:rPr lang="en-US" sz="4500" baseline="0" dirty="0" smtClean="0">
                          <a:latin typeface="Arial" panose="020B0604020202020204" pitchFamily="34" charset="0"/>
                          <a:cs typeface="Arial" panose="020B0604020202020204" pitchFamily="34" charset="0"/>
                        </a:rPr>
                        <a:t> gian</a:t>
                      </a:r>
                      <a:endParaRPr lang="en-US" sz="4500" dirty="0">
                        <a:latin typeface="Arial" panose="020B0604020202020204" pitchFamily="34" charset="0"/>
                        <a:cs typeface="Arial" panose="020B0604020202020204" pitchFamily="34" charset="0"/>
                      </a:endParaRPr>
                    </a:p>
                  </a:txBody>
                  <a:tcPr/>
                </a:tc>
                <a:tc>
                  <a:txBody>
                    <a:bodyPr/>
                    <a:lstStyle/>
                    <a:p>
                      <a:pPr algn="ctr">
                        <a:lnSpc>
                          <a:spcPts val="6000"/>
                        </a:lnSpc>
                      </a:pPr>
                      <a:r>
                        <a:rPr lang="en-US" sz="4500" dirty="0" smtClean="0">
                          <a:latin typeface="Arial" panose="020B0604020202020204" pitchFamily="34" charset="0"/>
                          <a:cs typeface="Arial" panose="020B0604020202020204" pitchFamily="34" charset="0"/>
                        </a:rPr>
                        <a:t>Sự</a:t>
                      </a:r>
                      <a:r>
                        <a:rPr lang="en-US" sz="4500" baseline="0" dirty="0" smtClean="0">
                          <a:latin typeface="Arial" panose="020B0604020202020204" pitchFamily="34" charset="0"/>
                          <a:cs typeface="Arial" panose="020B0604020202020204" pitchFamily="34" charset="0"/>
                        </a:rPr>
                        <a:t> kiện</a:t>
                      </a:r>
                      <a:endParaRPr lang="en-US" sz="4500" dirty="0">
                        <a:latin typeface="Arial" panose="020B0604020202020204" pitchFamily="34" charset="0"/>
                        <a:cs typeface="Arial" panose="020B0604020202020204" pitchFamily="34" charset="0"/>
                      </a:endParaRPr>
                    </a:p>
                  </a:txBody>
                  <a:tcPr/>
                </a:tc>
              </a:tr>
              <a:tr h="370840">
                <a:tc>
                  <a:txBody>
                    <a:bodyPr/>
                    <a:lstStyle/>
                    <a:p>
                      <a:pPr algn="ctr">
                        <a:lnSpc>
                          <a:spcPts val="6000"/>
                        </a:lnSpc>
                      </a:pPr>
                      <a:r>
                        <a:rPr lang="en-US" sz="4500" dirty="0" smtClean="0">
                          <a:latin typeface="Arial" panose="020B0604020202020204" pitchFamily="34" charset="0"/>
                          <a:cs typeface="Arial" panose="020B0604020202020204" pitchFamily="34" charset="0"/>
                        </a:rPr>
                        <a:t>Năm</a:t>
                      </a:r>
                      <a:r>
                        <a:rPr lang="en-US" sz="4500" baseline="0" dirty="0" smtClean="0">
                          <a:latin typeface="Arial" panose="020B0604020202020204" pitchFamily="34" charset="0"/>
                          <a:cs typeface="Arial" panose="020B0604020202020204" pitchFamily="34" charset="0"/>
                        </a:rPr>
                        <a:t> 713</a:t>
                      </a:r>
                      <a:endParaRPr lang="en-US" sz="4500" dirty="0">
                        <a:latin typeface="Arial" panose="020B0604020202020204" pitchFamily="34" charset="0"/>
                        <a:cs typeface="Arial" panose="020B0604020202020204" pitchFamily="34" charset="0"/>
                      </a:endParaRPr>
                    </a:p>
                  </a:txBody>
                  <a:tcPr/>
                </a:tc>
                <a:tc>
                  <a:txBody>
                    <a:bodyPr/>
                    <a:lstStyle/>
                    <a:p>
                      <a:pPr marL="685800" indent="-685800" algn="just">
                        <a:lnSpc>
                          <a:spcPts val="6000"/>
                        </a:lnSpc>
                        <a:buFont typeface="Arial" panose="020B0604020202020204" pitchFamily="34" charset="0"/>
                        <a:buChar char="•"/>
                      </a:pPr>
                      <a:r>
                        <a:rPr lang="en-US" sz="4500" dirty="0" smtClean="0">
                          <a:latin typeface="Arial" panose="020B0604020202020204" pitchFamily="34" charset="0"/>
                          <a:cs typeface="Arial" panose="020B0604020202020204" pitchFamily="34" charset="0"/>
                        </a:rPr>
                        <a:t>Mai Thúc Loan phát động khởi nghĩa,</a:t>
                      </a:r>
                      <a:r>
                        <a:rPr lang="en-US" sz="4500" baseline="0" dirty="0" smtClean="0">
                          <a:latin typeface="Arial" panose="020B0604020202020204" pitchFamily="34" charset="0"/>
                          <a:cs typeface="Arial" panose="020B0604020202020204" pitchFamily="34" charset="0"/>
                        </a:rPr>
                        <a:t> ông xây thành Vạn An và xưng là Mai Hắc Đế. </a:t>
                      </a:r>
                    </a:p>
                    <a:p>
                      <a:pPr marL="685800" indent="-685800" algn="just">
                        <a:lnSpc>
                          <a:spcPts val="6000"/>
                        </a:lnSpc>
                        <a:buFont typeface="Arial" panose="020B0604020202020204" pitchFamily="34" charset="0"/>
                        <a:buChar char="•"/>
                      </a:pPr>
                      <a:r>
                        <a:rPr lang="en-US" sz="4500" dirty="0" smtClean="0">
                          <a:latin typeface="Arial" panose="020B0604020202020204" pitchFamily="34" charset="0"/>
                          <a:cs typeface="Arial" panose="020B0604020202020204" pitchFamily="34" charset="0"/>
                        </a:rPr>
                        <a:t>Làm</a:t>
                      </a:r>
                      <a:r>
                        <a:rPr lang="en-US" sz="4500" baseline="0" dirty="0" smtClean="0">
                          <a:latin typeface="Arial" panose="020B0604020202020204" pitchFamily="34" charset="0"/>
                          <a:cs typeface="Arial" panose="020B0604020202020204" pitchFamily="34" charset="0"/>
                        </a:rPr>
                        <a:t> </a:t>
                      </a:r>
                      <a:r>
                        <a:rPr lang="en-US" sz="4500" dirty="0" smtClean="0">
                          <a:latin typeface="Arial" panose="020B0604020202020204" pitchFamily="34" charset="0"/>
                          <a:cs typeface="Arial" panose="020B0604020202020204" pitchFamily="34" charset="0"/>
                        </a:rPr>
                        <a:t>chủ thành Tống Bình (Hà Nội ngày nay).</a:t>
                      </a:r>
                      <a:endParaRPr lang="en-US" sz="4500" dirty="0">
                        <a:latin typeface="Arial" panose="020B0604020202020204" pitchFamily="34" charset="0"/>
                        <a:cs typeface="Arial" panose="020B0604020202020204" pitchFamily="34" charset="0"/>
                      </a:endParaRPr>
                    </a:p>
                  </a:txBody>
                  <a:tcPr/>
                </a:tc>
              </a:tr>
              <a:tr h="370840">
                <a:tc>
                  <a:txBody>
                    <a:bodyPr/>
                    <a:lstStyle/>
                    <a:p>
                      <a:pPr algn="ctr">
                        <a:lnSpc>
                          <a:spcPts val="6000"/>
                        </a:lnSpc>
                      </a:pPr>
                      <a:r>
                        <a:rPr lang="en-US" sz="4500" dirty="0" smtClean="0">
                          <a:latin typeface="Arial" panose="020B0604020202020204" pitchFamily="34" charset="0"/>
                          <a:cs typeface="Arial" panose="020B0604020202020204" pitchFamily="34" charset="0"/>
                        </a:rPr>
                        <a:t>Năm</a:t>
                      </a:r>
                      <a:r>
                        <a:rPr lang="en-US" sz="4500" baseline="0" dirty="0" smtClean="0">
                          <a:latin typeface="Arial" panose="020B0604020202020204" pitchFamily="34" charset="0"/>
                          <a:cs typeface="Arial" panose="020B0604020202020204" pitchFamily="34" charset="0"/>
                        </a:rPr>
                        <a:t> 722</a:t>
                      </a:r>
                      <a:endParaRPr lang="en-US" sz="4500" dirty="0">
                        <a:latin typeface="Arial" panose="020B0604020202020204" pitchFamily="34" charset="0"/>
                        <a:cs typeface="Arial" panose="020B0604020202020204" pitchFamily="34" charset="0"/>
                      </a:endParaRPr>
                    </a:p>
                  </a:txBody>
                  <a:tcPr/>
                </a:tc>
                <a:tc>
                  <a:txBody>
                    <a:bodyPr/>
                    <a:lstStyle/>
                    <a:p>
                      <a:pPr marL="0" indent="0" algn="just">
                        <a:lnSpc>
                          <a:spcPts val="6000"/>
                        </a:lnSpc>
                        <a:buFont typeface="Arial" panose="020B0604020202020204" pitchFamily="34" charset="0"/>
                        <a:buNone/>
                      </a:pPr>
                      <a:r>
                        <a:rPr lang="en-US" sz="4500" dirty="0" smtClean="0">
                          <a:latin typeface="Arial" panose="020B0604020202020204" pitchFamily="34" charset="0"/>
                          <a:cs typeface="Arial" panose="020B0604020202020204" pitchFamily="34" charset="0"/>
                        </a:rPr>
                        <a:t>N</a:t>
                      </a:r>
                      <a:r>
                        <a:rPr lang="vi-VN" sz="4500" dirty="0" smtClean="0">
                          <a:latin typeface="Arial" panose="020B0604020202020204" pitchFamily="34" charset="0"/>
                          <a:cs typeface="Arial" panose="020B0604020202020204" pitchFamily="34" charset="0"/>
                        </a:rPr>
                        <a:t>hà</a:t>
                      </a:r>
                      <a:r>
                        <a:rPr lang="vi-VN" sz="4500" dirty="0" smtClean="0">
                          <a:latin typeface="+mn-lt"/>
                          <a:cs typeface="Arial" panose="020B0604020202020204" pitchFamily="34" charset="0"/>
                        </a:rPr>
                        <a:t> Đường đưa 10 vạn quân sang đàn áp</a:t>
                      </a:r>
                      <a:r>
                        <a:rPr lang="en-US" sz="4500" dirty="0" smtClean="0">
                          <a:latin typeface="+mn-lt"/>
                          <a:cs typeface="Arial" panose="020B0604020202020204" pitchFamily="34" charset="0"/>
                        </a:rPr>
                        <a:t>.</a:t>
                      </a:r>
                      <a:r>
                        <a:rPr lang="en-US" sz="4500" baseline="0" dirty="0" smtClean="0">
                          <a:latin typeface="+mn-lt"/>
                          <a:cs typeface="Arial" panose="020B0604020202020204" pitchFamily="34" charset="0"/>
                        </a:rPr>
                        <a:t> K</a:t>
                      </a:r>
                      <a:r>
                        <a:rPr lang="vi-VN" sz="4500" dirty="0" smtClean="0">
                          <a:latin typeface="+mn-lt"/>
                          <a:cs typeface="Arial" panose="020B0604020202020204" pitchFamily="34" charset="0"/>
                        </a:rPr>
                        <a:t>hởi nghĩa Mai Thúc Loan bị dập tắt.</a:t>
                      </a:r>
                      <a:endParaRPr lang="en-US" sz="4500" dirty="0">
                        <a:latin typeface="Arial" panose="020B0604020202020204" pitchFamily="34" charset="0"/>
                        <a:cs typeface="Arial" panose="020B0604020202020204" pitchFamily="34" charset="0"/>
                      </a:endParaRPr>
                    </a:p>
                  </a:txBody>
                  <a:tcPr/>
                </a:tc>
              </a:tr>
              <a:tr h="370840">
                <a:tc>
                  <a:txBody>
                    <a:bodyPr/>
                    <a:lstStyle/>
                    <a:p>
                      <a:pPr algn="ctr">
                        <a:lnSpc>
                          <a:spcPts val="6000"/>
                        </a:lnSpc>
                      </a:pPr>
                      <a:r>
                        <a:rPr lang="en-US" sz="4500" dirty="0" smtClean="0">
                          <a:latin typeface="Arial" panose="020B0604020202020204" pitchFamily="34" charset="0"/>
                          <a:cs typeface="Arial" panose="020B0604020202020204" pitchFamily="34" charset="0"/>
                        </a:rPr>
                        <a:t>Cuối</a:t>
                      </a:r>
                      <a:r>
                        <a:rPr lang="en-US" sz="4500" baseline="0" dirty="0" smtClean="0">
                          <a:latin typeface="Arial" panose="020B0604020202020204" pitchFamily="34" charset="0"/>
                          <a:cs typeface="Arial" panose="020B0604020202020204" pitchFamily="34" charset="0"/>
                        </a:rPr>
                        <a:t> thế </a:t>
                      </a:r>
                    </a:p>
                    <a:p>
                      <a:pPr algn="ctr">
                        <a:lnSpc>
                          <a:spcPts val="6000"/>
                        </a:lnSpc>
                      </a:pPr>
                      <a:r>
                        <a:rPr lang="en-US" sz="4500" baseline="0" dirty="0" smtClean="0">
                          <a:latin typeface="Arial" panose="020B0604020202020204" pitchFamily="34" charset="0"/>
                          <a:cs typeface="Arial" panose="020B0604020202020204" pitchFamily="34" charset="0"/>
                        </a:rPr>
                        <a:t>kỉ VII</a:t>
                      </a:r>
                      <a:endParaRPr lang="en-US" sz="4500" dirty="0">
                        <a:latin typeface="Arial" panose="020B0604020202020204" pitchFamily="34" charset="0"/>
                        <a:cs typeface="Arial" panose="020B0604020202020204" pitchFamily="34" charset="0"/>
                      </a:endParaRPr>
                    </a:p>
                  </a:txBody>
                  <a:tcPr/>
                </a:tc>
                <a:tc>
                  <a:txBody>
                    <a:bodyPr/>
                    <a:lstStyle/>
                    <a:p>
                      <a:pPr marL="685800" indent="-685800" algn="just">
                        <a:lnSpc>
                          <a:spcPts val="6000"/>
                        </a:lnSpc>
                        <a:buFont typeface="Arial" panose="020B0604020202020204" pitchFamily="34" charset="0"/>
                        <a:buChar char="•"/>
                      </a:pPr>
                      <a:r>
                        <a:rPr lang="vi-VN" sz="4500" dirty="0" smtClean="0">
                          <a:latin typeface="+mn-lt"/>
                          <a:cs typeface="Arial" panose="020B0604020202020204" pitchFamily="34" charset="0"/>
                        </a:rPr>
                        <a:t>Phùng Hưng tập hợp quân khởi nghĩa. Nghĩa quân nhanh chóng làm chủ thành Tống Bình</a:t>
                      </a:r>
                      <a:r>
                        <a:rPr lang="en-US" sz="4500" dirty="0" smtClean="0">
                          <a:latin typeface="+mn-lt"/>
                          <a:cs typeface="Arial" panose="020B0604020202020204" pitchFamily="34" charset="0"/>
                        </a:rPr>
                        <a:t>.</a:t>
                      </a:r>
                    </a:p>
                    <a:p>
                      <a:pPr marL="685800" indent="-685800" algn="just">
                        <a:lnSpc>
                          <a:spcPts val="6000"/>
                        </a:lnSpc>
                        <a:buFont typeface="Arial" panose="020B0604020202020204" pitchFamily="34" charset="0"/>
                        <a:buChar char="•"/>
                      </a:pPr>
                      <a:r>
                        <a:rPr lang="vi-VN" sz="4500" dirty="0" smtClean="0">
                          <a:latin typeface="+mn-lt"/>
                          <a:cs typeface="Arial" panose="020B0604020202020204" pitchFamily="34" charset="0"/>
                        </a:rPr>
                        <a:t>Phùng Hưng qua đời. Con trai ông lên nối nghiệp và tôn ông là “Bồ Cái đại vương”</a:t>
                      </a:r>
                      <a:r>
                        <a:rPr lang="en-US" sz="4500" dirty="0" smtClean="0">
                          <a:latin typeface="+mn-lt"/>
                          <a:cs typeface="Arial" panose="020B0604020202020204" pitchFamily="34" charset="0"/>
                        </a:rPr>
                        <a:t>.</a:t>
                      </a:r>
                    </a:p>
                    <a:p>
                      <a:pPr marL="685800" indent="-685800" algn="just">
                        <a:lnSpc>
                          <a:spcPts val="6000"/>
                        </a:lnSpc>
                        <a:buFont typeface="Arial" panose="020B0604020202020204" pitchFamily="34" charset="0"/>
                        <a:buChar char="•"/>
                      </a:pPr>
                      <a:r>
                        <a:rPr lang="en-US" sz="4500" dirty="0" smtClean="0">
                          <a:latin typeface="+mn-lt"/>
                          <a:cs typeface="Arial" panose="020B0604020202020204" pitchFamily="34" charset="0"/>
                        </a:rPr>
                        <a:t>N</a:t>
                      </a:r>
                      <a:r>
                        <a:rPr lang="vi-VN" sz="4500" dirty="0" smtClean="0">
                          <a:latin typeface="+mn-lt"/>
                          <a:cs typeface="Arial" panose="020B0604020202020204" pitchFamily="34" charset="0"/>
                        </a:rPr>
                        <a:t>hà Đường đưa quân sang đàn áp, cuộc khởi nghĩa kết thúc.</a:t>
                      </a:r>
                      <a:endParaRPr lang="en-US" sz="4500" dirty="0">
                        <a:latin typeface="Arial" panose="020B0604020202020204" pitchFamily="34" charset="0"/>
                        <a:cs typeface="Arial" panose="020B0604020202020204" pitchFamily="34" charset="0"/>
                      </a:endParaRP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6E7DE"/>
        </a:solidFill>
        <a:effectLst/>
      </p:bgPr>
    </p:bg>
    <p:spTree>
      <p:nvGrpSpPr>
        <p:cNvPr id="1" name=""/>
        <p:cNvGrpSpPr/>
        <p:nvPr/>
      </p:nvGrpSpPr>
      <p:grpSpPr>
        <a:xfrm>
          <a:off x="0" y="0"/>
          <a:ext cx="0" cy="0"/>
          <a:chOff x="0" y="0"/>
          <a:chExt cx="0" cy="0"/>
        </a:xfrm>
      </p:grpSpPr>
      <p:grpSp>
        <p:nvGrpSpPr>
          <p:cNvPr id="4" name="Group 4"/>
          <p:cNvGrpSpPr/>
          <p:nvPr/>
        </p:nvGrpSpPr>
        <p:grpSpPr>
          <a:xfrm>
            <a:off x="299453" y="421096"/>
            <a:ext cx="6106380" cy="4827481"/>
            <a:chOff x="0" y="0"/>
            <a:chExt cx="2065615" cy="1633000"/>
          </a:xfrm>
        </p:grpSpPr>
        <p:sp>
          <p:nvSpPr>
            <p:cNvPr id="5" name="Freeform 5"/>
            <p:cNvSpPr/>
            <p:nvPr/>
          </p:nvSpPr>
          <p:spPr>
            <a:xfrm>
              <a:off x="0" y="0"/>
              <a:ext cx="2065615" cy="1633000"/>
            </a:xfrm>
            <a:custGeom>
              <a:avLst/>
              <a:gdLst/>
              <a:ahLst/>
              <a:cxnLst/>
              <a:rect l="l" t="t" r="r" b="b"/>
              <a:pathLst>
                <a:path w="2065615" h="1633000">
                  <a:moveTo>
                    <a:pt x="1941155" y="1633000"/>
                  </a:moveTo>
                  <a:lnTo>
                    <a:pt x="124460" y="1633000"/>
                  </a:lnTo>
                  <a:cubicBezTo>
                    <a:pt x="55880" y="1633000"/>
                    <a:pt x="0" y="1577120"/>
                    <a:pt x="0" y="1508540"/>
                  </a:cubicBezTo>
                  <a:lnTo>
                    <a:pt x="0" y="124460"/>
                  </a:lnTo>
                  <a:cubicBezTo>
                    <a:pt x="0" y="55880"/>
                    <a:pt x="55880" y="0"/>
                    <a:pt x="124460" y="0"/>
                  </a:cubicBezTo>
                  <a:lnTo>
                    <a:pt x="1941155" y="0"/>
                  </a:lnTo>
                  <a:cubicBezTo>
                    <a:pt x="2009735" y="0"/>
                    <a:pt x="2065615" y="55880"/>
                    <a:pt x="2065615" y="124460"/>
                  </a:cubicBezTo>
                  <a:lnTo>
                    <a:pt x="2065615" y="1508540"/>
                  </a:lnTo>
                  <a:cubicBezTo>
                    <a:pt x="2065615" y="1577120"/>
                    <a:pt x="2009735" y="1633000"/>
                    <a:pt x="1941155" y="1633000"/>
                  </a:cubicBezTo>
                  <a:close/>
                </a:path>
              </a:pathLst>
            </a:custGeom>
            <a:solidFill>
              <a:srgbClr val="FFFFFF"/>
            </a:solidFill>
          </p:spPr>
        </p:sp>
      </p:grpSp>
      <p:sp>
        <p:nvSpPr>
          <p:cNvPr id="25" name="TextBox 25"/>
          <p:cNvSpPr txBox="1"/>
          <p:nvPr/>
        </p:nvSpPr>
        <p:spPr>
          <a:xfrm>
            <a:off x="762000" y="1893805"/>
            <a:ext cx="5153015" cy="1716880"/>
          </a:xfrm>
          <a:prstGeom prst="rect">
            <a:avLst/>
          </a:prstGeom>
        </p:spPr>
        <p:txBody>
          <a:bodyPr lIns="0" tIns="0" rIns="0" bIns="0" rtlCol="0" anchor="t">
            <a:spAutoFit/>
          </a:bodyPr>
          <a:lstStyle/>
          <a:p>
            <a:pPr algn="ctr">
              <a:lnSpc>
                <a:spcPts val="7000"/>
              </a:lnSpc>
            </a:pPr>
            <a:r>
              <a:rPr lang="en-US" sz="5000" b="1" dirty="0" smtClean="0">
                <a:solidFill>
                  <a:srgbClr val="191919"/>
                </a:solidFill>
                <a:latin typeface="Arial" panose="020B0604020202020204" pitchFamily="34" charset="0"/>
                <a:cs typeface="Arial" panose="020B0604020202020204" pitchFamily="34" charset="0"/>
              </a:rPr>
              <a:t>Ý nghĩa của </a:t>
            </a:r>
          </a:p>
          <a:p>
            <a:pPr algn="ctr">
              <a:lnSpc>
                <a:spcPts val="7000"/>
              </a:lnSpc>
            </a:pPr>
            <a:r>
              <a:rPr lang="en-US" sz="5000" b="1" dirty="0" smtClean="0">
                <a:solidFill>
                  <a:srgbClr val="191919"/>
                </a:solidFill>
                <a:latin typeface="Arial" panose="020B0604020202020204" pitchFamily="34" charset="0"/>
                <a:cs typeface="Arial" panose="020B0604020202020204" pitchFamily="34" charset="0"/>
              </a:rPr>
              <a:t>cuộc khởi nghĩa</a:t>
            </a:r>
            <a:endParaRPr lang="en-US" sz="5000" b="1" dirty="0">
              <a:solidFill>
                <a:srgbClr val="191919"/>
              </a:solidFill>
              <a:latin typeface="Arial" panose="020B0604020202020204" pitchFamily="34" charset="0"/>
              <a:cs typeface="Arial" panose="020B0604020202020204" pitchFamily="34" charset="0"/>
            </a:endParaRPr>
          </a:p>
        </p:txBody>
      </p:sp>
      <p:grpSp>
        <p:nvGrpSpPr>
          <p:cNvPr id="26" name="Group 26"/>
          <p:cNvGrpSpPr/>
          <p:nvPr/>
        </p:nvGrpSpPr>
        <p:grpSpPr>
          <a:xfrm>
            <a:off x="6700253" y="579410"/>
            <a:ext cx="11249880" cy="9346217"/>
            <a:chOff x="0" y="0"/>
            <a:chExt cx="3805515" cy="3161560"/>
          </a:xfrm>
        </p:grpSpPr>
        <p:sp>
          <p:nvSpPr>
            <p:cNvPr id="27" name="Freeform 27"/>
            <p:cNvSpPr/>
            <p:nvPr/>
          </p:nvSpPr>
          <p:spPr>
            <a:xfrm>
              <a:off x="0" y="0"/>
              <a:ext cx="3805515" cy="3161560"/>
            </a:xfrm>
            <a:custGeom>
              <a:avLst/>
              <a:gdLst/>
              <a:ahLst/>
              <a:cxnLst/>
              <a:rect l="l" t="t" r="r" b="b"/>
              <a:pathLst>
                <a:path w="3805515" h="3161560">
                  <a:moveTo>
                    <a:pt x="3681055" y="3161560"/>
                  </a:moveTo>
                  <a:lnTo>
                    <a:pt x="124460" y="3161560"/>
                  </a:lnTo>
                  <a:cubicBezTo>
                    <a:pt x="55880" y="3161560"/>
                    <a:pt x="0" y="3105680"/>
                    <a:pt x="0" y="3037100"/>
                  </a:cubicBezTo>
                  <a:lnTo>
                    <a:pt x="0" y="124460"/>
                  </a:lnTo>
                  <a:cubicBezTo>
                    <a:pt x="0" y="55880"/>
                    <a:pt x="55880" y="0"/>
                    <a:pt x="124460" y="0"/>
                  </a:cubicBezTo>
                  <a:lnTo>
                    <a:pt x="3681055" y="0"/>
                  </a:lnTo>
                  <a:cubicBezTo>
                    <a:pt x="3749635" y="0"/>
                    <a:pt x="3805515" y="55880"/>
                    <a:pt x="3805515" y="124460"/>
                  </a:cubicBezTo>
                  <a:lnTo>
                    <a:pt x="3805515" y="3037100"/>
                  </a:lnTo>
                  <a:cubicBezTo>
                    <a:pt x="3805515" y="3105680"/>
                    <a:pt x="3749635" y="3161560"/>
                    <a:pt x="3681055" y="3161560"/>
                  </a:cubicBezTo>
                  <a:close/>
                </a:path>
              </a:pathLst>
            </a:custGeom>
            <a:solidFill>
              <a:srgbClr val="FFFFFF"/>
            </a:solidFill>
          </p:spPr>
        </p:sp>
      </p:grpSp>
      <p:sp>
        <p:nvSpPr>
          <p:cNvPr id="43" name="Rectangle 42"/>
          <p:cNvSpPr/>
          <p:nvPr/>
        </p:nvSpPr>
        <p:spPr>
          <a:xfrm>
            <a:off x="6899911" y="3333445"/>
            <a:ext cx="10683727" cy="4901342"/>
          </a:xfrm>
          <a:prstGeom prst="rect">
            <a:avLst/>
          </a:prstGeom>
        </p:spPr>
        <p:txBody>
          <a:bodyPr wrap="square">
            <a:spAutoFit/>
          </a:bodyPr>
          <a:lstStyle/>
          <a:p>
            <a:pPr marL="685800" indent="-685800" algn="just">
              <a:lnSpc>
                <a:spcPts val="7500"/>
              </a:lnSpc>
              <a:buFont typeface="Arial" panose="020B0604020202020204" pitchFamily="34" charset="0"/>
              <a:buChar char="•"/>
            </a:pPr>
            <a:r>
              <a:rPr lang="fr-FR" sz="5000" dirty="0" smtClean="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Là </a:t>
            </a:r>
            <a:r>
              <a:rPr lang="fr-FR" sz="5000"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sự tiếp nói truyền thống </a:t>
            </a:r>
            <a:r>
              <a:rPr lang="fr-FR" sz="5000" dirty="0" smtClean="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đấu </a:t>
            </a:r>
            <a:r>
              <a:rPr lang="fr-FR" sz="5000"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tranh </a:t>
            </a:r>
            <a:r>
              <a:rPr lang="fr-FR" sz="5000" dirty="0" smtClean="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kiên </a:t>
            </a:r>
            <a:r>
              <a:rPr lang="fr-FR" sz="5000"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cường của người Việt. </a:t>
            </a:r>
            <a:endParaRPr lang="fr-FR" sz="5000" dirty="0" smtClean="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500"/>
              </a:lnSpc>
              <a:buFont typeface="Arial" panose="020B0604020202020204" pitchFamily="34" charset="0"/>
              <a:buChar char="•"/>
            </a:pPr>
            <a:r>
              <a:rPr lang="en-US" sz="5000" dirty="0" smtClean="0">
                <a:solidFill>
                  <a:schemeClr val="bg2">
                    <a:lumMod val="10000"/>
                  </a:schemeClr>
                </a:solidFill>
                <a:latin typeface="Arial" panose="020B0604020202020204" pitchFamily="34" charset="0"/>
                <a:cs typeface="Arial" panose="020B0604020202020204" pitchFamily="34" charset="0"/>
              </a:rPr>
              <a:t>C</a:t>
            </a:r>
            <a:r>
              <a:rPr lang="vi-VN" sz="5000" dirty="0" smtClean="0">
                <a:solidFill>
                  <a:schemeClr val="bg2">
                    <a:lumMod val="10000"/>
                  </a:schemeClr>
                </a:solidFill>
                <a:latin typeface="Arial" panose="020B0604020202020204" pitchFamily="34" charset="0"/>
                <a:cs typeface="Arial" panose="020B0604020202020204" pitchFamily="34" charset="0"/>
              </a:rPr>
              <a:t>ổ </a:t>
            </a:r>
            <a:r>
              <a:rPr lang="vi-VN" sz="5000" dirty="0">
                <a:solidFill>
                  <a:schemeClr val="bg2">
                    <a:lumMod val="10000"/>
                  </a:schemeClr>
                </a:solidFill>
                <a:latin typeface="Arial" panose="020B0604020202020204" pitchFamily="34" charset="0"/>
                <a:cs typeface="Arial" panose="020B0604020202020204" pitchFamily="34" charset="0"/>
              </a:rPr>
              <a:t>vũ trực tiếp cho tinh thần đấu tranh giành </a:t>
            </a:r>
            <a:r>
              <a:rPr lang="vi-VN" sz="5000" dirty="0" smtClean="0">
                <a:solidFill>
                  <a:schemeClr val="bg2">
                    <a:lumMod val="10000"/>
                  </a:schemeClr>
                </a:solidFill>
                <a:latin typeface="Arial" panose="020B0604020202020204" pitchFamily="34" charset="0"/>
                <a:cs typeface="Arial" panose="020B0604020202020204" pitchFamily="34" charset="0"/>
              </a:rPr>
              <a:t>độc</a:t>
            </a:r>
            <a:r>
              <a:rPr lang="en-US" sz="5000" dirty="0">
                <a:solidFill>
                  <a:schemeClr val="bg2">
                    <a:lumMod val="10000"/>
                  </a:schemeClr>
                </a:solidFill>
                <a:latin typeface="Arial" panose="020B0604020202020204" pitchFamily="34" charset="0"/>
                <a:cs typeface="Arial" panose="020B0604020202020204" pitchFamily="34" charset="0"/>
              </a:rPr>
              <a:t> </a:t>
            </a:r>
            <a:r>
              <a:rPr lang="vi-VN" sz="5000" dirty="0" smtClean="0">
                <a:solidFill>
                  <a:schemeClr val="bg2">
                    <a:lumMod val="10000"/>
                  </a:schemeClr>
                </a:solidFill>
                <a:latin typeface="Arial" panose="020B0604020202020204" pitchFamily="34" charset="0"/>
                <a:cs typeface="Arial" panose="020B0604020202020204" pitchFamily="34" charset="0"/>
              </a:rPr>
              <a:t>lập </a:t>
            </a:r>
            <a:r>
              <a:rPr lang="vi-VN" sz="5000" dirty="0">
                <a:solidFill>
                  <a:schemeClr val="bg2">
                    <a:lumMod val="10000"/>
                  </a:schemeClr>
                </a:solidFill>
                <a:latin typeface="Arial" panose="020B0604020202020204" pitchFamily="34" charset="0"/>
                <a:cs typeface="Arial" panose="020B0604020202020204" pitchFamily="34" charset="0"/>
              </a:rPr>
              <a:t>hoàn toàn của </a:t>
            </a:r>
            <a:r>
              <a:rPr lang="vi-VN" sz="5000" dirty="0" smtClean="0">
                <a:solidFill>
                  <a:schemeClr val="bg2">
                    <a:lumMod val="10000"/>
                  </a:schemeClr>
                </a:solidFill>
                <a:latin typeface="Arial" panose="020B0604020202020204" pitchFamily="34" charset="0"/>
                <a:cs typeface="Arial" panose="020B0604020202020204" pitchFamily="34" charset="0"/>
              </a:rPr>
              <a:t>người</a:t>
            </a:r>
            <a:r>
              <a:rPr lang="en-US" sz="5000" dirty="0" smtClean="0">
                <a:solidFill>
                  <a:schemeClr val="bg2">
                    <a:lumMod val="10000"/>
                  </a:schemeClr>
                </a:solidFill>
                <a:latin typeface="Arial" panose="020B0604020202020204" pitchFamily="34" charset="0"/>
                <a:cs typeface="Arial" panose="020B0604020202020204" pitchFamily="34" charset="0"/>
              </a:rPr>
              <a:t> </a:t>
            </a:r>
            <a:r>
              <a:rPr lang="vi-VN" sz="5000" dirty="0" smtClean="0">
                <a:solidFill>
                  <a:schemeClr val="bg2">
                    <a:lumMod val="10000"/>
                  </a:schemeClr>
                </a:solidFill>
                <a:latin typeface="Arial" panose="020B0604020202020204" pitchFamily="34" charset="0"/>
                <a:cs typeface="Arial" panose="020B0604020202020204" pitchFamily="34" charset="0"/>
              </a:rPr>
              <a:t>Việt </a:t>
            </a:r>
            <a:r>
              <a:rPr lang="vi-VN" sz="5000" dirty="0">
                <a:solidFill>
                  <a:schemeClr val="bg2">
                    <a:lumMod val="10000"/>
                  </a:schemeClr>
                </a:solidFill>
                <a:latin typeface="Arial" panose="020B0604020202020204" pitchFamily="34" charset="0"/>
                <a:cs typeface="Arial" panose="020B0604020202020204" pitchFamily="34" charset="0"/>
              </a:rPr>
              <a:t>đầu thế kỉ X.</a:t>
            </a:r>
            <a:endParaRPr lang="en-US" sz="5000" dirty="0">
              <a:solidFill>
                <a:schemeClr val="bg2">
                  <a:lumMod val="10000"/>
                </a:schemeClr>
              </a:solidFill>
              <a:latin typeface="Arial" panose="020B0604020202020204" pitchFamily="34" charset="0"/>
              <a:cs typeface="Arial" panose="020B0604020202020204" pitchFamily="34" charset="0"/>
            </a:endParaRPr>
          </a:p>
        </p:txBody>
      </p:sp>
      <p:pic>
        <p:nvPicPr>
          <p:cNvPr id="44"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41373"/>
            <a:ext cx="6700253" cy="4745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par>
                                <p:cTn id="16" presetID="22" presetClass="entr" presetSubtype="4"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401800" y="6899023"/>
            <a:ext cx="3515825" cy="338797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76400" y="1441133"/>
            <a:ext cx="2474270" cy="2208848"/>
          </a:xfrm>
          <a:prstGeom prst="rect">
            <a:avLst/>
          </a:prstGeom>
        </p:spPr>
      </p:pic>
      <p:sp>
        <p:nvSpPr>
          <p:cNvPr id="8" name="TextBox 4"/>
          <p:cNvSpPr txBox="1"/>
          <p:nvPr/>
        </p:nvSpPr>
        <p:spPr>
          <a:xfrm>
            <a:off x="0" y="1791652"/>
            <a:ext cx="18288000" cy="1858329"/>
          </a:xfrm>
          <a:prstGeom prst="rect">
            <a:avLst/>
          </a:prstGeom>
        </p:spPr>
        <p:txBody>
          <a:bodyPr wrap="square" lIns="0" tIns="0" rIns="0" bIns="0" rtlCol="0" anchor="t">
            <a:spAutoFit/>
          </a:bodyPr>
          <a:lstStyle/>
          <a:p>
            <a:pPr marL="0" lvl="0" indent="0" algn="ctr">
              <a:lnSpc>
                <a:spcPts val="7500"/>
              </a:lnSpc>
            </a:pPr>
            <a:r>
              <a:rPr lang="en-US" sz="6000" b="1" spc="-158" dirty="0" smtClean="0">
                <a:solidFill>
                  <a:srgbClr val="191919"/>
                </a:solidFill>
                <a:latin typeface="Arial" panose="020B0604020202020204" pitchFamily="34" charset="0"/>
                <a:cs typeface="Arial" panose="020B0604020202020204" pitchFamily="34" charset="0"/>
              </a:rPr>
              <a:t>Thảo luận và trả lời câu hỏi</a:t>
            </a:r>
          </a:p>
          <a:p>
            <a:pPr marL="0" lvl="0" indent="0" algn="ctr">
              <a:lnSpc>
                <a:spcPts val="7500"/>
              </a:lnSpc>
            </a:pPr>
            <a:r>
              <a:rPr lang="en-US" sz="6000" b="1" spc="-158" dirty="0" smtClean="0">
                <a:solidFill>
                  <a:srgbClr val="191919"/>
                </a:solidFill>
                <a:latin typeface="Arial" panose="020B0604020202020204" pitchFamily="34" charset="0"/>
                <a:cs typeface="Arial" panose="020B0604020202020204" pitchFamily="34" charset="0"/>
              </a:rPr>
              <a:t>vào Phiếu học tập số 2</a:t>
            </a:r>
            <a:endParaRPr lang="en-US" sz="6000" b="1" spc="-158" dirty="0">
              <a:solidFill>
                <a:srgbClr val="191919"/>
              </a:solidFill>
              <a:latin typeface="Arial" panose="020B0604020202020204" pitchFamily="34" charset="0"/>
              <a:cs typeface="Arial" panose="020B0604020202020204" pitchFamily="34" charset="0"/>
            </a:endParaRPr>
          </a:p>
        </p:txBody>
      </p:sp>
      <p:sp>
        <p:nvSpPr>
          <p:cNvPr id="9" name="Rectangle 8"/>
          <p:cNvSpPr/>
          <p:nvPr/>
        </p:nvSpPr>
        <p:spPr>
          <a:xfrm>
            <a:off x="3429000" y="4305300"/>
            <a:ext cx="11430000" cy="3683060"/>
          </a:xfrm>
          <a:prstGeom prst="rect">
            <a:avLst/>
          </a:prstGeom>
        </p:spPr>
        <p:txBody>
          <a:bodyPr wrap="square">
            <a:spAutoFit/>
          </a:bodyPr>
          <a:lstStyle/>
          <a:p>
            <a:pPr algn="just">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Em hãy so sánh khởi nghĩa của Mai Thúc Loan với các cuộc khởi nghĩa của Hai Bà Trưng và Lý Bí trước đó về phạm vi, quy mô và thời gian tồn tại.</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534400" cy="10287000"/>
            <a:chOff x="0" y="0"/>
            <a:chExt cx="7126971" cy="9212867"/>
          </a:xfrm>
        </p:grpSpPr>
        <p:sp>
          <p:nvSpPr>
            <p:cNvPr id="3" name="Freeform 3"/>
            <p:cNvSpPr/>
            <p:nvPr/>
          </p:nvSpPr>
          <p:spPr>
            <a:xfrm>
              <a:off x="0" y="0"/>
              <a:ext cx="7126970" cy="9212867"/>
            </a:xfrm>
            <a:custGeom>
              <a:avLst/>
              <a:gdLst/>
              <a:ahLst/>
              <a:cxnLst/>
              <a:rect l="l" t="t" r="r" b="b"/>
              <a:pathLst>
                <a:path w="7126970" h="9212867">
                  <a:moveTo>
                    <a:pt x="0" y="0"/>
                  </a:moveTo>
                  <a:lnTo>
                    <a:pt x="7126970" y="0"/>
                  </a:lnTo>
                  <a:lnTo>
                    <a:pt x="7126970" y="9212867"/>
                  </a:lnTo>
                  <a:lnTo>
                    <a:pt x="0" y="9212867"/>
                  </a:lnTo>
                  <a:close/>
                </a:path>
              </a:pathLst>
            </a:custGeom>
            <a:solidFill>
              <a:srgbClr val="FDC3C5"/>
            </a:solidFill>
          </p:spPr>
        </p:sp>
      </p:grpSp>
      <p:sp>
        <p:nvSpPr>
          <p:cNvPr id="11" name="Rectangle 10"/>
          <p:cNvSpPr/>
          <p:nvPr/>
        </p:nvSpPr>
        <p:spPr>
          <a:xfrm>
            <a:off x="86709" y="1257300"/>
            <a:ext cx="8447690" cy="7189469"/>
          </a:xfrm>
          <a:prstGeom prst="rect">
            <a:avLst/>
          </a:prstGeom>
        </p:spPr>
        <p:txBody>
          <a:bodyPr wrap="square">
            <a:spAutoFit/>
          </a:bodyPr>
          <a:lstStyle/>
          <a:p>
            <a:pPr algn="just">
              <a:lnSpc>
                <a:spcPts val="7000"/>
              </a:lnSpc>
            </a:pPr>
            <a:r>
              <a:rPr lang="fr-FR" sz="4800" b="1" dirty="0">
                <a:solidFill>
                  <a:srgbClr val="000000"/>
                </a:solidFill>
                <a:latin typeface="Arial" panose="020B0604020202020204" pitchFamily="34" charset="0"/>
                <a:ea typeface="Calibri" panose="020F0502020204030204" pitchFamily="34" charset="0"/>
                <a:cs typeface="Arial" panose="020B0604020202020204" pitchFamily="34" charset="0"/>
              </a:rPr>
              <a:t>Giống nhau: </a:t>
            </a:r>
            <a:endParaRPr lang="fr-FR" sz="48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000"/>
              </a:lnSpc>
              <a:buFont typeface="Arial" panose="020B0604020202020204" pitchFamily="34" charset="0"/>
              <a:buChar char="•"/>
            </a:pP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L</a:t>
            </a:r>
            <a:r>
              <a:rPr lang="fr-FR" sz="4800" dirty="0" smtClean="0">
                <a:solidFill>
                  <a:srgbClr val="000000"/>
                </a:solidFill>
                <a:latin typeface="Arial" panose="020B0604020202020204" pitchFamily="34" charset="0"/>
                <a:ea typeface="Calibri" panose="020F0502020204030204" pitchFamily="34" charset="0"/>
                <a:cs typeface="Arial" panose="020B0604020202020204" pitchFamily="34" charset="0"/>
              </a:rPr>
              <a:t>à </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những cuộc khởi nghĩa lớn có quy mô vượt ra phạm vi một địa phương cụ </a:t>
            </a:r>
            <a:r>
              <a:rPr lang="fr-FR" sz="4800" dirty="0" smtClean="0">
                <a:solidFill>
                  <a:srgbClr val="000000"/>
                </a:solidFill>
                <a:latin typeface="Arial" panose="020B0604020202020204" pitchFamily="34" charset="0"/>
                <a:ea typeface="Calibri" panose="020F0502020204030204" pitchFamily="34" charset="0"/>
                <a:cs typeface="Arial" panose="020B0604020202020204" pitchFamily="34" charset="0"/>
              </a:rPr>
              <a:t>thể.</a:t>
            </a:r>
          </a:p>
          <a:p>
            <a:pPr marL="685800" indent="-685800" algn="just">
              <a:lnSpc>
                <a:spcPts val="7000"/>
              </a:lnSpc>
              <a:buFont typeface="Arial" panose="020B0604020202020204" pitchFamily="34" charset="0"/>
              <a:buChar char="•"/>
            </a:pP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4800" dirty="0" smtClean="0">
                <a:solidFill>
                  <a:srgbClr val="000000"/>
                </a:solidFill>
                <a:latin typeface="Arial" panose="020B0604020202020204" pitchFamily="34" charset="0"/>
                <a:ea typeface="Calibri" panose="020F0502020204030204" pitchFamily="34" charset="0"/>
                <a:cs typeface="Arial" panose="020B0604020202020204" pitchFamily="34" charset="0"/>
              </a:rPr>
              <a:t>hành </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lập được chính quyền tự chủ trong một thời gian.</a:t>
            </a:r>
            <a:endParaRPr lang="en-US" sz="4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8621108" y="1257300"/>
            <a:ext cx="9367347" cy="8171468"/>
          </a:xfrm>
          <a:prstGeom prst="rect">
            <a:avLst/>
          </a:prstGeom>
        </p:spPr>
        <p:txBody>
          <a:bodyPr wrap="square">
            <a:spAutoFit/>
          </a:bodyPr>
          <a:lstStyle/>
          <a:p>
            <a:pPr algn="just">
              <a:lnSpc>
                <a:spcPts val="7000"/>
              </a:lnSpc>
            </a:pPr>
            <a:r>
              <a:rPr lang="en-US" sz="4800" b="1" dirty="0" smtClean="0">
                <a:latin typeface="Arial" panose="020B0604020202020204" pitchFamily="34" charset="0"/>
                <a:cs typeface="Arial" panose="020B0604020202020204" pitchFamily="34" charset="0"/>
              </a:rPr>
              <a:t>Khác nhau:</a:t>
            </a:r>
          </a:p>
          <a:p>
            <a:pPr marL="685800" indent="-685800" algn="just">
              <a:lnSpc>
                <a:spcPts val="7000"/>
              </a:lnSpc>
              <a:buFont typeface="Arial" panose="020B0604020202020204" pitchFamily="34" charset="0"/>
              <a:buChar char="•"/>
            </a:pPr>
            <a:r>
              <a:rPr lang="en-US" sz="4800" b="1" dirty="0" smtClean="0">
                <a:latin typeface="Arial" panose="020B0604020202020204" pitchFamily="34" charset="0"/>
                <a:cs typeface="Arial" panose="020B0604020202020204" pitchFamily="34" charset="0"/>
              </a:rPr>
              <a:t>Thời gian: </a:t>
            </a:r>
            <a:r>
              <a:rPr lang="vi-VN" sz="4800" dirty="0" smtClean="0">
                <a:latin typeface="Arial" panose="020B0604020202020204" pitchFamily="34" charset="0"/>
                <a:cs typeface="Arial" panose="020B0604020202020204" pitchFamily="34" charset="0"/>
              </a:rPr>
              <a:t>Khởi </a:t>
            </a:r>
            <a:r>
              <a:rPr lang="vi-VN" sz="4800" dirty="0">
                <a:latin typeface="Arial" panose="020B0604020202020204" pitchFamily="34" charset="0"/>
                <a:cs typeface="Arial" panose="020B0604020202020204" pitchFamily="34" charset="0"/>
              </a:rPr>
              <a:t>nghĩa Mai Thúc Loan giành chính </a:t>
            </a:r>
            <a:r>
              <a:rPr lang="vi-VN" sz="4800" dirty="0" smtClean="0">
                <a:latin typeface="Arial" panose="020B0604020202020204" pitchFamily="34" charset="0"/>
                <a:cs typeface="Arial" panose="020B0604020202020204" pitchFamily="34" charset="0"/>
              </a:rPr>
              <a:t>quy</a:t>
            </a:r>
            <a:r>
              <a:rPr lang="en-US" sz="4800" dirty="0" smtClean="0">
                <a:latin typeface="Arial" panose="020B0604020202020204" pitchFamily="34" charset="0"/>
                <a:cs typeface="Arial" panose="020B0604020202020204" pitchFamily="34" charset="0"/>
              </a:rPr>
              <a:t>ề</a:t>
            </a:r>
            <a:r>
              <a:rPr lang="vi-VN" sz="4800" dirty="0" smtClean="0">
                <a:latin typeface="Arial" panose="020B0604020202020204" pitchFamily="34" charset="0"/>
                <a:cs typeface="Arial" panose="020B0604020202020204" pitchFamily="34" charset="0"/>
              </a:rPr>
              <a:t>n </a:t>
            </a:r>
            <a:r>
              <a:rPr lang="vi-VN" sz="4800" dirty="0">
                <a:latin typeface="Arial" panose="020B0604020202020204" pitchFamily="34" charset="0"/>
                <a:cs typeface="Arial" panose="020B0604020202020204" pitchFamily="34" charset="0"/>
              </a:rPr>
              <a:t>trong 10 năm, Hai Bà Trưng </a:t>
            </a:r>
            <a:r>
              <a:rPr lang="vi-VN" sz="4800" dirty="0" smtClean="0">
                <a:latin typeface="Arial" panose="020B0604020202020204" pitchFamily="34" charset="0"/>
                <a:cs typeface="Arial" panose="020B0604020202020204" pitchFamily="34" charset="0"/>
              </a:rPr>
              <a:t>3 </a:t>
            </a:r>
            <a:r>
              <a:rPr lang="vi-VN" sz="4800" dirty="0">
                <a:latin typeface="Arial" panose="020B0604020202020204" pitchFamily="34" charset="0"/>
                <a:cs typeface="Arial" panose="020B0604020202020204" pitchFamily="34" charset="0"/>
              </a:rPr>
              <a:t>năm, Lý Bí </a:t>
            </a:r>
            <a:r>
              <a:rPr lang="vi-VN" sz="4800" dirty="0" smtClean="0">
                <a:latin typeface="Arial" panose="020B0604020202020204" pitchFamily="34" charset="0"/>
                <a:cs typeface="Arial" panose="020B0604020202020204" pitchFamily="34" charset="0"/>
              </a:rPr>
              <a:t>58 năm</a:t>
            </a:r>
            <a:r>
              <a:rPr lang="en-US" sz="4800" dirty="0" smtClean="0">
                <a:latin typeface="Arial" panose="020B0604020202020204" pitchFamily="34" charset="0"/>
                <a:cs typeface="Arial" panose="020B0604020202020204" pitchFamily="34" charset="0"/>
              </a:rPr>
              <a:t>.</a:t>
            </a:r>
          </a:p>
          <a:p>
            <a:pPr marL="685800" indent="-685800" algn="just">
              <a:lnSpc>
                <a:spcPts val="7000"/>
              </a:lnSpc>
              <a:buFont typeface="Arial" panose="020B0604020202020204" pitchFamily="34" charset="0"/>
              <a:buChar char="•"/>
            </a:pPr>
            <a:r>
              <a:rPr lang="en-US" sz="4800" b="1" dirty="0">
                <a:latin typeface="Arial" panose="020B0604020202020204" pitchFamily="34" charset="0"/>
                <a:cs typeface="Arial" panose="020B0604020202020204" pitchFamily="34" charset="0"/>
              </a:rPr>
              <a:t>P</a:t>
            </a:r>
            <a:r>
              <a:rPr lang="vi-VN" sz="4800" b="1" dirty="0" smtClean="0">
                <a:latin typeface="Arial" panose="020B0604020202020204" pitchFamily="34" charset="0"/>
                <a:cs typeface="Arial" panose="020B0604020202020204" pitchFamily="34" charset="0"/>
              </a:rPr>
              <a:t>hạm </a:t>
            </a:r>
            <a:r>
              <a:rPr lang="vi-VN" sz="4800" b="1" dirty="0">
                <a:latin typeface="Arial" panose="020B0604020202020204" pitchFamily="34" charset="0"/>
                <a:cs typeface="Arial" panose="020B0604020202020204" pitchFamily="34" charset="0"/>
              </a:rPr>
              <a:t>vi và quy </a:t>
            </a:r>
            <a:r>
              <a:rPr lang="vi-VN" sz="4800" b="1" dirty="0" smtClean="0">
                <a:latin typeface="Arial" panose="020B0604020202020204" pitchFamily="34" charset="0"/>
                <a:cs typeface="Arial" panose="020B0604020202020204" pitchFamily="34" charset="0"/>
              </a:rPr>
              <a:t>mô</a:t>
            </a:r>
            <a:r>
              <a:rPr lang="en-US" sz="4800" b="1" dirty="0" smtClean="0">
                <a:latin typeface="Arial" panose="020B0604020202020204" pitchFamily="34" charset="0"/>
                <a:cs typeface="Arial" panose="020B0604020202020204" pitchFamily="34" charset="0"/>
              </a:rPr>
              <a:t>:</a:t>
            </a:r>
            <a:r>
              <a:rPr lang="vi-VN" sz="4800" b="1" dirty="0" smtClean="0">
                <a:latin typeface="Arial" panose="020B0604020202020204" pitchFamily="34" charset="0"/>
                <a:cs typeface="Arial" panose="020B0604020202020204" pitchFamily="34" charset="0"/>
              </a:rPr>
              <a:t> </a:t>
            </a:r>
            <a:r>
              <a:rPr lang="vi-VN" sz="4800" dirty="0">
                <a:latin typeface="Arial" panose="020B0604020202020204" pitchFamily="34" charset="0"/>
                <a:cs typeface="Arial" panose="020B0604020202020204" pitchFamily="34" charset="0"/>
              </a:rPr>
              <a:t>khởi nghĩa Mai Thúc Loan rộng lớn hơn, thu hút được rất nhiều sự hưởng ứng của nhân dân.</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632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2247900"/>
            <a:ext cx="18440400" cy="872034"/>
          </a:xfrm>
          <a:prstGeom prst="rect">
            <a:avLst/>
          </a:prstGeom>
        </p:spPr>
        <p:txBody>
          <a:bodyPr wrap="square" lIns="0" tIns="0" rIns="0" bIns="0" rtlCol="0" anchor="t">
            <a:spAutoFit/>
          </a:bodyPr>
          <a:lstStyle/>
          <a:p>
            <a:pPr algn="ctr">
              <a:lnSpc>
                <a:spcPts val="6793"/>
              </a:lnSpc>
            </a:pPr>
            <a:r>
              <a:rPr lang="en-US" sz="7000" b="1" dirty="0" smtClean="0">
                <a:solidFill>
                  <a:srgbClr val="F57A30"/>
                </a:solidFill>
                <a:latin typeface="Arial" panose="020B0604020202020204" pitchFamily="34" charset="0"/>
                <a:cs typeface="Arial" panose="020B0604020202020204" pitchFamily="34" charset="0"/>
              </a:rPr>
              <a:t>LUYỆN TẬP</a:t>
            </a:r>
            <a:endParaRPr lang="en-US" sz="7000" b="1" dirty="0">
              <a:solidFill>
                <a:srgbClr val="F57A30"/>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943600" y="3695700"/>
            <a:ext cx="6266146" cy="60382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105165" y="1451840"/>
            <a:ext cx="1219060" cy="1600199"/>
          </a:xfrm>
          <a:prstGeom prst="rect">
            <a:avLst/>
          </a:prstGeom>
        </p:spPr>
      </p:pic>
      <p:pic>
        <p:nvPicPr>
          <p:cNvPr id="7" name="Picture 3"/>
          <p:cNvPicPr>
            <a:picLocks noChangeAspect="1"/>
          </p:cNvPicPr>
          <p:nvPr/>
        </p:nvPicPr>
        <p:blipFill>
          <a:blip r:embed="rId6"/>
          <a:srcRect/>
          <a:stretch>
            <a:fillRect/>
          </a:stretch>
        </p:blipFill>
        <p:spPr>
          <a:xfrm>
            <a:off x="2667000" y="571500"/>
            <a:ext cx="14097000" cy="3244198"/>
          </a:xfrm>
          <a:prstGeom prst="rect">
            <a:avLst/>
          </a:prstGeom>
        </p:spPr>
      </p:pic>
      <p:sp>
        <p:nvSpPr>
          <p:cNvPr id="8" name="TextBox 4"/>
          <p:cNvSpPr txBox="1"/>
          <p:nvPr/>
        </p:nvSpPr>
        <p:spPr>
          <a:xfrm>
            <a:off x="3981450" y="1335159"/>
            <a:ext cx="11468100" cy="1795363"/>
          </a:xfrm>
          <a:prstGeom prst="rect">
            <a:avLst/>
          </a:prstGeom>
        </p:spPr>
        <p:txBody>
          <a:bodyPr wrap="square" lIns="0" tIns="0" rIns="0" bIns="0" rtlCol="0" anchor="t">
            <a:spAutoFit/>
          </a:bodyPr>
          <a:lstStyle/>
          <a:p>
            <a:pPr algn="ctr">
              <a:lnSpc>
                <a:spcPts val="7000"/>
              </a:lnSpc>
            </a:pPr>
            <a:r>
              <a:rPr lang="nl-NL"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Cuộc khởi nghĩa đầu tiên bùng nổ trong </a:t>
            </a:r>
          </a:p>
          <a:p>
            <a:pPr algn="ctr">
              <a:lnSpc>
                <a:spcPts val="7000"/>
              </a:lnSpc>
            </a:pPr>
            <a:r>
              <a:rPr lang="nl-NL"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thời Bắc thuộc do ai lãnh đạo?</a:t>
            </a:r>
            <a:endParaRPr lang="en-US"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9" name="Round Same Side Corner Rectangle 8"/>
          <p:cNvSpPr/>
          <p:nvPr/>
        </p:nvSpPr>
        <p:spPr>
          <a:xfrm rot="16200000">
            <a:off x="3124521" y="2338115"/>
            <a:ext cx="1602623" cy="6324599"/>
          </a:xfrm>
          <a:prstGeom prst="round2SameRect">
            <a:avLst>
              <a:gd name="adj1" fmla="val 23321"/>
              <a:gd name="adj2" fmla="val 0"/>
            </a:avLst>
          </a:prstGeom>
          <a:solidFill>
            <a:schemeClr val="accent2"/>
          </a:solidFill>
          <a:ln w="3175">
            <a:solidFill>
              <a:schemeClr val="accent5"/>
            </a:solid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ound Same Side Corner Rectangle 9"/>
          <p:cNvSpPr/>
          <p:nvPr/>
        </p:nvSpPr>
        <p:spPr>
          <a:xfrm rot="5400000" flipH="1">
            <a:off x="7465020" y="4585085"/>
            <a:ext cx="1606893" cy="1828800"/>
          </a:xfrm>
          <a:prstGeom prst="round2SameRect">
            <a:avLst>
              <a:gd name="adj1" fmla="val 34679"/>
              <a:gd name="adj2" fmla="val 0"/>
            </a:avLst>
          </a:prstGeom>
          <a:solidFill>
            <a:schemeClr val="accent2"/>
          </a:solidFill>
          <a:ln w="3175">
            <a:solidFill>
              <a:schemeClr val="accent5"/>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32"/>
          <p:cNvSpPr>
            <a:spLocks noChangeArrowheads="1"/>
          </p:cNvSpPr>
          <p:nvPr/>
        </p:nvSpPr>
        <p:spPr bwMode="auto">
          <a:xfrm>
            <a:off x="998810" y="5110299"/>
            <a:ext cx="6329855" cy="861774"/>
          </a:xfrm>
          <a:prstGeom prst="rect">
            <a:avLst/>
          </a:prstGeom>
          <a:noFill/>
          <a:ln w="9525">
            <a:noFill/>
            <a:miter lim="800000"/>
            <a:headEnd/>
            <a:tailEnd/>
          </a:ln>
        </p:spPr>
        <p:txBody>
          <a:bodyPr wrap="square">
            <a:spAutoFit/>
          </a:bodyPr>
          <a:lstStyle/>
          <a:p>
            <a:pPr algn="ctr"/>
            <a:r>
              <a:rPr lang="en-US" sz="5000" dirty="0" smtClean="0">
                <a:solidFill>
                  <a:schemeClr val="bg1"/>
                </a:solidFill>
                <a:latin typeface="Arial" panose="020B0604020202020204" pitchFamily="34" charset="0"/>
                <a:cs typeface="Arial" panose="020B0604020202020204" pitchFamily="34" charset="0"/>
              </a:rPr>
              <a:t>Bà Triệu</a:t>
            </a:r>
            <a:endParaRPr lang="en-US" sz="5000" dirty="0">
              <a:solidFill>
                <a:schemeClr val="bg1"/>
              </a:solidFill>
              <a:latin typeface="Arial" panose="020B0604020202020204" pitchFamily="34" charset="0"/>
              <a:cs typeface="Arial" panose="020B0604020202020204" pitchFamily="34" charset="0"/>
            </a:endParaRPr>
          </a:p>
        </p:txBody>
      </p:sp>
      <p:sp>
        <p:nvSpPr>
          <p:cNvPr id="12" name="TextBox 33"/>
          <p:cNvSpPr txBox="1">
            <a:spLocks noChangeArrowheads="1"/>
          </p:cNvSpPr>
          <p:nvPr/>
        </p:nvSpPr>
        <p:spPr bwMode="auto">
          <a:xfrm>
            <a:off x="7919652" y="5040638"/>
            <a:ext cx="697627" cy="1015663"/>
          </a:xfrm>
          <a:prstGeom prst="rect">
            <a:avLst/>
          </a:prstGeom>
          <a:noFill/>
          <a:ln w="9525">
            <a:noFill/>
            <a:miter lim="800000"/>
            <a:headEnd/>
            <a:tailEnd/>
          </a:ln>
        </p:spPr>
        <p:txBody>
          <a:bodyPr wrap="none" anchor="ctr">
            <a:spAutoFit/>
          </a:bodyPr>
          <a:lstStyle/>
          <a:p>
            <a:pPr algn="ctr"/>
            <a:r>
              <a:rPr lang="en-US" sz="6000" dirty="0" smtClean="0">
                <a:solidFill>
                  <a:schemeClr val="bg1"/>
                </a:solidFill>
                <a:latin typeface="Arial" panose="020B0604020202020204" pitchFamily="34" charset="0"/>
                <a:cs typeface="Arial" panose="020B0604020202020204" pitchFamily="34" charset="0"/>
              </a:rPr>
              <a:t>A</a:t>
            </a:r>
            <a:endParaRPr lang="en-US" sz="6000" dirty="0">
              <a:solidFill>
                <a:schemeClr val="bg1"/>
              </a:solidFill>
              <a:latin typeface="Arial" panose="020B0604020202020204" pitchFamily="34" charset="0"/>
              <a:cs typeface="Arial" panose="020B0604020202020204" pitchFamily="34" charset="0"/>
            </a:endParaRPr>
          </a:p>
        </p:txBody>
      </p:sp>
      <p:sp>
        <p:nvSpPr>
          <p:cNvPr id="13" name="Round Same Side Corner Rectangle 12"/>
          <p:cNvSpPr/>
          <p:nvPr/>
        </p:nvSpPr>
        <p:spPr>
          <a:xfrm rot="16200000">
            <a:off x="3124521" y="4321083"/>
            <a:ext cx="1602623" cy="6324599"/>
          </a:xfrm>
          <a:prstGeom prst="round2SameRect">
            <a:avLst>
              <a:gd name="adj1" fmla="val 23321"/>
              <a:gd name="adj2" fmla="val 0"/>
            </a:avLst>
          </a:prstGeom>
          <a:solidFill>
            <a:schemeClr val="accent2"/>
          </a:solidFill>
          <a:ln w="3175">
            <a:solidFill>
              <a:schemeClr val="accent5"/>
            </a:solid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ound Same Side Corner Rectangle 13"/>
          <p:cNvSpPr/>
          <p:nvPr/>
        </p:nvSpPr>
        <p:spPr>
          <a:xfrm rot="5400000" flipH="1">
            <a:off x="7465020" y="6568053"/>
            <a:ext cx="1606893" cy="1828800"/>
          </a:xfrm>
          <a:prstGeom prst="round2SameRect">
            <a:avLst>
              <a:gd name="adj1" fmla="val 34679"/>
              <a:gd name="adj2" fmla="val 0"/>
            </a:avLst>
          </a:prstGeom>
          <a:solidFill>
            <a:schemeClr val="accent2"/>
          </a:solidFill>
          <a:ln w="3175">
            <a:solidFill>
              <a:schemeClr val="accent5"/>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Rectangle 32"/>
          <p:cNvSpPr>
            <a:spLocks noChangeArrowheads="1"/>
          </p:cNvSpPr>
          <p:nvPr/>
        </p:nvSpPr>
        <p:spPr bwMode="auto">
          <a:xfrm>
            <a:off x="998810" y="7093267"/>
            <a:ext cx="6329855" cy="861774"/>
          </a:xfrm>
          <a:prstGeom prst="rect">
            <a:avLst/>
          </a:prstGeom>
          <a:noFill/>
          <a:ln w="9525">
            <a:noFill/>
            <a:miter lim="800000"/>
            <a:headEnd/>
            <a:tailEnd/>
          </a:ln>
        </p:spPr>
        <p:txBody>
          <a:bodyPr wrap="square">
            <a:spAutoFit/>
          </a:bodyPr>
          <a:lstStyle/>
          <a:p>
            <a:pPr algn="ctr"/>
            <a:r>
              <a:rPr lang="en-US" sz="5000" dirty="0" smtClean="0">
                <a:solidFill>
                  <a:schemeClr val="bg1"/>
                </a:solidFill>
                <a:latin typeface="Arial" panose="020B0604020202020204" pitchFamily="34" charset="0"/>
                <a:cs typeface="Arial" panose="020B0604020202020204" pitchFamily="34" charset="0"/>
              </a:rPr>
              <a:t>Hai Bà Trưng</a:t>
            </a:r>
            <a:endParaRPr lang="en-US" sz="5000" dirty="0">
              <a:solidFill>
                <a:schemeClr val="bg1"/>
              </a:solidFill>
              <a:latin typeface="Arial" panose="020B0604020202020204" pitchFamily="34" charset="0"/>
              <a:cs typeface="Arial" panose="020B0604020202020204" pitchFamily="34" charset="0"/>
            </a:endParaRPr>
          </a:p>
        </p:txBody>
      </p:sp>
      <p:sp>
        <p:nvSpPr>
          <p:cNvPr id="16" name="TextBox 33"/>
          <p:cNvSpPr txBox="1">
            <a:spLocks noChangeArrowheads="1"/>
          </p:cNvSpPr>
          <p:nvPr/>
        </p:nvSpPr>
        <p:spPr bwMode="auto">
          <a:xfrm>
            <a:off x="7919652" y="7023606"/>
            <a:ext cx="697627" cy="1015663"/>
          </a:xfrm>
          <a:prstGeom prst="rect">
            <a:avLst/>
          </a:prstGeom>
          <a:noFill/>
          <a:ln w="9525">
            <a:noFill/>
            <a:miter lim="800000"/>
            <a:headEnd/>
            <a:tailEnd/>
          </a:ln>
        </p:spPr>
        <p:txBody>
          <a:bodyPr wrap="none" anchor="ctr">
            <a:spAutoFit/>
          </a:bodyPr>
          <a:lstStyle/>
          <a:p>
            <a:pPr algn="ctr"/>
            <a:r>
              <a:rPr lang="en-US" sz="6000" dirty="0" smtClean="0">
                <a:solidFill>
                  <a:schemeClr val="bg1"/>
                </a:solidFill>
                <a:latin typeface="Arial" panose="020B0604020202020204" pitchFamily="34" charset="0"/>
                <a:cs typeface="Arial" panose="020B0604020202020204" pitchFamily="34" charset="0"/>
              </a:rPr>
              <a:t>B</a:t>
            </a:r>
            <a:endParaRPr lang="en-US" sz="6000" dirty="0">
              <a:solidFill>
                <a:schemeClr val="bg1"/>
              </a:solidFill>
              <a:latin typeface="Arial" panose="020B0604020202020204" pitchFamily="34" charset="0"/>
              <a:cs typeface="Arial" panose="020B0604020202020204" pitchFamily="34" charset="0"/>
            </a:endParaRPr>
          </a:p>
        </p:txBody>
      </p:sp>
      <p:sp>
        <p:nvSpPr>
          <p:cNvPr id="17" name="Round Same Side Corner Rectangle 16"/>
          <p:cNvSpPr/>
          <p:nvPr/>
        </p:nvSpPr>
        <p:spPr>
          <a:xfrm rot="16200000">
            <a:off x="11809788" y="2335050"/>
            <a:ext cx="1602623" cy="6324599"/>
          </a:xfrm>
          <a:prstGeom prst="round2SameRect">
            <a:avLst>
              <a:gd name="adj1" fmla="val 23321"/>
              <a:gd name="adj2" fmla="val 0"/>
            </a:avLst>
          </a:prstGeom>
          <a:solidFill>
            <a:schemeClr val="accent2"/>
          </a:solidFill>
          <a:ln w="3175">
            <a:solidFill>
              <a:schemeClr val="accent5"/>
            </a:solid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ound Same Side Corner Rectangle 17"/>
          <p:cNvSpPr/>
          <p:nvPr/>
        </p:nvSpPr>
        <p:spPr>
          <a:xfrm rot="5400000" flipH="1">
            <a:off x="16150287" y="4582020"/>
            <a:ext cx="1606893" cy="1828800"/>
          </a:xfrm>
          <a:prstGeom prst="round2SameRect">
            <a:avLst>
              <a:gd name="adj1" fmla="val 34679"/>
              <a:gd name="adj2" fmla="val 0"/>
            </a:avLst>
          </a:prstGeom>
          <a:solidFill>
            <a:schemeClr val="accent2"/>
          </a:solidFill>
          <a:ln w="3175">
            <a:solidFill>
              <a:schemeClr val="accent5"/>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Rectangle 32"/>
          <p:cNvSpPr>
            <a:spLocks noChangeArrowheads="1"/>
          </p:cNvSpPr>
          <p:nvPr/>
        </p:nvSpPr>
        <p:spPr bwMode="auto">
          <a:xfrm>
            <a:off x="9684077" y="5107234"/>
            <a:ext cx="6329855" cy="861774"/>
          </a:xfrm>
          <a:prstGeom prst="rect">
            <a:avLst/>
          </a:prstGeom>
          <a:noFill/>
          <a:ln w="9525">
            <a:noFill/>
            <a:miter lim="800000"/>
            <a:headEnd/>
            <a:tailEnd/>
          </a:ln>
        </p:spPr>
        <p:txBody>
          <a:bodyPr wrap="square">
            <a:spAutoFit/>
          </a:bodyPr>
          <a:lstStyle/>
          <a:p>
            <a:pPr algn="ctr"/>
            <a:r>
              <a:rPr lang="en-US" sz="5000" dirty="0" smtClean="0">
                <a:solidFill>
                  <a:schemeClr val="bg1"/>
                </a:solidFill>
                <a:latin typeface="Arial" panose="020B0604020202020204" pitchFamily="34" charset="0"/>
                <a:cs typeface="Arial" panose="020B0604020202020204" pitchFamily="34" charset="0"/>
              </a:rPr>
              <a:t>Lý Bí</a:t>
            </a:r>
            <a:endParaRPr lang="en-US" sz="5000" dirty="0">
              <a:solidFill>
                <a:schemeClr val="bg1"/>
              </a:solidFill>
              <a:latin typeface="Arial" panose="020B0604020202020204" pitchFamily="34" charset="0"/>
              <a:cs typeface="Arial" panose="020B0604020202020204" pitchFamily="34" charset="0"/>
            </a:endParaRPr>
          </a:p>
        </p:txBody>
      </p:sp>
      <p:sp>
        <p:nvSpPr>
          <p:cNvPr id="20" name="TextBox 33"/>
          <p:cNvSpPr txBox="1">
            <a:spLocks noChangeArrowheads="1"/>
          </p:cNvSpPr>
          <p:nvPr/>
        </p:nvSpPr>
        <p:spPr bwMode="auto">
          <a:xfrm>
            <a:off x="16583279" y="5037573"/>
            <a:ext cx="740908" cy="1015663"/>
          </a:xfrm>
          <a:prstGeom prst="rect">
            <a:avLst/>
          </a:prstGeom>
          <a:noFill/>
          <a:ln w="9525">
            <a:noFill/>
            <a:miter lim="800000"/>
            <a:headEnd/>
            <a:tailEnd/>
          </a:ln>
        </p:spPr>
        <p:txBody>
          <a:bodyPr wrap="none" anchor="ctr">
            <a:spAutoFit/>
          </a:bodyPr>
          <a:lstStyle/>
          <a:p>
            <a:pPr algn="ctr"/>
            <a:r>
              <a:rPr lang="en-US" sz="6000" dirty="0" smtClean="0">
                <a:solidFill>
                  <a:schemeClr val="bg1"/>
                </a:solidFill>
                <a:latin typeface="Arial" panose="020B0604020202020204" pitchFamily="34" charset="0"/>
                <a:cs typeface="Arial" panose="020B0604020202020204" pitchFamily="34" charset="0"/>
              </a:rPr>
              <a:t>C</a:t>
            </a:r>
            <a:endParaRPr lang="en-US" sz="6000" dirty="0">
              <a:solidFill>
                <a:schemeClr val="bg1"/>
              </a:solidFill>
              <a:latin typeface="Arial" panose="020B0604020202020204" pitchFamily="34" charset="0"/>
              <a:cs typeface="Arial" panose="020B0604020202020204" pitchFamily="34" charset="0"/>
            </a:endParaRPr>
          </a:p>
        </p:txBody>
      </p:sp>
      <p:sp>
        <p:nvSpPr>
          <p:cNvPr id="21" name="Round Same Side Corner Rectangle 20"/>
          <p:cNvSpPr/>
          <p:nvPr/>
        </p:nvSpPr>
        <p:spPr>
          <a:xfrm rot="16200000">
            <a:off x="11809788" y="4318018"/>
            <a:ext cx="1602623" cy="6324599"/>
          </a:xfrm>
          <a:prstGeom prst="round2SameRect">
            <a:avLst>
              <a:gd name="adj1" fmla="val 23321"/>
              <a:gd name="adj2" fmla="val 0"/>
            </a:avLst>
          </a:prstGeom>
          <a:solidFill>
            <a:schemeClr val="accent2"/>
          </a:solidFill>
          <a:ln w="3175">
            <a:solidFill>
              <a:schemeClr val="accent5"/>
            </a:solid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ound Same Side Corner Rectangle 21"/>
          <p:cNvSpPr/>
          <p:nvPr/>
        </p:nvSpPr>
        <p:spPr>
          <a:xfrm rot="5400000" flipH="1">
            <a:off x="16150287" y="6564988"/>
            <a:ext cx="1606893" cy="1828800"/>
          </a:xfrm>
          <a:prstGeom prst="round2SameRect">
            <a:avLst>
              <a:gd name="adj1" fmla="val 34679"/>
              <a:gd name="adj2" fmla="val 0"/>
            </a:avLst>
          </a:prstGeom>
          <a:solidFill>
            <a:schemeClr val="accent2"/>
          </a:solidFill>
          <a:ln w="3175">
            <a:solidFill>
              <a:schemeClr val="accent5"/>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Rectangle 32"/>
          <p:cNvSpPr>
            <a:spLocks noChangeArrowheads="1"/>
          </p:cNvSpPr>
          <p:nvPr/>
        </p:nvSpPr>
        <p:spPr bwMode="auto">
          <a:xfrm>
            <a:off x="9684077" y="7090202"/>
            <a:ext cx="6329855" cy="861774"/>
          </a:xfrm>
          <a:prstGeom prst="rect">
            <a:avLst/>
          </a:prstGeom>
          <a:noFill/>
          <a:ln w="9525">
            <a:noFill/>
            <a:miter lim="800000"/>
            <a:headEnd/>
            <a:tailEnd/>
          </a:ln>
        </p:spPr>
        <p:txBody>
          <a:bodyPr wrap="square">
            <a:spAutoFit/>
          </a:bodyPr>
          <a:lstStyle/>
          <a:p>
            <a:pPr algn="ctr"/>
            <a:r>
              <a:rPr lang="en-US" sz="5000" dirty="0" smtClean="0">
                <a:solidFill>
                  <a:schemeClr val="bg1"/>
                </a:solidFill>
                <a:latin typeface="Arial" panose="020B0604020202020204" pitchFamily="34" charset="0"/>
                <a:cs typeface="Arial" panose="020B0604020202020204" pitchFamily="34" charset="0"/>
              </a:rPr>
              <a:t>Mai Thúc Loan</a:t>
            </a:r>
            <a:endParaRPr lang="en-US" sz="5000" dirty="0">
              <a:solidFill>
                <a:schemeClr val="bg1"/>
              </a:solidFill>
              <a:latin typeface="Arial" panose="020B0604020202020204" pitchFamily="34" charset="0"/>
              <a:cs typeface="Arial" panose="020B0604020202020204" pitchFamily="34" charset="0"/>
            </a:endParaRPr>
          </a:p>
        </p:txBody>
      </p:sp>
      <p:sp>
        <p:nvSpPr>
          <p:cNvPr id="24" name="TextBox 33"/>
          <p:cNvSpPr txBox="1">
            <a:spLocks noChangeArrowheads="1"/>
          </p:cNvSpPr>
          <p:nvPr/>
        </p:nvSpPr>
        <p:spPr bwMode="auto">
          <a:xfrm>
            <a:off x="16583279" y="7020541"/>
            <a:ext cx="740908" cy="1015663"/>
          </a:xfrm>
          <a:prstGeom prst="rect">
            <a:avLst/>
          </a:prstGeom>
          <a:noFill/>
          <a:ln w="9525">
            <a:noFill/>
            <a:miter lim="800000"/>
            <a:headEnd/>
            <a:tailEnd/>
          </a:ln>
        </p:spPr>
        <p:txBody>
          <a:bodyPr wrap="none" anchor="ctr">
            <a:spAutoFit/>
          </a:bodyPr>
          <a:lstStyle/>
          <a:p>
            <a:pPr algn="ctr"/>
            <a:r>
              <a:rPr lang="en-US" sz="6000" dirty="0" smtClean="0">
                <a:solidFill>
                  <a:schemeClr val="bg1"/>
                </a:solidFill>
                <a:latin typeface="Arial" panose="020B0604020202020204" pitchFamily="34" charset="0"/>
                <a:cs typeface="Arial" panose="020B0604020202020204" pitchFamily="34" charset="0"/>
              </a:rPr>
              <a:t>D</a:t>
            </a:r>
            <a:endParaRPr lang="en-US" sz="6000" dirty="0">
              <a:solidFill>
                <a:schemeClr val="bg1"/>
              </a:solidFill>
              <a:latin typeface="Arial" panose="020B0604020202020204" pitchFamily="34" charset="0"/>
              <a:cs typeface="Arial" panose="020B0604020202020204" pitchFamily="34" charset="0"/>
            </a:endParaRPr>
          </a:p>
        </p:txBody>
      </p:sp>
      <p:sp>
        <p:nvSpPr>
          <p:cNvPr id="25" name="Oval 24"/>
          <p:cNvSpPr/>
          <p:nvPr/>
        </p:nvSpPr>
        <p:spPr>
          <a:xfrm>
            <a:off x="7697733" y="6844777"/>
            <a:ext cx="1371600" cy="14368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down)">
                                      <p:cBhvr>
                                        <p:cTn id="6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p:bldP spid="12" grpId="0"/>
      <p:bldP spid="13" grpId="0" animBg="1"/>
      <p:bldP spid="14" grpId="0" animBg="1"/>
      <p:bldP spid="15" grpId="0"/>
      <p:bldP spid="16" grpId="0"/>
      <p:bldP spid="17" grpId="0" animBg="1"/>
      <p:bldP spid="18" grpId="0" animBg="1"/>
      <p:bldP spid="19" grpId="0"/>
      <p:bldP spid="20" grpId="0"/>
      <p:bldP spid="21" grpId="0" animBg="1"/>
      <p:bldP spid="22" grpId="0" animBg="1"/>
      <p:bldP spid="23" grpId="0"/>
      <p:bldP spid="24" grpId="0"/>
      <p:bldP spid="2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8F8EE"/>
        </a:solidFill>
        <a:effectLst/>
      </p:bgPr>
    </p:bg>
    <p:spTree>
      <p:nvGrpSpPr>
        <p:cNvPr id="1" name=""/>
        <p:cNvGrpSpPr/>
        <p:nvPr/>
      </p:nvGrpSpPr>
      <p:grpSpPr>
        <a:xfrm>
          <a:off x="0" y="0"/>
          <a:ext cx="0" cy="0"/>
          <a:chOff x="0" y="0"/>
          <a:chExt cx="0" cy="0"/>
        </a:xfrm>
      </p:grpSpPr>
      <p:pic>
        <p:nvPicPr>
          <p:cNvPr id="18"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53927">
            <a:off x="12889310" y="2810859"/>
            <a:ext cx="5433724" cy="7445528"/>
          </a:xfrm>
          <a:prstGeom prst="rect">
            <a:avLst/>
          </a:prstGeom>
        </p:spPr>
      </p:pic>
      <p:pic>
        <p:nvPicPr>
          <p:cNvPr id="19"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99357" flipH="1">
            <a:off x="2187773" y="1069464"/>
            <a:ext cx="9623407" cy="3514215"/>
          </a:xfrm>
          <a:prstGeom prst="rect">
            <a:avLst/>
          </a:prstGeom>
        </p:spPr>
      </p:pic>
      <p:sp>
        <p:nvSpPr>
          <p:cNvPr id="20" name="TextBox 5"/>
          <p:cNvSpPr txBox="1"/>
          <p:nvPr/>
        </p:nvSpPr>
        <p:spPr>
          <a:xfrm rot="-499357">
            <a:off x="2420400" y="1570889"/>
            <a:ext cx="8678796" cy="1846659"/>
          </a:xfrm>
          <a:prstGeom prst="rect">
            <a:avLst/>
          </a:prstGeom>
        </p:spPr>
        <p:txBody>
          <a:bodyPr wrap="square" lIns="0" tIns="0" rIns="0" bIns="0" rtlCol="0" anchor="t">
            <a:spAutoFit/>
          </a:bodyPr>
          <a:lstStyle/>
          <a:p>
            <a:pPr algn="ctr">
              <a:lnSpc>
                <a:spcPts val="7184"/>
              </a:lnSpc>
            </a:pPr>
            <a:r>
              <a:rPr lang="en-US" sz="5000" dirty="0" smtClean="0">
                <a:solidFill>
                  <a:srgbClr val="233D5D"/>
                </a:solidFill>
                <a:latin typeface="Arial" panose="020B0604020202020204" pitchFamily="34" charset="0"/>
                <a:cs typeface="Arial" panose="020B0604020202020204" pitchFamily="34" charset="0"/>
              </a:rPr>
              <a:t>Sự ra đời của nước Vạn Xuân gắn liền với cuộc khởi nghĩa: </a:t>
            </a:r>
            <a:endParaRPr lang="en-US" sz="5000" dirty="0">
              <a:solidFill>
                <a:srgbClr val="233D5D"/>
              </a:solidFill>
              <a:latin typeface="Arial" panose="020B0604020202020204" pitchFamily="34" charset="0"/>
              <a:cs typeface="Arial" panose="020B0604020202020204" pitchFamily="34" charset="0"/>
            </a:endParaRPr>
          </a:p>
        </p:txBody>
      </p:sp>
      <p:pic>
        <p:nvPicPr>
          <p:cNvPr id="21" name="Picture 11"/>
          <p:cNvPicPr>
            <a:picLocks noChangeAspect="1"/>
          </p:cNvPicPr>
          <p:nvPr/>
        </p:nvPicPr>
        <p:blipFill>
          <a:blip r:embed="rId6"/>
          <a:srcRect/>
          <a:stretch>
            <a:fillRect/>
          </a:stretch>
        </p:blipFill>
        <p:spPr>
          <a:xfrm>
            <a:off x="762000" y="5067300"/>
            <a:ext cx="6629400" cy="2191932"/>
          </a:xfrm>
          <a:prstGeom prst="rect">
            <a:avLst/>
          </a:prstGeom>
        </p:spPr>
      </p:pic>
      <p:sp>
        <p:nvSpPr>
          <p:cNvPr id="22" name="TextBox 4"/>
          <p:cNvSpPr txBox="1"/>
          <p:nvPr/>
        </p:nvSpPr>
        <p:spPr>
          <a:xfrm>
            <a:off x="979676" y="5714425"/>
            <a:ext cx="6019800" cy="819199"/>
          </a:xfrm>
          <a:prstGeom prst="rect">
            <a:avLst/>
          </a:prstGeom>
        </p:spPr>
        <p:txBody>
          <a:bodyPr wrap="square" lIns="0" tIns="0" rIns="0" bIns="0" rtlCol="0" anchor="t">
            <a:spAutoFit/>
          </a:bodyPr>
          <a:lstStyle/>
          <a:p>
            <a:pPr algn="ctr">
              <a:lnSpc>
                <a:spcPts val="7000"/>
              </a:lnSpc>
            </a:pPr>
            <a:r>
              <a:rPr lang="nl-NL" sz="5000"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A. Hai Bà Trưng</a:t>
            </a:r>
            <a:endParaRPr lang="en-US" sz="50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23" name="Picture 11"/>
          <p:cNvPicPr>
            <a:picLocks noChangeAspect="1"/>
          </p:cNvPicPr>
          <p:nvPr/>
        </p:nvPicPr>
        <p:blipFill>
          <a:blip r:embed="rId6"/>
          <a:srcRect/>
          <a:stretch>
            <a:fillRect/>
          </a:stretch>
        </p:blipFill>
        <p:spPr>
          <a:xfrm>
            <a:off x="979676" y="7615784"/>
            <a:ext cx="6629400" cy="2191932"/>
          </a:xfrm>
          <a:prstGeom prst="rect">
            <a:avLst/>
          </a:prstGeom>
        </p:spPr>
      </p:pic>
      <p:sp>
        <p:nvSpPr>
          <p:cNvPr id="24" name="TextBox 4"/>
          <p:cNvSpPr txBox="1"/>
          <p:nvPr/>
        </p:nvSpPr>
        <p:spPr>
          <a:xfrm>
            <a:off x="1197352" y="8262909"/>
            <a:ext cx="6019800" cy="819199"/>
          </a:xfrm>
          <a:prstGeom prst="rect">
            <a:avLst/>
          </a:prstGeom>
        </p:spPr>
        <p:txBody>
          <a:bodyPr wrap="square" lIns="0" tIns="0" rIns="0" bIns="0" rtlCol="0" anchor="t">
            <a:spAutoFit/>
          </a:bodyPr>
          <a:lstStyle/>
          <a:p>
            <a:pPr algn="ctr">
              <a:lnSpc>
                <a:spcPts val="7000"/>
              </a:lnSpc>
            </a:pPr>
            <a:r>
              <a:rPr lang="nl-NL" sz="5000"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B. Mai Thúc Loan</a:t>
            </a:r>
            <a:endParaRPr lang="en-US" sz="50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25" name="Picture 11"/>
          <p:cNvPicPr>
            <a:picLocks noChangeAspect="1"/>
          </p:cNvPicPr>
          <p:nvPr/>
        </p:nvPicPr>
        <p:blipFill>
          <a:blip r:embed="rId6"/>
          <a:srcRect/>
          <a:stretch>
            <a:fillRect/>
          </a:stretch>
        </p:blipFill>
        <p:spPr>
          <a:xfrm>
            <a:off x="7619586" y="5002481"/>
            <a:ext cx="6629400" cy="2191932"/>
          </a:xfrm>
          <a:prstGeom prst="rect">
            <a:avLst/>
          </a:prstGeom>
        </p:spPr>
      </p:pic>
      <p:sp>
        <p:nvSpPr>
          <p:cNvPr id="26" name="TextBox 4"/>
          <p:cNvSpPr txBox="1"/>
          <p:nvPr/>
        </p:nvSpPr>
        <p:spPr>
          <a:xfrm>
            <a:off x="7837262" y="5649606"/>
            <a:ext cx="6019800" cy="819199"/>
          </a:xfrm>
          <a:prstGeom prst="rect">
            <a:avLst/>
          </a:prstGeom>
        </p:spPr>
        <p:txBody>
          <a:bodyPr wrap="square" lIns="0" tIns="0" rIns="0" bIns="0" rtlCol="0" anchor="t">
            <a:spAutoFit/>
          </a:bodyPr>
          <a:lstStyle/>
          <a:p>
            <a:pPr algn="ctr">
              <a:lnSpc>
                <a:spcPts val="7000"/>
              </a:lnSpc>
            </a:pPr>
            <a:r>
              <a:rPr lang="nl-NL" sz="5000"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C. Lí Bí </a:t>
            </a:r>
            <a:endParaRPr lang="en-US" sz="50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27" name="Picture 11"/>
          <p:cNvPicPr>
            <a:picLocks noChangeAspect="1"/>
          </p:cNvPicPr>
          <p:nvPr/>
        </p:nvPicPr>
        <p:blipFill>
          <a:blip r:embed="rId6"/>
          <a:srcRect/>
          <a:stretch>
            <a:fillRect/>
          </a:stretch>
        </p:blipFill>
        <p:spPr>
          <a:xfrm>
            <a:off x="7627469" y="7533680"/>
            <a:ext cx="6629400" cy="2191932"/>
          </a:xfrm>
          <a:prstGeom prst="rect">
            <a:avLst/>
          </a:prstGeom>
        </p:spPr>
      </p:pic>
      <p:sp>
        <p:nvSpPr>
          <p:cNvPr id="28" name="TextBox 4"/>
          <p:cNvSpPr txBox="1"/>
          <p:nvPr/>
        </p:nvSpPr>
        <p:spPr>
          <a:xfrm>
            <a:off x="7845145" y="8180805"/>
            <a:ext cx="6019800" cy="819199"/>
          </a:xfrm>
          <a:prstGeom prst="rect">
            <a:avLst/>
          </a:prstGeom>
        </p:spPr>
        <p:txBody>
          <a:bodyPr wrap="square" lIns="0" tIns="0" rIns="0" bIns="0" rtlCol="0" anchor="t">
            <a:spAutoFit/>
          </a:bodyPr>
          <a:lstStyle/>
          <a:p>
            <a:pPr algn="ctr">
              <a:lnSpc>
                <a:spcPts val="7000"/>
              </a:lnSpc>
            </a:pPr>
            <a:r>
              <a:rPr lang="nl-NL" sz="5000"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D. Phùng Hưng</a:t>
            </a:r>
            <a:endParaRPr lang="en-US" sz="50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29" name="Oval 28"/>
          <p:cNvSpPr/>
          <p:nvPr/>
        </p:nvSpPr>
        <p:spPr>
          <a:xfrm>
            <a:off x="9601200" y="5372100"/>
            <a:ext cx="990600" cy="1447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835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par>
                                <p:cTn id="22" presetID="22" presetClass="entr" presetSubtype="4"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par>
                                <p:cTn id="34" presetID="22" presetClass="entr" presetSubtype="4"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arn(inVertical)">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26" grpId="0"/>
      <p:bldP spid="28" grpId="0"/>
      <p:bldP spid="2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CECE"/>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400" y="-35794"/>
            <a:ext cx="3329439" cy="4323947"/>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100000">
            <a:off x="14141968" y="6669986"/>
            <a:ext cx="3555228" cy="4617179"/>
          </a:xfrm>
          <a:prstGeom prst="rect">
            <a:avLst/>
          </a:prstGeom>
        </p:spPr>
      </p:pic>
      <p:sp>
        <p:nvSpPr>
          <p:cNvPr id="10" name="TextBox 3"/>
          <p:cNvSpPr txBox="1"/>
          <p:nvPr/>
        </p:nvSpPr>
        <p:spPr>
          <a:xfrm>
            <a:off x="0" y="1054935"/>
            <a:ext cx="18288000" cy="1231106"/>
          </a:xfrm>
          <a:prstGeom prst="rect">
            <a:avLst/>
          </a:prstGeom>
        </p:spPr>
        <p:txBody>
          <a:bodyPr wrap="square" lIns="0" tIns="0" rIns="0" bIns="0" rtlCol="0" anchor="t">
            <a:spAutoFit/>
          </a:bodyPr>
          <a:lstStyle/>
          <a:p>
            <a:pPr algn="ctr">
              <a:lnSpc>
                <a:spcPts val="9600"/>
              </a:lnSpc>
            </a:pPr>
            <a:r>
              <a:rPr lang="en-US" sz="5500" dirty="0" smtClean="0">
                <a:solidFill>
                  <a:srgbClr val="3B4C42"/>
                </a:solidFill>
                <a:latin typeface="Arial" panose="020B0604020202020204" pitchFamily="34" charset="0"/>
                <a:cs typeface="Arial" panose="020B0604020202020204" pitchFamily="34" charset="0"/>
              </a:rPr>
              <a:t>Nối ý ở cột trái với ý ở cột phải sao cho phù hợp</a:t>
            </a:r>
            <a:endParaRPr lang="en-US" sz="5500" dirty="0">
              <a:solidFill>
                <a:srgbClr val="3B4C42"/>
              </a:solidFill>
              <a:latin typeface="Arial" panose="020B0604020202020204" pitchFamily="34" charset="0"/>
              <a:cs typeface="Arial" panose="020B0604020202020204" pitchFamily="34" charset="0"/>
            </a:endParaRPr>
          </a:p>
        </p:txBody>
      </p:sp>
      <p:sp>
        <p:nvSpPr>
          <p:cNvPr id="14" name="Rounded Rectangle 13"/>
          <p:cNvSpPr/>
          <p:nvPr/>
        </p:nvSpPr>
        <p:spPr>
          <a:xfrm>
            <a:off x="304800" y="2594275"/>
            <a:ext cx="7848600" cy="152400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latin typeface="Arial" panose="020B0604020202020204" pitchFamily="34" charset="0"/>
                <a:cs typeface="Arial" panose="020B0604020202020204" pitchFamily="34" charset="0"/>
              </a:rPr>
              <a:t>Khởi nghĩa Hai Bà Trưng</a:t>
            </a:r>
            <a:endParaRPr lang="en-US" sz="5000" dirty="0">
              <a:latin typeface="Arial" panose="020B0604020202020204" pitchFamily="34" charset="0"/>
              <a:cs typeface="Arial" panose="020B0604020202020204" pitchFamily="34" charset="0"/>
            </a:endParaRPr>
          </a:p>
        </p:txBody>
      </p:sp>
      <p:sp>
        <p:nvSpPr>
          <p:cNvPr id="15" name="Rounded Rectangle 14"/>
          <p:cNvSpPr/>
          <p:nvPr/>
        </p:nvSpPr>
        <p:spPr>
          <a:xfrm>
            <a:off x="272143" y="4426509"/>
            <a:ext cx="7848600" cy="152400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latin typeface="Arial" panose="020B0604020202020204" pitchFamily="34" charset="0"/>
                <a:cs typeface="Arial" panose="020B0604020202020204" pitchFamily="34" charset="0"/>
              </a:rPr>
              <a:t>Khởi nghĩa Bà Triệu</a:t>
            </a:r>
            <a:endParaRPr lang="en-US" sz="5000" dirty="0">
              <a:latin typeface="Arial" panose="020B0604020202020204" pitchFamily="34" charset="0"/>
              <a:cs typeface="Arial" panose="020B0604020202020204" pitchFamily="34" charset="0"/>
            </a:endParaRPr>
          </a:p>
        </p:txBody>
      </p:sp>
      <p:sp>
        <p:nvSpPr>
          <p:cNvPr id="16" name="Rounded Rectangle 15"/>
          <p:cNvSpPr/>
          <p:nvPr/>
        </p:nvSpPr>
        <p:spPr>
          <a:xfrm>
            <a:off x="272143" y="6237548"/>
            <a:ext cx="7848600" cy="152400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latin typeface="Arial" panose="020B0604020202020204" pitchFamily="34" charset="0"/>
                <a:cs typeface="Arial" panose="020B0604020202020204" pitchFamily="34" charset="0"/>
              </a:rPr>
              <a:t>Khởi nghĩa Lý Bí</a:t>
            </a:r>
            <a:endParaRPr lang="en-US" sz="5000" dirty="0">
              <a:latin typeface="Arial" panose="020B0604020202020204" pitchFamily="34" charset="0"/>
              <a:cs typeface="Arial" panose="020B0604020202020204" pitchFamily="34" charset="0"/>
            </a:endParaRPr>
          </a:p>
        </p:txBody>
      </p:sp>
      <p:sp>
        <p:nvSpPr>
          <p:cNvPr id="17" name="Rounded Rectangle 16"/>
          <p:cNvSpPr/>
          <p:nvPr/>
        </p:nvSpPr>
        <p:spPr>
          <a:xfrm>
            <a:off x="304800" y="8048587"/>
            <a:ext cx="7848600" cy="152400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latin typeface="Arial" panose="020B0604020202020204" pitchFamily="34" charset="0"/>
                <a:cs typeface="Arial" panose="020B0604020202020204" pitchFamily="34" charset="0"/>
              </a:rPr>
              <a:t>Khởi nghĩa Mai Thúc Loan</a:t>
            </a:r>
            <a:endParaRPr lang="en-US" sz="5000" dirty="0">
              <a:latin typeface="Arial" panose="020B0604020202020204" pitchFamily="34" charset="0"/>
              <a:cs typeface="Arial" panose="020B0604020202020204" pitchFamily="34" charset="0"/>
            </a:endParaRPr>
          </a:p>
        </p:txBody>
      </p:sp>
      <p:sp>
        <p:nvSpPr>
          <p:cNvPr id="18" name="Rounded Rectangle 17"/>
          <p:cNvSpPr/>
          <p:nvPr/>
        </p:nvSpPr>
        <p:spPr>
          <a:xfrm>
            <a:off x="9296400" y="2599718"/>
            <a:ext cx="8763000" cy="152400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latin typeface="Arial" panose="020B0604020202020204" pitchFamily="34" charset="0"/>
                <a:cs typeface="Arial" panose="020B0604020202020204" pitchFamily="34" charset="0"/>
              </a:rPr>
              <a:t>Giao Châu chấn động</a:t>
            </a:r>
            <a:endParaRPr lang="en-US" sz="5000" dirty="0">
              <a:latin typeface="Arial" panose="020B0604020202020204" pitchFamily="34" charset="0"/>
              <a:cs typeface="Arial" panose="020B0604020202020204" pitchFamily="34" charset="0"/>
            </a:endParaRPr>
          </a:p>
        </p:txBody>
      </p:sp>
      <p:sp>
        <p:nvSpPr>
          <p:cNvPr id="19" name="Rounded Rectangle 18"/>
          <p:cNvSpPr/>
          <p:nvPr/>
        </p:nvSpPr>
        <p:spPr>
          <a:xfrm>
            <a:off x="9296400" y="4426509"/>
            <a:ext cx="8763000" cy="152400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latin typeface="Arial" panose="020B0604020202020204" pitchFamily="34" charset="0"/>
                <a:cs typeface="Arial" panose="020B0604020202020204" pitchFamily="34" charset="0"/>
              </a:rPr>
              <a:t>Khởi nghĩa lớn đầu tiên</a:t>
            </a:r>
            <a:endParaRPr lang="en-US" sz="5000" dirty="0">
              <a:latin typeface="Arial" panose="020B0604020202020204" pitchFamily="34" charset="0"/>
              <a:cs typeface="Arial" panose="020B0604020202020204" pitchFamily="34" charset="0"/>
            </a:endParaRPr>
          </a:p>
        </p:txBody>
      </p:sp>
      <p:sp>
        <p:nvSpPr>
          <p:cNvPr id="20" name="Rounded Rectangle 19"/>
          <p:cNvSpPr/>
          <p:nvPr/>
        </p:nvSpPr>
        <p:spPr>
          <a:xfrm>
            <a:off x="9296400" y="6245028"/>
            <a:ext cx="8763000" cy="152400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latin typeface="Arial" panose="020B0604020202020204" pitchFamily="34" charset="0"/>
                <a:cs typeface="Arial" panose="020B0604020202020204" pitchFamily="34" charset="0"/>
              </a:rPr>
              <a:t>Làm chủ vùng đất Hoan Châu</a:t>
            </a:r>
            <a:endParaRPr lang="en-US" sz="5000" dirty="0">
              <a:latin typeface="Arial" panose="020B0604020202020204" pitchFamily="34" charset="0"/>
              <a:cs typeface="Arial" panose="020B0604020202020204" pitchFamily="34" charset="0"/>
            </a:endParaRPr>
          </a:p>
        </p:txBody>
      </p:sp>
      <p:sp>
        <p:nvSpPr>
          <p:cNvPr id="21" name="Rounded Rectangle 20"/>
          <p:cNvSpPr/>
          <p:nvPr/>
        </p:nvSpPr>
        <p:spPr>
          <a:xfrm>
            <a:off x="9296400" y="8035887"/>
            <a:ext cx="8763000" cy="152400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latin typeface="Arial" panose="020B0604020202020204" pitchFamily="34" charset="0"/>
                <a:cs typeface="Arial" panose="020B0604020202020204" pitchFamily="34" charset="0"/>
              </a:rPr>
              <a:t>Thành lập nước Vạn Xuân</a:t>
            </a:r>
            <a:endParaRPr lang="en-US" sz="5000" dirty="0">
              <a:latin typeface="Arial" panose="020B0604020202020204" pitchFamily="34" charset="0"/>
              <a:cs typeface="Arial" panose="020B0604020202020204" pitchFamily="34" charset="0"/>
            </a:endParaRPr>
          </a:p>
        </p:txBody>
      </p:sp>
      <p:cxnSp>
        <p:nvCxnSpPr>
          <p:cNvPr id="22" name="Straight Arrow Connector 21"/>
          <p:cNvCxnSpPr>
            <a:stCxn id="14" idx="3"/>
            <a:endCxn id="19" idx="1"/>
          </p:cNvCxnSpPr>
          <p:nvPr/>
        </p:nvCxnSpPr>
        <p:spPr>
          <a:xfrm>
            <a:off x="8153400" y="3356275"/>
            <a:ext cx="1143000" cy="18322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p:cNvCxnSpPr>
          <p:nvPr/>
        </p:nvCxnSpPr>
        <p:spPr>
          <a:xfrm flipV="1">
            <a:off x="8120743" y="3467100"/>
            <a:ext cx="1175657" cy="17214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6" idx="3"/>
            <a:endCxn id="21" idx="1"/>
          </p:cNvCxnSpPr>
          <p:nvPr/>
        </p:nvCxnSpPr>
        <p:spPr>
          <a:xfrm>
            <a:off x="8120743" y="6999548"/>
            <a:ext cx="1175657" cy="17983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7" idx="3"/>
            <a:endCxn id="20" idx="1"/>
          </p:cNvCxnSpPr>
          <p:nvPr/>
        </p:nvCxnSpPr>
        <p:spPr>
          <a:xfrm flipV="1">
            <a:off x="8153400" y="7007028"/>
            <a:ext cx="1143000" cy="1803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randombar(horizont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in)">
                                      <p:cBhvr>
                                        <p:cTn id="40" dur="2000"/>
                                        <p:tgtEl>
                                          <p:spTgt spid="22"/>
                                        </p:tgtEl>
                                      </p:cBhvr>
                                    </p:animEffect>
                                  </p:childTnLst>
                                </p:cTn>
                              </p:par>
                              <p:par>
                                <p:cTn id="41" presetID="6" presetClass="entr" presetSubtype="16"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circle(in)">
                                      <p:cBhvr>
                                        <p:cTn id="43" dur="2000"/>
                                        <p:tgtEl>
                                          <p:spTgt spid="23"/>
                                        </p:tgtEl>
                                      </p:cBhvr>
                                    </p:animEffect>
                                  </p:childTnLst>
                                </p:cTn>
                              </p:par>
                              <p:par>
                                <p:cTn id="44" presetID="6" presetClass="entr" presetSubtype="16"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circle(in)">
                                      <p:cBhvr>
                                        <p:cTn id="46" dur="2000"/>
                                        <p:tgtEl>
                                          <p:spTgt spid="24"/>
                                        </p:tgtEl>
                                      </p:cBhvr>
                                    </p:animEffect>
                                  </p:childTnLst>
                                </p:cTn>
                              </p:par>
                              <p:par>
                                <p:cTn id="47" presetID="6" presetClass="entr" presetSubtype="16"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circle(in)">
                                      <p:cBhvr>
                                        <p:cTn id="4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5" grpId="0" animBg="1"/>
      <p:bldP spid="16" grpId="0" animBg="1"/>
      <p:bldP spid="17" grpId="0" animBg="1"/>
      <p:bldP spid="18" grpId="0" animBg="1"/>
      <p:bldP spid="19" grpId="0" animBg="1"/>
      <p:bldP spid="20" grpId="0" animBg="1"/>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DDDA"/>
        </a:solidFill>
        <a:effectLst/>
      </p:bgPr>
    </p:bg>
    <p:spTree>
      <p:nvGrpSpPr>
        <p:cNvPr id="1" name=""/>
        <p:cNvGrpSpPr/>
        <p:nvPr/>
      </p:nvGrpSpPr>
      <p:grpSpPr>
        <a:xfrm>
          <a:off x="0" y="0"/>
          <a:ext cx="0" cy="0"/>
          <a:chOff x="0" y="0"/>
          <a:chExt cx="0" cy="0"/>
        </a:xfrm>
      </p:grpSpPr>
      <p:sp>
        <p:nvSpPr>
          <p:cNvPr id="3" name="AutoShape 3"/>
          <p:cNvSpPr/>
          <p:nvPr/>
        </p:nvSpPr>
        <p:spPr>
          <a:xfrm>
            <a:off x="1" y="8335474"/>
            <a:ext cx="18288000" cy="1951526"/>
          </a:xfrm>
          <a:prstGeom prst="rect">
            <a:avLst/>
          </a:prstGeom>
          <a:solidFill>
            <a:srgbClr val="2E2562"/>
          </a:solidFill>
        </p:spPr>
      </p:sp>
      <p:sp>
        <p:nvSpPr>
          <p:cNvPr id="4" name="TextBox 4"/>
          <p:cNvSpPr txBox="1"/>
          <p:nvPr/>
        </p:nvSpPr>
        <p:spPr>
          <a:xfrm>
            <a:off x="1" y="2117043"/>
            <a:ext cx="18288000" cy="1154162"/>
          </a:xfrm>
          <a:prstGeom prst="rect">
            <a:avLst/>
          </a:prstGeom>
        </p:spPr>
        <p:txBody>
          <a:bodyPr wrap="square" lIns="0" tIns="0" rIns="0" bIns="0" rtlCol="0" anchor="t">
            <a:spAutoFit/>
          </a:bodyPr>
          <a:lstStyle/>
          <a:p>
            <a:pPr algn="ctr">
              <a:lnSpc>
                <a:spcPts val="9000"/>
              </a:lnSpc>
            </a:pPr>
            <a:r>
              <a:rPr lang="en-US" sz="7000" b="1" dirty="0" smtClean="0">
                <a:solidFill>
                  <a:srgbClr val="2E2562"/>
                </a:solidFill>
                <a:latin typeface="Arial" panose="020B0604020202020204" pitchFamily="34" charset="0"/>
                <a:cs typeface="Arial" panose="020B0604020202020204" pitchFamily="34" charset="0"/>
              </a:rPr>
              <a:t>VẬN DỤNG</a:t>
            </a:r>
            <a:endParaRPr lang="en-US" sz="7000" b="1" dirty="0">
              <a:solidFill>
                <a:srgbClr val="2E2562"/>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21214" y="5327965"/>
            <a:ext cx="2130159" cy="335698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30812" b="3179"/>
          <a:stretch>
            <a:fillRect/>
          </a:stretch>
        </p:blipFill>
        <p:spPr>
          <a:xfrm>
            <a:off x="0" y="8631678"/>
            <a:ext cx="4702753" cy="165400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011400" y="6667392"/>
            <a:ext cx="3144626" cy="3618294"/>
          </a:xfrm>
          <a:prstGeom prst="rect">
            <a:avLst/>
          </a:prstGeom>
        </p:spPr>
      </p:pic>
      <p:pic>
        <p:nvPicPr>
          <p:cNvPr id="10" name="Picture 21">
            <a:extLst>
              <a:ext uri="{FF2B5EF4-FFF2-40B4-BE49-F238E27FC236}">
                <a16:creationId xmlns="" xmlns:a16="http://schemas.microsoft.com/office/drawing/2014/main" id="{288F6AE6-38BA-45B7-A704-A217D13914C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858000" y="4053577"/>
            <a:ext cx="5011088" cy="4422962"/>
          </a:xfrm>
          <a:prstGeom prst="rect">
            <a:avLst/>
          </a:prstGeom>
        </p:spPr>
      </p:pic>
    </p:spTree>
    <p:extLst>
      <p:ext uri="{BB962C8B-B14F-4D97-AF65-F5344CB8AC3E}">
        <p14:creationId xmlns:p14="http://schemas.microsoft.com/office/powerpoint/2010/main" val="259609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grpSp>
        <p:nvGrpSpPr>
          <p:cNvPr id="2" name="Group 2"/>
          <p:cNvGrpSpPr/>
          <p:nvPr/>
        </p:nvGrpSpPr>
        <p:grpSpPr>
          <a:xfrm>
            <a:off x="533400" y="1028700"/>
            <a:ext cx="16768276" cy="8436726"/>
            <a:chOff x="0" y="0"/>
            <a:chExt cx="8560191" cy="4438031"/>
          </a:xfrm>
        </p:grpSpPr>
        <p:sp>
          <p:nvSpPr>
            <p:cNvPr id="3" name="Freeform 3"/>
            <p:cNvSpPr/>
            <p:nvPr/>
          </p:nvSpPr>
          <p:spPr>
            <a:xfrm>
              <a:off x="0" y="0"/>
              <a:ext cx="8560191" cy="4438031"/>
            </a:xfrm>
            <a:custGeom>
              <a:avLst/>
              <a:gdLst/>
              <a:ahLst/>
              <a:cxnLst/>
              <a:rect l="l" t="t" r="r" b="b"/>
              <a:pathLst>
                <a:path w="8560191" h="4438031">
                  <a:moveTo>
                    <a:pt x="0" y="0"/>
                  </a:moveTo>
                  <a:lnTo>
                    <a:pt x="0" y="4438031"/>
                  </a:lnTo>
                  <a:lnTo>
                    <a:pt x="8560191" y="4438031"/>
                  </a:lnTo>
                  <a:lnTo>
                    <a:pt x="8560191" y="0"/>
                  </a:lnTo>
                  <a:lnTo>
                    <a:pt x="0" y="0"/>
                  </a:lnTo>
                  <a:close/>
                  <a:moveTo>
                    <a:pt x="8499231" y="4377072"/>
                  </a:moveTo>
                  <a:lnTo>
                    <a:pt x="59690" y="4377072"/>
                  </a:lnTo>
                  <a:lnTo>
                    <a:pt x="59690" y="59690"/>
                  </a:lnTo>
                  <a:lnTo>
                    <a:pt x="8499231" y="59690"/>
                  </a:lnTo>
                  <a:lnTo>
                    <a:pt x="8499231" y="4377072"/>
                  </a:lnTo>
                  <a:close/>
                </a:path>
              </a:pathLst>
            </a:custGeom>
            <a:solidFill>
              <a:srgbClr val="EBA2A2"/>
            </a:solidFill>
          </p:spPr>
        </p:sp>
      </p:grpSp>
      <p:pic>
        <p:nvPicPr>
          <p:cNvPr id="4" name="Picture 4"/>
          <p:cNvPicPr>
            <a:picLocks noChangeAspect="1"/>
          </p:cNvPicPr>
          <p:nvPr/>
        </p:nvPicPr>
        <p:blipFill>
          <a:blip r:embed="rId2"/>
          <a:srcRect/>
          <a:stretch>
            <a:fillRect/>
          </a:stretch>
        </p:blipFill>
        <p:spPr>
          <a:xfrm rot="6081395">
            <a:off x="-795946" y="6822161"/>
            <a:ext cx="4207029" cy="3221385"/>
          </a:xfrm>
          <a:prstGeom prst="rect">
            <a:avLst/>
          </a:prstGeom>
        </p:spPr>
      </p:pic>
      <p:pic>
        <p:nvPicPr>
          <p:cNvPr id="9" name="Picture 9"/>
          <p:cNvPicPr>
            <a:picLocks noChangeAspect="1"/>
          </p:cNvPicPr>
          <p:nvPr/>
        </p:nvPicPr>
        <p:blipFill>
          <a:blip r:embed="rId3"/>
          <a:srcRect/>
          <a:stretch>
            <a:fillRect/>
          </a:stretch>
        </p:blipFill>
        <p:spPr>
          <a:xfrm rot="3917250">
            <a:off x="16572645" y="8823259"/>
            <a:ext cx="992308" cy="1166119"/>
          </a:xfrm>
          <a:prstGeom prst="rect">
            <a:avLst/>
          </a:prstGeom>
        </p:spPr>
      </p:pic>
      <p:pic>
        <p:nvPicPr>
          <p:cNvPr id="10" name="Picture 10"/>
          <p:cNvPicPr>
            <a:picLocks noChangeAspect="1"/>
          </p:cNvPicPr>
          <p:nvPr/>
        </p:nvPicPr>
        <p:blipFill>
          <a:blip r:embed="rId3"/>
          <a:srcRect/>
          <a:stretch>
            <a:fillRect/>
          </a:stretch>
        </p:blipFill>
        <p:spPr>
          <a:xfrm rot="941436">
            <a:off x="14783662" y="7389061"/>
            <a:ext cx="2342861" cy="2479217"/>
          </a:xfrm>
          <a:prstGeom prst="rect">
            <a:avLst/>
          </a:prstGeom>
        </p:spPr>
      </p:pic>
      <p:pic>
        <p:nvPicPr>
          <p:cNvPr id="1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38147" y="4027871"/>
            <a:ext cx="6468032" cy="5439682"/>
          </a:xfrm>
          <a:prstGeom prst="rect">
            <a:avLst/>
          </a:prstGeom>
        </p:spPr>
      </p:pic>
      <p:sp>
        <p:nvSpPr>
          <p:cNvPr id="13" name="Rectangle 12"/>
          <p:cNvSpPr/>
          <p:nvPr/>
        </p:nvSpPr>
        <p:spPr>
          <a:xfrm>
            <a:off x="828636" y="6533461"/>
            <a:ext cx="4134465" cy="861774"/>
          </a:xfrm>
          <a:prstGeom prst="rect">
            <a:avLst/>
          </a:prstGeom>
        </p:spPr>
        <p:txBody>
          <a:bodyPr wrap="none">
            <a:spAutoFit/>
          </a:bodyPr>
          <a:lstStyle/>
          <a:p>
            <a:r>
              <a:rPr lang="en-US"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Tên anh hùng</a:t>
            </a:r>
            <a:endParaRPr lang="en-US" sz="5000" dirty="0">
              <a:latin typeface="Arial" panose="020B0604020202020204" pitchFamily="34" charset="0"/>
              <a:cs typeface="Arial" panose="020B0604020202020204" pitchFamily="34" charset="0"/>
            </a:endParaRPr>
          </a:p>
        </p:txBody>
      </p:sp>
      <p:pic>
        <p:nvPicPr>
          <p:cNvPr id="14"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677169" y="4022428"/>
            <a:ext cx="6468032" cy="5439682"/>
          </a:xfrm>
          <a:prstGeom prst="rect">
            <a:avLst/>
          </a:prstGeom>
        </p:spPr>
      </p:pic>
      <p:sp>
        <p:nvSpPr>
          <p:cNvPr id="15" name="Rectangle 14"/>
          <p:cNvSpPr/>
          <p:nvPr/>
        </p:nvSpPr>
        <p:spPr>
          <a:xfrm>
            <a:off x="6843952" y="6528018"/>
            <a:ext cx="4705134" cy="861774"/>
          </a:xfrm>
          <a:prstGeom prst="rect">
            <a:avLst/>
          </a:prstGeom>
        </p:spPr>
        <p:txBody>
          <a:bodyPr wrap="none">
            <a:spAutoFit/>
          </a:bodyPr>
          <a:lstStyle/>
          <a:p>
            <a:r>
              <a:rPr lang="en-US" sz="5000" dirty="0" smtClean="0">
                <a:solidFill>
                  <a:srgbClr val="000000"/>
                </a:solidFill>
                <a:latin typeface="Arial" panose="020B0604020202020204" pitchFamily="34" charset="0"/>
                <a:cs typeface="Arial" panose="020B0604020202020204" pitchFamily="34" charset="0"/>
              </a:rPr>
              <a:t>Đóng góp chính</a:t>
            </a:r>
            <a:endParaRPr lang="en-US" sz="5000" dirty="0">
              <a:latin typeface="Arial" panose="020B0604020202020204" pitchFamily="34" charset="0"/>
              <a:cs typeface="Arial" panose="020B0604020202020204" pitchFamily="34" charset="0"/>
            </a:endParaRPr>
          </a:p>
        </p:txBody>
      </p:sp>
      <p:pic>
        <p:nvPicPr>
          <p:cNvPr id="16"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710421" y="4029685"/>
            <a:ext cx="6468032" cy="5439682"/>
          </a:xfrm>
          <a:prstGeom prst="rect">
            <a:avLst/>
          </a:prstGeom>
        </p:spPr>
      </p:pic>
      <p:sp>
        <p:nvSpPr>
          <p:cNvPr id="17" name="Rectangle 16"/>
          <p:cNvSpPr/>
          <p:nvPr/>
        </p:nvSpPr>
        <p:spPr>
          <a:xfrm>
            <a:off x="12722468" y="5883981"/>
            <a:ext cx="4443937" cy="2400657"/>
          </a:xfrm>
          <a:prstGeom prst="rect">
            <a:avLst/>
          </a:prstGeom>
        </p:spPr>
        <p:txBody>
          <a:bodyPr wrap="square">
            <a:spAutoFit/>
          </a:bodyPr>
          <a:lstStyle/>
          <a:p>
            <a:pPr algn="ctr"/>
            <a:r>
              <a:rPr lang="en-US" sz="5000" dirty="0" smtClean="0">
                <a:solidFill>
                  <a:srgbClr val="000000"/>
                </a:solidFill>
                <a:latin typeface="Arial" panose="020B0604020202020204" pitchFamily="34" charset="0"/>
                <a:cs typeface="Arial" panose="020B0604020202020204" pitchFamily="34" charset="0"/>
              </a:rPr>
              <a:t>Ý nghĩa, </a:t>
            </a:r>
          </a:p>
          <a:p>
            <a:pPr algn="ctr"/>
            <a:r>
              <a:rPr lang="en-US" sz="5000" dirty="0" smtClean="0">
                <a:solidFill>
                  <a:srgbClr val="000000"/>
                </a:solidFill>
                <a:latin typeface="Arial" panose="020B0604020202020204" pitchFamily="34" charset="0"/>
                <a:cs typeface="Arial" panose="020B0604020202020204" pitchFamily="34" charset="0"/>
              </a:rPr>
              <a:t>bài học kinh nghiệm</a:t>
            </a:r>
            <a:endParaRPr lang="en-US" sz="5000" dirty="0">
              <a:latin typeface="Arial" panose="020B0604020202020204" pitchFamily="34" charset="0"/>
              <a:cs typeface="Arial" panose="020B0604020202020204" pitchFamily="34" charset="0"/>
            </a:endParaRPr>
          </a:p>
        </p:txBody>
      </p:sp>
      <p:sp>
        <p:nvSpPr>
          <p:cNvPr id="18" name="Rectangle 17"/>
          <p:cNvSpPr/>
          <p:nvPr/>
        </p:nvSpPr>
        <p:spPr>
          <a:xfrm>
            <a:off x="2410496" y="1590980"/>
            <a:ext cx="13182600" cy="3604577"/>
          </a:xfrm>
          <a:prstGeom prst="rect">
            <a:avLst/>
          </a:prstGeom>
        </p:spPr>
        <p:txBody>
          <a:bodyPr wrap="square">
            <a:spAutoFit/>
          </a:bodyPr>
          <a:lstStyle/>
          <a:p>
            <a:pPr algn="just">
              <a:lnSpc>
                <a:spcPts val="7000"/>
              </a:lnSpc>
            </a:pPr>
            <a:r>
              <a:rPr lang="vi-VN" sz="5000" dirty="0">
                <a:solidFill>
                  <a:srgbClr val="000000"/>
                </a:solidFill>
                <a:latin typeface="Arial" panose="020B0604020202020204" pitchFamily="34" charset="0"/>
                <a:ea typeface="Calibri" panose="020F0502020204030204" pitchFamily="34" charset="0"/>
                <a:cs typeface="Arial" panose="020B0604020202020204" pitchFamily="34" charset="0"/>
              </a:rPr>
              <a:t>Giả sử em đang học trong một ngôi trưởng mang tên một trong những vị anh hùng </a:t>
            </a:r>
            <a:r>
              <a:rPr lang="vi-VN"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ch</a:t>
            </a:r>
            <a:r>
              <a:rPr lang="en-US" sz="5000" dirty="0">
                <a:solidFill>
                  <a:srgbClr val="000000"/>
                </a:solidFill>
                <a:latin typeface="Arial" panose="020B0604020202020204" pitchFamily="34" charset="0"/>
                <a:ea typeface="Calibri" panose="020F0502020204030204" pitchFamily="34" charset="0"/>
                <a:cs typeface="Arial" panose="020B0604020202020204" pitchFamily="34" charset="0"/>
              </a:rPr>
              <a:t>ố</a:t>
            </a:r>
            <a:r>
              <a:rPr lang="vi-VN"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ng </a:t>
            </a:r>
            <a:r>
              <a:rPr lang="vi-VN" sz="5000" dirty="0">
                <a:solidFill>
                  <a:srgbClr val="000000"/>
                </a:solidFill>
                <a:latin typeface="Arial" panose="020B0604020202020204" pitchFamily="34" charset="0"/>
                <a:ea typeface="Calibri" panose="020F0502020204030204" pitchFamily="34" charset="0"/>
                <a:cs typeface="Arial" panose="020B0604020202020204" pitchFamily="34" charset="0"/>
              </a:rPr>
              <a:t>Bắc thuộc, hãy viết thư cho một người bạn để kể về câu chuyện của vị anh hùng đó.</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115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par>
                                <p:cTn id="29" presetID="14" presetClass="entr" presetSubtype="1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AAAF"/>
        </a:solidFill>
        <a:effectLst/>
      </p:bgPr>
    </p:bg>
    <p:spTree>
      <p:nvGrpSpPr>
        <p:cNvPr id="1" name=""/>
        <p:cNvGrpSpPr/>
        <p:nvPr/>
      </p:nvGrpSpPr>
      <p:grpSpPr>
        <a:xfrm>
          <a:off x="0" y="0"/>
          <a:ext cx="0" cy="0"/>
          <a:chOff x="0" y="0"/>
          <a:chExt cx="0" cy="0"/>
        </a:xfrm>
      </p:grpSpPr>
      <p:grpSp>
        <p:nvGrpSpPr>
          <p:cNvPr id="2" name="Group 2"/>
          <p:cNvGrpSpPr/>
          <p:nvPr/>
        </p:nvGrpSpPr>
        <p:grpSpPr>
          <a:xfrm>
            <a:off x="5334000" y="3197935"/>
            <a:ext cx="497140" cy="49714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43680"/>
            </a:solidFill>
          </p:spPr>
        </p:sp>
      </p:grpSp>
      <p:sp>
        <p:nvSpPr>
          <p:cNvPr id="8" name="AutoShape 8"/>
          <p:cNvSpPr/>
          <p:nvPr/>
        </p:nvSpPr>
        <p:spPr>
          <a:xfrm>
            <a:off x="0" y="9486900"/>
            <a:ext cx="18288000" cy="800100"/>
          </a:xfrm>
          <a:prstGeom prst="rect">
            <a:avLst/>
          </a:prstGeom>
          <a:solidFill>
            <a:srgbClr val="F7EEE9"/>
          </a:solidFill>
        </p:spPr>
      </p:sp>
      <p:sp>
        <p:nvSpPr>
          <p:cNvPr id="14" name="TextBox 14"/>
          <p:cNvSpPr txBox="1"/>
          <p:nvPr/>
        </p:nvSpPr>
        <p:spPr>
          <a:xfrm>
            <a:off x="0" y="1617062"/>
            <a:ext cx="18288000" cy="973472"/>
          </a:xfrm>
          <a:prstGeom prst="rect">
            <a:avLst/>
          </a:prstGeom>
        </p:spPr>
        <p:txBody>
          <a:bodyPr wrap="square" lIns="0" tIns="0" rIns="0" bIns="0" rtlCol="0" anchor="t">
            <a:spAutoFit/>
          </a:bodyPr>
          <a:lstStyle/>
          <a:p>
            <a:pPr algn="ctr">
              <a:lnSpc>
                <a:spcPts val="8320"/>
              </a:lnSpc>
            </a:pPr>
            <a:r>
              <a:rPr lang="en-US" sz="6000" b="1" dirty="0" smtClean="0">
                <a:solidFill>
                  <a:srgbClr val="243680"/>
                </a:solidFill>
                <a:latin typeface="Arial" panose="020B0604020202020204" pitchFamily="34" charset="0"/>
                <a:cs typeface="Arial" panose="020B0604020202020204" pitchFamily="34" charset="0"/>
              </a:rPr>
              <a:t>NỘI DUNG BÀI HỌC</a:t>
            </a:r>
            <a:endParaRPr lang="en-US" sz="6000" b="1" dirty="0">
              <a:solidFill>
                <a:srgbClr val="243680"/>
              </a:solidFill>
              <a:latin typeface="Arial" panose="020B0604020202020204" pitchFamily="34" charset="0"/>
              <a:cs typeface="Arial" panose="020B0604020202020204" pitchFamily="34" charset="0"/>
            </a:endParaRPr>
          </a:p>
        </p:txBody>
      </p:sp>
      <p:sp>
        <p:nvSpPr>
          <p:cNvPr id="17" name="TextBox 17"/>
          <p:cNvSpPr txBox="1"/>
          <p:nvPr/>
        </p:nvSpPr>
        <p:spPr>
          <a:xfrm>
            <a:off x="6858000" y="3430339"/>
            <a:ext cx="11445623" cy="333425"/>
          </a:xfrm>
          <a:prstGeom prst="rect">
            <a:avLst/>
          </a:prstGeom>
        </p:spPr>
        <p:txBody>
          <a:bodyPr wrap="square" lIns="0" tIns="0" rIns="0" bIns="0" rtlCol="0" anchor="t">
            <a:spAutoFit/>
          </a:bodyPr>
          <a:lstStyle/>
          <a:p>
            <a:pPr>
              <a:lnSpc>
                <a:spcPts val="2560"/>
              </a:lnSpc>
            </a:pPr>
            <a:r>
              <a:rPr lang="en-US" sz="5000" dirty="0" smtClean="0">
                <a:solidFill>
                  <a:srgbClr val="243680"/>
                </a:solidFill>
                <a:latin typeface="Arial" panose="020B0604020202020204" pitchFamily="34" charset="0"/>
                <a:cs typeface="Arial" panose="020B0604020202020204" pitchFamily="34" charset="0"/>
              </a:rPr>
              <a:t>Khởi nghĩa Hai Bà Trưng</a:t>
            </a:r>
            <a:endParaRPr lang="en-US" sz="5000" dirty="0">
              <a:solidFill>
                <a:srgbClr val="243680"/>
              </a:solidFill>
              <a:latin typeface="Arial" panose="020B0604020202020204" pitchFamily="34" charset="0"/>
              <a:cs typeface="Arial" panose="020B0604020202020204" pitchFamily="34" charset="0"/>
            </a:endParaRPr>
          </a:p>
        </p:txBody>
      </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2400" y="4055430"/>
            <a:ext cx="2971800" cy="6262413"/>
          </a:xfrm>
          <a:prstGeom prst="rect">
            <a:avLst/>
          </a:prstGeom>
        </p:spPr>
      </p:pic>
      <p:grpSp>
        <p:nvGrpSpPr>
          <p:cNvPr id="26" name="Group 2"/>
          <p:cNvGrpSpPr/>
          <p:nvPr/>
        </p:nvGrpSpPr>
        <p:grpSpPr>
          <a:xfrm>
            <a:off x="5335109" y="4332963"/>
            <a:ext cx="497140" cy="497140"/>
            <a:chOff x="0" y="0"/>
            <a:chExt cx="6350000" cy="6350000"/>
          </a:xfrm>
        </p:grpSpPr>
        <p:sp>
          <p:nvSpPr>
            <p:cNvPr id="27"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43680"/>
            </a:solidFill>
          </p:spPr>
        </p:sp>
      </p:grpSp>
      <p:sp>
        <p:nvSpPr>
          <p:cNvPr id="28" name="TextBox 17"/>
          <p:cNvSpPr txBox="1"/>
          <p:nvPr/>
        </p:nvSpPr>
        <p:spPr>
          <a:xfrm>
            <a:off x="6859109" y="4565367"/>
            <a:ext cx="11445623" cy="333425"/>
          </a:xfrm>
          <a:prstGeom prst="rect">
            <a:avLst/>
          </a:prstGeom>
        </p:spPr>
        <p:txBody>
          <a:bodyPr wrap="square" lIns="0" tIns="0" rIns="0" bIns="0" rtlCol="0" anchor="t">
            <a:spAutoFit/>
          </a:bodyPr>
          <a:lstStyle/>
          <a:p>
            <a:pPr>
              <a:lnSpc>
                <a:spcPts val="2560"/>
              </a:lnSpc>
            </a:pPr>
            <a:r>
              <a:rPr lang="en-US" sz="5000" dirty="0" smtClean="0">
                <a:solidFill>
                  <a:srgbClr val="243680"/>
                </a:solidFill>
                <a:latin typeface="Arial" panose="020B0604020202020204" pitchFamily="34" charset="0"/>
                <a:cs typeface="Arial" panose="020B0604020202020204" pitchFamily="34" charset="0"/>
              </a:rPr>
              <a:t>Khởi nghĩa Bà Triệu</a:t>
            </a:r>
            <a:endParaRPr lang="en-US" sz="5000" dirty="0">
              <a:solidFill>
                <a:srgbClr val="243680"/>
              </a:solidFill>
              <a:latin typeface="Arial" panose="020B0604020202020204" pitchFamily="34" charset="0"/>
              <a:cs typeface="Arial" panose="020B0604020202020204" pitchFamily="34" charset="0"/>
            </a:endParaRPr>
          </a:p>
        </p:txBody>
      </p:sp>
      <p:grpSp>
        <p:nvGrpSpPr>
          <p:cNvPr id="29" name="Group 2"/>
          <p:cNvGrpSpPr/>
          <p:nvPr/>
        </p:nvGrpSpPr>
        <p:grpSpPr>
          <a:xfrm>
            <a:off x="5332891" y="5467991"/>
            <a:ext cx="497140" cy="497140"/>
            <a:chOff x="0" y="0"/>
            <a:chExt cx="6350000" cy="6350000"/>
          </a:xfrm>
        </p:grpSpPr>
        <p:sp>
          <p:nvSpPr>
            <p:cNvPr id="30"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43680"/>
            </a:solidFill>
          </p:spPr>
        </p:sp>
      </p:grpSp>
      <p:sp>
        <p:nvSpPr>
          <p:cNvPr id="31" name="TextBox 17"/>
          <p:cNvSpPr txBox="1"/>
          <p:nvPr/>
        </p:nvSpPr>
        <p:spPr>
          <a:xfrm>
            <a:off x="6856891" y="5700395"/>
            <a:ext cx="11445623" cy="333425"/>
          </a:xfrm>
          <a:prstGeom prst="rect">
            <a:avLst/>
          </a:prstGeom>
        </p:spPr>
        <p:txBody>
          <a:bodyPr wrap="square" lIns="0" tIns="0" rIns="0" bIns="0" rtlCol="0" anchor="t">
            <a:spAutoFit/>
          </a:bodyPr>
          <a:lstStyle/>
          <a:p>
            <a:pPr>
              <a:lnSpc>
                <a:spcPts val="2560"/>
              </a:lnSpc>
            </a:pPr>
            <a:r>
              <a:rPr lang="en-US" sz="5000" dirty="0" smtClean="0">
                <a:solidFill>
                  <a:srgbClr val="243680"/>
                </a:solidFill>
                <a:latin typeface="Arial" panose="020B0604020202020204" pitchFamily="34" charset="0"/>
                <a:cs typeface="Arial" panose="020B0604020202020204" pitchFamily="34" charset="0"/>
              </a:rPr>
              <a:t>Khởi nghĩa Lý Bí và nước Vạn Xuân</a:t>
            </a:r>
            <a:endParaRPr lang="en-US" sz="5000" dirty="0">
              <a:solidFill>
                <a:srgbClr val="243680"/>
              </a:solidFill>
              <a:latin typeface="Arial" panose="020B0604020202020204" pitchFamily="34" charset="0"/>
              <a:cs typeface="Arial" panose="020B0604020202020204" pitchFamily="34" charset="0"/>
            </a:endParaRPr>
          </a:p>
        </p:txBody>
      </p:sp>
      <p:grpSp>
        <p:nvGrpSpPr>
          <p:cNvPr id="32" name="Group 2"/>
          <p:cNvGrpSpPr/>
          <p:nvPr/>
        </p:nvGrpSpPr>
        <p:grpSpPr>
          <a:xfrm>
            <a:off x="5331782" y="6646051"/>
            <a:ext cx="497140" cy="497140"/>
            <a:chOff x="0" y="0"/>
            <a:chExt cx="6350000" cy="6350000"/>
          </a:xfrm>
        </p:grpSpPr>
        <p:sp>
          <p:nvSpPr>
            <p:cNvPr id="3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43680"/>
            </a:solidFill>
          </p:spPr>
        </p:sp>
      </p:grpSp>
      <p:sp>
        <p:nvSpPr>
          <p:cNvPr id="34" name="TextBox 17"/>
          <p:cNvSpPr txBox="1"/>
          <p:nvPr/>
        </p:nvSpPr>
        <p:spPr>
          <a:xfrm>
            <a:off x="6842377" y="6586996"/>
            <a:ext cx="11445623" cy="1795363"/>
          </a:xfrm>
          <a:prstGeom prst="rect">
            <a:avLst/>
          </a:prstGeom>
        </p:spPr>
        <p:txBody>
          <a:bodyPr wrap="square" lIns="0" tIns="0" rIns="0" bIns="0" rtlCol="0" anchor="t">
            <a:spAutoFit/>
          </a:bodyPr>
          <a:lstStyle/>
          <a:p>
            <a:pPr>
              <a:lnSpc>
                <a:spcPts val="7000"/>
              </a:lnSpc>
            </a:pPr>
            <a:r>
              <a:rPr lang="en-US" sz="5000" dirty="0" smtClean="0">
                <a:solidFill>
                  <a:srgbClr val="243680"/>
                </a:solidFill>
                <a:latin typeface="Arial" panose="020B0604020202020204" pitchFamily="34" charset="0"/>
                <a:cs typeface="Arial" panose="020B0604020202020204" pitchFamily="34" charset="0"/>
              </a:rPr>
              <a:t>Khởi nghĩa Mai Thúc Loan </a:t>
            </a:r>
          </a:p>
          <a:p>
            <a:pPr>
              <a:lnSpc>
                <a:spcPts val="7000"/>
              </a:lnSpc>
            </a:pPr>
            <a:r>
              <a:rPr lang="en-US" sz="5000" dirty="0" smtClean="0">
                <a:solidFill>
                  <a:srgbClr val="243680"/>
                </a:solidFill>
                <a:latin typeface="Arial" panose="020B0604020202020204" pitchFamily="34" charset="0"/>
                <a:cs typeface="Arial" panose="020B0604020202020204" pitchFamily="34" charset="0"/>
              </a:rPr>
              <a:t>và khởi nghĩa Phùng Hưng</a:t>
            </a:r>
            <a:endParaRPr lang="en-US" sz="5000" dirty="0">
              <a:solidFill>
                <a:srgbClr val="24368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8" grpId="0"/>
      <p:bldP spid="31" grpId="0"/>
      <p:bldP spid="3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CF7F6"/>
        </a:solidFill>
        <a:effectLst/>
      </p:bgPr>
    </p:bg>
    <p:spTree>
      <p:nvGrpSpPr>
        <p:cNvPr id="1" name=""/>
        <p:cNvGrpSpPr/>
        <p:nvPr/>
      </p:nvGrpSpPr>
      <p:grpSpPr>
        <a:xfrm>
          <a:off x="0" y="0"/>
          <a:ext cx="0" cy="0"/>
          <a:chOff x="0" y="0"/>
          <a:chExt cx="0" cy="0"/>
        </a:xfrm>
      </p:grpSpPr>
      <p:grpSp>
        <p:nvGrpSpPr>
          <p:cNvPr id="3" name="Group 3"/>
          <p:cNvGrpSpPr/>
          <p:nvPr/>
        </p:nvGrpSpPr>
        <p:grpSpPr>
          <a:xfrm>
            <a:off x="4075007" y="2552700"/>
            <a:ext cx="13487400" cy="4800600"/>
            <a:chOff x="0" y="0"/>
            <a:chExt cx="2152233" cy="1310276"/>
          </a:xfrm>
        </p:grpSpPr>
        <p:sp>
          <p:nvSpPr>
            <p:cNvPr id="4" name="Freeform 4"/>
            <p:cNvSpPr/>
            <p:nvPr/>
          </p:nvSpPr>
          <p:spPr>
            <a:xfrm>
              <a:off x="80010" y="80010"/>
              <a:ext cx="2059523" cy="1217566"/>
            </a:xfrm>
            <a:custGeom>
              <a:avLst/>
              <a:gdLst/>
              <a:ahLst/>
              <a:cxnLst/>
              <a:rect l="l" t="t" r="r" b="b"/>
              <a:pathLst>
                <a:path w="2059523" h="1217566">
                  <a:moveTo>
                    <a:pt x="0" y="1162956"/>
                  </a:moveTo>
                  <a:lnTo>
                    <a:pt x="0" y="1217566"/>
                  </a:lnTo>
                  <a:lnTo>
                    <a:pt x="2059523" y="1217566"/>
                  </a:lnTo>
                  <a:lnTo>
                    <a:pt x="2059523" y="0"/>
                  </a:lnTo>
                  <a:lnTo>
                    <a:pt x="2004913" y="0"/>
                  </a:lnTo>
                  <a:lnTo>
                    <a:pt x="2004913" y="1162956"/>
                  </a:lnTo>
                  <a:close/>
                </a:path>
              </a:pathLst>
            </a:custGeom>
            <a:solidFill>
              <a:srgbClr val="FFDBE7"/>
            </a:solidFill>
          </p:spPr>
        </p:sp>
        <p:sp>
          <p:nvSpPr>
            <p:cNvPr id="5" name="Freeform 5"/>
            <p:cNvSpPr/>
            <p:nvPr/>
          </p:nvSpPr>
          <p:spPr>
            <a:xfrm>
              <a:off x="67310" y="67310"/>
              <a:ext cx="2084923" cy="1242966"/>
            </a:xfrm>
            <a:custGeom>
              <a:avLst/>
              <a:gdLst/>
              <a:ahLst/>
              <a:cxnLst/>
              <a:rect l="l" t="t" r="r" b="b"/>
              <a:pathLst>
                <a:path w="2084923" h="1242966">
                  <a:moveTo>
                    <a:pt x="2017613" y="0"/>
                  </a:moveTo>
                  <a:lnTo>
                    <a:pt x="2017613" y="12700"/>
                  </a:lnTo>
                  <a:lnTo>
                    <a:pt x="2072223" y="12700"/>
                  </a:lnTo>
                  <a:lnTo>
                    <a:pt x="2072223" y="1230266"/>
                  </a:lnTo>
                  <a:lnTo>
                    <a:pt x="12700" y="1230266"/>
                  </a:lnTo>
                  <a:lnTo>
                    <a:pt x="12700" y="1175656"/>
                  </a:lnTo>
                  <a:lnTo>
                    <a:pt x="0" y="1175656"/>
                  </a:lnTo>
                  <a:lnTo>
                    <a:pt x="0" y="1242966"/>
                  </a:lnTo>
                  <a:lnTo>
                    <a:pt x="2084923" y="1242966"/>
                  </a:lnTo>
                  <a:lnTo>
                    <a:pt x="2084923" y="0"/>
                  </a:lnTo>
                  <a:close/>
                </a:path>
              </a:pathLst>
            </a:custGeom>
            <a:solidFill>
              <a:srgbClr val="FFA3A3"/>
            </a:solidFill>
          </p:spPr>
        </p:sp>
        <p:sp>
          <p:nvSpPr>
            <p:cNvPr id="6" name="Freeform 6"/>
            <p:cNvSpPr/>
            <p:nvPr/>
          </p:nvSpPr>
          <p:spPr>
            <a:xfrm>
              <a:off x="12700" y="12700"/>
              <a:ext cx="2059523" cy="1217566"/>
            </a:xfrm>
            <a:custGeom>
              <a:avLst/>
              <a:gdLst/>
              <a:ahLst/>
              <a:cxnLst/>
              <a:rect l="l" t="t" r="r" b="b"/>
              <a:pathLst>
                <a:path w="2059523" h="1217566">
                  <a:moveTo>
                    <a:pt x="0" y="0"/>
                  </a:moveTo>
                  <a:lnTo>
                    <a:pt x="2059523" y="0"/>
                  </a:lnTo>
                  <a:lnTo>
                    <a:pt x="2059523" y="1217566"/>
                  </a:lnTo>
                  <a:lnTo>
                    <a:pt x="0" y="1217566"/>
                  </a:lnTo>
                  <a:close/>
                </a:path>
              </a:pathLst>
            </a:custGeom>
            <a:solidFill>
              <a:srgbClr val="FCF7F6"/>
            </a:solidFill>
          </p:spPr>
        </p:sp>
        <p:sp>
          <p:nvSpPr>
            <p:cNvPr id="7" name="Freeform 7"/>
            <p:cNvSpPr/>
            <p:nvPr/>
          </p:nvSpPr>
          <p:spPr>
            <a:xfrm>
              <a:off x="0" y="0"/>
              <a:ext cx="2084923" cy="1242966"/>
            </a:xfrm>
            <a:custGeom>
              <a:avLst/>
              <a:gdLst/>
              <a:ahLst/>
              <a:cxnLst/>
              <a:rect l="l" t="t" r="r" b="b"/>
              <a:pathLst>
                <a:path w="2084923" h="1242966">
                  <a:moveTo>
                    <a:pt x="80010" y="1242966"/>
                  </a:moveTo>
                  <a:lnTo>
                    <a:pt x="2084923" y="1242966"/>
                  </a:lnTo>
                  <a:lnTo>
                    <a:pt x="2084923" y="80010"/>
                  </a:lnTo>
                  <a:lnTo>
                    <a:pt x="2084923" y="67310"/>
                  </a:lnTo>
                  <a:lnTo>
                    <a:pt x="2084923" y="0"/>
                  </a:lnTo>
                  <a:lnTo>
                    <a:pt x="0" y="0"/>
                  </a:lnTo>
                  <a:lnTo>
                    <a:pt x="0" y="1242966"/>
                  </a:lnTo>
                  <a:lnTo>
                    <a:pt x="67310" y="1242966"/>
                  </a:lnTo>
                  <a:lnTo>
                    <a:pt x="80010" y="1242966"/>
                  </a:lnTo>
                  <a:close/>
                  <a:moveTo>
                    <a:pt x="12700" y="12700"/>
                  </a:moveTo>
                  <a:lnTo>
                    <a:pt x="2072223" y="12700"/>
                  </a:lnTo>
                  <a:lnTo>
                    <a:pt x="2072223" y="1230266"/>
                  </a:lnTo>
                  <a:lnTo>
                    <a:pt x="12700" y="1230266"/>
                  </a:lnTo>
                  <a:lnTo>
                    <a:pt x="12700" y="12700"/>
                  </a:lnTo>
                  <a:close/>
                </a:path>
              </a:pathLst>
            </a:custGeom>
            <a:solidFill>
              <a:srgbClr val="FFA3A3"/>
            </a:solidFill>
          </p:spPr>
        </p:sp>
      </p:grpSp>
      <p:pic>
        <p:nvPicPr>
          <p:cNvPr id="11" name="Picture 6">
            <a:extLst>
              <a:ext uri="{FF2B5EF4-FFF2-40B4-BE49-F238E27FC236}">
                <a16:creationId xmlns="" xmlns:a16="http://schemas.microsoft.com/office/drawing/2014/main" id="{B9B94BCD-4AB6-4A6D-A4A9-D2568BBF8B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381000" y="2273165"/>
            <a:ext cx="4484196" cy="7727107"/>
          </a:xfrm>
          <a:prstGeom prst="rect">
            <a:avLst/>
          </a:prstGeom>
        </p:spPr>
      </p:pic>
      <p:sp>
        <p:nvSpPr>
          <p:cNvPr id="13" name="Rectangle 12"/>
          <p:cNvSpPr/>
          <p:nvPr/>
        </p:nvSpPr>
        <p:spPr>
          <a:xfrm>
            <a:off x="4536613" y="3619500"/>
            <a:ext cx="12564188" cy="1964640"/>
          </a:xfrm>
          <a:prstGeom prst="rect">
            <a:avLst/>
          </a:prstGeom>
        </p:spPr>
        <p:txBody>
          <a:bodyPr wrap="square">
            <a:spAutoFit/>
          </a:bodyPr>
          <a:lstStyle/>
          <a:p>
            <a:pPr algn="just">
              <a:lnSpc>
                <a:spcPts val="7300"/>
              </a:lnSpc>
            </a:pPr>
            <a:r>
              <a:rPr lang="vi-VN" sz="5000" dirty="0">
                <a:solidFill>
                  <a:srgbClr val="000000"/>
                </a:solidFill>
                <a:ea typeface="Calibri" panose="020F0502020204030204" pitchFamily="34" charset="0"/>
                <a:cs typeface="Arial" panose="020B0604020202020204" pitchFamily="34" charset="0"/>
              </a:rPr>
              <a:t>Trong vai hướng dẫn viên du lịch, giới thiệu điểm di tích liên quan đến Hai Bà Trưng: </a:t>
            </a:r>
            <a:endParaRPr lang="en-US" sz="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703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6D0CD"/>
        </a:solidFill>
        <a:effectLst/>
      </p:bgPr>
    </p:bg>
    <p:spTree>
      <p:nvGrpSpPr>
        <p:cNvPr id="1" name=""/>
        <p:cNvGrpSpPr/>
        <p:nvPr/>
      </p:nvGrpSpPr>
      <p:grpSpPr>
        <a:xfrm>
          <a:off x="0" y="0"/>
          <a:ext cx="0" cy="0"/>
          <a:chOff x="0" y="0"/>
          <a:chExt cx="0" cy="0"/>
        </a:xfrm>
      </p:grpSpPr>
      <p:grpSp>
        <p:nvGrpSpPr>
          <p:cNvPr id="3" name="Group 3"/>
          <p:cNvGrpSpPr/>
          <p:nvPr/>
        </p:nvGrpSpPr>
        <p:grpSpPr>
          <a:xfrm>
            <a:off x="1219200" y="1714500"/>
            <a:ext cx="16230600" cy="7448550"/>
            <a:chOff x="0" y="0"/>
            <a:chExt cx="5334643" cy="4954957"/>
          </a:xfrm>
        </p:grpSpPr>
        <p:sp>
          <p:nvSpPr>
            <p:cNvPr id="4" name="Freeform 4"/>
            <p:cNvSpPr/>
            <p:nvPr/>
          </p:nvSpPr>
          <p:spPr>
            <a:xfrm>
              <a:off x="72390" y="72390"/>
              <a:ext cx="5189863" cy="4810177"/>
            </a:xfrm>
            <a:custGeom>
              <a:avLst/>
              <a:gdLst/>
              <a:ahLst/>
              <a:cxnLst/>
              <a:rect l="l" t="t" r="r" b="b"/>
              <a:pathLst>
                <a:path w="5189863" h="4810177">
                  <a:moveTo>
                    <a:pt x="0" y="0"/>
                  </a:moveTo>
                  <a:lnTo>
                    <a:pt x="5189863" y="0"/>
                  </a:lnTo>
                  <a:lnTo>
                    <a:pt x="5189863" y="4810177"/>
                  </a:lnTo>
                  <a:lnTo>
                    <a:pt x="0" y="4810177"/>
                  </a:lnTo>
                  <a:lnTo>
                    <a:pt x="0" y="0"/>
                  </a:lnTo>
                  <a:close/>
                </a:path>
              </a:pathLst>
            </a:custGeom>
            <a:solidFill>
              <a:srgbClr val="D7E3EB"/>
            </a:solidFill>
          </p:spPr>
        </p:sp>
        <p:sp>
          <p:nvSpPr>
            <p:cNvPr id="5" name="Freeform 5"/>
            <p:cNvSpPr/>
            <p:nvPr/>
          </p:nvSpPr>
          <p:spPr>
            <a:xfrm>
              <a:off x="0" y="0"/>
              <a:ext cx="5334643" cy="4954957"/>
            </a:xfrm>
            <a:custGeom>
              <a:avLst/>
              <a:gdLst/>
              <a:ahLst/>
              <a:cxnLst/>
              <a:rect l="l" t="t" r="r" b="b"/>
              <a:pathLst>
                <a:path w="5334643" h="4954957">
                  <a:moveTo>
                    <a:pt x="5189863" y="4810177"/>
                  </a:moveTo>
                  <a:lnTo>
                    <a:pt x="5334643" y="4810177"/>
                  </a:lnTo>
                  <a:lnTo>
                    <a:pt x="5334643" y="4954957"/>
                  </a:lnTo>
                  <a:lnTo>
                    <a:pt x="5189863" y="4954957"/>
                  </a:lnTo>
                  <a:lnTo>
                    <a:pt x="5189863" y="4810177"/>
                  </a:lnTo>
                  <a:close/>
                  <a:moveTo>
                    <a:pt x="0" y="144780"/>
                  </a:moveTo>
                  <a:lnTo>
                    <a:pt x="144780" y="144780"/>
                  </a:lnTo>
                  <a:lnTo>
                    <a:pt x="144780" y="4810177"/>
                  </a:lnTo>
                  <a:lnTo>
                    <a:pt x="0" y="4810177"/>
                  </a:lnTo>
                  <a:lnTo>
                    <a:pt x="0" y="144780"/>
                  </a:lnTo>
                  <a:close/>
                  <a:moveTo>
                    <a:pt x="0" y="4810177"/>
                  </a:moveTo>
                  <a:lnTo>
                    <a:pt x="144780" y="4810177"/>
                  </a:lnTo>
                  <a:lnTo>
                    <a:pt x="144780" y="4954957"/>
                  </a:lnTo>
                  <a:lnTo>
                    <a:pt x="0" y="4954957"/>
                  </a:lnTo>
                  <a:lnTo>
                    <a:pt x="0" y="4810177"/>
                  </a:lnTo>
                  <a:close/>
                  <a:moveTo>
                    <a:pt x="5189863" y="144780"/>
                  </a:moveTo>
                  <a:lnTo>
                    <a:pt x="5334643" y="144780"/>
                  </a:lnTo>
                  <a:lnTo>
                    <a:pt x="5334643" y="4810177"/>
                  </a:lnTo>
                  <a:lnTo>
                    <a:pt x="5189863" y="4810177"/>
                  </a:lnTo>
                  <a:lnTo>
                    <a:pt x="5189863" y="144780"/>
                  </a:lnTo>
                  <a:close/>
                  <a:moveTo>
                    <a:pt x="144780" y="4810177"/>
                  </a:moveTo>
                  <a:lnTo>
                    <a:pt x="5189863" y="4810177"/>
                  </a:lnTo>
                  <a:lnTo>
                    <a:pt x="5189863" y="4954957"/>
                  </a:lnTo>
                  <a:lnTo>
                    <a:pt x="144780" y="4954957"/>
                  </a:lnTo>
                  <a:lnTo>
                    <a:pt x="144780" y="4810177"/>
                  </a:lnTo>
                  <a:close/>
                  <a:moveTo>
                    <a:pt x="5189863" y="0"/>
                  </a:moveTo>
                  <a:lnTo>
                    <a:pt x="5334643" y="0"/>
                  </a:lnTo>
                  <a:lnTo>
                    <a:pt x="5334643" y="144780"/>
                  </a:lnTo>
                  <a:lnTo>
                    <a:pt x="5189863" y="144780"/>
                  </a:lnTo>
                  <a:lnTo>
                    <a:pt x="5189863" y="0"/>
                  </a:lnTo>
                  <a:close/>
                  <a:moveTo>
                    <a:pt x="0" y="0"/>
                  </a:moveTo>
                  <a:lnTo>
                    <a:pt x="144780" y="0"/>
                  </a:lnTo>
                  <a:lnTo>
                    <a:pt x="144780" y="144780"/>
                  </a:lnTo>
                  <a:lnTo>
                    <a:pt x="0" y="144780"/>
                  </a:lnTo>
                  <a:lnTo>
                    <a:pt x="0" y="0"/>
                  </a:lnTo>
                  <a:close/>
                  <a:moveTo>
                    <a:pt x="144780" y="0"/>
                  </a:moveTo>
                  <a:lnTo>
                    <a:pt x="5189863" y="0"/>
                  </a:lnTo>
                  <a:lnTo>
                    <a:pt x="5189863" y="144780"/>
                  </a:lnTo>
                  <a:lnTo>
                    <a:pt x="144780" y="144780"/>
                  </a:lnTo>
                  <a:lnTo>
                    <a:pt x="144780" y="0"/>
                  </a:lnTo>
                  <a:close/>
                </a:path>
              </a:pathLst>
            </a:custGeom>
            <a:solidFill>
              <a:srgbClr val="F9AAAF"/>
            </a:solidFill>
          </p:spPr>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341" y="4943775"/>
            <a:ext cx="2679329" cy="5143500"/>
          </a:xfrm>
          <a:prstGeom prst="rect">
            <a:avLst/>
          </a:prstGeom>
        </p:spPr>
      </p:pic>
      <p:sp>
        <p:nvSpPr>
          <p:cNvPr id="16" name="Rectangle 15"/>
          <p:cNvSpPr/>
          <p:nvPr/>
        </p:nvSpPr>
        <p:spPr>
          <a:xfrm>
            <a:off x="2514600" y="2146193"/>
            <a:ext cx="14331192" cy="7478970"/>
          </a:xfrm>
          <a:prstGeom prst="rect">
            <a:avLst/>
          </a:prstGeom>
        </p:spPr>
        <p:txBody>
          <a:bodyPr wrap="square">
            <a:spAutoFit/>
          </a:bodyPr>
          <a:lstStyle/>
          <a:p>
            <a:pPr algn="just">
              <a:lnSpc>
                <a:spcPts val="7200"/>
              </a:lnSpc>
            </a:pPr>
            <a:r>
              <a:rPr lang="vi-VN" sz="5000" dirty="0" smtClean="0">
                <a:solidFill>
                  <a:schemeClr val="tx1">
                    <a:lumMod val="95000"/>
                    <a:lumOff val="5000"/>
                  </a:schemeClr>
                </a:solidFill>
                <a:ea typeface="Calibri" panose="020F0502020204030204" pitchFamily="34" charset="0"/>
                <a:cs typeface="Arial" panose="020B0604020202020204" pitchFamily="34" charset="0"/>
              </a:rPr>
              <a:t>Đền Hát Môn </a:t>
            </a:r>
            <a:r>
              <a:rPr lang="en-US" sz="5000" dirty="0" smtClean="0">
                <a:solidFill>
                  <a:schemeClr val="tx1">
                    <a:lumMod val="95000"/>
                    <a:lumOff val="5000"/>
                  </a:schemeClr>
                </a:solidFill>
                <a:ea typeface="Calibri" panose="020F0502020204030204" pitchFamily="34" charset="0"/>
                <a:cs typeface="Arial" panose="020B0604020202020204" pitchFamily="34" charset="0"/>
              </a:rPr>
              <a:t>(</a:t>
            </a:r>
            <a:r>
              <a:rPr lang="vi-VN" sz="5000" dirty="0" smtClean="0">
                <a:solidFill>
                  <a:schemeClr val="tx1">
                    <a:lumMod val="95000"/>
                    <a:lumOff val="5000"/>
                  </a:schemeClr>
                </a:solidFill>
                <a:ea typeface="Calibri" panose="020F0502020204030204" pitchFamily="34" charset="0"/>
                <a:cs typeface="Arial" panose="020B0604020202020204" pitchFamily="34" charset="0"/>
              </a:rPr>
              <a:t>huyện </a:t>
            </a:r>
            <a:r>
              <a:rPr lang="vi-VN" sz="5000" dirty="0">
                <a:solidFill>
                  <a:schemeClr val="tx1">
                    <a:lumMod val="95000"/>
                    <a:lumOff val="5000"/>
                  </a:schemeClr>
                </a:solidFill>
                <a:ea typeface="Calibri" panose="020F0502020204030204" pitchFamily="34" charset="0"/>
                <a:cs typeface="Arial" panose="020B0604020202020204" pitchFamily="34" charset="0"/>
              </a:rPr>
              <a:t>Phúc </a:t>
            </a:r>
            <a:r>
              <a:rPr lang="vi-VN" sz="5000" dirty="0" smtClean="0">
                <a:solidFill>
                  <a:schemeClr val="tx1">
                    <a:lumMod val="95000"/>
                    <a:lumOff val="5000"/>
                  </a:schemeClr>
                </a:solidFill>
                <a:ea typeface="Calibri" panose="020F0502020204030204" pitchFamily="34" charset="0"/>
                <a:cs typeface="Arial" panose="020B0604020202020204" pitchFamily="34" charset="0"/>
              </a:rPr>
              <a:t>Thọ</a:t>
            </a:r>
            <a:r>
              <a:rPr lang="en-US" sz="5000" dirty="0">
                <a:solidFill>
                  <a:schemeClr val="tx1">
                    <a:lumMod val="95000"/>
                    <a:lumOff val="5000"/>
                  </a:schemeClr>
                </a:solidFill>
                <a:ea typeface="Calibri" panose="020F0502020204030204" pitchFamily="34" charset="0"/>
                <a:cs typeface="Arial" panose="020B0604020202020204" pitchFamily="34" charset="0"/>
              </a:rPr>
              <a:t>,</a:t>
            </a:r>
            <a:r>
              <a:rPr lang="vi-VN" sz="5000" dirty="0" smtClean="0">
                <a:solidFill>
                  <a:schemeClr val="tx1">
                    <a:lumMod val="95000"/>
                    <a:lumOff val="5000"/>
                  </a:schemeClr>
                </a:solidFill>
                <a:ea typeface="Calibri" panose="020F0502020204030204" pitchFamily="34" charset="0"/>
                <a:cs typeface="Arial" panose="020B0604020202020204" pitchFamily="34" charset="0"/>
              </a:rPr>
              <a:t> Hà Nội</a:t>
            </a:r>
            <a:r>
              <a:rPr lang="en-US" sz="5000" dirty="0" smtClean="0">
                <a:solidFill>
                  <a:schemeClr val="tx1">
                    <a:lumMod val="95000"/>
                    <a:lumOff val="5000"/>
                  </a:schemeClr>
                </a:solidFill>
                <a:ea typeface="Calibri" panose="020F0502020204030204" pitchFamily="34" charset="0"/>
                <a:cs typeface="Arial" panose="020B0604020202020204" pitchFamily="34" charset="0"/>
              </a:rPr>
              <a:t>)</a:t>
            </a:r>
            <a:r>
              <a:rPr lang="vi-VN" sz="5000" dirty="0" smtClean="0">
                <a:solidFill>
                  <a:schemeClr val="tx1">
                    <a:lumMod val="95000"/>
                    <a:lumOff val="5000"/>
                  </a:schemeClr>
                </a:solidFill>
                <a:ea typeface="Calibri" panose="020F0502020204030204" pitchFamily="34" charset="0"/>
                <a:cs typeface="Arial" panose="020B0604020202020204" pitchFamily="34" charset="0"/>
              </a:rPr>
              <a:t>. </a:t>
            </a:r>
            <a:r>
              <a:rPr lang="vi-VN" sz="5000" dirty="0">
                <a:solidFill>
                  <a:schemeClr val="tx1">
                    <a:lumMod val="95000"/>
                    <a:lumOff val="5000"/>
                  </a:schemeClr>
                </a:solidFill>
                <a:ea typeface="Calibri" panose="020F0502020204030204" pitchFamily="34" charset="0"/>
                <a:cs typeface="Arial" panose="020B0604020202020204" pitchFamily="34" charset="0"/>
              </a:rPr>
              <a:t>Vùng Hát Môn là nơi Hai Bà Trưng tổ chức hội quân sĩ sau khi hội tại thành Phong Châu. Đây cũng là nơi tuẫn tiết của Hai Bà Trưng khi cuộc khởi nghĩa thất bại. Những sự kiện lịch sử và hệ thống di tích quanh vùng sông Hát góp phần làm giàu thêm nội dung và tôn cao giá trị của đền thờ Hai Bà Trưng. </a:t>
            </a:r>
            <a:endParaRPr lang="en-US" sz="5000" dirty="0" smtClean="0">
              <a:solidFill>
                <a:schemeClr val="tx1">
                  <a:lumMod val="95000"/>
                  <a:lumOff val="5000"/>
                </a:schemeClr>
              </a:solidFill>
              <a:ea typeface="Calibri" panose="020F0502020204030204" pitchFamily="34" charset="0"/>
              <a:cs typeface="Arial" panose="020B0604020202020204" pitchFamily="34" charset="0"/>
            </a:endParaRPr>
          </a:p>
          <a:p>
            <a:pPr marL="685800" indent="-685800" algn="just">
              <a:lnSpc>
                <a:spcPts val="7200"/>
              </a:lnSpc>
              <a:buFont typeface="Arial" panose="020B0604020202020204" pitchFamily="34" charset="0"/>
              <a:buChar char="•"/>
            </a:pPr>
            <a:endParaRPr lang="en-US" sz="5000"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944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9AAAF"/>
        </a:solidFill>
        <a:effectLst/>
      </p:bgPr>
    </p:bg>
    <p:spTree>
      <p:nvGrpSpPr>
        <p:cNvPr id="1" name=""/>
        <p:cNvGrpSpPr/>
        <p:nvPr/>
      </p:nvGrpSpPr>
      <p:grpSpPr>
        <a:xfrm>
          <a:off x="0" y="0"/>
          <a:ext cx="0" cy="0"/>
          <a:chOff x="0" y="0"/>
          <a:chExt cx="0" cy="0"/>
        </a:xfrm>
      </p:grpSpPr>
      <p:grpSp>
        <p:nvGrpSpPr>
          <p:cNvPr id="2" name="Group 2"/>
          <p:cNvGrpSpPr/>
          <p:nvPr/>
        </p:nvGrpSpPr>
        <p:grpSpPr>
          <a:xfrm>
            <a:off x="2362200" y="4159077"/>
            <a:ext cx="497140" cy="49714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43680"/>
            </a:solidFill>
          </p:spPr>
        </p:sp>
      </p:grpSp>
      <p:sp>
        <p:nvSpPr>
          <p:cNvPr id="8" name="AutoShape 8"/>
          <p:cNvSpPr/>
          <p:nvPr/>
        </p:nvSpPr>
        <p:spPr>
          <a:xfrm>
            <a:off x="0" y="9486900"/>
            <a:ext cx="18288000" cy="800100"/>
          </a:xfrm>
          <a:prstGeom prst="rect">
            <a:avLst/>
          </a:prstGeom>
          <a:solidFill>
            <a:srgbClr val="F7EEE9"/>
          </a:solidFill>
        </p:spPr>
      </p:sp>
      <p:sp>
        <p:nvSpPr>
          <p:cNvPr id="14" name="TextBox 14"/>
          <p:cNvSpPr txBox="1"/>
          <p:nvPr/>
        </p:nvSpPr>
        <p:spPr>
          <a:xfrm>
            <a:off x="0" y="2122553"/>
            <a:ext cx="14935200" cy="973472"/>
          </a:xfrm>
          <a:prstGeom prst="rect">
            <a:avLst/>
          </a:prstGeom>
        </p:spPr>
        <p:txBody>
          <a:bodyPr wrap="square" lIns="0" tIns="0" rIns="0" bIns="0" rtlCol="0" anchor="t">
            <a:spAutoFit/>
          </a:bodyPr>
          <a:lstStyle/>
          <a:p>
            <a:pPr algn="ctr">
              <a:lnSpc>
                <a:spcPts val="8320"/>
              </a:lnSpc>
            </a:pPr>
            <a:r>
              <a:rPr lang="en-US" sz="6000" b="1" dirty="0" smtClean="0">
                <a:solidFill>
                  <a:srgbClr val="243680"/>
                </a:solidFill>
                <a:latin typeface="Arial" panose="020B0604020202020204" pitchFamily="34" charset="0"/>
                <a:cs typeface="Arial" panose="020B0604020202020204" pitchFamily="34" charset="0"/>
              </a:rPr>
              <a:t>HƯỚNG DẪN VỀ NHÀ</a:t>
            </a:r>
            <a:endParaRPr lang="en-US" sz="6000" b="1" dirty="0">
              <a:solidFill>
                <a:srgbClr val="243680"/>
              </a:solidFill>
              <a:latin typeface="Arial" panose="020B0604020202020204" pitchFamily="34" charset="0"/>
              <a:cs typeface="Arial" panose="020B0604020202020204" pitchFamily="34" charset="0"/>
            </a:endParaRPr>
          </a:p>
        </p:txBody>
      </p:sp>
      <p:sp>
        <p:nvSpPr>
          <p:cNvPr id="17" name="TextBox 17"/>
          <p:cNvSpPr txBox="1"/>
          <p:nvPr/>
        </p:nvSpPr>
        <p:spPr>
          <a:xfrm>
            <a:off x="3886200" y="4391481"/>
            <a:ext cx="11445623" cy="396006"/>
          </a:xfrm>
          <a:prstGeom prst="rect">
            <a:avLst/>
          </a:prstGeom>
        </p:spPr>
        <p:txBody>
          <a:bodyPr wrap="square" lIns="0" tIns="0" rIns="0" bIns="0" rtlCol="0" anchor="t">
            <a:spAutoFit/>
          </a:bodyPr>
          <a:lstStyle/>
          <a:p>
            <a:pPr>
              <a:lnSpc>
                <a:spcPts val="2560"/>
              </a:lnSpc>
            </a:pPr>
            <a:r>
              <a:rPr lang="en-US" sz="5000" dirty="0" smtClean="0">
                <a:solidFill>
                  <a:srgbClr val="243680"/>
                </a:solidFill>
                <a:latin typeface="Arial" panose="020B0604020202020204" pitchFamily="34" charset="0"/>
                <a:cs typeface="Arial" panose="020B0604020202020204" pitchFamily="34" charset="0"/>
              </a:rPr>
              <a:t>Trả lời câu 2, SGK trang 81</a:t>
            </a:r>
            <a:endParaRPr lang="en-US" sz="5000" dirty="0">
              <a:solidFill>
                <a:srgbClr val="243680"/>
              </a:solidFill>
              <a:latin typeface="Arial" panose="020B0604020202020204" pitchFamily="34" charset="0"/>
              <a:cs typeface="Arial" panose="020B0604020202020204" pitchFamily="34" charset="0"/>
            </a:endParaRPr>
          </a:p>
        </p:txBody>
      </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844814" y="3160256"/>
            <a:ext cx="2971800" cy="6262413"/>
          </a:xfrm>
          <a:prstGeom prst="rect">
            <a:avLst/>
          </a:prstGeom>
        </p:spPr>
      </p:pic>
      <p:grpSp>
        <p:nvGrpSpPr>
          <p:cNvPr id="26" name="Group 2"/>
          <p:cNvGrpSpPr/>
          <p:nvPr/>
        </p:nvGrpSpPr>
        <p:grpSpPr>
          <a:xfrm>
            <a:off x="2363309" y="5294105"/>
            <a:ext cx="497140" cy="497140"/>
            <a:chOff x="0" y="0"/>
            <a:chExt cx="6350000" cy="6350000"/>
          </a:xfrm>
        </p:grpSpPr>
        <p:sp>
          <p:nvSpPr>
            <p:cNvPr id="27"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43680"/>
            </a:solidFill>
          </p:spPr>
        </p:sp>
      </p:grpSp>
      <p:sp>
        <p:nvSpPr>
          <p:cNvPr id="28" name="TextBox 17"/>
          <p:cNvSpPr txBox="1"/>
          <p:nvPr/>
        </p:nvSpPr>
        <p:spPr>
          <a:xfrm>
            <a:off x="3887309" y="5526509"/>
            <a:ext cx="11445623" cy="396006"/>
          </a:xfrm>
          <a:prstGeom prst="rect">
            <a:avLst/>
          </a:prstGeom>
        </p:spPr>
        <p:txBody>
          <a:bodyPr wrap="square" lIns="0" tIns="0" rIns="0" bIns="0" rtlCol="0" anchor="t">
            <a:spAutoFit/>
          </a:bodyPr>
          <a:lstStyle/>
          <a:p>
            <a:pPr>
              <a:lnSpc>
                <a:spcPts val="2560"/>
              </a:lnSpc>
            </a:pPr>
            <a:r>
              <a:rPr lang="en-US" sz="5000" dirty="0" smtClean="0">
                <a:solidFill>
                  <a:srgbClr val="243680"/>
                </a:solidFill>
                <a:latin typeface="Arial" panose="020B0604020202020204" pitchFamily="34" charset="0"/>
                <a:cs typeface="Arial" panose="020B0604020202020204" pitchFamily="34" charset="0"/>
              </a:rPr>
              <a:t>Làm bài tập Bài 15, Sách bài tập</a:t>
            </a:r>
            <a:endParaRPr lang="en-US" sz="5000" dirty="0">
              <a:solidFill>
                <a:srgbClr val="243680"/>
              </a:solidFill>
              <a:latin typeface="Arial" panose="020B0604020202020204" pitchFamily="34" charset="0"/>
              <a:cs typeface="Arial" panose="020B0604020202020204" pitchFamily="34" charset="0"/>
            </a:endParaRPr>
          </a:p>
        </p:txBody>
      </p:sp>
      <p:grpSp>
        <p:nvGrpSpPr>
          <p:cNvPr id="29" name="Group 2"/>
          <p:cNvGrpSpPr/>
          <p:nvPr/>
        </p:nvGrpSpPr>
        <p:grpSpPr>
          <a:xfrm>
            <a:off x="2361091" y="6429133"/>
            <a:ext cx="497140" cy="497140"/>
            <a:chOff x="0" y="0"/>
            <a:chExt cx="6350000" cy="6350000"/>
          </a:xfrm>
        </p:grpSpPr>
        <p:sp>
          <p:nvSpPr>
            <p:cNvPr id="30"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43680"/>
            </a:solidFill>
          </p:spPr>
        </p:sp>
      </p:grpSp>
      <p:sp>
        <p:nvSpPr>
          <p:cNvPr id="31" name="TextBox 17"/>
          <p:cNvSpPr txBox="1"/>
          <p:nvPr/>
        </p:nvSpPr>
        <p:spPr>
          <a:xfrm>
            <a:off x="3885091" y="6661537"/>
            <a:ext cx="11445623" cy="396006"/>
          </a:xfrm>
          <a:prstGeom prst="rect">
            <a:avLst/>
          </a:prstGeom>
        </p:spPr>
        <p:txBody>
          <a:bodyPr wrap="square" lIns="0" tIns="0" rIns="0" bIns="0" rtlCol="0" anchor="t">
            <a:spAutoFit/>
          </a:bodyPr>
          <a:lstStyle/>
          <a:p>
            <a:pPr>
              <a:lnSpc>
                <a:spcPts val="2560"/>
              </a:lnSpc>
            </a:pPr>
            <a:r>
              <a:rPr lang="en-US" sz="5000" dirty="0" smtClean="0">
                <a:solidFill>
                  <a:srgbClr val="243680"/>
                </a:solidFill>
                <a:latin typeface="Arial" panose="020B0604020202020204" pitchFamily="34" charset="0"/>
                <a:cs typeface="Arial" panose="020B0604020202020204" pitchFamily="34" charset="0"/>
              </a:rPr>
              <a:t>Đọc trước Bài 16, SGK trang 82</a:t>
            </a:r>
            <a:endParaRPr lang="en-US" sz="5000" dirty="0">
              <a:solidFill>
                <a:srgbClr val="24368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129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8" grpId="0"/>
      <p:bldP spid="31"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DDDA"/>
        </a:solidFill>
        <a:effectLst/>
      </p:bgPr>
    </p:bg>
    <p:spTree>
      <p:nvGrpSpPr>
        <p:cNvPr id="1" name=""/>
        <p:cNvGrpSpPr/>
        <p:nvPr/>
      </p:nvGrpSpPr>
      <p:grpSpPr>
        <a:xfrm>
          <a:off x="0" y="0"/>
          <a:ext cx="0" cy="0"/>
          <a:chOff x="0" y="0"/>
          <a:chExt cx="0" cy="0"/>
        </a:xfrm>
      </p:grpSpPr>
      <p:sp>
        <p:nvSpPr>
          <p:cNvPr id="2" name="TextBox 2"/>
          <p:cNvSpPr txBox="1"/>
          <p:nvPr/>
        </p:nvSpPr>
        <p:spPr>
          <a:xfrm>
            <a:off x="76200" y="1600072"/>
            <a:ext cx="18211800" cy="2308324"/>
          </a:xfrm>
          <a:prstGeom prst="rect">
            <a:avLst/>
          </a:prstGeom>
        </p:spPr>
        <p:txBody>
          <a:bodyPr wrap="square" lIns="0" tIns="0" rIns="0" bIns="0" rtlCol="0" anchor="t">
            <a:spAutoFit/>
          </a:bodyPr>
          <a:lstStyle/>
          <a:p>
            <a:pPr marL="0" lvl="0" indent="0" algn="ctr">
              <a:lnSpc>
                <a:spcPts val="9000"/>
              </a:lnSpc>
              <a:spcBef>
                <a:spcPct val="0"/>
              </a:spcBef>
            </a:pPr>
            <a:r>
              <a:rPr lang="en-US" sz="7000" b="1" u="none" dirty="0" smtClean="0">
                <a:solidFill>
                  <a:srgbClr val="2E2562"/>
                </a:solidFill>
                <a:latin typeface="Arial" panose="020B0604020202020204" pitchFamily="34" charset="0"/>
                <a:cs typeface="Arial" panose="020B0604020202020204" pitchFamily="34" charset="0"/>
              </a:rPr>
              <a:t>CẢM ƠN CÁC EM</a:t>
            </a:r>
          </a:p>
          <a:p>
            <a:pPr marL="0" lvl="0" indent="0" algn="ctr">
              <a:lnSpc>
                <a:spcPts val="9000"/>
              </a:lnSpc>
              <a:spcBef>
                <a:spcPct val="0"/>
              </a:spcBef>
            </a:pPr>
            <a:r>
              <a:rPr lang="en-US" sz="7000" b="1" dirty="0" smtClean="0">
                <a:solidFill>
                  <a:srgbClr val="2E2562"/>
                </a:solidFill>
                <a:latin typeface="Arial" panose="020B0604020202020204" pitchFamily="34" charset="0"/>
                <a:cs typeface="Arial" panose="020B0604020202020204" pitchFamily="34" charset="0"/>
              </a:rPr>
              <a:t>ĐÃ LẮNG NGHE BÀI GIẢNG!</a:t>
            </a:r>
            <a:endParaRPr lang="en-US" sz="7000" b="1" u="none" dirty="0" smtClean="0">
              <a:solidFill>
                <a:srgbClr val="2E2562"/>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33" b="84121"/>
          <a:stretch>
            <a:fillRect/>
          </a:stretch>
        </p:blipFill>
        <p:spPr>
          <a:xfrm>
            <a:off x="2438400" y="9467471"/>
            <a:ext cx="13861436" cy="81952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628941" y="5082515"/>
            <a:ext cx="4916922" cy="446992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877102" y="7317480"/>
            <a:ext cx="1364267" cy="214999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994045" y="7317480"/>
            <a:ext cx="2872388" cy="2149991"/>
          </a:xfrm>
          <a:prstGeom prst="rect">
            <a:avLst/>
          </a:prstGeom>
        </p:spPr>
      </p:pic>
    </p:spTree>
    <p:extLst>
      <p:ext uri="{BB962C8B-B14F-4D97-AF65-F5344CB8AC3E}">
        <p14:creationId xmlns:p14="http://schemas.microsoft.com/office/powerpoint/2010/main" val="424882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4097000" y="2988510"/>
            <a:ext cx="4191000" cy="7273297"/>
            <a:chOff x="0" y="0"/>
            <a:chExt cx="8539811" cy="969773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2179267"/>
              <a:ext cx="6506888" cy="7518463"/>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880691">
              <a:off x="5609463" y="610381"/>
              <a:ext cx="2753896" cy="1451074"/>
            </a:xfrm>
            <a:prstGeom prst="rect">
              <a:avLst/>
            </a:prstGeom>
          </p:spPr>
        </p:pic>
      </p:grpSp>
      <p:sp>
        <p:nvSpPr>
          <p:cNvPr id="9" name="TextBox 2"/>
          <p:cNvSpPr txBox="1"/>
          <p:nvPr/>
        </p:nvSpPr>
        <p:spPr>
          <a:xfrm>
            <a:off x="0" y="1209756"/>
            <a:ext cx="18288000" cy="910506"/>
          </a:xfrm>
          <a:prstGeom prst="rect">
            <a:avLst/>
          </a:prstGeom>
        </p:spPr>
        <p:txBody>
          <a:bodyPr wrap="square" lIns="0" tIns="0" rIns="0" bIns="0" rtlCol="0" anchor="t">
            <a:spAutoFit/>
          </a:bodyPr>
          <a:lstStyle/>
          <a:p>
            <a:pPr marL="0" lvl="0" indent="0" algn="ctr">
              <a:lnSpc>
                <a:spcPts val="7050"/>
              </a:lnSpc>
              <a:spcBef>
                <a:spcPct val="0"/>
              </a:spcBef>
            </a:pPr>
            <a:r>
              <a:rPr lang="en-US" sz="6000" b="1" u="none" dirty="0" smtClean="0">
                <a:solidFill>
                  <a:schemeClr val="tx1">
                    <a:lumMod val="95000"/>
                    <a:lumOff val="5000"/>
                  </a:schemeClr>
                </a:solidFill>
                <a:latin typeface="Arial" panose="020B0604020202020204" pitchFamily="34" charset="0"/>
                <a:cs typeface="Arial" panose="020B0604020202020204" pitchFamily="34" charset="0"/>
              </a:rPr>
              <a:t>1. KHỞI NGHĨA HAI BÀ TRƯNG</a:t>
            </a:r>
            <a:endParaRPr lang="en-US" sz="6000" b="1" u="none"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0" name="Rectangle 9"/>
          <p:cNvSpPr/>
          <p:nvPr/>
        </p:nvSpPr>
        <p:spPr>
          <a:xfrm>
            <a:off x="457200" y="2988510"/>
            <a:ext cx="13182600" cy="6555641"/>
          </a:xfrm>
          <a:prstGeom prst="rect">
            <a:avLst/>
          </a:prstGeom>
        </p:spPr>
        <p:txBody>
          <a:bodyPr wrap="square">
            <a:spAutoFit/>
          </a:bodyPr>
          <a:lstStyle/>
          <a:p>
            <a:pPr marL="685800" indent="-685800" algn="just">
              <a:lnSpc>
                <a:spcPts val="7200"/>
              </a:lnSpc>
              <a:buFont typeface="Arial" panose="020B0604020202020204" pitchFamily="34" charset="0"/>
              <a:buChar char="•"/>
            </a:pPr>
            <a:r>
              <a:rPr lang="nl-NL"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Trưng Trắc, Trưng Nhị là con gái Lạc tướng vùng Mê Linh (thuộc Hà Nội ngày nay</a:t>
            </a:r>
            <a:r>
              <a:rPr lang="nl-NL"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 </a:t>
            </a:r>
          </a:p>
          <a:p>
            <a:pPr marL="685800" indent="-685800" algn="just">
              <a:lnSpc>
                <a:spcPts val="7200"/>
              </a:lnSpc>
              <a:buFont typeface="Arial" panose="020B0604020202020204" pitchFamily="34" charset="0"/>
              <a:buChar char="•"/>
            </a:pPr>
            <a:r>
              <a:rPr lang="nl-NL"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Tên tuổi </a:t>
            </a:r>
            <a:r>
              <a:rPr lang="nl-NL"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của hai bà được thần tích dân gian giải thích được bắt nguồn từ cách gọi tên theo các loại kén: kén dày là trứng chắc, tức Trưng Trắc; kén mỏng là trứng nhì, tức Trưng Nhị.</a:t>
            </a:r>
            <a:endParaRPr lang="en-US" sz="5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down)">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E7DF"/>
        </a:solidFill>
        <a:effectLst/>
      </p:bgPr>
    </p:bg>
    <p:spTree>
      <p:nvGrpSpPr>
        <p:cNvPr id="1" name=""/>
        <p:cNvGrpSpPr/>
        <p:nvPr/>
      </p:nvGrpSpPr>
      <p:grpSpPr>
        <a:xfrm>
          <a:off x="0" y="0"/>
          <a:ext cx="0" cy="0"/>
          <a:chOff x="0" y="0"/>
          <a:chExt cx="0" cy="0"/>
        </a:xfrm>
      </p:grpSpPr>
      <p:pic>
        <p:nvPicPr>
          <p:cNvPr id="7" name="Picture 6" descr="C:\Users\HP\OneDrive\Desktop\Screenshot_1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800100"/>
            <a:ext cx="14173200" cy="89916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265068"/>
            <a:ext cx="18288000" cy="6021931"/>
            <a:chOff x="0" y="0"/>
            <a:chExt cx="7567569" cy="1831174"/>
          </a:xfrm>
        </p:grpSpPr>
        <p:sp>
          <p:nvSpPr>
            <p:cNvPr id="3" name="Freeform 3"/>
            <p:cNvSpPr/>
            <p:nvPr/>
          </p:nvSpPr>
          <p:spPr>
            <a:xfrm>
              <a:off x="0" y="0"/>
              <a:ext cx="7567569" cy="1831174"/>
            </a:xfrm>
            <a:custGeom>
              <a:avLst/>
              <a:gdLst/>
              <a:ahLst/>
              <a:cxnLst/>
              <a:rect l="l" t="t" r="r" b="b"/>
              <a:pathLst>
                <a:path w="7567569" h="1831174">
                  <a:moveTo>
                    <a:pt x="0" y="0"/>
                  </a:moveTo>
                  <a:lnTo>
                    <a:pt x="7567569" y="0"/>
                  </a:lnTo>
                  <a:lnTo>
                    <a:pt x="7567569" y="1831174"/>
                  </a:lnTo>
                  <a:lnTo>
                    <a:pt x="0" y="1831174"/>
                  </a:lnTo>
                  <a:close/>
                </a:path>
              </a:pathLst>
            </a:custGeom>
            <a:solidFill>
              <a:srgbClr val="FDC3C5"/>
            </a:solidFill>
          </p:spPr>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886200" y="1388941"/>
            <a:ext cx="1488708" cy="1954148"/>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249707" y="6359662"/>
            <a:ext cx="4005636" cy="3925523"/>
          </a:xfrm>
          <a:prstGeom prst="rect">
            <a:avLst/>
          </a:prstGeom>
        </p:spPr>
      </p:pic>
      <p:sp>
        <p:nvSpPr>
          <p:cNvPr id="20" name="Rectangle 19"/>
          <p:cNvSpPr/>
          <p:nvPr/>
        </p:nvSpPr>
        <p:spPr>
          <a:xfrm>
            <a:off x="5562600" y="1461409"/>
            <a:ext cx="9012404" cy="1809213"/>
          </a:xfrm>
          <a:prstGeom prst="rect">
            <a:avLst/>
          </a:prstGeom>
        </p:spPr>
        <p:txBody>
          <a:bodyPr wrap="none">
            <a:spAutoFit/>
          </a:bodyPr>
          <a:lstStyle/>
          <a:p>
            <a:pPr>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Hãy cho biết nguyên nhân của </a:t>
            </a:r>
            <a:endPar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ts val="7000"/>
              </a:lnSpc>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cuộc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khởi nghĩa Hai Bà Trưng</a:t>
            </a:r>
            <a:endParaRPr lang="en-US" sz="5000" dirty="0">
              <a:latin typeface="Arial" panose="020B0604020202020204" pitchFamily="34" charset="0"/>
              <a:cs typeface="Arial" panose="020B0604020202020204" pitchFamily="34" charset="0"/>
            </a:endParaRPr>
          </a:p>
        </p:txBody>
      </p:sp>
      <p:sp>
        <p:nvSpPr>
          <p:cNvPr id="21" name="Rectangle 20"/>
          <p:cNvSpPr/>
          <p:nvPr/>
        </p:nvSpPr>
        <p:spPr>
          <a:xfrm>
            <a:off x="4315702" y="5295900"/>
            <a:ext cx="11506200" cy="3683060"/>
          </a:xfrm>
          <a:prstGeom prst="rect">
            <a:avLst/>
          </a:prstGeom>
        </p:spPr>
        <p:txBody>
          <a:bodyPr wrap="square">
            <a:spAutoFit/>
          </a:bodyPr>
          <a:lstStyle/>
          <a:p>
            <a:pPr algn="just">
              <a:lnSpc>
                <a:spcPts val="7000"/>
              </a:lnSpc>
            </a:pPr>
            <a:r>
              <a:rPr lang="nl-NL"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“Một xin rửa sạch nước thù</a:t>
            </a:r>
            <a:endParaRPr lang="en-US"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endParaRPr>
          </a:p>
          <a:p>
            <a:pPr algn="just">
              <a:lnSpc>
                <a:spcPts val="7000"/>
              </a:lnSpc>
            </a:pPr>
            <a:r>
              <a:rPr lang="nl-NL"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Hai xin đem lại nghiệp xưa họ Hùng.</a:t>
            </a:r>
            <a:endParaRPr lang="en-US"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endParaRPr>
          </a:p>
          <a:p>
            <a:pPr algn="just">
              <a:lnSpc>
                <a:spcPts val="7000"/>
              </a:lnSpc>
            </a:pPr>
            <a:r>
              <a:rPr lang="nl-NL"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Ba kẻo oan ức lòng chồng</a:t>
            </a:r>
            <a:endParaRPr lang="en-US"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endParaRPr>
          </a:p>
          <a:p>
            <a:pPr algn="just">
              <a:lnSpc>
                <a:spcPts val="7000"/>
              </a:lnSpc>
            </a:pPr>
            <a:r>
              <a:rPr lang="nl-NL"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Bốn xin vẹn vẹn sở công lênh này”. </a:t>
            </a:r>
            <a:endParaRPr lang="en-US" sz="5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D0CD"/>
        </a:solidFill>
        <a:effectLst/>
      </p:bgPr>
    </p:bg>
    <p:spTree>
      <p:nvGrpSpPr>
        <p:cNvPr id="1" name=""/>
        <p:cNvGrpSpPr/>
        <p:nvPr/>
      </p:nvGrpSpPr>
      <p:grpSpPr>
        <a:xfrm>
          <a:off x="0" y="0"/>
          <a:ext cx="0" cy="0"/>
          <a:chOff x="0" y="0"/>
          <a:chExt cx="0" cy="0"/>
        </a:xfrm>
      </p:grpSpPr>
      <p:grpSp>
        <p:nvGrpSpPr>
          <p:cNvPr id="2" name="Group 2"/>
          <p:cNvGrpSpPr/>
          <p:nvPr/>
        </p:nvGrpSpPr>
        <p:grpSpPr>
          <a:xfrm>
            <a:off x="609600" y="2572928"/>
            <a:ext cx="16764000" cy="7474607"/>
            <a:chOff x="0" y="0"/>
            <a:chExt cx="7354882" cy="4188238"/>
          </a:xfrm>
        </p:grpSpPr>
        <p:sp>
          <p:nvSpPr>
            <p:cNvPr id="3" name="Freeform 3"/>
            <p:cNvSpPr/>
            <p:nvPr/>
          </p:nvSpPr>
          <p:spPr>
            <a:xfrm>
              <a:off x="72390" y="72390"/>
              <a:ext cx="7210102" cy="4043458"/>
            </a:xfrm>
            <a:custGeom>
              <a:avLst/>
              <a:gdLst/>
              <a:ahLst/>
              <a:cxnLst/>
              <a:rect l="l" t="t" r="r" b="b"/>
              <a:pathLst>
                <a:path w="7210102" h="4043458">
                  <a:moveTo>
                    <a:pt x="0" y="0"/>
                  </a:moveTo>
                  <a:lnTo>
                    <a:pt x="7210102" y="0"/>
                  </a:lnTo>
                  <a:lnTo>
                    <a:pt x="7210102" y="4043458"/>
                  </a:lnTo>
                  <a:lnTo>
                    <a:pt x="0" y="4043458"/>
                  </a:lnTo>
                  <a:lnTo>
                    <a:pt x="0" y="0"/>
                  </a:lnTo>
                  <a:close/>
                </a:path>
              </a:pathLst>
            </a:custGeom>
            <a:solidFill>
              <a:srgbClr val="D7E3EB"/>
            </a:solidFill>
          </p:spPr>
        </p:sp>
        <p:sp>
          <p:nvSpPr>
            <p:cNvPr id="4" name="Freeform 4"/>
            <p:cNvSpPr/>
            <p:nvPr/>
          </p:nvSpPr>
          <p:spPr>
            <a:xfrm>
              <a:off x="0" y="0"/>
              <a:ext cx="7354882" cy="4188238"/>
            </a:xfrm>
            <a:custGeom>
              <a:avLst/>
              <a:gdLst/>
              <a:ahLst/>
              <a:cxnLst/>
              <a:rect l="l" t="t" r="r" b="b"/>
              <a:pathLst>
                <a:path w="7354882" h="4188238">
                  <a:moveTo>
                    <a:pt x="7210103" y="4043458"/>
                  </a:moveTo>
                  <a:lnTo>
                    <a:pt x="7354882" y="4043458"/>
                  </a:lnTo>
                  <a:lnTo>
                    <a:pt x="7354882" y="4188238"/>
                  </a:lnTo>
                  <a:lnTo>
                    <a:pt x="7210103" y="4188238"/>
                  </a:lnTo>
                  <a:lnTo>
                    <a:pt x="7210103" y="4043458"/>
                  </a:lnTo>
                  <a:close/>
                  <a:moveTo>
                    <a:pt x="0" y="144780"/>
                  </a:moveTo>
                  <a:lnTo>
                    <a:pt x="144780" y="144780"/>
                  </a:lnTo>
                  <a:lnTo>
                    <a:pt x="144780" y="4043458"/>
                  </a:lnTo>
                  <a:lnTo>
                    <a:pt x="0" y="4043458"/>
                  </a:lnTo>
                  <a:lnTo>
                    <a:pt x="0" y="144780"/>
                  </a:lnTo>
                  <a:close/>
                  <a:moveTo>
                    <a:pt x="0" y="4043458"/>
                  </a:moveTo>
                  <a:lnTo>
                    <a:pt x="144780" y="4043458"/>
                  </a:lnTo>
                  <a:lnTo>
                    <a:pt x="144780" y="4188238"/>
                  </a:lnTo>
                  <a:lnTo>
                    <a:pt x="0" y="4188238"/>
                  </a:lnTo>
                  <a:lnTo>
                    <a:pt x="0" y="4043458"/>
                  </a:lnTo>
                  <a:close/>
                  <a:moveTo>
                    <a:pt x="7210103" y="144780"/>
                  </a:moveTo>
                  <a:lnTo>
                    <a:pt x="7354882" y="144780"/>
                  </a:lnTo>
                  <a:lnTo>
                    <a:pt x="7354882" y="4043458"/>
                  </a:lnTo>
                  <a:lnTo>
                    <a:pt x="7210103" y="4043458"/>
                  </a:lnTo>
                  <a:lnTo>
                    <a:pt x="7210103" y="144780"/>
                  </a:lnTo>
                  <a:close/>
                  <a:moveTo>
                    <a:pt x="144780" y="4043458"/>
                  </a:moveTo>
                  <a:lnTo>
                    <a:pt x="7210103" y="4043458"/>
                  </a:lnTo>
                  <a:lnTo>
                    <a:pt x="7210103" y="4188238"/>
                  </a:lnTo>
                  <a:lnTo>
                    <a:pt x="144780" y="4188238"/>
                  </a:lnTo>
                  <a:lnTo>
                    <a:pt x="144780" y="4043458"/>
                  </a:lnTo>
                  <a:close/>
                  <a:moveTo>
                    <a:pt x="7210103" y="0"/>
                  </a:moveTo>
                  <a:lnTo>
                    <a:pt x="7354882" y="0"/>
                  </a:lnTo>
                  <a:lnTo>
                    <a:pt x="7354882" y="144780"/>
                  </a:lnTo>
                  <a:lnTo>
                    <a:pt x="7210103" y="144780"/>
                  </a:lnTo>
                  <a:lnTo>
                    <a:pt x="7210103" y="0"/>
                  </a:lnTo>
                  <a:close/>
                  <a:moveTo>
                    <a:pt x="0" y="0"/>
                  </a:moveTo>
                  <a:lnTo>
                    <a:pt x="144780" y="0"/>
                  </a:lnTo>
                  <a:lnTo>
                    <a:pt x="144780" y="144780"/>
                  </a:lnTo>
                  <a:lnTo>
                    <a:pt x="0" y="144780"/>
                  </a:lnTo>
                  <a:lnTo>
                    <a:pt x="0" y="0"/>
                  </a:lnTo>
                  <a:close/>
                  <a:moveTo>
                    <a:pt x="144780" y="0"/>
                  </a:moveTo>
                  <a:lnTo>
                    <a:pt x="7210103" y="0"/>
                  </a:lnTo>
                  <a:lnTo>
                    <a:pt x="7210103" y="144780"/>
                  </a:lnTo>
                  <a:lnTo>
                    <a:pt x="144780" y="144780"/>
                  </a:lnTo>
                  <a:lnTo>
                    <a:pt x="144780" y="0"/>
                  </a:lnTo>
                  <a:close/>
                </a:path>
              </a:pathLst>
            </a:custGeom>
            <a:solidFill>
              <a:srgbClr val="F9AAAF"/>
            </a:solidFill>
          </p:spPr>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705927" y="5544186"/>
            <a:ext cx="2492358" cy="47244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94426" y="485259"/>
            <a:ext cx="1742140" cy="1742140"/>
          </a:xfrm>
          <a:prstGeom prst="rect">
            <a:avLst/>
          </a:prstGeom>
        </p:spPr>
      </p:pic>
      <p:sp>
        <p:nvSpPr>
          <p:cNvPr id="18" name="Rectangle 17"/>
          <p:cNvSpPr/>
          <p:nvPr/>
        </p:nvSpPr>
        <p:spPr>
          <a:xfrm>
            <a:off x="0" y="1461409"/>
            <a:ext cx="18274485" cy="926151"/>
          </a:xfrm>
          <a:prstGeom prst="rect">
            <a:avLst/>
          </a:prstGeom>
        </p:spPr>
        <p:txBody>
          <a:bodyPr wrap="square">
            <a:spAutoFit/>
          </a:bodyPr>
          <a:lstStyle/>
          <a:p>
            <a:pPr algn="ctr">
              <a:lnSpc>
                <a:spcPts val="7000"/>
              </a:lnSpc>
            </a:pPr>
            <a:r>
              <a:rPr lang="fr-FR" sz="55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Nguyên nhân </a:t>
            </a:r>
            <a:r>
              <a:rPr lang="fr-FR" sz="5500" b="1" dirty="0">
                <a:solidFill>
                  <a:srgbClr val="000000"/>
                </a:solidFill>
                <a:latin typeface="Arial" panose="020B0604020202020204" pitchFamily="34" charset="0"/>
                <a:ea typeface="Calibri" panose="020F0502020204030204" pitchFamily="34" charset="0"/>
                <a:cs typeface="Arial" panose="020B0604020202020204" pitchFamily="34" charset="0"/>
              </a:rPr>
              <a:t>của </a:t>
            </a:r>
            <a:r>
              <a:rPr lang="fr-FR" sz="55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cuộc </a:t>
            </a:r>
            <a:r>
              <a:rPr lang="fr-FR" sz="5500" b="1" dirty="0">
                <a:solidFill>
                  <a:srgbClr val="000000"/>
                </a:solidFill>
                <a:latin typeface="Arial" panose="020B0604020202020204" pitchFamily="34" charset="0"/>
                <a:ea typeface="Calibri" panose="020F0502020204030204" pitchFamily="34" charset="0"/>
                <a:cs typeface="Arial" panose="020B0604020202020204" pitchFamily="34" charset="0"/>
              </a:rPr>
              <a:t>khởi nghĩa Hai Bà Trưng</a:t>
            </a:r>
            <a:endParaRPr lang="en-US" sz="5500" b="1" dirty="0">
              <a:latin typeface="Arial" panose="020B0604020202020204" pitchFamily="34" charset="0"/>
              <a:cs typeface="Arial" panose="020B0604020202020204" pitchFamily="34" charset="0"/>
            </a:endParaRPr>
          </a:p>
        </p:txBody>
      </p:sp>
      <p:sp>
        <p:nvSpPr>
          <p:cNvPr id="19" name="Rectangle 18"/>
          <p:cNvSpPr/>
          <p:nvPr/>
        </p:nvSpPr>
        <p:spPr>
          <a:xfrm>
            <a:off x="961226" y="2773749"/>
            <a:ext cx="14662202" cy="7273786"/>
          </a:xfrm>
          <a:prstGeom prst="rect">
            <a:avLst/>
          </a:prstGeom>
        </p:spPr>
        <p:txBody>
          <a:bodyPr wrap="square">
            <a:spAutoFit/>
          </a:bodyPr>
          <a:lstStyle/>
          <a:p>
            <a:pPr marL="685800" indent="-685800" algn="just">
              <a:lnSpc>
                <a:spcPts val="7000"/>
              </a:lnSpc>
              <a:buFont typeface="Arial" panose="020B0604020202020204" pitchFamily="34" charset="0"/>
              <a:buChar char="•"/>
            </a:pPr>
            <a:r>
              <a:rPr lang="fr-FR"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Bất bình với chính sách cai trị hà khắc của chính quyền đô hộ phương </a:t>
            </a:r>
            <a:r>
              <a:rPr lang="fr-FR"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Bắc; khôi </a:t>
            </a:r>
            <a:r>
              <a:rPr lang="fr-FR"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phục lại nền độc lập, tự chủ đã được thiết lập từ thời Hùng Vương dựng </a:t>
            </a:r>
            <a:r>
              <a:rPr lang="fr-FR"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nước.</a:t>
            </a:r>
          </a:p>
          <a:p>
            <a:pPr marL="685800" indent="-685800" algn="just">
              <a:lnSpc>
                <a:spcPts val="7000"/>
              </a:lnSpc>
              <a:buFont typeface="Arial" panose="020B0604020202020204" pitchFamily="34" charset="0"/>
              <a:buChar char="•"/>
            </a:pPr>
            <a:r>
              <a:rPr lang="vi-VN" sz="5000" dirty="0">
                <a:solidFill>
                  <a:schemeClr val="tx1">
                    <a:lumMod val="95000"/>
                    <a:lumOff val="5000"/>
                  </a:schemeClr>
                </a:solidFill>
                <a:latin typeface="Arial" panose="020B0604020202020204" pitchFamily="34" charset="0"/>
                <a:cs typeface="Arial" panose="020B0604020202020204" pitchFamily="34" charset="0"/>
              </a:rPr>
              <a:t>Năm 34, nhà Hán sai Tô Định </a:t>
            </a:r>
            <a:r>
              <a:rPr lang="vi-VN" sz="5000" dirty="0" smtClean="0">
                <a:solidFill>
                  <a:schemeClr val="tx1">
                    <a:lumMod val="95000"/>
                    <a:lumOff val="5000"/>
                  </a:schemeClr>
                </a:solidFill>
                <a:latin typeface="Arial" panose="020B0604020202020204" pitchFamily="34" charset="0"/>
                <a:cs typeface="Arial" panose="020B0604020202020204" pitchFamily="34" charset="0"/>
              </a:rPr>
              <a:t>bạo </a:t>
            </a:r>
            <a:r>
              <a:rPr lang="vi-VN" sz="5000" dirty="0">
                <a:solidFill>
                  <a:schemeClr val="tx1">
                    <a:lumMod val="95000"/>
                    <a:lumOff val="5000"/>
                  </a:schemeClr>
                </a:solidFill>
                <a:latin typeface="Arial" panose="020B0604020202020204" pitchFamily="34" charset="0"/>
                <a:cs typeface="Arial" panose="020B0604020202020204" pitchFamily="34" charset="0"/>
              </a:rPr>
              <a:t>ngược, cai trị tàn ác khiến cho nhân dân rất oán hận. </a:t>
            </a:r>
            <a:endParaRPr lang="en-US" sz="5000" dirty="0" smtClean="0">
              <a:solidFill>
                <a:schemeClr val="tx1">
                  <a:lumMod val="95000"/>
                  <a:lumOff val="5000"/>
                </a:schemeClr>
              </a:solidFill>
              <a:latin typeface="Arial" panose="020B0604020202020204" pitchFamily="34" charset="0"/>
              <a:cs typeface="Arial" panose="020B0604020202020204" pitchFamily="34" charset="0"/>
            </a:endParaRPr>
          </a:p>
          <a:p>
            <a:pPr marL="685800" indent="-685800" algn="just">
              <a:lnSpc>
                <a:spcPts val="7000"/>
              </a:lnSpc>
              <a:buFont typeface="Arial" panose="020B0604020202020204" pitchFamily="34" charset="0"/>
              <a:buChar char="•"/>
            </a:pPr>
            <a:r>
              <a:rPr lang="en-US" sz="5000" dirty="0" smtClean="0">
                <a:solidFill>
                  <a:schemeClr val="tx1">
                    <a:lumMod val="95000"/>
                    <a:lumOff val="5000"/>
                  </a:schemeClr>
                </a:solidFill>
                <a:latin typeface="Arial" panose="020B0604020202020204" pitchFamily="34" charset="0"/>
                <a:cs typeface="Arial" panose="020B0604020202020204" pitchFamily="34" charset="0"/>
              </a:rPr>
              <a:t>Mùa </a:t>
            </a:r>
            <a:r>
              <a:rPr lang="vi-VN" sz="5000" dirty="0" smtClean="0">
                <a:solidFill>
                  <a:schemeClr val="tx1">
                    <a:lumMod val="95000"/>
                    <a:lumOff val="5000"/>
                  </a:schemeClr>
                </a:solidFill>
                <a:latin typeface="Arial" panose="020B0604020202020204" pitchFamily="34" charset="0"/>
                <a:cs typeface="Arial" panose="020B0604020202020204" pitchFamily="34" charset="0"/>
              </a:rPr>
              <a:t>xuân </a:t>
            </a:r>
            <a:r>
              <a:rPr lang="vi-VN" sz="5000" dirty="0">
                <a:solidFill>
                  <a:schemeClr val="tx1">
                    <a:lumMod val="95000"/>
                    <a:lumOff val="5000"/>
                  </a:schemeClr>
                </a:solidFill>
                <a:latin typeface="Arial" panose="020B0604020202020204" pitchFamily="34" charset="0"/>
                <a:cs typeface="Arial" panose="020B0604020202020204" pitchFamily="34" charset="0"/>
              </a:rPr>
              <a:t>năm 40, Trưng Trắc và Trưng Nhị dựng cờ khởi </a:t>
            </a:r>
            <a:r>
              <a:rPr lang="vi-VN" sz="5000" dirty="0" smtClean="0">
                <a:solidFill>
                  <a:schemeClr val="tx1">
                    <a:lumMod val="95000"/>
                    <a:lumOff val="5000"/>
                  </a:schemeClr>
                </a:solidFill>
                <a:latin typeface="Arial" panose="020B0604020202020204" pitchFamily="34" charset="0"/>
                <a:cs typeface="Arial" panose="020B0604020202020204" pitchFamily="34" charset="0"/>
              </a:rPr>
              <a:t>nghĩa</a:t>
            </a:r>
            <a:r>
              <a:rPr lang="en-US" sz="5000" dirty="0" smtClean="0">
                <a:solidFill>
                  <a:schemeClr val="tx1">
                    <a:lumMod val="95000"/>
                    <a:lumOff val="5000"/>
                  </a:schemeClr>
                </a:solidFill>
                <a:latin typeface="Arial" panose="020B0604020202020204" pitchFamily="34" charset="0"/>
                <a:cs typeface="Arial" panose="020B0604020202020204" pitchFamily="34" charset="0"/>
              </a:rPr>
              <a:t>.</a:t>
            </a:r>
            <a:endParaRPr lang="en-US" sz="5000" dirty="0">
              <a:solidFill>
                <a:schemeClr val="tx1">
                  <a:lumMod val="95000"/>
                  <a:lumOff val="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2372</Words>
  <Application>Microsoft Office PowerPoint</Application>
  <PresentationFormat>Custom</PresentationFormat>
  <Paragraphs>181</Paragraphs>
  <Slides>53</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Calibri</vt:lpstr>
      <vt:lpstr>Josefin Sans Regular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Bích Hà</dc:creator>
  <cp:lastModifiedBy>HP</cp:lastModifiedBy>
  <cp:revision>40</cp:revision>
  <dcterms:created xsi:type="dcterms:W3CDTF">2006-08-16T00:00:00Z</dcterms:created>
  <dcterms:modified xsi:type="dcterms:W3CDTF">2021-09-09T14:37:15Z</dcterms:modified>
  <dc:identifier>DAEpfoQDgMI</dc:identifier>
</cp:coreProperties>
</file>