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306" r:id="rId6"/>
    <p:sldId id="260" r:id="rId7"/>
    <p:sldId id="261" r:id="rId8"/>
    <p:sldId id="262" r:id="rId9"/>
    <p:sldId id="305" r:id="rId10"/>
    <p:sldId id="263" r:id="rId11"/>
    <p:sldId id="299" r:id="rId12"/>
    <p:sldId id="298" r:id="rId13"/>
    <p:sldId id="264" r:id="rId14"/>
    <p:sldId id="278" r:id="rId15"/>
    <p:sldId id="304" r:id="rId1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Yellowtail" panose="020B0604020202020204" charset="0"/>
      <p:regular r:id="rId19"/>
    </p:embeddedFont>
    <p:embeddedFont>
      <p:font typeface="Neuton" panose="020B0604020202020204" charset="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1113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49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81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25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83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54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17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88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86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78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519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08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08-3-23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và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60222" y="1928503"/>
                <a:ext cx="5094881" cy="269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000" dirty="0" smtClean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</a:rPr>
                  <a:t> </a:t>
                </a:r>
                <a:endParaRPr lang="en-US" sz="2000" dirty="0" smtClean="0">
                  <a:latin typeface="+mn-lt"/>
                </a:endParaRPr>
              </a:p>
              <a:p>
                <a:r>
                  <a:rPr lang="en-GB" sz="2000" dirty="0" err="1">
                    <a:latin typeface="+mn-lt"/>
                  </a:rPr>
                  <a:t>Vì</a:t>
                </a:r>
                <a:r>
                  <a:rPr lang="en-GB" sz="2000" dirty="0">
                    <a:latin typeface="+mn-lt"/>
                  </a:rPr>
                  <a:t> -20 &lt; - 15 </a:t>
                </a:r>
                <a:r>
                  <a:rPr lang="en-GB" sz="2000" dirty="0" err="1">
                    <a:latin typeface="+mn-lt"/>
                  </a:rPr>
                  <a:t>nên</a:t>
                </a:r>
                <a:r>
                  <a:rPr lang="en-GB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00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 err="1">
                    <a:latin typeface="+mn-lt"/>
                  </a:rPr>
                  <a:t>Vậy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222" y="1928503"/>
                <a:ext cx="5094881" cy="2695931"/>
              </a:xfrm>
              <a:prstGeom prst="rect">
                <a:avLst/>
              </a:prstGeom>
              <a:blipFill rotWithShape="0">
                <a:blip r:embed="rId6"/>
                <a:stretch>
                  <a:fillRect l="-1316" b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809750"/>
            <a:ext cx="902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TẬP-VẬN DỤNG </a:t>
            </a:r>
            <a:endParaRPr lang="vi-VN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401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+mn-lt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1 (</a:t>
            </a:r>
            <a:r>
              <a:rPr lang="en-US" sz="2400" b="1" dirty="0" err="1" smtClean="0">
                <a:solidFill>
                  <a:srgbClr val="0070C0"/>
                </a:solidFill>
                <a:latin typeface="+mn-lt"/>
              </a:rPr>
              <a:t>SGK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/33). </a:t>
            </a: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+mn-lt"/>
              </a:rPr>
              <a:t>Giải</a:t>
            </a:r>
            <a:r>
              <a:rPr lang="en-US" sz="2400" b="1" u="sng" dirty="0" smtClean="0">
                <a:latin typeface="+mn-lt"/>
              </a:rPr>
              <a:t>:</a:t>
            </a:r>
            <a:endParaRPr lang="vi-VN" sz="24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</a:t>
                </a:r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13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661" y="228600"/>
            <a:ext cx="8743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+mn-lt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2(</a:t>
            </a:r>
            <a:r>
              <a:rPr lang="en-US" sz="2400" b="1" dirty="0" err="1" smtClean="0">
                <a:solidFill>
                  <a:srgbClr val="0070C0"/>
                </a:solidFill>
                <a:latin typeface="+mn-lt"/>
              </a:rPr>
              <a:t>SGK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/33). </a:t>
            </a:r>
            <a:r>
              <a:rPr lang="en-US" sz="2400" dirty="0" err="1" smtClean="0">
                <a:latin typeface="+mn-lt"/>
              </a:rPr>
              <a:t>Viết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các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sau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theo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tự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tăng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dần</a:t>
            </a:r>
            <a:r>
              <a:rPr lang="en-US" sz="2400" dirty="0">
                <a:latin typeface="+mn-lt"/>
              </a:rPr>
              <a:t>:</a:t>
            </a:r>
            <a:endParaRPr lang="vi-VN" sz="24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</a:t>
                </a:r>
                <a:r>
                  <a:rPr lang="en-GB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+mn-lt"/>
              </a:rPr>
              <a:t>Giải</a:t>
            </a:r>
            <a:r>
              <a:rPr lang="en-US" sz="2800" b="1" u="sng" dirty="0" smtClean="0">
                <a:latin typeface="+mn-lt"/>
              </a:rPr>
              <a:t>:</a:t>
            </a:r>
            <a:endParaRPr lang="vi-VN" sz="2800" b="1" u="sng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  <a:p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4723631" y="4406848"/>
                <a:ext cx="33107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ea typeface="Calibri" panose="020F0502020204030204" pitchFamily="34" charset="0"/>
                  </a:rPr>
                  <a:t> </a:t>
                </a:r>
                <a:r>
                  <a:rPr lang="en-GB" sz="2800" b="1" dirty="0" smtClean="0">
                    <a:ea typeface="Calibri" panose="020F0502020204030204" pitchFamily="34" charset="0"/>
                  </a:rPr>
                  <a:t>&gt; </a:t>
                </a:r>
                <a:r>
                  <a:rPr lang="en-GB" sz="28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b="1" dirty="0" smtClean="0"/>
                  <a:t> 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2800" b="1" dirty="0">
                  <a:latin typeface="+mn-lt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31" y="4406848"/>
                <a:ext cx="3310759" cy="714683"/>
              </a:xfrm>
              <a:prstGeom prst="rect">
                <a:avLst/>
              </a:prstGeom>
              <a:blipFill rotWithShape="0"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399" y="1326566"/>
            <a:ext cx="817537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  <a:ea typeface="Calibri" panose="020F0502020204030204" pitchFamily="34" charset="0"/>
              </a:rPr>
              <a:t>-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Học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so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sánh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3 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/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tr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33.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15; 16; 17 (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SBT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 smtClean="0">
                <a:latin typeface="+mn-lt"/>
                <a:ea typeface="Calibri" panose="020F0502020204030204" pitchFamily="34" charset="0"/>
              </a:rPr>
              <a:t>tr</a:t>
            </a:r>
            <a:r>
              <a:rPr lang="en-GB" sz="2800" dirty="0" smtClean="0">
                <a:latin typeface="+mn-lt"/>
                <a:ea typeface="Calibri" panose="020F0502020204030204" pitchFamily="34" charset="0"/>
              </a:rPr>
              <a:t> 34)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</a:t>
            </a:r>
            <a:r>
              <a:rPr lang="en-US" sz="2800" dirty="0" err="1" smtClean="0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 II: 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“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H</a:t>
            </a:r>
            <a:r>
              <a:rPr lang="en-US" sz="2800" b="1" dirty="0" err="1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ỗn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US" sz="2800" b="1" dirty="0" smtClean="0">
                <a:solidFill>
                  <a:srgbClr val="0000FF"/>
                </a:solidFill>
                <a:latin typeface="+mn-lt"/>
                <a:ea typeface="Calibri" panose="020F0502020204030204" pitchFamily="34" charset="0"/>
              </a:rPr>
              <a:t>”</a:t>
            </a:r>
            <a:r>
              <a:rPr lang="en-US" sz="28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  <a:endParaRPr 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rgbClr val="002060"/>
                  </a:solidFill>
                </a:rPr>
                <a:t>Hãy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nêu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quy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tắc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sánh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hai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số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đã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tiểu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</a:t>
              </a:r>
              <a:r>
                <a:rPr lang="en-US" sz="2000" i="1" dirty="0" smtClean="0">
                  <a:solidFill>
                    <a:srgbClr val="002060"/>
                  </a:solidFill>
                </a:rPr>
                <a:t>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926786" y="3676805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TIẾT 99- BÀI 2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SO SÁNH CÁC PHÂN SỐ. HỖN SỐ DƯƠNG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1.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-3 </a:t>
            </a:r>
            <a:r>
              <a:rPr lang="en-US" sz="2400" dirty="0" err="1" smtClean="0"/>
              <a:t>và</a:t>
            </a:r>
            <a:r>
              <a:rPr lang="en-US" sz="2400" dirty="0" smtClean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- 8 </a:t>
            </a:r>
            <a:r>
              <a:rPr lang="en-US" sz="2400" dirty="0" err="1" smtClean="0"/>
              <a:t>và</a:t>
            </a:r>
            <a:r>
              <a:rPr lang="en-US" sz="2400" dirty="0" smtClean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Có</a:t>
            </a:r>
            <a:r>
              <a:rPr lang="en-US" sz="2400" dirty="0" smtClean="0"/>
              <a:t> - 3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 smtClean="0"/>
              <a:t>mà</a:t>
            </a:r>
            <a:r>
              <a:rPr lang="en-US" sz="2400" dirty="0" smtClean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- 3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Có</a:t>
            </a:r>
            <a:r>
              <a:rPr lang="en-US" sz="2400" dirty="0" smtClean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 smtClean="0"/>
              <a:t>=&gt; - 8 &lt; - 5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1. So </a:t>
            </a:r>
            <a:r>
              <a:rPr lang="en-US" sz="2800" dirty="0" err="1" smtClean="0">
                <a:solidFill>
                  <a:srgbClr val="0070C0"/>
                </a:solidFill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phân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666980"/>
            <a:ext cx="881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/>
              <a:t>tập</a:t>
            </a:r>
            <a:r>
              <a:rPr lang="en-US" sz="2400" dirty="0"/>
              <a:t>: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0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 smtClean="0"/>
              <a:t>: </a:t>
            </a:r>
            <a:endParaRPr lang="en-US" sz="2400" dirty="0"/>
          </a:p>
          <a:p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4288" y="3111599"/>
            <a:ext cx="581500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 err="1" smtClean="0">
                <a:solidFill>
                  <a:srgbClr val="0000FF"/>
                </a:solidFill>
              </a:rPr>
              <a:t>Giải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smtClean="0"/>
              <a:t>0 </a:t>
            </a:r>
            <a:r>
              <a:rPr lang="en-US" sz="2400" dirty="0" err="1" smtClean="0"/>
              <a:t>là</a:t>
            </a:r>
            <a:r>
              <a:rPr lang="en-US" sz="2400" dirty="0" smtClean="0"/>
              <a:t>:     ,  </a:t>
            </a:r>
            <a:endParaRPr lang="vi-VN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78122" y="2463013"/>
            <a:ext cx="100376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58373"/>
              </p:ext>
            </p:extLst>
          </p:nvPr>
        </p:nvGraphicFramePr>
        <p:xfrm>
          <a:off x="1338150" y="2463013"/>
          <a:ext cx="2032371" cy="677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1371600" imgH="457200" progId="Equation.DSMT4">
                  <p:embed/>
                </p:oleObj>
              </mc:Choice>
              <mc:Fallback>
                <p:oleObj name="Equation" r:id="rId5" imgW="13716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150" y="2463013"/>
                        <a:ext cx="2032371" cy="677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70521" y="2463012"/>
            <a:ext cx="129717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154298"/>
              </p:ext>
            </p:extLst>
          </p:nvPr>
        </p:nvGraphicFramePr>
        <p:xfrm>
          <a:off x="3370521" y="2463013"/>
          <a:ext cx="648586" cy="64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7" imgW="444307" imgH="444307" progId="Equation.DSMT4">
                  <p:embed/>
                </p:oleObj>
              </mc:Choice>
              <mc:Fallback>
                <p:oleObj name="Equation" r:id="rId7" imgW="444307" imgH="44430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521" y="2463013"/>
                        <a:ext cx="648586" cy="648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8948" y="3862290"/>
            <a:ext cx="581500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smtClean="0"/>
              <a:t>0 </a:t>
            </a:r>
            <a:r>
              <a:rPr lang="en-US" sz="2400" dirty="0" err="1" smtClean="0"/>
              <a:t>là</a:t>
            </a:r>
            <a:r>
              <a:rPr lang="en-US" sz="2400" dirty="0" smtClean="0"/>
              <a:t>:      ,      , </a:t>
            </a:r>
            <a:endParaRPr lang="vi-VN" sz="2400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120498"/>
              </p:ext>
            </p:extLst>
          </p:nvPr>
        </p:nvGraphicFramePr>
        <p:xfrm>
          <a:off x="4312932" y="3152866"/>
          <a:ext cx="250559" cy="668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9" imgW="164957" imgH="444114" progId="Equation.DSMT4">
                  <p:embed/>
                </p:oleObj>
              </mc:Choice>
              <mc:Fallback>
                <p:oleObj name="Equation" r:id="rId9" imgW="164957" imgH="44411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932" y="3152866"/>
                        <a:ext cx="250559" cy="668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708081"/>
              </p:ext>
            </p:extLst>
          </p:nvPr>
        </p:nvGraphicFramePr>
        <p:xfrm>
          <a:off x="4786090" y="3152866"/>
          <a:ext cx="389759" cy="66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1" imgW="266584" imgH="457002" progId="Equation.DSMT4">
                  <p:embed/>
                </p:oleObj>
              </mc:Choice>
              <mc:Fallback>
                <p:oleObj name="Equation" r:id="rId11" imgW="266584" imgH="45700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090" y="3152866"/>
                        <a:ext cx="389759" cy="668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742134" y="18819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742134" y="27963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296791" y="39489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68731"/>
              </p:ext>
            </p:extLst>
          </p:nvPr>
        </p:nvGraphicFramePr>
        <p:xfrm>
          <a:off x="4296791" y="3948957"/>
          <a:ext cx="347194" cy="59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3" imgW="253780" imgH="444114" progId="Equation.DSMT4">
                  <p:embed/>
                </p:oleObj>
              </mc:Choice>
              <mc:Fallback>
                <p:oleObj name="Equation" r:id="rId13" imgW="253780" imgH="44411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791" y="3948957"/>
                        <a:ext cx="347194" cy="595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785669" y="39775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59175"/>
              </p:ext>
            </p:extLst>
          </p:nvPr>
        </p:nvGraphicFramePr>
        <p:xfrm>
          <a:off x="4804544" y="3948957"/>
          <a:ext cx="359594" cy="59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5" imgW="279400" imgH="457200" progId="Equation.DSMT4">
                  <p:embed/>
                </p:oleObj>
              </mc:Choice>
              <mc:Fallback>
                <p:oleObj name="Equation" r:id="rId15" imgW="27940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544" y="3948957"/>
                        <a:ext cx="359594" cy="595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305822" y="392835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688522"/>
              </p:ext>
            </p:extLst>
          </p:nvPr>
        </p:nvGraphicFramePr>
        <p:xfrm>
          <a:off x="5352104" y="3911989"/>
          <a:ext cx="446392" cy="595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7" imgW="342751" imgH="444307" progId="Equation.DSMT4">
                  <p:embed/>
                </p:oleObj>
              </mc:Choice>
              <mc:Fallback>
                <p:oleObj name="Equation" r:id="rId17" imgW="342751" imgH="44430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104" y="3911989"/>
                        <a:ext cx="446392" cy="595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3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7" grpId="0" build="allAtOnce"/>
      <p:bldP spid="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i="0" dirty="0" smtClean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GB" sz="2400" i="0" dirty="0" err="1" smtClean="0">
                    <a:solidFill>
                      <a:schemeClr val="tx2">
                        <a:lumMod val="10000"/>
                      </a:schemeClr>
                    </a:solidFill>
                  </a:rPr>
                  <a:t>Trong</a:t>
                </a:r>
                <a:r>
                  <a:rPr lang="en-GB" sz="2400" i="0" dirty="0" smtClean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i="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i="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 smtClean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lớn</a:t>
                </a:r>
                <a:r>
                  <a:rPr lang="en-US" sz="2400" b="1" i="0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hơn</a:t>
                </a:r>
                <a:r>
                  <a:rPr lang="en-US" sz="2400" b="1" i="0" u="sng" dirty="0">
                    <a:solidFill>
                      <a:srgbClr val="0000FF"/>
                    </a:solidFill>
                  </a:rPr>
                  <a:t> 0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phân</a:t>
                </a:r>
                <a:r>
                  <a:rPr lang="en-US" sz="2400" b="1" i="0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2400" b="1" i="0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dương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nhỏ</a:t>
                </a:r>
                <a:r>
                  <a:rPr lang="en-US" sz="2400" b="1" i="0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hơn</a:t>
                </a:r>
                <a:r>
                  <a:rPr lang="en-US" sz="2400" b="1" i="0" u="sng" dirty="0">
                    <a:solidFill>
                      <a:srgbClr val="0000FF"/>
                    </a:solidFill>
                  </a:rPr>
                  <a:t> 0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phân</a:t>
                </a:r>
                <a:r>
                  <a:rPr lang="en-US" sz="2400" b="1" i="0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số</a:t>
                </a:r>
                <a:r>
                  <a:rPr lang="en-US" sz="2400" b="1" i="0" u="sng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i="0" u="sng" dirty="0" err="1">
                    <a:solidFill>
                      <a:srgbClr val="0000FF"/>
                    </a:solidFill>
                  </a:rPr>
                  <a:t>âm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i="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i="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den>
                    </m:f>
                    <m:r>
                      <a:rPr lang="en-US" sz="2400" i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 rotWithShape="0"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So </a:t>
                </a:r>
                <a:r>
                  <a:rPr lang="en-US" sz="2000" dirty="0" err="1" smtClean="0">
                    <a:latin typeface="+mn-lt"/>
                  </a:rPr>
                  <a:t>sánh</a:t>
                </a:r>
                <a:r>
                  <a:rPr lang="en-US" sz="20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536942"/>
              </a:xfrm>
              <a:prstGeom prst="rect">
                <a:avLst/>
              </a:prstGeom>
              <a:blipFill rotWithShape="0">
                <a:blip r:embed="rId4"/>
                <a:stretch>
                  <a:fillRect l="-2538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Các </a:t>
                </a:r>
                <a:r>
                  <a:rPr lang="en-US" sz="2000" b="1" dirty="0" err="1" smtClean="0">
                    <a:latin typeface="+mn-lt"/>
                  </a:rPr>
                  <a:t>bước</a:t>
                </a:r>
                <a:r>
                  <a:rPr lang="en-US" sz="2000" b="1" dirty="0" smtClean="0">
                    <a:latin typeface="+mn-lt"/>
                  </a:rPr>
                  <a:t> so </a:t>
                </a:r>
                <a:r>
                  <a:rPr lang="en-US" sz="2000" b="1" dirty="0" err="1" smtClean="0">
                    <a:latin typeface="+mn-lt"/>
                  </a:rPr>
                  <a:t>sánh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hai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phân</a:t>
                </a:r>
                <a:r>
                  <a:rPr lang="en-US" sz="2000" b="1" dirty="0" smtClean="0">
                    <a:latin typeface="+mn-lt"/>
                  </a:rPr>
                  <a:t> </a:t>
                </a:r>
                <a:r>
                  <a:rPr lang="en-US" sz="2000" b="1" dirty="0" err="1" smtClean="0">
                    <a:latin typeface="+mn-lt"/>
                  </a:rPr>
                  <a:t>số</a:t>
                </a:r>
                <a:r>
                  <a:rPr lang="en-US" sz="20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Nhiệm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vụ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err="1" smtClean="0"/>
              <a:t>Nghiên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cứu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bước</a:t>
            </a:r>
            <a:r>
              <a:rPr lang="en-US" sz="2000" dirty="0" smtClean="0"/>
              <a:t>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- </a:t>
            </a:r>
            <a:r>
              <a:rPr lang="en-US" sz="2000" b="1" u="sng" dirty="0" err="1" smtClean="0"/>
              <a:t>Thời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gian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 </a:t>
            </a:r>
            <a:r>
              <a:rPr lang="en-US" sz="2000" dirty="0" smtClean="0"/>
              <a:t>3 </a:t>
            </a:r>
            <a:r>
              <a:rPr lang="en-US" sz="2000" dirty="0" err="1" smtClean="0"/>
              <a:t>phút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9370" y="1793653"/>
            <a:ext cx="8825501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Bước</a:t>
            </a:r>
            <a:r>
              <a:rPr lang="en-US" sz="2000" b="1" i="1" dirty="0" smtClean="0">
                <a:solidFill>
                  <a:srgbClr val="002060"/>
                </a:solidFill>
              </a:rPr>
              <a:t> 1: 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b="1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b="1" i="1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cùng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một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mẫu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dương</a:t>
            </a:r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 smtClean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9153362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900" b="1" i="1" dirty="0" err="1" smtClean="0">
                <a:solidFill>
                  <a:srgbClr val="002060"/>
                </a:solidFill>
              </a:rPr>
              <a:t>Bước</a:t>
            </a:r>
            <a:r>
              <a:rPr lang="en-US" sz="1900" b="1" i="1" dirty="0" smtClean="0">
                <a:solidFill>
                  <a:srgbClr val="002060"/>
                </a:solidFill>
              </a:rPr>
              <a:t> 2:  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1900" b="1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19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3981197"/>
                <a:ext cx="6368725" cy="1179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latin typeface="+mn-lt"/>
                  </a:rPr>
                  <a:t>Ta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: -18 &gt; -25 </a:t>
                </a:r>
                <a:r>
                  <a:rPr lang="en-US" sz="2000" dirty="0" err="1" smtClean="0"/>
                  <a:t>nên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/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 smtClean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 smtClean="0">
                    <a:latin typeface="+mn-lt"/>
                  </a:rPr>
                  <a:t>Vậy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3981197"/>
                <a:ext cx="6368725" cy="1179554"/>
              </a:xfrm>
              <a:prstGeom prst="rect">
                <a:avLst/>
              </a:prstGeom>
              <a:blipFill rotWithShape="0">
                <a:blip r:embed="rId7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Để</a:t>
            </a:r>
            <a:r>
              <a:rPr lang="en-US" sz="2400" dirty="0" smtClean="0"/>
              <a:t> so </a:t>
            </a:r>
            <a:r>
              <a:rPr lang="en-US" sz="2400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không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cùng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mẫu</a:t>
            </a:r>
            <a:r>
              <a:rPr lang="en-US" sz="2400" dirty="0" smtClean="0"/>
              <a:t>, ta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(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cùng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mẫu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dương</a:t>
            </a:r>
            <a:r>
              <a:rPr lang="en-US" sz="2400" dirty="0" smtClean="0"/>
              <a:t>)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b="1" dirty="0" smtClean="0"/>
              <a:t>so </a:t>
            </a:r>
            <a:r>
              <a:rPr lang="en-US" sz="2400" b="1" dirty="0" err="1" smtClean="0"/>
              <a:t>sánh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b="1" dirty="0" err="1" smtClean="0"/>
              <a:t>lớn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83C5F8D-81C2-4F0B-B3F5-6746E9C01555}"/>
              </a:ext>
            </a:extLst>
          </p:cNvPr>
          <p:cNvSpPr/>
          <p:nvPr/>
        </p:nvSpPr>
        <p:spPr>
          <a:xfrm>
            <a:off x="320733" y="18020"/>
            <a:ext cx="4510144" cy="3550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I. SO SÁNH CÁC PHÂN SỐ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EA0A8DC-BFF6-492E-82CD-C5BD92BC4AB2}"/>
              </a:ext>
            </a:extLst>
          </p:cNvPr>
          <p:cNvSpPr/>
          <p:nvPr/>
        </p:nvSpPr>
        <p:spPr>
          <a:xfrm>
            <a:off x="391536" y="317222"/>
            <a:ext cx="4510144" cy="3550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2. </a:t>
            </a:r>
            <a:r>
              <a:rPr lang="en-US" sz="2000" b="1" dirty="0" err="1">
                <a:solidFill>
                  <a:srgbClr val="7030A0"/>
                </a:solidFill>
              </a:rPr>
              <a:t>Cách</a:t>
            </a:r>
            <a:r>
              <a:rPr lang="en-US" sz="2000" b="1" dirty="0">
                <a:solidFill>
                  <a:srgbClr val="7030A0"/>
                </a:solidFill>
              </a:rPr>
              <a:t> so </a:t>
            </a:r>
            <a:r>
              <a:rPr lang="en-US" sz="2000" b="1" dirty="0" err="1">
                <a:solidFill>
                  <a:srgbClr val="7030A0"/>
                </a:solidFill>
              </a:rPr>
              <a:t>sánh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hai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phân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số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="" xmlns:a16="http://schemas.microsoft.com/office/drawing/2014/main" id="{0FB79948-679E-4635-8CA1-89B24123A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23604" r="3278" b="24191"/>
          <a:stretch/>
        </p:blipFill>
        <p:spPr>
          <a:xfrm>
            <a:off x="66455" y="609656"/>
            <a:ext cx="8586393" cy="133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="" xmlns:a16="http://schemas.microsoft.com/office/drawing/2014/main" id="{8C806B9C-0F58-4E5A-822B-54A2A0E02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6" r="63983" b="72191"/>
          <a:stretch/>
        </p:blipFill>
        <p:spPr>
          <a:xfrm>
            <a:off x="253279" y="1842235"/>
            <a:ext cx="2081324" cy="12614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 descr="Calendar&#10;&#10;Description automatically generated">
            <a:extLst>
              <a:ext uri="{FF2B5EF4-FFF2-40B4-BE49-F238E27FC236}">
                <a16:creationId xmlns="" xmlns:a16="http://schemas.microsoft.com/office/drawing/2014/main" id="{107800C5-F405-4FCA-A70C-EAC489CEF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37582" r="51457" b="49105"/>
          <a:stretch/>
        </p:blipFill>
        <p:spPr>
          <a:xfrm>
            <a:off x="0" y="3204184"/>
            <a:ext cx="2901240" cy="5490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 descr="Calendar&#10;&#10;Description automatically generated">
            <a:extLst>
              <a:ext uri="{FF2B5EF4-FFF2-40B4-BE49-F238E27FC236}">
                <a16:creationId xmlns="" xmlns:a16="http://schemas.microsoft.com/office/drawing/2014/main" id="{6DB7E234-7295-4756-B250-BAD333C47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50413" r="51457" b="33026"/>
          <a:stretch/>
        </p:blipFill>
        <p:spPr>
          <a:xfrm>
            <a:off x="-18584" y="3748807"/>
            <a:ext cx="2901240" cy="682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 descr="Calendar&#10;&#10;Description automatically generated">
            <a:extLst>
              <a:ext uri="{FF2B5EF4-FFF2-40B4-BE49-F238E27FC236}">
                <a16:creationId xmlns="" xmlns:a16="http://schemas.microsoft.com/office/drawing/2014/main" id="{E562C71C-3BF6-41ED-B9BB-FD1EA88E9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2" t="50413" r="31330" b="33026"/>
          <a:stretch/>
        </p:blipFill>
        <p:spPr>
          <a:xfrm>
            <a:off x="52864" y="4460584"/>
            <a:ext cx="1633307" cy="682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Calendar&#10;&#10;Description automatically generated">
            <a:extLst>
              <a:ext uri="{FF2B5EF4-FFF2-40B4-BE49-F238E27FC236}">
                <a16:creationId xmlns="" xmlns:a16="http://schemas.microsoft.com/office/drawing/2014/main" id="{F5CE338E-6A6A-4ADF-B3B7-134E2DA21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 t="12115" r="30233" b="71812"/>
          <a:stretch/>
        </p:blipFill>
        <p:spPr>
          <a:xfrm>
            <a:off x="2148637" y="2360356"/>
            <a:ext cx="1738424" cy="7290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 descr="Calendar&#10;&#10;Description automatically generated">
            <a:extLst>
              <a:ext uri="{FF2B5EF4-FFF2-40B4-BE49-F238E27FC236}">
                <a16:creationId xmlns="" xmlns:a16="http://schemas.microsoft.com/office/drawing/2014/main" id="{BA11C3C4-CF2C-4CF0-9503-7F774C6DA1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64966" r="49637" b="18961"/>
          <a:stretch/>
        </p:blipFill>
        <p:spPr>
          <a:xfrm>
            <a:off x="4901680" y="2003124"/>
            <a:ext cx="2977559" cy="729080"/>
          </a:xfrm>
          <a:prstGeom prst="rect">
            <a:avLst/>
          </a:prstGeom>
          <a:effectLst/>
        </p:spPr>
      </p:pic>
      <p:pic>
        <p:nvPicPr>
          <p:cNvPr id="24" name="Picture 23" descr="Calendar&#10;&#10;Description automatically generated">
            <a:extLst>
              <a:ext uri="{FF2B5EF4-FFF2-40B4-BE49-F238E27FC236}">
                <a16:creationId xmlns="" xmlns:a16="http://schemas.microsoft.com/office/drawing/2014/main" id="{7EEB634A-A7A4-4EA4-A292-D9F118584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t="79392" r="45803" b="5469"/>
          <a:stretch/>
        </p:blipFill>
        <p:spPr>
          <a:xfrm>
            <a:off x="4872881" y="3581720"/>
            <a:ext cx="2980220" cy="635622"/>
          </a:xfrm>
          <a:prstGeom prst="rect">
            <a:avLst/>
          </a:prstGeom>
          <a:effectLst/>
        </p:spPr>
      </p:pic>
      <p:pic>
        <p:nvPicPr>
          <p:cNvPr id="25" name="Picture 24" descr="Calendar&#10;&#10;Description automatically generated">
            <a:extLst>
              <a:ext uri="{FF2B5EF4-FFF2-40B4-BE49-F238E27FC236}">
                <a16:creationId xmlns="" xmlns:a16="http://schemas.microsoft.com/office/drawing/2014/main" id="{FE9B5868-7B09-48E9-8733-B300A3AF6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3" t="64966" r="16226" b="18961"/>
          <a:stretch/>
        </p:blipFill>
        <p:spPr>
          <a:xfrm>
            <a:off x="4872881" y="2792422"/>
            <a:ext cx="3055102" cy="729080"/>
          </a:xfrm>
          <a:prstGeom prst="rect">
            <a:avLst/>
          </a:prstGeom>
          <a:effectLst/>
        </p:spPr>
      </p:pic>
      <p:pic>
        <p:nvPicPr>
          <p:cNvPr id="26" name="Picture 25" descr="Calendar&#10;&#10;Description automatically generated">
            <a:extLst>
              <a:ext uri="{FF2B5EF4-FFF2-40B4-BE49-F238E27FC236}">
                <a16:creationId xmlns="" xmlns:a16="http://schemas.microsoft.com/office/drawing/2014/main" id="{A43085BF-52C1-4343-87A6-8691851700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8" t="79392" r="25291" b="4536"/>
          <a:stretch/>
        </p:blipFill>
        <p:spPr>
          <a:xfrm>
            <a:off x="4901680" y="4277560"/>
            <a:ext cx="1825256" cy="7290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354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28985 -0.179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510</Words>
  <Application>Microsoft Office PowerPoint</Application>
  <PresentationFormat>On-screen Show (16:9)</PresentationFormat>
  <Paragraphs>110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Yellowtail</vt:lpstr>
      <vt:lpstr>Neuton</vt:lpstr>
      <vt:lpstr>Calibri</vt:lpstr>
      <vt:lpstr>Times New Roman</vt:lpstr>
      <vt:lpstr>Ceres template</vt:lpstr>
      <vt:lpstr>MathType 7.0 Equation</vt:lpstr>
      <vt:lpstr>CHÀO MỪNG CÁC EM ĐẾN VỚI TIẾT HỌC!</vt:lpstr>
      <vt:lpstr>PowerPoint Presentation</vt:lpstr>
      <vt:lpstr>PowerPoint Presentation</vt:lpstr>
      <vt:lpstr> I. SO SÁNH CÁC PHÂN SỐ</vt:lpstr>
      <vt:lpstr> I. SO SÁNH CÁC PHÂN SỐ</vt:lpstr>
      <vt:lpstr>PowerPoint Presentation</vt:lpstr>
      <vt:lpstr>2. Cách so sánh hai phân số</vt:lpstr>
      <vt:lpstr>PowerPoint Presentation</vt:lpstr>
      <vt:lpstr>PowerPoint Presentation</vt:lpstr>
      <vt:lpstr>Luyện tập 1.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LinhPhuong</cp:lastModifiedBy>
  <cp:revision>67</cp:revision>
  <dcterms:modified xsi:type="dcterms:W3CDTF">2023-03-08T05:18:49Z</dcterms:modified>
</cp:coreProperties>
</file>