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3099" r:id="rId2"/>
    <p:sldId id="3312" r:id="rId3"/>
    <p:sldId id="3259" r:id="rId4"/>
    <p:sldId id="3228" r:id="rId5"/>
    <p:sldId id="3229" r:id="rId6"/>
    <p:sldId id="3230" r:id="rId7"/>
    <p:sldId id="3287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77C"/>
    <a:srgbClr val="FF3399"/>
    <a:srgbClr val="0998D7"/>
    <a:srgbClr val="F18105"/>
    <a:srgbClr val="0000FF"/>
    <a:srgbClr val="FCBB75"/>
    <a:srgbClr val="0C6D39"/>
    <a:srgbClr val="ED3376"/>
    <a:srgbClr val="00918A"/>
    <a:srgbClr val="C2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67840" y="726932"/>
            <a:ext cx="10190480" cy="1990674"/>
            <a:chOff x="1778000" y="1519412"/>
            <a:chExt cx="10190480" cy="19906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3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6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12</a:t>
                </a:r>
                <a:endParaRPr lang="vi-VN" sz="4000" b="1">
                  <a:ln w="19050">
                    <a:solidFill>
                      <a:schemeClr val="bg1"/>
                    </a:solidFill>
                  </a:ln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4" y="3429000"/>
            <a:ext cx="3160048" cy="3150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882DB-1D26-43DA-AECE-FBEEBAF55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23" y="1035604"/>
            <a:ext cx="7970874" cy="14278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1374" y="142186"/>
            <a:ext cx="6251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23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49DDD-5377-4121-829E-1A62AFE8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" y="440833"/>
            <a:ext cx="888648" cy="903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61265A-599A-42C9-8489-DEC89F266742}"/>
              </a:ext>
            </a:extLst>
          </p:cNvPr>
          <p:cNvSpPr/>
          <p:nvPr/>
        </p:nvSpPr>
        <p:spPr>
          <a:xfrm>
            <a:off x="1480947" y="440833"/>
            <a:ext cx="9585062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Hôm nay An, Minh và Khoa tiếp tục bàn về cách trình bày báo cáo dự án </a:t>
            </a: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Trường học xanh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65117B-EA4F-47B5-9463-31645CB2D6BF}"/>
              </a:ext>
            </a:extLst>
          </p:cNvPr>
          <p:cNvGrpSpPr/>
          <p:nvPr/>
        </p:nvGrpSpPr>
        <p:grpSpPr>
          <a:xfrm>
            <a:off x="1778330" y="1569742"/>
            <a:ext cx="4495148" cy="3187453"/>
            <a:chOff x="1778330" y="1569742"/>
            <a:chExt cx="4495148" cy="3187453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5529DA02-53F5-4803-B38F-18B07285A2F0}"/>
                </a:ext>
              </a:extLst>
            </p:cNvPr>
            <p:cNvSpPr/>
            <p:nvPr/>
          </p:nvSpPr>
          <p:spPr>
            <a:xfrm>
              <a:off x="1778330" y="1569742"/>
              <a:ext cx="4495148" cy="3187453"/>
            </a:xfrm>
            <a:prstGeom prst="wedgeRoundRectCallout">
              <a:avLst>
                <a:gd name="adj1" fmla="val -55519"/>
                <a:gd name="adj2" fmla="val 45357"/>
                <a:gd name="adj3" fmla="val 16667"/>
              </a:avLst>
            </a:prstGeom>
            <a:noFill/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2AC80E-932C-484D-AB3D-B540DBBFADDB}"/>
                </a:ext>
              </a:extLst>
            </p:cNvPr>
            <p:cNvSpPr/>
            <p:nvPr/>
          </p:nvSpPr>
          <p:spPr>
            <a:xfrm>
              <a:off x="2068293" y="1692456"/>
              <a:ext cx="4007820" cy="2942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>
                  <a:latin typeface="UTM Avo" panose="02040603050506020204" pitchFamily="18" charset="0"/>
                  <a:cs typeface="Times New Roman" panose="02020603050405020304" pitchFamily="18" charset="0"/>
                </a:rPr>
                <a:t>Chúng ta có thể sao chép dữ liệu về ý tưởng dự án đã có sẵn từ tệp </a:t>
              </a:r>
              <a:r>
                <a:rPr lang="vi-VN">
                  <a:solidFill>
                    <a:srgbClr val="FF339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Truonghocxanh.docx</a:t>
              </a:r>
              <a:r>
                <a:rPr lang="vi-VN">
                  <a:latin typeface="UTM Avo" panose="02040603050506020204" pitchFamily="18" charset="0"/>
                  <a:cs typeface="Times New Roman" panose="02020603050405020304" pitchFamily="18" charset="0"/>
                </a:rPr>
                <a:t>, sao chép các kết quả tính toán từ các trang tính trong tệp </a:t>
              </a:r>
              <a:r>
                <a:rPr lang="vi-VN">
                  <a:solidFill>
                    <a:srgbClr val="FF339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THXanh.xlsx</a:t>
              </a:r>
              <a:r>
                <a:rPr lang="vi-VN">
                  <a:latin typeface="UTM Avo" panose="02040603050506020204" pitchFamily="18" charset="0"/>
                  <a:cs typeface="Times New Roman" panose="02020603050405020304" pitchFamily="18" charset="0"/>
                </a:rPr>
                <a:t>. Còn hình thức thì nên trình bày sao cho thật ấn tượng. </a:t>
              </a:r>
              <a:endParaRPr lang="en-US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8538425-E37D-4FB0-BD27-C7F72EB14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" y="3291604"/>
            <a:ext cx="1258033" cy="3023598"/>
          </a:xfrm>
          <a:prstGeom prst="rect">
            <a:avLst/>
          </a:prstGeom>
        </p:spPr>
      </p:pic>
      <p:pic>
        <p:nvPicPr>
          <p:cNvPr id="12" name="Picture 11" descr="A picture containing posing&#10;&#10;Description automatically generated">
            <a:extLst>
              <a:ext uri="{FF2B5EF4-FFF2-40B4-BE49-F238E27FC236}">
                <a16:creationId xmlns:a16="http://schemas.microsoft.com/office/drawing/2014/main" id="{94C92DB1-407A-4F7B-89E9-43FDDF53B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72" y="3429000"/>
            <a:ext cx="1127250" cy="3071279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1BF863A-E55B-400B-9856-0C05CC4FF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9478" y="3442063"/>
            <a:ext cx="1258032" cy="30874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463EEC4-F3F1-4FAB-9B75-CAC0A34402B9}"/>
              </a:ext>
            </a:extLst>
          </p:cNvPr>
          <p:cNvGrpSpPr/>
          <p:nvPr/>
        </p:nvGrpSpPr>
        <p:grpSpPr>
          <a:xfrm>
            <a:off x="6435026" y="1569742"/>
            <a:ext cx="4495148" cy="1536040"/>
            <a:chOff x="1778330" y="1569743"/>
            <a:chExt cx="4495148" cy="153604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0A936F05-C84B-45F1-847E-CA11489C9A3E}"/>
                </a:ext>
              </a:extLst>
            </p:cNvPr>
            <p:cNvSpPr/>
            <p:nvPr/>
          </p:nvSpPr>
          <p:spPr>
            <a:xfrm>
              <a:off x="1778330" y="1569743"/>
              <a:ext cx="4495148" cy="1536040"/>
            </a:xfrm>
            <a:prstGeom prst="wedgeRoundRectCallout">
              <a:avLst>
                <a:gd name="adj1" fmla="val 46191"/>
                <a:gd name="adj2" fmla="val 77759"/>
                <a:gd name="adj3" fmla="val 16667"/>
              </a:avLst>
            </a:prstGeom>
            <a:noFill/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29B32D-6A84-4089-83EC-BF56500BA3F1}"/>
                </a:ext>
              </a:extLst>
            </p:cNvPr>
            <p:cNvSpPr/>
            <p:nvPr/>
          </p:nvSpPr>
          <p:spPr>
            <a:xfrm>
              <a:off x="2068293" y="1692456"/>
              <a:ext cx="4007820" cy="128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>
                  <a:latin typeface="UTM Avo" panose="02040603050506020204" pitchFamily="18" charset="0"/>
                  <a:cs typeface="Times New Roman" panose="02020603050405020304" pitchFamily="18" charset="0"/>
                </a:rPr>
                <a:t>Minh hoạ bằng hình ảnh là một lựa chọn tốt. Hình ảnh có tính trực quan và rất thuyết phục.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266AB2-D535-46D4-926D-210089324769}"/>
              </a:ext>
            </a:extLst>
          </p:cNvPr>
          <p:cNvGrpSpPr/>
          <p:nvPr/>
        </p:nvGrpSpPr>
        <p:grpSpPr>
          <a:xfrm>
            <a:off x="2068294" y="5114362"/>
            <a:ext cx="6103433" cy="1101243"/>
            <a:chOff x="1778331" y="1569742"/>
            <a:chExt cx="4283921" cy="110124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6BB4D0B4-D4FB-4673-B6C0-44BCC02BC4F5}"/>
                </a:ext>
              </a:extLst>
            </p:cNvPr>
            <p:cNvSpPr/>
            <p:nvPr/>
          </p:nvSpPr>
          <p:spPr>
            <a:xfrm>
              <a:off x="1778331" y="1569742"/>
              <a:ext cx="4283921" cy="1101243"/>
            </a:xfrm>
            <a:prstGeom prst="wedgeRoundRectCallout">
              <a:avLst>
                <a:gd name="adj1" fmla="val 46839"/>
                <a:gd name="adj2" fmla="val -78848"/>
                <a:gd name="adj3" fmla="val 16667"/>
              </a:avLst>
            </a:prstGeom>
            <a:noFill/>
            <a:ln w="571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069FB3-5370-4162-AF36-6E29EC3558BF}"/>
                </a:ext>
              </a:extLst>
            </p:cNvPr>
            <p:cNvSpPr/>
            <p:nvPr/>
          </p:nvSpPr>
          <p:spPr>
            <a:xfrm>
              <a:off x="1914365" y="1692456"/>
              <a:ext cx="4070576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1800">
                  <a:latin typeface="UTM Avo" panose="02040603050506020204" pitchFamily="18" charset="0"/>
                  <a:cs typeface="Times New Roman" panose="02020603050405020304" pitchFamily="18" charset="0"/>
                </a:rPr>
                <a:t>Bài trình bày sẽ hiệu quả hơn nếu sử dụng định dạng văn bản và ảnh minh hoạ một cách hợp lí.</a:t>
              </a:r>
              <a:endParaRPr lang="vi-VN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94EE9-F760-456F-AF21-65BDB48B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4" y="1093255"/>
            <a:ext cx="11207675" cy="17146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DC7076-5884-4340-96C6-35ADBFFAA61E}"/>
              </a:ext>
            </a:extLst>
          </p:cNvPr>
          <p:cNvSpPr/>
          <p:nvPr/>
        </p:nvSpPr>
        <p:spPr>
          <a:xfrm>
            <a:off x="493044" y="283212"/>
            <a:ext cx="10754619" cy="72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ẢNH</a:t>
            </a:r>
            <a:r>
              <a:rPr lang="en-US" sz="32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77546-3AF0-4EDB-9EBD-7278FA18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79" y="3096830"/>
            <a:ext cx="756220" cy="753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BA06D8-817E-46F0-871D-2E0FCE8FE6D2}"/>
              </a:ext>
            </a:extLst>
          </p:cNvPr>
          <p:cNvSpPr/>
          <p:nvPr/>
        </p:nvSpPr>
        <p:spPr>
          <a:xfrm>
            <a:off x="1572693" y="2896292"/>
            <a:ext cx="10021823" cy="132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Hình ảnh là dạng thông tin trực quan và dễ gây ấn tượng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Sử dụng hình ảnh minh hoạ cho nội dung trình bày sẽ giúp cho bài trình chiếu hấp dẫn và sinh động, thu hút sự chú ý của người nghe.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315CB-A1E5-4F52-8505-93824AD3BE82}"/>
              </a:ext>
            </a:extLst>
          </p:cNvPr>
          <p:cNvSpPr/>
          <p:nvPr/>
        </p:nvSpPr>
        <p:spPr>
          <a:xfrm>
            <a:off x="597484" y="4223643"/>
            <a:ext cx="10997032" cy="175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hi lựa chọn hình ảnh nên căn cứ vào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yếu tố quan trọng sau: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endParaRPr lang="en-US" sz="2000">
              <a:latin typeface="UTM Avo" panose="020406030505060202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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Sẽ ấn tượng hơn nếu các hình ảnh trong trang chiếu có kích thước và vị trí hợp lí, kết hợp với nội dung thành một tổng thể hài hoà.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06EE9-C546-43AD-B655-BE5BE2A1306D}"/>
              </a:ext>
            </a:extLst>
          </p:cNvPr>
          <p:cNvSpPr/>
          <p:nvPr/>
        </p:nvSpPr>
        <p:spPr>
          <a:xfrm>
            <a:off x="8533496" y="4223643"/>
            <a:ext cx="3167223" cy="90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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phù hợp với nội dung;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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có tính thẩm mĩ.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B29D-E428-42EA-A611-28CD2B01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" y="423207"/>
            <a:ext cx="10984375" cy="2079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BF1AF-501E-4BB6-B9A9-34C8B75B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5" y="2768512"/>
            <a:ext cx="10984375" cy="26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79F5E-8DE8-4B54-9A6C-B499404E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4" y="1023444"/>
            <a:ext cx="11255260" cy="20265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8C101F-14DF-472C-BB9A-E6258815DBB8}"/>
              </a:ext>
            </a:extLst>
          </p:cNvPr>
          <p:cNvSpPr/>
          <p:nvPr/>
        </p:nvSpPr>
        <p:spPr>
          <a:xfrm>
            <a:off x="493044" y="283212"/>
            <a:ext cx="10754619" cy="72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2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ĐỊNH</a:t>
            </a:r>
            <a:r>
              <a:rPr lang="en-US" sz="32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DẠNG VĂN BẢN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3B10D-BE62-4727-B8BF-85BC89A7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4" y="3237975"/>
            <a:ext cx="756220" cy="753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1F50B4-EBBF-438C-91EF-F635305407ED}"/>
              </a:ext>
            </a:extLst>
          </p:cNvPr>
          <p:cNvSpPr/>
          <p:nvPr/>
        </p:nvSpPr>
        <p:spPr>
          <a:xfrm>
            <a:off x="1063334" y="3341833"/>
            <a:ext cx="10570618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 Để tạo được bài trình bày hiệu quả và chuyên nghiệp em cần chú ý: </a:t>
            </a:r>
            <a:endParaRPr lang="en-US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9FB874-DA0E-4257-9525-431C20D117F0}"/>
              </a:ext>
            </a:extLst>
          </p:cNvPr>
          <p:cNvSpPr/>
          <p:nvPr/>
        </p:nvSpPr>
        <p:spPr>
          <a:xfrm>
            <a:off x="1236160" y="4081516"/>
            <a:ext cx="1993177" cy="60439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Phông chữ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8E48A0-A29C-4B08-BF9F-36BEB6290979}"/>
              </a:ext>
            </a:extLst>
          </p:cNvPr>
          <p:cNvSpPr/>
          <p:nvPr/>
        </p:nvSpPr>
        <p:spPr>
          <a:xfrm>
            <a:off x="3447329" y="4076649"/>
            <a:ext cx="1703406" cy="60439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Cỡ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chữ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B996CD-9B7F-49D3-83AC-12A04EA9F5A7}"/>
              </a:ext>
            </a:extLst>
          </p:cNvPr>
          <p:cNvSpPr/>
          <p:nvPr/>
        </p:nvSpPr>
        <p:spPr>
          <a:xfrm>
            <a:off x="5368727" y="4086383"/>
            <a:ext cx="1993177" cy="60439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Kiểu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chữ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BBE2AF-A6F5-427D-A4D5-6C787C6EF5A6}"/>
              </a:ext>
            </a:extLst>
          </p:cNvPr>
          <p:cNvSpPr/>
          <p:nvPr/>
        </p:nvSpPr>
        <p:spPr>
          <a:xfrm>
            <a:off x="1236161" y="4885441"/>
            <a:ext cx="1993176" cy="60439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Màu 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5A750F-20EE-4C87-9B8C-E26C9B13FCE1}"/>
              </a:ext>
            </a:extLst>
          </p:cNvPr>
          <p:cNvSpPr/>
          <p:nvPr/>
        </p:nvSpPr>
        <p:spPr>
          <a:xfrm>
            <a:off x="3447329" y="4885441"/>
            <a:ext cx="3914576" cy="60439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 lượng chữ trên trang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7BFC1A-68FB-444D-9F88-9E3A56A0AFEA}"/>
              </a:ext>
            </a:extLst>
          </p:cNvPr>
          <p:cNvSpPr/>
          <p:nvPr/>
        </p:nvSpPr>
        <p:spPr>
          <a:xfrm>
            <a:off x="1236160" y="5684499"/>
            <a:ext cx="4400310" cy="60439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 dung trong mỗi trang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5C2B15-9A8E-470E-BDB5-8D616DDC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486" y="3888746"/>
            <a:ext cx="2703273" cy="26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3B004-E1C5-4BF0-A1E5-15C8FAC4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63" y="411404"/>
            <a:ext cx="10880204" cy="2424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E707-E454-42E1-8014-DB9BEDD9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3" y="3012764"/>
            <a:ext cx="10880204" cy="31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88B78-654D-4591-A477-41145F1A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6" y="377154"/>
            <a:ext cx="3490335" cy="936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4EAA8-CC77-473C-A62D-7499485E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6" y="3656590"/>
            <a:ext cx="3490335" cy="952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F3A0E-16A9-4547-8B08-852E622FC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39" b="47181"/>
          <a:stretch/>
        </p:blipFill>
        <p:spPr>
          <a:xfrm>
            <a:off x="510166" y="1438207"/>
            <a:ext cx="11276720" cy="2093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B93AA-76BE-4819-AEF9-BC8C48CA7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276" b="2780"/>
          <a:stretch/>
        </p:blipFill>
        <p:spPr>
          <a:xfrm>
            <a:off x="510166" y="4768509"/>
            <a:ext cx="11276720" cy="13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9244</TotalTime>
  <Words>292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Arial</vt:lpstr>
      <vt:lpstr>Calibri</vt:lpstr>
      <vt:lpstr>等线</vt:lpstr>
      <vt:lpstr>iCiel Cadena</vt:lpstr>
      <vt:lpstr>Segoe Print</vt:lpstr>
      <vt:lpstr>SVN-SAF</vt:lpstr>
      <vt:lpstr>Times New Roman</vt:lpstr>
      <vt:lpstr>UTM Avo</vt:lpstr>
      <vt:lpstr>UTM Kabel KT</vt:lpstr>
      <vt:lpstr>Wingdings 3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NGUYEN DUY KY</cp:lastModifiedBy>
  <cp:revision>493</cp:revision>
  <dcterms:created xsi:type="dcterms:W3CDTF">2021-11-14T08:33:55Z</dcterms:created>
  <dcterms:modified xsi:type="dcterms:W3CDTF">2023-07-22T14:51:24Z</dcterms:modified>
</cp:coreProperties>
</file>