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E01B8F-0D05-4D59-A7D7-80A2208428BB}"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1B8F-0D05-4D59-A7D7-80A2208428BB}"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1B8F-0D05-4D59-A7D7-80A2208428BB}"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01B8F-0D05-4D59-A7D7-80A2208428BB}"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E01B8F-0D05-4D59-A7D7-80A2208428BB}"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E01B8F-0D05-4D59-A7D7-80A2208428BB}"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E01B8F-0D05-4D59-A7D7-80A2208428BB}"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01B8F-0D05-4D59-A7D7-80A2208428BB}"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01B8F-0D05-4D59-A7D7-80A2208428BB}"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E01B8F-0D05-4D59-A7D7-80A2208428BB}"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E01B8F-0D05-4D59-A7D7-80A2208428BB}"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2C359-9898-4771-8AE6-280680FD3B7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01B8F-0D05-4D59-A7D7-80A2208428BB}" type="datetimeFigureOut">
              <a:rPr lang="en-US" smtClean="0"/>
              <a:pPr/>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2C359-9898-4771-8AE6-280680FD3B7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r>
              <a:rPr lang="en-US" b="1" dirty="0"/>
              <a:t>MẶT PHẲNG NGHIÊNG</a:t>
            </a:r>
            <a:endParaRPr lang="en-US" dirty="0"/>
          </a:p>
        </p:txBody>
      </p:sp>
      <p:sp>
        <p:nvSpPr>
          <p:cNvPr id="3" name="Subtitle 2"/>
          <p:cNvSpPr>
            <a:spLocks noGrp="1"/>
          </p:cNvSpPr>
          <p:nvPr>
            <p:ph type="subTitle" idx="1"/>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3429000" y="-990600"/>
            <a:ext cx="15240000" cy="82677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a:srcRect/>
          <a:stretch>
            <a:fillRect/>
          </a:stretch>
        </p:blipFill>
        <p:spPr bwMode="auto">
          <a:xfrm>
            <a:off x="-1600200" y="-838200"/>
            <a:ext cx="12420600" cy="69643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457200" y="152400"/>
            <a:ext cx="84582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971800" algn="ctr"/>
                <a:tab pos="5943600" algn="r"/>
              </a:tabLst>
            </a:pP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Bài</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a:t>
            </a:r>
            <a:r>
              <a:rPr kumimoji="0" lang="pt-B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Người ta dùng một xà beng có dạng như hình vẽ để nhổ một cây đinh cắm sâu vào gỗ.</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Khi tác dụng một lực F = 100N vuông góc với OB tại đầu B ta sẽ nhổ được đinh. Tính lực giữ của gỗ vào đinh lúc này ?  Cho biết OB bằng 10 lần OA và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pt-B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45</a:t>
            </a:r>
            <a:r>
              <a:rPr kumimoji="0" lang="pt-BR" sz="20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0</a:t>
            </a:r>
            <a:r>
              <a:rPr kumimoji="0" lang="pt-B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b) Nếu lực tác dụng vào đầu B vuông góc với tấm gỗ thì phải tác dụng một lực có độ lớn bằng bao nhiêu mới nhổ được đinh?</a:t>
            </a:r>
          </a:p>
        </p:txBody>
      </p:sp>
      <p:grpSp>
        <p:nvGrpSpPr>
          <p:cNvPr id="24579" name="Group 3"/>
          <p:cNvGrpSpPr>
            <a:grpSpLocks/>
          </p:cNvGrpSpPr>
          <p:nvPr/>
        </p:nvGrpSpPr>
        <p:grpSpPr bwMode="auto">
          <a:xfrm>
            <a:off x="3810000" y="1981200"/>
            <a:ext cx="4038600" cy="1857375"/>
            <a:chOff x="5184" y="7860"/>
            <a:chExt cx="4680" cy="2925"/>
          </a:xfrm>
        </p:grpSpPr>
        <p:sp>
          <p:nvSpPr>
            <p:cNvPr id="24580" name="Line 4"/>
            <p:cNvSpPr>
              <a:spLocks noChangeShapeType="1"/>
            </p:cNvSpPr>
            <p:nvPr/>
          </p:nvSpPr>
          <p:spPr bwMode="auto">
            <a:xfrm>
              <a:off x="5559" y="9900"/>
              <a:ext cx="6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1" name="Line 5"/>
            <p:cNvSpPr>
              <a:spLocks noChangeShapeType="1"/>
            </p:cNvSpPr>
            <p:nvPr/>
          </p:nvSpPr>
          <p:spPr bwMode="auto">
            <a:xfrm>
              <a:off x="6219" y="9900"/>
              <a:ext cx="3300"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2" name="Line 6"/>
            <p:cNvSpPr>
              <a:spLocks noChangeShapeType="1"/>
            </p:cNvSpPr>
            <p:nvPr/>
          </p:nvSpPr>
          <p:spPr bwMode="auto">
            <a:xfrm flipV="1">
              <a:off x="6189" y="8250"/>
              <a:ext cx="2790" cy="165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3" name="Line 7"/>
            <p:cNvSpPr>
              <a:spLocks noChangeShapeType="1"/>
            </p:cNvSpPr>
            <p:nvPr/>
          </p:nvSpPr>
          <p:spPr bwMode="auto">
            <a:xfrm>
              <a:off x="8964" y="8280"/>
              <a:ext cx="0" cy="7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4584" name="Line 8"/>
            <p:cNvSpPr>
              <a:spLocks noChangeShapeType="1"/>
            </p:cNvSpPr>
            <p:nvPr/>
          </p:nvSpPr>
          <p:spPr bwMode="auto">
            <a:xfrm>
              <a:off x="8964" y="9015"/>
              <a:ext cx="0" cy="885"/>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5" name="Line 9"/>
            <p:cNvSpPr>
              <a:spLocks noChangeShapeType="1"/>
            </p:cNvSpPr>
            <p:nvPr/>
          </p:nvSpPr>
          <p:spPr bwMode="auto">
            <a:xfrm>
              <a:off x="8964" y="8280"/>
              <a:ext cx="405" cy="55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4586" name="Line 10"/>
            <p:cNvSpPr>
              <a:spLocks noChangeShapeType="1"/>
            </p:cNvSpPr>
            <p:nvPr/>
          </p:nvSpPr>
          <p:spPr bwMode="auto">
            <a:xfrm>
              <a:off x="5559" y="9900"/>
              <a:ext cx="0" cy="57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4587" name="Arc 11"/>
            <p:cNvSpPr>
              <a:spLocks/>
            </p:cNvSpPr>
            <p:nvPr/>
          </p:nvSpPr>
          <p:spPr bwMode="auto">
            <a:xfrm>
              <a:off x="6444" y="9750"/>
              <a:ext cx="141" cy="141"/>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88" name="Text Box 12"/>
            <p:cNvSpPr txBox="1">
              <a:spLocks noChangeArrowheads="1"/>
            </p:cNvSpPr>
            <p:nvPr/>
          </p:nvSpPr>
          <p:spPr bwMode="auto">
            <a:xfrm>
              <a:off x="5514" y="10290"/>
              <a:ext cx="645" cy="4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F</a:t>
              </a:r>
              <a:r>
                <a:rPr kumimoji="0" lang="en-US" sz="1100" b="0" i="0" u="none" strike="noStrike" cap="none" normalizeH="0" baseline="-25000" smtClean="0">
                  <a:ln>
                    <a:noFill/>
                  </a:ln>
                  <a:solidFill>
                    <a:schemeClr val="tx1"/>
                  </a:solidFill>
                  <a:effectLst/>
                  <a:latin typeface="Calibri" pitchFamily="34" charset="0"/>
                  <a:cs typeface="Arial" pitchFamily="34" charset="0"/>
                </a:rPr>
                <a:t>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9" name="Text Box 13"/>
            <p:cNvSpPr txBox="1">
              <a:spLocks noChangeArrowheads="1"/>
            </p:cNvSpPr>
            <p:nvPr/>
          </p:nvSpPr>
          <p:spPr bwMode="auto">
            <a:xfrm>
              <a:off x="9384" y="8520"/>
              <a:ext cx="480" cy="5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F</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0" name="Text Box 14"/>
            <p:cNvSpPr txBox="1">
              <a:spLocks noChangeArrowheads="1"/>
            </p:cNvSpPr>
            <p:nvPr/>
          </p:nvSpPr>
          <p:spPr bwMode="auto">
            <a:xfrm>
              <a:off x="8469" y="8880"/>
              <a:ext cx="555" cy="4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F</a:t>
              </a:r>
              <a:r>
                <a:rPr kumimoji="0" lang="en-US" sz="1100" b="0" i="0" u="none" strike="noStrike" cap="none" normalizeH="0" baseline="30000" smtClean="0">
                  <a:ln>
                    <a:noFill/>
                  </a:ln>
                  <a:solidFill>
                    <a:schemeClr val="tx1"/>
                  </a:solidFill>
                  <a:effectLst/>
                  <a:latin typeface="Calibri"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1" name="Text Box 15"/>
            <p:cNvSpPr txBox="1">
              <a:spLocks noChangeArrowheads="1"/>
            </p:cNvSpPr>
            <p:nvPr/>
          </p:nvSpPr>
          <p:spPr bwMode="auto">
            <a:xfrm>
              <a:off x="5184" y="9465"/>
              <a:ext cx="540" cy="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2" name="Text Box 16"/>
            <p:cNvSpPr txBox="1">
              <a:spLocks noChangeArrowheads="1"/>
            </p:cNvSpPr>
            <p:nvPr/>
          </p:nvSpPr>
          <p:spPr bwMode="auto">
            <a:xfrm>
              <a:off x="5949" y="9420"/>
              <a:ext cx="570" cy="4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3" name="Text Box 17"/>
            <p:cNvSpPr txBox="1">
              <a:spLocks noChangeArrowheads="1"/>
            </p:cNvSpPr>
            <p:nvPr/>
          </p:nvSpPr>
          <p:spPr bwMode="auto">
            <a:xfrm>
              <a:off x="8634" y="7860"/>
              <a:ext cx="615" cy="57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4" name="Text Box 18"/>
            <p:cNvSpPr txBox="1">
              <a:spLocks noChangeArrowheads="1"/>
            </p:cNvSpPr>
            <p:nvPr/>
          </p:nvSpPr>
          <p:spPr bwMode="auto">
            <a:xfrm>
              <a:off x="8799" y="9855"/>
              <a:ext cx="510" cy="6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24611" name="Rectangle 3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4619" name="Rectangle 43"/>
          <p:cNvSpPr>
            <a:spLocks noChangeArrowheads="1"/>
          </p:cNvSpPr>
          <p:nvPr/>
        </p:nvSpPr>
        <p:spPr bwMode="auto">
          <a:xfrm>
            <a:off x="685800" y="3810000"/>
            <a:ext cx="7772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pt-B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pt-B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Phương pháp :</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Xác định cánh tay đòn của lực F và F</a:t>
            </a:r>
            <a:r>
              <a:rPr kumimoji="0" lang="pt-B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C</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Vì F</a:t>
            </a:r>
            <a:r>
              <a:rPr kumimoji="0" lang="pt-B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C </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vuông góc với OA nên OA là cánh tay đòn của F</a:t>
            </a:r>
            <a:r>
              <a:rPr kumimoji="0" lang="pt-B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C</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Vì F vuông góc với OB nên OB là cánh tay đòn của F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971800" algn="ctr"/>
                <a:tab pos="5943600" algn="r"/>
              </a:tabLst>
            </a:pP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Vì F có phương vuông góc với mặt gỗ nên OH là cánh tay đòn của F</a:t>
            </a:r>
            <a:r>
              <a:rPr kumimoji="0" lang="pt-BR"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r>
              <a:rPr kumimoji="0" lang="pt-B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sau khi đã xác định đúng lực và cánh tay đòn của lực ta áp dụng điều kiện cân bằng của đòn bẩy và tính được các đại lượng cần tìm</a:t>
            </a:r>
            <a:endParaRPr kumimoji="0" lang="pt-B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checkerboard(across)">
                                      <p:cBhvr>
                                        <p:cTn id="7" dur="500"/>
                                        <p:tgtEl>
                                          <p:spTgt spid="2457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4579"/>
                                        </p:tgtEl>
                                        <p:attrNameLst>
                                          <p:attrName>style.visibility</p:attrName>
                                        </p:attrNameLst>
                                      </p:cBhvr>
                                      <p:to>
                                        <p:strVal val="visible"/>
                                      </p:to>
                                    </p:set>
                                    <p:animEffect transition="in" filter="checkerboard(across)">
                                      <p:cBhvr>
                                        <p:cTn id="12" dur="500"/>
                                        <p:tgtEl>
                                          <p:spTgt spid="24579"/>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619"/>
                                        </p:tgtEl>
                                        <p:attrNameLst>
                                          <p:attrName>style.visibility</p:attrName>
                                        </p:attrNameLst>
                                      </p:cBhvr>
                                      <p:to>
                                        <p:strVal val="visible"/>
                                      </p:to>
                                    </p:set>
                                    <p:animEffect transition="in" filter="checkerboard(across)">
                                      <p:cBhvr>
                                        <p:cTn id="17" dur="500"/>
                                        <p:tgtEl>
                                          <p:spTgt spid="24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6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p:cNvPicPr>
            <a:picLocks noChangeAspect="1" noChangeArrowheads="1"/>
          </p:cNvPicPr>
          <p:nvPr/>
        </p:nvPicPr>
        <p:blipFill>
          <a:blip r:embed="rId2"/>
          <a:srcRect/>
          <a:stretch>
            <a:fillRect/>
          </a:stretch>
        </p:blipFill>
        <p:spPr bwMode="auto">
          <a:xfrm>
            <a:off x="-3276600" y="-762000"/>
            <a:ext cx="15240000" cy="857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MẶT PHẲNG NGHIÊNG</a:t>
            </a:r>
            <a:endParaRPr lang="en-US" dirty="0"/>
          </a:p>
        </p:txBody>
      </p:sp>
      <p:sp>
        <p:nvSpPr>
          <p:cNvPr id="3" name="Content Placeholder 2"/>
          <p:cNvSpPr>
            <a:spLocks noGrp="1"/>
          </p:cNvSpPr>
          <p:nvPr>
            <p:ph idx="1"/>
          </p:nvPr>
        </p:nvSpPr>
        <p:spPr/>
        <p:txBody>
          <a:bodyPr/>
          <a:lstStyle/>
          <a:p>
            <a:r>
              <a:rPr lang="en-US" b="1" dirty="0" err="1"/>
              <a:t>Bài</a:t>
            </a:r>
            <a:r>
              <a:rPr lang="en-US" b="1" dirty="0"/>
              <a:t> 1. </a:t>
            </a:r>
            <a:r>
              <a:rPr lang="en-US" dirty="0" err="1"/>
              <a:t>Khi</a:t>
            </a:r>
            <a:r>
              <a:rPr lang="en-US" dirty="0"/>
              <a:t> </a:t>
            </a:r>
            <a:r>
              <a:rPr lang="en-US" dirty="0" err="1"/>
              <a:t>đưa</a:t>
            </a:r>
            <a:r>
              <a:rPr lang="en-US" dirty="0"/>
              <a:t> </a:t>
            </a:r>
            <a:r>
              <a:rPr lang="en-US" dirty="0" err="1"/>
              <a:t>một</a:t>
            </a:r>
            <a:r>
              <a:rPr lang="en-US" dirty="0"/>
              <a:t> </a:t>
            </a:r>
            <a:r>
              <a:rPr lang="en-US" dirty="0" err="1"/>
              <a:t>vật</a:t>
            </a:r>
            <a:r>
              <a:rPr lang="en-US" dirty="0"/>
              <a:t> </a:t>
            </a:r>
            <a:r>
              <a:rPr lang="en-US" dirty="0" err="1"/>
              <a:t>lên</a:t>
            </a:r>
            <a:r>
              <a:rPr lang="en-US" dirty="0"/>
              <a:t> </a:t>
            </a:r>
            <a:r>
              <a:rPr lang="en-US" dirty="0" err="1"/>
              <a:t>cao</a:t>
            </a:r>
            <a:r>
              <a:rPr lang="en-US" dirty="0"/>
              <a:t> 2,5m </a:t>
            </a:r>
            <a:r>
              <a:rPr lang="en-US" dirty="0" err="1"/>
              <a:t>bằng</a:t>
            </a:r>
            <a:r>
              <a:rPr lang="en-US" dirty="0"/>
              <a:t> </a:t>
            </a:r>
            <a:r>
              <a:rPr lang="en-US" dirty="0" err="1"/>
              <a:t>mặt</a:t>
            </a:r>
            <a:r>
              <a:rPr lang="en-US" dirty="0"/>
              <a:t> </a:t>
            </a:r>
            <a:r>
              <a:rPr lang="en-US" dirty="0" err="1"/>
              <a:t>phẳng</a:t>
            </a:r>
            <a:r>
              <a:rPr lang="en-US" dirty="0"/>
              <a:t> </a:t>
            </a:r>
            <a:r>
              <a:rPr lang="en-US" dirty="0" err="1"/>
              <a:t>nghiêng</a:t>
            </a:r>
            <a:r>
              <a:rPr lang="en-US" dirty="0"/>
              <a:t> </a:t>
            </a:r>
            <a:r>
              <a:rPr lang="en-US" dirty="0" err="1"/>
              <a:t>người</a:t>
            </a:r>
            <a:r>
              <a:rPr lang="en-US" dirty="0"/>
              <a:t> </a:t>
            </a:r>
            <a:r>
              <a:rPr lang="en-US" dirty="0" err="1"/>
              <a:t>ta</a:t>
            </a:r>
            <a:r>
              <a:rPr lang="en-US" dirty="0"/>
              <a:t> </a:t>
            </a:r>
            <a:r>
              <a:rPr lang="en-US" dirty="0" err="1"/>
              <a:t>phải</a:t>
            </a:r>
            <a:r>
              <a:rPr lang="en-US" dirty="0"/>
              <a:t> </a:t>
            </a:r>
            <a:r>
              <a:rPr lang="en-US" dirty="0" err="1"/>
              <a:t>thực</a:t>
            </a:r>
            <a:r>
              <a:rPr lang="en-US" dirty="0"/>
              <a:t> </a:t>
            </a:r>
            <a:r>
              <a:rPr lang="en-US" dirty="0" err="1"/>
              <a:t>hiện</a:t>
            </a:r>
            <a:r>
              <a:rPr lang="en-US" dirty="0"/>
              <a:t> </a:t>
            </a:r>
            <a:r>
              <a:rPr lang="en-US" dirty="0" err="1"/>
              <a:t>công</a:t>
            </a:r>
            <a:r>
              <a:rPr lang="en-US" dirty="0"/>
              <a:t> </a:t>
            </a:r>
            <a:r>
              <a:rPr lang="en-US" dirty="0" err="1"/>
              <a:t>là</a:t>
            </a:r>
            <a:r>
              <a:rPr lang="en-US" dirty="0"/>
              <a:t> 3600J. </a:t>
            </a:r>
            <a:r>
              <a:rPr lang="en-US" dirty="0" err="1"/>
              <a:t>Biết</a:t>
            </a:r>
            <a:r>
              <a:rPr lang="en-US" dirty="0"/>
              <a:t> </a:t>
            </a:r>
            <a:r>
              <a:rPr lang="en-US" dirty="0" err="1"/>
              <a:t>hiệu</a:t>
            </a:r>
            <a:r>
              <a:rPr lang="en-US" dirty="0"/>
              <a:t> </a:t>
            </a:r>
            <a:r>
              <a:rPr lang="en-US" dirty="0" err="1"/>
              <a:t>suất</a:t>
            </a:r>
            <a:r>
              <a:rPr lang="en-US" dirty="0"/>
              <a:t> </a:t>
            </a:r>
            <a:r>
              <a:rPr lang="en-US" dirty="0" err="1"/>
              <a:t>mặt</a:t>
            </a:r>
            <a:r>
              <a:rPr lang="en-US" dirty="0"/>
              <a:t> </a:t>
            </a:r>
            <a:r>
              <a:rPr lang="en-US" dirty="0" err="1"/>
              <a:t>phẳng</a:t>
            </a:r>
            <a:r>
              <a:rPr lang="en-US" dirty="0"/>
              <a:t> </a:t>
            </a:r>
            <a:r>
              <a:rPr lang="en-US" dirty="0" err="1"/>
              <a:t>nghiêng</a:t>
            </a:r>
            <a:r>
              <a:rPr lang="en-US" dirty="0"/>
              <a:t> </a:t>
            </a:r>
            <a:r>
              <a:rPr lang="en-US" dirty="0" err="1"/>
              <a:t>là</a:t>
            </a:r>
            <a:r>
              <a:rPr lang="en-US" dirty="0"/>
              <a:t> 0,75, </a:t>
            </a:r>
            <a:r>
              <a:rPr lang="en-US" dirty="0" err="1"/>
              <a:t>chiều</a:t>
            </a:r>
            <a:r>
              <a:rPr lang="en-US" dirty="0"/>
              <a:t> </a:t>
            </a:r>
            <a:r>
              <a:rPr lang="en-US" dirty="0" err="1"/>
              <a:t>dài</a:t>
            </a:r>
            <a:r>
              <a:rPr lang="en-US" dirty="0"/>
              <a:t> </a:t>
            </a:r>
            <a:r>
              <a:rPr lang="en-US" dirty="0" err="1"/>
              <a:t>mặt</a:t>
            </a:r>
            <a:r>
              <a:rPr lang="en-US" dirty="0"/>
              <a:t> </a:t>
            </a:r>
            <a:r>
              <a:rPr lang="en-US" dirty="0" err="1"/>
              <a:t>phẳng</a:t>
            </a:r>
            <a:r>
              <a:rPr lang="en-US" dirty="0"/>
              <a:t> </a:t>
            </a:r>
            <a:r>
              <a:rPr lang="en-US" dirty="0" err="1"/>
              <a:t>nghiêng</a:t>
            </a:r>
            <a:r>
              <a:rPr lang="en-US" dirty="0"/>
              <a:t> </a:t>
            </a:r>
            <a:r>
              <a:rPr lang="en-US" dirty="0" err="1"/>
              <a:t>là</a:t>
            </a:r>
            <a:r>
              <a:rPr lang="en-US" dirty="0"/>
              <a:t> 24m.</a:t>
            </a:r>
          </a:p>
          <a:p>
            <a:r>
              <a:rPr lang="en-US" dirty="0"/>
              <a:t>      a. </a:t>
            </a:r>
            <a:r>
              <a:rPr lang="en-US" dirty="0" err="1"/>
              <a:t>Tính</a:t>
            </a:r>
            <a:r>
              <a:rPr lang="en-US" dirty="0"/>
              <a:t> </a:t>
            </a:r>
            <a:r>
              <a:rPr lang="en-US" dirty="0" err="1"/>
              <a:t>trọng</a:t>
            </a:r>
            <a:r>
              <a:rPr lang="en-US" dirty="0"/>
              <a:t> </a:t>
            </a:r>
            <a:r>
              <a:rPr lang="en-US" dirty="0" err="1"/>
              <a:t>lượng</a:t>
            </a:r>
            <a:r>
              <a:rPr lang="en-US" dirty="0"/>
              <a:t> </a:t>
            </a:r>
            <a:r>
              <a:rPr lang="en-US" dirty="0" err="1"/>
              <a:t>của</a:t>
            </a:r>
            <a:r>
              <a:rPr lang="en-US" dirty="0"/>
              <a:t> </a:t>
            </a:r>
            <a:r>
              <a:rPr lang="en-US" dirty="0" err="1"/>
              <a:t>vật</a:t>
            </a:r>
            <a:endParaRPr lang="en-US" dirty="0"/>
          </a:p>
          <a:p>
            <a:r>
              <a:rPr lang="en-US" dirty="0"/>
              <a:t>      b. </a:t>
            </a:r>
            <a:r>
              <a:rPr lang="en-US" dirty="0" err="1"/>
              <a:t>Tính</a:t>
            </a:r>
            <a:r>
              <a:rPr lang="en-US" dirty="0"/>
              <a:t> </a:t>
            </a:r>
            <a:r>
              <a:rPr lang="en-US" dirty="0" err="1"/>
              <a:t>công</a:t>
            </a:r>
            <a:r>
              <a:rPr lang="en-US" dirty="0"/>
              <a:t> </a:t>
            </a:r>
            <a:r>
              <a:rPr lang="en-US" dirty="0" err="1"/>
              <a:t>để</a:t>
            </a:r>
            <a:r>
              <a:rPr lang="en-US" dirty="0"/>
              <a:t> </a:t>
            </a:r>
            <a:r>
              <a:rPr lang="en-US" dirty="0" err="1"/>
              <a:t>thắng</a:t>
            </a:r>
            <a:r>
              <a:rPr lang="en-US" dirty="0"/>
              <a:t> </a:t>
            </a:r>
            <a:r>
              <a:rPr lang="en-US" dirty="0" err="1"/>
              <a:t>lực</a:t>
            </a:r>
            <a:r>
              <a:rPr lang="en-US" dirty="0"/>
              <a:t> ma </a:t>
            </a:r>
            <a:r>
              <a:rPr lang="en-US" dirty="0" err="1"/>
              <a:t>sát</a:t>
            </a:r>
            <a:r>
              <a:rPr lang="en-US" dirty="0"/>
              <a:t> </a:t>
            </a:r>
            <a:r>
              <a:rPr lang="en-US" dirty="0" err="1"/>
              <a:t>khi</a:t>
            </a:r>
            <a:r>
              <a:rPr lang="en-US" dirty="0"/>
              <a:t> </a:t>
            </a:r>
            <a:r>
              <a:rPr lang="en-US" dirty="0" err="1"/>
              <a:t>kéo</a:t>
            </a:r>
            <a:r>
              <a:rPr lang="en-US" dirty="0"/>
              <a:t> </a:t>
            </a:r>
            <a:r>
              <a:rPr lang="en-US" dirty="0" err="1"/>
              <a:t>vật</a:t>
            </a:r>
            <a:r>
              <a:rPr lang="en-US" dirty="0"/>
              <a:t> </a:t>
            </a:r>
            <a:r>
              <a:rPr lang="en-US" dirty="0" err="1"/>
              <a:t>lên</a:t>
            </a:r>
            <a:r>
              <a:rPr lang="en-US" dirty="0"/>
              <a:t>.</a:t>
            </a:r>
          </a:p>
          <a:p>
            <a:r>
              <a:rPr lang="en-US" dirty="0"/>
              <a:t>      c. </a:t>
            </a:r>
            <a:r>
              <a:rPr lang="en-US" dirty="0" err="1"/>
              <a:t>Tìm</a:t>
            </a:r>
            <a:r>
              <a:rPr lang="en-US" dirty="0"/>
              <a:t> </a:t>
            </a:r>
            <a:r>
              <a:rPr lang="en-US" dirty="0" err="1"/>
              <a:t>độ</a:t>
            </a:r>
            <a:r>
              <a:rPr lang="en-US" dirty="0"/>
              <a:t> </a:t>
            </a:r>
            <a:r>
              <a:rPr lang="en-US" dirty="0" err="1"/>
              <a:t>lớn</a:t>
            </a:r>
            <a:r>
              <a:rPr lang="en-US" dirty="0"/>
              <a:t> </a:t>
            </a:r>
            <a:r>
              <a:rPr lang="en-US" dirty="0" err="1"/>
              <a:t>của</a:t>
            </a:r>
            <a:r>
              <a:rPr lang="en-US" dirty="0"/>
              <a:t> </a:t>
            </a:r>
            <a:r>
              <a:rPr lang="en-US" dirty="0" err="1"/>
              <a:t>lực</a:t>
            </a:r>
            <a:r>
              <a:rPr lang="en-US" dirty="0"/>
              <a:t> ma </a:t>
            </a:r>
            <a:r>
              <a:rPr lang="en-US" dirty="0" err="1"/>
              <a:t>sát</a:t>
            </a:r>
            <a:r>
              <a:rPr lang="en-US" dirty="0"/>
              <a:t> </a:t>
            </a:r>
            <a:r>
              <a:rPr lang="en-US" dirty="0" err="1"/>
              <a:t>đó</a:t>
            </a:r>
            <a:r>
              <a:rPr lang="en-US" dirty="0"/>
              <a:t>.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err="1" smtClean="0"/>
              <a:t>Bài</a:t>
            </a:r>
            <a:r>
              <a:rPr lang="en-US" b="1" dirty="0" smtClean="0"/>
              <a:t> 1.</a:t>
            </a:r>
            <a:endParaRPr lang="en-US" dirty="0"/>
          </a:p>
        </p:txBody>
      </p:sp>
      <p:sp>
        <p:nvSpPr>
          <p:cNvPr id="3" name="Content Placeholder 2"/>
          <p:cNvSpPr>
            <a:spLocks noGrp="1"/>
          </p:cNvSpPr>
          <p:nvPr>
            <p:ph idx="1"/>
          </p:nvPr>
        </p:nvSpPr>
        <p:spPr>
          <a:xfrm>
            <a:off x="457200" y="4038600"/>
            <a:ext cx="8229600" cy="1981200"/>
          </a:xfrm>
        </p:spPr>
        <p:txBody>
          <a:bodyPr/>
          <a:lstStyle/>
          <a:p>
            <a:r>
              <a:rPr lang="en-US" dirty="0" err="1" smtClean="0"/>
              <a:t>Độ</a:t>
            </a:r>
            <a:r>
              <a:rPr lang="en-US" dirty="0" smtClean="0"/>
              <a:t> </a:t>
            </a:r>
            <a:r>
              <a:rPr lang="en-US" dirty="0" err="1"/>
              <a:t>lớn</a:t>
            </a:r>
            <a:r>
              <a:rPr lang="en-US" dirty="0"/>
              <a:t> </a:t>
            </a:r>
            <a:r>
              <a:rPr lang="en-US" dirty="0" err="1"/>
              <a:t>lực</a:t>
            </a:r>
            <a:r>
              <a:rPr lang="en-US" dirty="0"/>
              <a:t> ma </a:t>
            </a:r>
            <a:r>
              <a:rPr lang="en-US" dirty="0" err="1"/>
              <a:t>sát</a:t>
            </a:r>
            <a:r>
              <a:rPr lang="en-US" dirty="0"/>
              <a:t> </a:t>
            </a:r>
          </a:p>
          <a:p>
            <a:endParaRPr lang="en-US" dirty="0"/>
          </a:p>
        </p:txBody>
      </p:sp>
      <p:graphicFrame>
        <p:nvGraphicFramePr>
          <p:cNvPr id="3077" name="Object 5"/>
          <p:cNvGraphicFramePr>
            <a:graphicFrameLocks noChangeAspect="1"/>
          </p:cNvGraphicFramePr>
          <p:nvPr/>
        </p:nvGraphicFramePr>
        <p:xfrm>
          <a:off x="1066800" y="4648200"/>
          <a:ext cx="3505200" cy="955964"/>
        </p:xfrm>
        <a:graphic>
          <a:graphicData uri="http://schemas.openxmlformats.org/presentationml/2006/ole">
            <p:oleObj spid="_x0000_s3077" name="Equation" r:id="rId3" imgW="1536480" imgH="419040" progId="">
              <p:embed/>
            </p:oleObj>
          </a:graphicData>
        </a:graphic>
      </p:graphicFrame>
      <p:sp>
        <p:nvSpPr>
          <p:cNvPr id="8"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1" name="Content Placeholder 2"/>
          <p:cNvSpPr txBox="1">
            <a:spLocks/>
          </p:cNvSpPr>
          <p:nvPr/>
        </p:nvSpPr>
        <p:spPr>
          <a:xfrm>
            <a:off x="381000" y="914400"/>
            <a:ext cx="8229600" cy="1371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Trọng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lượng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của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vật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là</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Content Placeholder 2"/>
          <p:cNvSpPr txBox="1">
            <a:spLocks/>
          </p:cNvSpPr>
          <p:nvPr/>
        </p:nvSpPr>
        <p:spPr>
          <a:xfrm>
            <a:off x="228600" y="2133600"/>
            <a:ext cx="8229600" cy="12493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Công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có</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ích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là</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079" name="Object 7"/>
          <p:cNvGraphicFramePr>
            <a:graphicFrameLocks noChangeAspect="1"/>
          </p:cNvGraphicFramePr>
          <p:nvPr/>
        </p:nvGraphicFramePr>
        <p:xfrm>
          <a:off x="1066800" y="2590800"/>
          <a:ext cx="4445000" cy="536575"/>
        </p:xfrm>
        <a:graphic>
          <a:graphicData uri="http://schemas.openxmlformats.org/presentationml/2006/ole">
            <p:oleObj spid="_x0000_s3079" name="Equation" r:id="rId4" imgW="1866600" imgH="228600" progId="">
              <p:embed/>
            </p:oleObj>
          </a:graphicData>
        </a:graphic>
      </p:graphicFrame>
      <p:sp>
        <p:nvSpPr>
          <p:cNvPr id="15" name="Content Placeholder 2"/>
          <p:cNvSpPr txBox="1">
            <a:spLocks/>
          </p:cNvSpPr>
          <p:nvPr/>
        </p:nvSpPr>
        <p:spPr>
          <a:xfrm>
            <a:off x="304800" y="2971800"/>
            <a:ext cx="8229600" cy="12954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Công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để</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thắng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ma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sát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là</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3080" name="Object 8"/>
          <p:cNvGraphicFramePr>
            <a:graphicFrameLocks noChangeAspect="1"/>
          </p:cNvGraphicFramePr>
          <p:nvPr/>
        </p:nvGraphicFramePr>
        <p:xfrm>
          <a:off x="838200" y="3657600"/>
          <a:ext cx="4800600" cy="533400"/>
        </p:xfrm>
        <a:graphic>
          <a:graphicData uri="http://schemas.openxmlformats.org/presentationml/2006/ole">
            <p:oleObj spid="_x0000_s3080" name="Equation" r:id="rId5" imgW="2171520" imgH="241200" progId="">
              <p:embed/>
            </p:oleObj>
          </a:graphicData>
        </a:graphic>
      </p:graphicFrame>
      <p:graphicFrame>
        <p:nvGraphicFramePr>
          <p:cNvPr id="3081" name="Object 9"/>
          <p:cNvGraphicFramePr>
            <a:graphicFrameLocks noChangeAspect="1"/>
          </p:cNvGraphicFramePr>
          <p:nvPr/>
        </p:nvGraphicFramePr>
        <p:xfrm>
          <a:off x="1066800" y="1447800"/>
          <a:ext cx="5181600" cy="609600"/>
        </p:xfrm>
        <a:graphic>
          <a:graphicData uri="http://schemas.openxmlformats.org/presentationml/2006/ole">
            <p:oleObj spid="_x0000_s3081" name="Equation" r:id="rId6" imgW="3073320" imgH="41904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
                                        </p:tgtEl>
                                        <p:attrNameLst>
                                          <p:attrName>style.visibility</p:attrName>
                                        </p:attrNameLst>
                                      </p:cBhvr>
                                      <p:to>
                                        <p:strVal val="visible"/>
                                      </p:to>
                                    </p:set>
                                    <p:anim calcmode="discrete" valueType="clr">
                                      <p:cBhvr override="childStyle">
                                        <p:cTn id="7"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
                                        </p:tgtEl>
                                        <p:attrNameLst>
                                          <p:attrName>fillcolor</p:attrName>
                                        </p:attrNameLst>
                                      </p:cBhvr>
                                      <p:tavLst>
                                        <p:tav tm="0">
                                          <p:val>
                                            <p:clrVal>
                                              <a:schemeClr val="accent2"/>
                                            </p:clrVal>
                                          </p:val>
                                        </p:tav>
                                        <p:tav tm="50000">
                                          <p:val>
                                            <p:clrVal>
                                              <a:schemeClr val="hlink"/>
                                            </p:clrVal>
                                          </p:val>
                                        </p:tav>
                                      </p:tavLst>
                                    </p:anim>
                                    <p:set>
                                      <p:cBhvr>
                                        <p:cTn id="9" dur="80"/>
                                        <p:tgtEl>
                                          <p:spTgt spid="11"/>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1" nodeType="clickEffect">
                                  <p:stCondLst>
                                    <p:cond delay="0"/>
                                  </p:stCondLst>
                                  <p:iterate type="lt">
                                    <p:tmPct val="0"/>
                                  </p:iterate>
                                  <p:childTnLst>
                                    <p:set>
                                      <p:cBhvr>
                                        <p:cTn id="13" dur="1" fill="hold">
                                          <p:stCondLst>
                                            <p:cond delay="0"/>
                                          </p:stCondLst>
                                        </p:cTn>
                                        <p:tgtEl>
                                          <p:spTgt spid="11"/>
                                        </p:tgtEl>
                                        <p:attrNameLst>
                                          <p:attrName>style.visibility</p:attrName>
                                        </p:attrNameLst>
                                      </p:cBhvr>
                                      <p:to>
                                        <p:strVal val="visible"/>
                                      </p:to>
                                    </p:set>
                                    <p:animEffect transition="in" filter="checkerboard(across)">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checkerboard(across)">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079"/>
                                        </p:tgtEl>
                                        <p:attrNameLst>
                                          <p:attrName>style.visibility</p:attrName>
                                        </p:attrNameLst>
                                      </p:cBhvr>
                                      <p:to>
                                        <p:strVal val="visible"/>
                                      </p:to>
                                    </p:set>
                                    <p:animEffect transition="in" filter="checkerboard(across)">
                                      <p:cBhvr>
                                        <p:cTn id="24" dur="500"/>
                                        <p:tgtEl>
                                          <p:spTgt spid="3079"/>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checkerboard(across)">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nodeType="clickEffect">
                                  <p:stCondLst>
                                    <p:cond delay="0"/>
                                  </p:stCondLst>
                                  <p:childTnLst>
                                    <p:set>
                                      <p:cBhvr>
                                        <p:cTn id="33" dur="1" fill="hold">
                                          <p:stCondLst>
                                            <p:cond delay="0"/>
                                          </p:stCondLst>
                                        </p:cTn>
                                        <p:tgtEl>
                                          <p:spTgt spid="3080"/>
                                        </p:tgtEl>
                                        <p:attrNameLst>
                                          <p:attrName>style.visibility</p:attrName>
                                        </p:attrNameLst>
                                      </p:cBhvr>
                                      <p:to>
                                        <p:strVal val="visible"/>
                                      </p:to>
                                    </p:set>
                                    <p:animEffect transition="in" filter="checkerboard(across)">
                                      <p:cBhvr>
                                        <p:cTn id="34" dur="500"/>
                                        <p:tgtEl>
                                          <p:spTgt spid="3080"/>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animEffect transition="in" filter="checkerboard(across)">
                                      <p:cBhvr>
                                        <p:cTn id="39" dur="500"/>
                                        <p:tgtEl>
                                          <p:spTgt spid="3">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nodeType="clickEffect">
                                  <p:stCondLst>
                                    <p:cond delay="0"/>
                                  </p:stCondLst>
                                  <p:childTnLst>
                                    <p:set>
                                      <p:cBhvr>
                                        <p:cTn id="43" dur="1" fill="hold">
                                          <p:stCondLst>
                                            <p:cond delay="0"/>
                                          </p:stCondLst>
                                        </p:cTn>
                                        <p:tgtEl>
                                          <p:spTgt spid="3077"/>
                                        </p:tgtEl>
                                        <p:attrNameLst>
                                          <p:attrName>style.visibility</p:attrName>
                                        </p:attrNameLst>
                                      </p:cBhvr>
                                      <p:to>
                                        <p:strVal val="visible"/>
                                      </p:to>
                                    </p:set>
                                    <p:animEffect transition="in" filter="checkerboard(across)">
                                      <p:cBhvr>
                                        <p:cTn id="44" dur="5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1" grpId="1"/>
      <p:bldP spid="13"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Bài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a:t>
            </a:r>
            <a:endParaRPr lang="en-US" dirty="0"/>
          </a:p>
        </p:txBody>
      </p:sp>
      <p:sp>
        <p:nvSpPr>
          <p:cNvPr id="4097" name="Rectangle 1"/>
          <p:cNvSpPr>
            <a:spLocks noGrp="1" noChangeArrowheads="1"/>
          </p:cNvSpPr>
          <p:nvPr>
            <p:ph idx="1"/>
          </p:nvPr>
        </p:nvSpPr>
        <p:spPr bwMode="auto">
          <a:xfrm>
            <a:off x="609600" y="1143000"/>
            <a:ext cx="7696199"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en-US" sz="24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Bài</a:t>
            </a: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Để</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kéo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đều</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một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vật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có</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khối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lượng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 = 60 kg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lên</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cao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 = 5 m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người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dùng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một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trong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cách</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sau</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None/>
              <a:tabLst>
                <a:tab pos="4572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Dùng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hệ</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thống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gồm</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ròng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rọc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cố</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định</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và</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ròng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rọc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thấy</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lực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kéo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dây</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nâng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vật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lên</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là</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a:t>
            </a:r>
            <a:r>
              <a:rPr kumimoji="0" lang="en-US" sz="2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360 N.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Hãy</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tính</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Hiệu</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suất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của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hệ</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thống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Khối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lượng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của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ròng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rọc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biết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phí</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để</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nâng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ròng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rọc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động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bằng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¼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phí</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tổng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cộng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do ma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sát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None/>
              <a:tabLst>
                <a:tab pos="457200" algn="l"/>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Dùng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mặt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phẳng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nghiêng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dài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 = 12 m.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Lực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kéo</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vật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lúc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là</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320N .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Tính</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lực</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sát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giữa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vật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với</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mặt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phẳng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nghiêng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và</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hiệu</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suất</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của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hệ</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Bài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a:t>
            </a:r>
            <a:endParaRPr lang="en-US" dirty="0"/>
          </a:p>
        </p:txBody>
      </p:sp>
      <p:sp>
        <p:nvSpPr>
          <p:cNvPr id="3" name="Content Placeholder 2"/>
          <p:cNvSpPr>
            <a:spLocks noGrp="1"/>
          </p:cNvSpPr>
          <p:nvPr>
            <p:ph idx="1"/>
          </p:nvPr>
        </p:nvSpPr>
        <p:spPr>
          <a:xfrm>
            <a:off x="914400" y="4495800"/>
            <a:ext cx="8229600" cy="1600200"/>
          </a:xfrm>
        </p:spPr>
        <p:txBody>
          <a:bodyPr>
            <a:noAutofit/>
          </a:bodyPr>
          <a:lstStyle/>
          <a:p>
            <a:pPr>
              <a:buNone/>
            </a:pPr>
            <a:r>
              <a:rPr lang="en-US" sz="2400" dirty="0" err="1" smtClean="0"/>
              <a:t>A</a:t>
            </a:r>
            <a:r>
              <a:rPr lang="en-US" sz="2400" baseline="-25000" dirty="0" err="1" smtClean="0"/>
              <a:t>rr</a:t>
            </a:r>
            <a:r>
              <a:rPr lang="en-US" sz="2400" baseline="-25000" dirty="0" smtClean="0"/>
              <a:t> </a:t>
            </a:r>
            <a:r>
              <a:rPr lang="en-US" sz="2400" dirty="0" smtClean="0"/>
              <a:t> </a:t>
            </a:r>
            <a:r>
              <a:rPr lang="en-US" sz="2400" baseline="-25000" dirty="0" smtClean="0"/>
              <a:t> =</a:t>
            </a:r>
            <a:r>
              <a:rPr lang="en-US" sz="2400" dirty="0" smtClean="0"/>
              <a:t> 600:5 = </a:t>
            </a:r>
            <a:r>
              <a:rPr lang="en-US" sz="2400" dirty="0" smtClean="0"/>
              <a:t>120(J)</a:t>
            </a:r>
            <a:endParaRPr lang="en-US" sz="2400" dirty="0" smtClean="0"/>
          </a:p>
          <a:p>
            <a:pPr>
              <a:buNone/>
            </a:pPr>
            <a:r>
              <a:rPr lang="en-US" sz="2400" dirty="0" smtClean="0"/>
              <a:t>P</a:t>
            </a:r>
            <a:r>
              <a:rPr lang="en-US" sz="2400" baseline="-25000" dirty="0" smtClean="0"/>
              <a:t>RR </a:t>
            </a:r>
            <a:r>
              <a:rPr lang="en-US" sz="2400" dirty="0" smtClean="0"/>
              <a:t> </a:t>
            </a:r>
            <a:r>
              <a:rPr lang="en-US" sz="2400" baseline="-25000" dirty="0" smtClean="0"/>
              <a:t>=</a:t>
            </a:r>
            <a:r>
              <a:rPr lang="en-US" sz="2400" dirty="0" smtClean="0"/>
              <a:t> </a:t>
            </a:r>
            <a:r>
              <a:rPr lang="en-US" sz="2400" dirty="0" smtClean="0"/>
              <a:t>120/5=24N</a:t>
            </a:r>
          </a:p>
          <a:p>
            <a:pPr>
              <a:buNone/>
            </a:pPr>
            <a:r>
              <a:rPr lang="en-US" sz="2400" dirty="0" err="1" smtClean="0"/>
              <a:t>m</a:t>
            </a:r>
            <a:r>
              <a:rPr lang="en-US" sz="2400" baseline="-25000" dirty="0" err="1" smtClean="0"/>
              <a:t>rr</a:t>
            </a:r>
            <a:r>
              <a:rPr lang="en-US" sz="2400" baseline="-25000" dirty="0" smtClean="0"/>
              <a:t> =</a:t>
            </a:r>
            <a:r>
              <a:rPr lang="en-US" sz="2400" dirty="0" smtClean="0"/>
              <a:t> 2,4 kg</a:t>
            </a:r>
            <a:endParaRPr lang="en-US" sz="2400" dirty="0"/>
          </a:p>
          <a:p>
            <a:endParaRPr lang="en-US" sz="2400" dirty="0"/>
          </a:p>
        </p:txBody>
      </p:sp>
      <p:sp>
        <p:nvSpPr>
          <p:cNvPr id="4" name="Title 1"/>
          <p:cNvSpPr txBox="1">
            <a:spLocks/>
          </p:cNvSpPr>
          <p:nvPr/>
        </p:nvSpPr>
        <p:spPr>
          <a:xfrm>
            <a:off x="609600" y="609600"/>
            <a:ext cx="8229600" cy="258762"/>
          </a:xfrm>
          <a:prstGeom prst="rect">
            <a:avLst/>
          </a:prstGeom>
        </p:spPr>
        <p:txBody>
          <a:bodyPr vert="horz" lIns="91440" tIns="45720" rIns="91440" bIns="45720" rtlCol="0" anchor="ctr">
            <a:normAutofit fontScale="3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Rectangle 4"/>
          <p:cNvSpPr/>
          <p:nvPr/>
        </p:nvSpPr>
        <p:spPr>
          <a:xfrm>
            <a:off x="685800" y="685800"/>
            <a:ext cx="6248400" cy="830997"/>
          </a:xfrm>
          <a:prstGeom prst="rect">
            <a:avLst/>
          </a:prstGeom>
        </p:spPr>
        <p:txBody>
          <a:bodyPr wrap="square">
            <a:spAutoFit/>
          </a:bodyPr>
          <a:lstStyle/>
          <a:p>
            <a:pPr>
              <a:buNone/>
            </a:pPr>
            <a:r>
              <a:rPr lang="en-US" sz="2400" b="1" dirty="0" smtClean="0"/>
              <a:t>1) </a:t>
            </a:r>
            <a:r>
              <a:rPr lang="en-US" sz="2400" b="1" dirty="0" err="1" smtClean="0"/>
              <a:t>Công</a:t>
            </a:r>
            <a:r>
              <a:rPr lang="en-US" sz="2400" b="1" dirty="0" smtClean="0"/>
              <a:t> </a:t>
            </a:r>
            <a:r>
              <a:rPr lang="en-US" sz="2400" b="1" dirty="0" err="1" smtClean="0"/>
              <a:t>có</a:t>
            </a:r>
            <a:r>
              <a:rPr lang="en-US" sz="2400" b="1" dirty="0" smtClean="0"/>
              <a:t> </a:t>
            </a:r>
            <a:r>
              <a:rPr lang="en-US" sz="2400" b="1" dirty="0" err="1" smtClean="0"/>
              <a:t>ích</a:t>
            </a:r>
            <a:r>
              <a:rPr lang="en-US" sz="2400" b="1" dirty="0" smtClean="0"/>
              <a:t> </a:t>
            </a:r>
            <a:r>
              <a:rPr lang="en-US" sz="2400" b="1" dirty="0" err="1" smtClean="0"/>
              <a:t>đưa</a:t>
            </a:r>
            <a:r>
              <a:rPr lang="en-US" sz="2400" b="1" dirty="0" smtClean="0"/>
              <a:t> </a:t>
            </a:r>
            <a:r>
              <a:rPr lang="en-US" sz="2400" b="1" dirty="0" err="1" smtClean="0"/>
              <a:t>vật</a:t>
            </a:r>
            <a:r>
              <a:rPr lang="en-US" sz="2400" b="1" dirty="0" smtClean="0"/>
              <a:t> </a:t>
            </a:r>
            <a:r>
              <a:rPr lang="en-US" sz="2400" b="1" dirty="0" err="1" smtClean="0"/>
              <a:t>lên</a:t>
            </a:r>
            <a:r>
              <a:rPr lang="en-US" sz="2400" b="1" dirty="0" smtClean="0"/>
              <a:t> </a:t>
            </a:r>
            <a:r>
              <a:rPr lang="en-US" sz="2400" b="1" dirty="0" err="1" smtClean="0"/>
              <a:t>cao</a:t>
            </a:r>
            <a:r>
              <a:rPr lang="en-US" sz="2400" b="1" dirty="0" smtClean="0"/>
              <a:t> 5 m </a:t>
            </a:r>
            <a:r>
              <a:rPr lang="en-US" sz="2400" b="1" dirty="0" err="1" smtClean="0"/>
              <a:t>là</a:t>
            </a:r>
            <a:r>
              <a:rPr lang="en-US" sz="2400" b="1" dirty="0" smtClean="0"/>
              <a:t>: </a:t>
            </a:r>
          </a:p>
          <a:p>
            <a:pPr>
              <a:buNone/>
            </a:pPr>
            <a:r>
              <a:rPr lang="en-US" sz="2400" dirty="0" smtClean="0"/>
              <a:t>           A = </a:t>
            </a:r>
            <a:r>
              <a:rPr lang="en-US" sz="2400" dirty="0" err="1" smtClean="0"/>
              <a:t>P.h</a:t>
            </a:r>
            <a:r>
              <a:rPr lang="en-US" sz="2400" dirty="0" smtClean="0"/>
              <a:t> = 10.m.h = 10.60.5 = 3000 (J)</a:t>
            </a:r>
            <a:endParaRPr lang="en-US" sz="2400" dirty="0"/>
          </a:p>
        </p:txBody>
      </p:sp>
      <p:sp>
        <p:nvSpPr>
          <p:cNvPr id="6" name="Rectangle 5"/>
          <p:cNvSpPr/>
          <p:nvPr/>
        </p:nvSpPr>
        <p:spPr>
          <a:xfrm>
            <a:off x="914400" y="1524000"/>
            <a:ext cx="8229600" cy="1200329"/>
          </a:xfrm>
          <a:prstGeom prst="rect">
            <a:avLst/>
          </a:prstGeom>
        </p:spPr>
        <p:txBody>
          <a:bodyPr wrap="square">
            <a:spAutoFit/>
          </a:bodyPr>
          <a:lstStyle/>
          <a:p>
            <a:pPr>
              <a:buNone/>
            </a:pPr>
            <a:r>
              <a:rPr lang="en-US" sz="2400" dirty="0" err="1" smtClean="0"/>
              <a:t>Khi</a:t>
            </a:r>
            <a:r>
              <a:rPr lang="en-US" sz="2400" dirty="0" smtClean="0"/>
              <a:t> </a:t>
            </a:r>
            <a:r>
              <a:rPr lang="en-US" sz="2400" dirty="0" err="1" smtClean="0"/>
              <a:t>dùng</a:t>
            </a:r>
            <a:r>
              <a:rPr lang="en-US" sz="2400" dirty="0" smtClean="0"/>
              <a:t> </a:t>
            </a:r>
            <a:r>
              <a:rPr lang="en-US" sz="2400" dirty="0" err="1" smtClean="0"/>
              <a:t>ròng</a:t>
            </a:r>
            <a:r>
              <a:rPr lang="en-US" sz="2400" dirty="0" smtClean="0"/>
              <a:t> </a:t>
            </a:r>
            <a:r>
              <a:rPr lang="en-US" sz="2400" dirty="0" err="1" smtClean="0"/>
              <a:t>rọc</a:t>
            </a:r>
            <a:r>
              <a:rPr lang="en-US" sz="2400" dirty="0" smtClean="0"/>
              <a:t> </a:t>
            </a:r>
            <a:r>
              <a:rPr lang="en-US" sz="2400" dirty="0" err="1" smtClean="0"/>
              <a:t>động</a:t>
            </a:r>
            <a:r>
              <a:rPr lang="en-US" sz="2400" dirty="0" smtClean="0"/>
              <a:t> </a:t>
            </a:r>
            <a:r>
              <a:rPr lang="en-US" sz="2400" dirty="0" err="1" smtClean="0"/>
              <a:t>vật</a:t>
            </a:r>
            <a:r>
              <a:rPr lang="en-US" sz="2400" dirty="0" smtClean="0"/>
              <a:t> </a:t>
            </a:r>
            <a:r>
              <a:rPr lang="en-US" sz="2400" dirty="0" err="1" smtClean="0"/>
              <a:t>lên</a:t>
            </a:r>
            <a:r>
              <a:rPr lang="en-US" sz="2400" dirty="0" smtClean="0"/>
              <a:t> </a:t>
            </a:r>
            <a:r>
              <a:rPr lang="en-US" sz="2400" dirty="0" err="1" smtClean="0"/>
              <a:t>cao</a:t>
            </a:r>
            <a:r>
              <a:rPr lang="en-US" sz="2400" dirty="0" smtClean="0"/>
              <a:t> </a:t>
            </a:r>
            <a:r>
              <a:rPr lang="en-US" sz="2400" dirty="0" err="1" smtClean="0"/>
              <a:t>một</a:t>
            </a:r>
            <a:r>
              <a:rPr lang="en-US" sz="2400" dirty="0" smtClean="0"/>
              <a:t> </a:t>
            </a:r>
            <a:r>
              <a:rPr lang="en-US" sz="2400" dirty="0" err="1" smtClean="0"/>
              <a:t>đoạn</a:t>
            </a:r>
            <a:r>
              <a:rPr lang="en-US" sz="2400" dirty="0" smtClean="0"/>
              <a:t> </a:t>
            </a:r>
            <a:r>
              <a:rPr lang="en-US" sz="2400" dirty="0" err="1" smtClean="0"/>
              <a:t>thì</a:t>
            </a:r>
            <a:r>
              <a:rPr lang="en-US" sz="2400" dirty="0" smtClean="0"/>
              <a:t> </a:t>
            </a:r>
            <a:r>
              <a:rPr lang="en-US" sz="2400" dirty="0" err="1" smtClean="0"/>
              <a:t>dây</a:t>
            </a:r>
            <a:r>
              <a:rPr lang="en-US" sz="2400" dirty="0" smtClean="0"/>
              <a:t> </a:t>
            </a:r>
            <a:r>
              <a:rPr lang="en-US" sz="2400" dirty="0" err="1" smtClean="0"/>
              <a:t>kéo</a:t>
            </a:r>
            <a:r>
              <a:rPr lang="en-US" sz="2400" dirty="0" smtClean="0"/>
              <a:t> </a:t>
            </a:r>
            <a:r>
              <a:rPr lang="en-US" sz="2400" dirty="0" err="1" smtClean="0"/>
              <a:t>phải</a:t>
            </a:r>
            <a:r>
              <a:rPr lang="en-US" sz="2400" dirty="0" smtClean="0"/>
              <a:t> </a:t>
            </a:r>
            <a:r>
              <a:rPr lang="en-US" sz="2400" dirty="0" err="1" smtClean="0"/>
              <a:t>đi</a:t>
            </a:r>
            <a:r>
              <a:rPr lang="en-US" sz="2400" dirty="0" smtClean="0"/>
              <a:t> </a:t>
            </a:r>
            <a:r>
              <a:rPr lang="en-US" sz="2400" dirty="0" err="1" smtClean="0"/>
              <a:t>một</a:t>
            </a:r>
            <a:r>
              <a:rPr lang="en-US" sz="2400" dirty="0" smtClean="0"/>
              <a:t> </a:t>
            </a:r>
            <a:r>
              <a:rPr lang="en-US" sz="2400" dirty="0" err="1" smtClean="0"/>
              <a:t>đoạn</a:t>
            </a:r>
            <a:r>
              <a:rPr lang="en-US" sz="2400" dirty="0" smtClean="0"/>
              <a:t> s =2 h = 2.5  =10 m </a:t>
            </a:r>
          </a:p>
          <a:p>
            <a:pPr>
              <a:buNone/>
            </a:pPr>
            <a:r>
              <a:rPr lang="en-US" sz="2400" b="1" dirty="0" err="1" smtClean="0"/>
              <a:t>Vậy</a:t>
            </a:r>
            <a:r>
              <a:rPr lang="en-US" sz="2400" b="1" dirty="0" smtClean="0"/>
              <a:t> </a:t>
            </a:r>
            <a:r>
              <a:rPr lang="en-US" sz="2400" b="1" dirty="0" err="1" smtClean="0"/>
              <a:t>công</a:t>
            </a:r>
            <a:r>
              <a:rPr lang="en-US" sz="2400" b="1" dirty="0" smtClean="0"/>
              <a:t> </a:t>
            </a:r>
            <a:r>
              <a:rPr lang="en-US" sz="2400" b="1" dirty="0" err="1" smtClean="0"/>
              <a:t>toàn</a:t>
            </a:r>
            <a:r>
              <a:rPr lang="en-US" sz="2400" b="1" dirty="0" smtClean="0"/>
              <a:t> </a:t>
            </a:r>
            <a:r>
              <a:rPr lang="en-US" sz="2400" b="1" dirty="0" err="1" smtClean="0"/>
              <a:t>phần</a:t>
            </a:r>
            <a:r>
              <a:rPr lang="en-US" sz="2400" b="1" dirty="0" smtClean="0"/>
              <a:t> </a:t>
            </a:r>
            <a:r>
              <a:rPr lang="en-US" sz="2400" b="1" dirty="0" err="1" smtClean="0"/>
              <a:t>kéo</a:t>
            </a:r>
            <a:r>
              <a:rPr lang="en-US" sz="2400" b="1" dirty="0" smtClean="0"/>
              <a:t> </a:t>
            </a:r>
            <a:r>
              <a:rPr lang="en-US" sz="2400" b="1" dirty="0" err="1" smtClean="0"/>
              <a:t>vật</a:t>
            </a:r>
            <a:r>
              <a:rPr lang="en-US" sz="2400" b="1" dirty="0" smtClean="0"/>
              <a:t> </a:t>
            </a:r>
            <a:r>
              <a:rPr lang="en-US" sz="2400" b="1" dirty="0" err="1" smtClean="0"/>
              <a:t>lên</a:t>
            </a:r>
            <a:r>
              <a:rPr lang="en-US" sz="2400" b="1" dirty="0" smtClean="0"/>
              <a:t> </a:t>
            </a:r>
            <a:r>
              <a:rPr lang="en-US" sz="2400" b="1" dirty="0" err="1" smtClean="0"/>
              <a:t>cao</a:t>
            </a:r>
            <a:r>
              <a:rPr lang="en-US" sz="2400" b="1" dirty="0" smtClean="0"/>
              <a:t> </a:t>
            </a:r>
            <a:r>
              <a:rPr lang="en-US" sz="2400" b="1" dirty="0" err="1" smtClean="0"/>
              <a:t>là</a:t>
            </a:r>
            <a:r>
              <a:rPr lang="en-US" sz="2400" b="1" dirty="0" smtClean="0"/>
              <a:t> </a:t>
            </a:r>
            <a:r>
              <a:rPr lang="en-US" sz="2400" dirty="0" err="1" smtClean="0"/>
              <a:t>A</a:t>
            </a:r>
            <a:r>
              <a:rPr lang="en-US" sz="2400" baseline="-25000" dirty="0" err="1" smtClean="0"/>
              <a:t>tp</a:t>
            </a:r>
            <a:r>
              <a:rPr lang="en-US" sz="2400" baseline="-25000" dirty="0" smtClean="0"/>
              <a:t> </a:t>
            </a:r>
            <a:r>
              <a:rPr lang="en-US" sz="2400" dirty="0" smtClean="0"/>
              <a:t>= F.s = 360.10 = 3600(J)</a:t>
            </a:r>
            <a:endParaRPr lang="en-US" sz="2400" dirty="0"/>
          </a:p>
        </p:txBody>
      </p:sp>
      <p:sp>
        <p:nvSpPr>
          <p:cNvPr id="7" name="Rectangle 6"/>
          <p:cNvSpPr/>
          <p:nvPr/>
        </p:nvSpPr>
        <p:spPr>
          <a:xfrm>
            <a:off x="914400" y="2667000"/>
            <a:ext cx="8229600" cy="830997"/>
          </a:xfrm>
          <a:prstGeom prst="rect">
            <a:avLst/>
          </a:prstGeom>
        </p:spPr>
        <p:txBody>
          <a:bodyPr wrap="square">
            <a:spAutoFit/>
          </a:bodyPr>
          <a:lstStyle/>
          <a:p>
            <a:pPr>
              <a:buNone/>
            </a:pPr>
            <a:r>
              <a:rPr lang="en-US" sz="2400" b="1" dirty="0" err="1" smtClean="0"/>
              <a:t>Hiệu</a:t>
            </a:r>
            <a:r>
              <a:rPr lang="en-US" sz="2400" b="1" dirty="0" smtClean="0"/>
              <a:t> </a:t>
            </a:r>
            <a:r>
              <a:rPr lang="en-US" sz="2400" b="1" dirty="0" err="1" smtClean="0"/>
              <a:t>suất</a:t>
            </a:r>
            <a:r>
              <a:rPr lang="en-US" sz="2400" b="1" dirty="0" smtClean="0"/>
              <a:t> </a:t>
            </a:r>
            <a:r>
              <a:rPr lang="en-US" sz="2400" b="1" dirty="0" err="1" smtClean="0"/>
              <a:t>của</a:t>
            </a:r>
            <a:r>
              <a:rPr lang="en-US" sz="2400" b="1" dirty="0" smtClean="0"/>
              <a:t> </a:t>
            </a:r>
            <a:r>
              <a:rPr lang="en-US" sz="2400" b="1" dirty="0" err="1" smtClean="0"/>
              <a:t>hệ</a:t>
            </a:r>
            <a:r>
              <a:rPr lang="en-US" sz="2400" b="1" dirty="0" smtClean="0"/>
              <a:t> </a:t>
            </a:r>
            <a:r>
              <a:rPr lang="en-US" sz="2400" b="1" dirty="0" err="1" smtClean="0"/>
              <a:t>thống</a:t>
            </a:r>
            <a:r>
              <a:rPr lang="en-US" sz="2400" b="1" dirty="0" smtClean="0"/>
              <a:t> </a:t>
            </a:r>
            <a:r>
              <a:rPr lang="en-US" sz="2400" b="1" dirty="0" err="1" smtClean="0"/>
              <a:t>là</a:t>
            </a:r>
            <a:r>
              <a:rPr lang="en-US" sz="2400" b="1" dirty="0" smtClean="0"/>
              <a:t>:</a:t>
            </a:r>
          </a:p>
          <a:p>
            <a:pPr>
              <a:buNone/>
            </a:pPr>
            <a:r>
              <a:rPr lang="en-US" sz="2400" dirty="0" smtClean="0"/>
              <a:t>         H = A/</a:t>
            </a:r>
            <a:r>
              <a:rPr lang="en-US" sz="2400" dirty="0" err="1" smtClean="0"/>
              <a:t>A</a:t>
            </a:r>
            <a:r>
              <a:rPr lang="en-US" sz="2400" baseline="-25000" dirty="0" err="1" smtClean="0"/>
              <a:t>tp</a:t>
            </a:r>
            <a:r>
              <a:rPr lang="en-US" sz="2400" baseline="30000" dirty="0" smtClean="0"/>
              <a:t> </a:t>
            </a:r>
            <a:r>
              <a:rPr lang="en-US" sz="2400" dirty="0" smtClean="0"/>
              <a:t>= (3000: 3600) .100% = 83,33%</a:t>
            </a:r>
            <a:endParaRPr lang="en-US" sz="2400" dirty="0"/>
          </a:p>
        </p:txBody>
      </p:sp>
      <p:sp>
        <p:nvSpPr>
          <p:cNvPr id="8" name="Rectangle 7"/>
          <p:cNvSpPr/>
          <p:nvPr/>
        </p:nvSpPr>
        <p:spPr>
          <a:xfrm>
            <a:off x="914400" y="3505200"/>
            <a:ext cx="8229600" cy="461665"/>
          </a:xfrm>
          <a:prstGeom prst="rect">
            <a:avLst/>
          </a:prstGeom>
        </p:spPr>
        <p:txBody>
          <a:bodyPr wrap="square">
            <a:spAutoFit/>
          </a:bodyPr>
          <a:lstStyle/>
          <a:p>
            <a:pPr>
              <a:buNone/>
            </a:pPr>
            <a:r>
              <a:rPr lang="en-US" sz="2400" b="1" dirty="0" err="1" smtClean="0"/>
              <a:t>Công</a:t>
            </a:r>
            <a:r>
              <a:rPr lang="en-US" sz="2400" b="1" dirty="0" smtClean="0"/>
              <a:t> </a:t>
            </a:r>
            <a:r>
              <a:rPr lang="en-US" sz="2400" b="1" dirty="0" err="1" smtClean="0"/>
              <a:t>hao</a:t>
            </a:r>
            <a:r>
              <a:rPr lang="en-US" sz="2400" b="1" dirty="0" smtClean="0"/>
              <a:t> </a:t>
            </a:r>
            <a:r>
              <a:rPr lang="en-US" sz="2400" b="1" dirty="0" err="1" smtClean="0"/>
              <a:t>phí</a:t>
            </a:r>
            <a:r>
              <a:rPr lang="en-US" sz="2400" b="1" dirty="0" smtClean="0"/>
              <a:t> </a:t>
            </a:r>
            <a:r>
              <a:rPr lang="en-US" sz="2400" b="1" dirty="0" err="1" smtClean="0"/>
              <a:t>tổng</a:t>
            </a:r>
            <a:r>
              <a:rPr lang="en-US" sz="2400" b="1" dirty="0" smtClean="0"/>
              <a:t> </a:t>
            </a:r>
            <a:r>
              <a:rPr lang="en-US" sz="2400" b="1" dirty="0" err="1" smtClean="0"/>
              <a:t>cộng</a:t>
            </a:r>
            <a:r>
              <a:rPr lang="en-US" sz="2400" b="1" dirty="0" smtClean="0"/>
              <a:t> </a:t>
            </a:r>
            <a:r>
              <a:rPr lang="en-US" sz="2400" b="1" dirty="0" err="1" smtClean="0"/>
              <a:t>là</a:t>
            </a:r>
            <a:r>
              <a:rPr lang="en-US" sz="2400" b="1" dirty="0" smtClean="0"/>
              <a:t>: </a:t>
            </a:r>
            <a:r>
              <a:rPr lang="en-US" sz="2400" dirty="0" err="1" smtClean="0"/>
              <a:t>A</a:t>
            </a:r>
            <a:r>
              <a:rPr lang="en-US" sz="2400" baseline="-25000" dirty="0" err="1" smtClean="0"/>
              <a:t>hp</a:t>
            </a:r>
            <a:r>
              <a:rPr lang="en-US" sz="2400" dirty="0" smtClean="0"/>
              <a:t> = 3600 – 3000 = 600 (J)</a:t>
            </a:r>
          </a:p>
        </p:txBody>
      </p:sp>
      <p:sp>
        <p:nvSpPr>
          <p:cNvPr id="9" name="Rectangle 8"/>
          <p:cNvSpPr/>
          <p:nvPr/>
        </p:nvSpPr>
        <p:spPr>
          <a:xfrm>
            <a:off x="914400" y="3886200"/>
            <a:ext cx="8229600" cy="461665"/>
          </a:xfrm>
          <a:prstGeom prst="rect">
            <a:avLst/>
          </a:prstGeom>
        </p:spPr>
        <p:txBody>
          <a:bodyPr wrap="square">
            <a:spAutoFit/>
          </a:bodyPr>
          <a:lstStyle/>
          <a:p>
            <a:pPr>
              <a:buNone/>
            </a:pPr>
            <a:r>
              <a:rPr lang="en-US" sz="2400" dirty="0" err="1" smtClean="0"/>
              <a:t>Ahp</a:t>
            </a:r>
            <a:r>
              <a:rPr lang="en-US" sz="2400" dirty="0" smtClean="0"/>
              <a:t>= A</a:t>
            </a:r>
            <a:r>
              <a:rPr lang="en-US" sz="2400" baseline="-25000" dirty="0" smtClean="0"/>
              <a:t>RR</a:t>
            </a:r>
            <a:r>
              <a:rPr lang="en-US" sz="2400" dirty="0" smtClean="0"/>
              <a:t> + 4 A</a:t>
            </a:r>
            <a:r>
              <a:rPr lang="en-US" sz="2400" baseline="-25000" dirty="0" smtClean="0"/>
              <a:t>RR</a:t>
            </a:r>
            <a:r>
              <a:rPr lang="en-US" sz="2400" dirty="0" smtClean="0"/>
              <a:t> </a:t>
            </a:r>
            <a:r>
              <a:rPr lang="en-US" sz="2400" baseline="-25000" dirty="0" smtClean="0"/>
              <a:t>=</a:t>
            </a:r>
            <a:r>
              <a:rPr lang="en-US" sz="2400" dirty="0" smtClean="0"/>
              <a:t> </a:t>
            </a:r>
            <a:r>
              <a:rPr lang="en-US" sz="2400" dirty="0" smtClean="0"/>
              <a:t>5A</a:t>
            </a:r>
            <a:r>
              <a:rPr lang="en-US" sz="2400" baseline="-25000" dirty="0" smtClean="0"/>
              <a:t>rr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heckerboard(across)">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heckerboard(across)">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checkerboard(across)">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checkerboard(across)">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checkerboard(across)">
                                      <p:cBhvr>
                                        <p:cTn id="4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1"/>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534400" cy="1630362"/>
          </a:xfrm>
        </p:spPr>
        <p:txBody>
          <a:bodyPr>
            <a:normAutofit fontScale="90000"/>
          </a:bodyPr>
          <a:lstStyle/>
          <a:p>
            <a:pPr algn="l"/>
            <a:r>
              <a:rPr lang="en-US" sz="3100" b="1" dirty="0"/>
              <a:t>b) </a:t>
            </a:r>
            <a:r>
              <a:rPr lang="en-US" sz="3100" b="1" dirty="0" err="1"/>
              <a:t>Công</a:t>
            </a:r>
            <a:r>
              <a:rPr lang="en-US" sz="3100" b="1" dirty="0"/>
              <a:t> </a:t>
            </a:r>
            <a:r>
              <a:rPr lang="en-US" sz="3100" b="1" dirty="0" err="1"/>
              <a:t>toàn</a:t>
            </a:r>
            <a:r>
              <a:rPr lang="en-US" sz="3100" b="1" dirty="0"/>
              <a:t> </a:t>
            </a:r>
            <a:r>
              <a:rPr lang="en-US" sz="3100" b="1" dirty="0" err="1"/>
              <a:t>phần</a:t>
            </a:r>
            <a:r>
              <a:rPr lang="en-US" sz="3100" b="1" dirty="0"/>
              <a:t> </a:t>
            </a:r>
            <a:r>
              <a:rPr lang="en-US" sz="3100" b="1" dirty="0" err="1"/>
              <a:t>kéo</a:t>
            </a:r>
            <a:r>
              <a:rPr lang="en-US" sz="3100" b="1" dirty="0"/>
              <a:t> </a:t>
            </a:r>
            <a:r>
              <a:rPr lang="en-US" sz="3100" b="1" dirty="0" err="1"/>
              <a:t>vật</a:t>
            </a:r>
            <a:r>
              <a:rPr lang="en-US" sz="3100" b="1" dirty="0"/>
              <a:t> </a:t>
            </a:r>
            <a:r>
              <a:rPr lang="en-US" sz="3100" b="1" dirty="0" err="1"/>
              <a:t>lên</a:t>
            </a:r>
            <a:r>
              <a:rPr lang="en-US" sz="3100" b="1" dirty="0"/>
              <a:t> </a:t>
            </a:r>
            <a:r>
              <a:rPr lang="en-US" sz="3100" b="1" dirty="0" err="1"/>
              <a:t>theo</a:t>
            </a:r>
            <a:r>
              <a:rPr lang="en-US" sz="3100" b="1" dirty="0"/>
              <a:t> </a:t>
            </a:r>
            <a:r>
              <a:rPr lang="en-US" sz="3100" b="1" dirty="0" err="1"/>
              <a:t>mặt</a:t>
            </a:r>
            <a:r>
              <a:rPr lang="en-US" sz="3100" b="1" dirty="0"/>
              <a:t> </a:t>
            </a:r>
            <a:r>
              <a:rPr lang="en-US" sz="3100" b="1" dirty="0" err="1"/>
              <a:t>phẳng</a:t>
            </a:r>
            <a:r>
              <a:rPr lang="en-US" sz="3100" b="1" dirty="0"/>
              <a:t> </a:t>
            </a:r>
            <a:r>
              <a:rPr lang="en-US" sz="3100" b="1" dirty="0" smtClean="0"/>
              <a:t/>
            </a:r>
            <a:br>
              <a:rPr lang="en-US" sz="3100" b="1" dirty="0" smtClean="0"/>
            </a:br>
            <a:r>
              <a:rPr lang="en-US" sz="3100" b="1" dirty="0" err="1" smtClean="0"/>
              <a:t>nghiêng</a:t>
            </a:r>
            <a:r>
              <a:rPr lang="en-US" sz="3100" b="1" dirty="0" smtClean="0"/>
              <a:t> </a:t>
            </a:r>
            <a:r>
              <a:rPr lang="en-US" sz="3100" b="1" dirty="0" err="1" smtClean="0"/>
              <a:t>là</a:t>
            </a:r>
            <a:r>
              <a:rPr lang="en-US" sz="3100" b="1" dirty="0" smtClean="0"/>
              <a:t>:</a:t>
            </a:r>
            <a:r>
              <a:rPr lang="en-US" sz="3100" b="1" dirty="0"/>
              <a:t> </a:t>
            </a:r>
            <a:r>
              <a:rPr lang="en-US" sz="3100" b="1" dirty="0" smtClean="0"/>
              <a:t>   </a:t>
            </a:r>
            <a:r>
              <a:rPr lang="en-US" sz="3100" dirty="0" err="1" smtClean="0"/>
              <a:t>A</a:t>
            </a:r>
            <a:r>
              <a:rPr lang="en-US" sz="3100" baseline="-25000" dirty="0" err="1" smtClean="0"/>
              <a:t>tp</a:t>
            </a:r>
            <a:r>
              <a:rPr lang="en-US" sz="3100" dirty="0" smtClean="0"/>
              <a:t> </a:t>
            </a:r>
            <a:r>
              <a:rPr lang="en-US" sz="3100" dirty="0"/>
              <a:t>= F .l = 320.12 = 3840 (J)</a:t>
            </a:r>
            <a:r>
              <a:rPr lang="en-US" dirty="0"/>
              <a:t/>
            </a:r>
            <a:br>
              <a:rPr lang="en-US" dirty="0"/>
            </a:br>
            <a:endParaRPr lang="en-US" dirty="0"/>
          </a:p>
        </p:txBody>
      </p:sp>
      <p:sp>
        <p:nvSpPr>
          <p:cNvPr id="3" name="Content Placeholder 2"/>
          <p:cNvSpPr>
            <a:spLocks noGrp="1"/>
          </p:cNvSpPr>
          <p:nvPr>
            <p:ph idx="1"/>
          </p:nvPr>
        </p:nvSpPr>
        <p:spPr>
          <a:xfrm>
            <a:off x="457200" y="1752600"/>
            <a:ext cx="8229600" cy="1219200"/>
          </a:xfrm>
        </p:spPr>
        <p:txBody>
          <a:bodyPr/>
          <a:lstStyle/>
          <a:p>
            <a:pPr>
              <a:buNone/>
            </a:pPr>
            <a:r>
              <a:rPr lang="en-US" sz="2800" b="1" dirty="0" err="1"/>
              <a:t>Hiệu</a:t>
            </a:r>
            <a:r>
              <a:rPr lang="en-US" sz="2800" b="1" dirty="0"/>
              <a:t> </a:t>
            </a:r>
            <a:r>
              <a:rPr lang="en-US" sz="2800" b="1" dirty="0" err="1"/>
              <a:t>suất</a:t>
            </a:r>
            <a:r>
              <a:rPr lang="en-US" sz="2800" b="1" dirty="0"/>
              <a:t> </a:t>
            </a:r>
            <a:r>
              <a:rPr lang="en-US" sz="2800" b="1" dirty="0" err="1"/>
              <a:t>của</a:t>
            </a:r>
            <a:r>
              <a:rPr lang="en-US" sz="2800" b="1" dirty="0"/>
              <a:t> </a:t>
            </a:r>
            <a:r>
              <a:rPr lang="en-US" sz="2800" b="1" dirty="0" err="1"/>
              <a:t>mặt</a:t>
            </a:r>
            <a:r>
              <a:rPr lang="en-US" sz="2800" b="1" dirty="0"/>
              <a:t> </a:t>
            </a:r>
            <a:r>
              <a:rPr lang="en-US" sz="2800" b="1" dirty="0" err="1"/>
              <a:t>phẳng</a:t>
            </a:r>
            <a:r>
              <a:rPr lang="en-US" sz="2800" b="1" dirty="0"/>
              <a:t> </a:t>
            </a:r>
            <a:r>
              <a:rPr lang="en-US" sz="2800" b="1" dirty="0" err="1"/>
              <a:t>nghiêng</a:t>
            </a:r>
            <a:r>
              <a:rPr lang="en-US" sz="2800" b="1" dirty="0"/>
              <a:t> </a:t>
            </a:r>
            <a:r>
              <a:rPr lang="en-US" sz="2800" b="1" dirty="0" err="1"/>
              <a:t>là</a:t>
            </a:r>
            <a:r>
              <a:rPr lang="en-US" sz="2800" b="1" dirty="0"/>
              <a:t> :</a:t>
            </a:r>
          </a:p>
          <a:p>
            <a:pPr>
              <a:buNone/>
            </a:pPr>
            <a:r>
              <a:rPr lang="fr-FR" sz="2800" dirty="0" smtClean="0"/>
              <a:t>       H </a:t>
            </a:r>
            <a:r>
              <a:rPr lang="fr-FR" sz="2800" dirty="0"/>
              <a:t>= </a:t>
            </a:r>
            <a:r>
              <a:rPr lang="fr-FR" sz="2800" dirty="0" smtClean="0"/>
              <a:t>A / A </a:t>
            </a:r>
            <a:r>
              <a:rPr lang="fr-FR" sz="2800" baseline="-25000" dirty="0" smtClean="0"/>
              <a:t>TP </a:t>
            </a:r>
            <a:r>
              <a:rPr lang="fr-FR" sz="2800" dirty="0"/>
              <a:t>= (3000:3840).100% = 78,125 %</a:t>
            </a:r>
            <a:endParaRPr lang="en-US" sz="2800" dirty="0"/>
          </a:p>
          <a:p>
            <a:endParaRPr lang="en-US" dirty="0"/>
          </a:p>
        </p:txBody>
      </p:sp>
      <p:sp>
        <p:nvSpPr>
          <p:cNvPr id="4" name="Content Placeholder 2"/>
          <p:cNvSpPr txBox="1">
            <a:spLocks/>
          </p:cNvSpPr>
          <p:nvPr/>
        </p:nvSpPr>
        <p:spPr>
          <a:xfrm>
            <a:off x="457200" y="3048000"/>
            <a:ext cx="8229600" cy="1219200"/>
          </a:xfrm>
          <a:prstGeom prst="rect">
            <a:avLst/>
          </a:prstGeom>
        </p:spPr>
        <p:txBody>
          <a:bodyPr vert="horz" lIns="91440" tIns="45720" rIns="91440" bIns="45720" rtlCol="0">
            <a:normAutofit/>
          </a:bodyPr>
          <a:lstStyle/>
          <a:p>
            <a:r>
              <a:rPr lang="fr-FR" sz="2800" b="1" dirty="0" err="1"/>
              <a:t>Công</a:t>
            </a:r>
            <a:r>
              <a:rPr lang="fr-FR" sz="2800" b="1" dirty="0"/>
              <a:t> </a:t>
            </a:r>
            <a:r>
              <a:rPr lang="fr-FR" sz="2800" b="1" dirty="0" err="1"/>
              <a:t>hao</a:t>
            </a:r>
            <a:r>
              <a:rPr lang="fr-FR" sz="2800" b="1" dirty="0"/>
              <a:t> </a:t>
            </a:r>
            <a:r>
              <a:rPr lang="fr-FR" sz="2800" b="1" dirty="0" err="1"/>
              <a:t>phí</a:t>
            </a:r>
            <a:r>
              <a:rPr lang="fr-FR" sz="2800" b="1" dirty="0"/>
              <a:t> do ma </a:t>
            </a:r>
            <a:r>
              <a:rPr lang="fr-FR" sz="2800" b="1" dirty="0" err="1"/>
              <a:t>sát</a:t>
            </a:r>
            <a:r>
              <a:rPr lang="fr-FR" sz="2800" b="1" dirty="0"/>
              <a:t> </a:t>
            </a:r>
            <a:r>
              <a:rPr lang="fr-FR" sz="2800" b="1" dirty="0" smtClean="0"/>
              <a:t>là: </a:t>
            </a:r>
            <a:r>
              <a:rPr lang="fr-FR" sz="2800" dirty="0" err="1"/>
              <a:t>A</a:t>
            </a:r>
            <a:r>
              <a:rPr lang="fr-FR" sz="2800" baseline="-25000" dirty="0" err="1"/>
              <a:t>hp</a:t>
            </a:r>
            <a:r>
              <a:rPr lang="fr-FR" sz="2800" dirty="0"/>
              <a:t> = 3840-3000 = 840 (J)</a:t>
            </a:r>
            <a:endParaRPr lang="en-US" sz="28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457200" y="3886200"/>
            <a:ext cx="8229600" cy="838200"/>
          </a:xfrm>
          <a:prstGeom prst="rect">
            <a:avLst/>
          </a:prstGeom>
        </p:spPr>
        <p:txBody>
          <a:bodyPr vert="horz" lIns="91440" tIns="45720" rIns="91440" bIns="45720" rtlCol="0">
            <a:normAutofit/>
          </a:bodyPr>
          <a:lstStyle/>
          <a:p>
            <a:r>
              <a:rPr lang="fr-FR" sz="3200" b="1" dirty="0" err="1"/>
              <a:t>Lực</a:t>
            </a:r>
            <a:r>
              <a:rPr lang="fr-FR" sz="3200" b="1" dirty="0"/>
              <a:t> ma </a:t>
            </a:r>
            <a:r>
              <a:rPr lang="fr-FR" sz="3200" b="1" dirty="0" err="1"/>
              <a:t>sát</a:t>
            </a:r>
            <a:r>
              <a:rPr lang="fr-FR" sz="3200" b="1" dirty="0"/>
              <a:t> là </a:t>
            </a:r>
            <a:r>
              <a:rPr lang="fr-FR" sz="3200" b="1" dirty="0" err="1"/>
              <a:t>A</a:t>
            </a:r>
            <a:r>
              <a:rPr lang="fr-FR" sz="3200" b="1" baseline="-25000" dirty="0" err="1"/>
              <a:t>hp</a:t>
            </a:r>
            <a:r>
              <a:rPr lang="fr-FR" sz="3200" b="1" baseline="-25000" dirty="0"/>
              <a:t> </a:t>
            </a:r>
            <a:r>
              <a:rPr lang="fr-FR" sz="3200" b="1" dirty="0"/>
              <a:t>: </a:t>
            </a:r>
            <a:r>
              <a:rPr lang="fr-FR" sz="3200" dirty="0"/>
              <a:t>l = 840 :12 = 70 N</a:t>
            </a:r>
            <a:endParaRPr lang="en-US" sz="32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lide(fromBottom)">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heckerboard(across)">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checkerboard(across)">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4" grpId="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 </a:t>
            </a:r>
            <a:br>
              <a:rPr lang="en-US" dirty="0"/>
            </a:br>
            <a:r>
              <a:rPr lang="en-US" dirty="0"/>
              <a:t/>
            </a:r>
            <a:br>
              <a:rPr lang="en-US" dirty="0"/>
            </a:br>
            <a:endParaRPr lang="en-US" dirty="0">
              <a:latin typeface="VNI-Times" pitchFamily="2" charset="0"/>
            </a:endParaRPr>
          </a:p>
        </p:txBody>
      </p:sp>
      <p:sp>
        <p:nvSpPr>
          <p:cNvPr id="3" name="Content Placeholder 2"/>
          <p:cNvSpPr>
            <a:spLocks noGrp="1"/>
          </p:cNvSpPr>
          <p:nvPr>
            <p:ph idx="1"/>
          </p:nvPr>
        </p:nvSpPr>
        <p:spPr>
          <a:xfrm>
            <a:off x="457200" y="609601"/>
            <a:ext cx="8229600" cy="914399"/>
          </a:xfrm>
        </p:spPr>
        <p:txBody>
          <a:bodyPr>
            <a:normAutofit/>
          </a:bodyPr>
          <a:lstStyle/>
          <a:p>
            <a:r>
              <a:rPr lang="en-US" sz="2400" b="1" dirty="0" err="1" smtClean="0"/>
              <a:t>Bài</a:t>
            </a:r>
            <a:r>
              <a:rPr lang="en-US" sz="2400" b="1" dirty="0" smtClean="0"/>
              <a:t> 3.</a:t>
            </a:r>
            <a:r>
              <a:rPr lang="en-US" sz="2400" b="1" dirty="0" smtClean="0">
                <a:latin typeface="VNI-Times" pitchFamily="2" charset="0"/>
              </a:rPr>
              <a:t> </a:t>
            </a:r>
            <a:r>
              <a:rPr lang="en-US" sz="2400" dirty="0" err="1" smtClean="0">
                <a:latin typeface="VNI-Times" pitchFamily="2" charset="0"/>
              </a:rPr>
              <a:t>Hai</a:t>
            </a:r>
            <a:r>
              <a:rPr lang="en-US" sz="2400" dirty="0" smtClean="0">
                <a:latin typeface="VNI-Times" pitchFamily="2" charset="0"/>
              </a:rPr>
              <a:t> </a:t>
            </a:r>
            <a:r>
              <a:rPr lang="en-US" sz="2400" dirty="0" err="1" smtClean="0">
                <a:latin typeface="VNI-Times" pitchFamily="2" charset="0"/>
              </a:rPr>
              <a:t>vaät</a:t>
            </a:r>
            <a:r>
              <a:rPr lang="en-US" sz="2400" dirty="0" smtClean="0">
                <a:latin typeface="VNI-Times" pitchFamily="2" charset="0"/>
              </a:rPr>
              <a:t> A </a:t>
            </a:r>
            <a:r>
              <a:rPr lang="en-US" sz="2400" dirty="0" err="1" smtClean="0">
                <a:latin typeface="VNI-Times" pitchFamily="2" charset="0"/>
              </a:rPr>
              <a:t>vaø</a:t>
            </a:r>
            <a:r>
              <a:rPr lang="en-US" sz="2400" dirty="0" smtClean="0">
                <a:latin typeface="VNI-Times" pitchFamily="2" charset="0"/>
              </a:rPr>
              <a:t> B </a:t>
            </a:r>
            <a:r>
              <a:rPr lang="en-US" sz="2400" dirty="0" err="1" smtClean="0">
                <a:latin typeface="VNI-Times" pitchFamily="2" charset="0"/>
              </a:rPr>
              <a:t>ôû</a:t>
            </a:r>
            <a:r>
              <a:rPr lang="en-US" sz="2400" dirty="0" smtClean="0">
                <a:latin typeface="VNI-Times" pitchFamily="2" charset="0"/>
              </a:rPr>
              <a:t> </a:t>
            </a:r>
            <a:r>
              <a:rPr lang="en-US" sz="2400" dirty="0" err="1" smtClean="0">
                <a:latin typeface="VNI-Times" pitchFamily="2" charset="0"/>
              </a:rPr>
              <a:t>hình</a:t>
            </a:r>
            <a:r>
              <a:rPr lang="en-US" sz="2400" dirty="0" smtClean="0">
                <a:latin typeface="VNI-Times" pitchFamily="2" charset="0"/>
              </a:rPr>
              <a:t> </a:t>
            </a:r>
            <a:r>
              <a:rPr lang="en-US" sz="2400" dirty="0" err="1" smtClean="0">
                <a:latin typeface="VNI-Times" pitchFamily="2" charset="0"/>
              </a:rPr>
              <a:t>veõ</a:t>
            </a:r>
            <a:r>
              <a:rPr lang="en-US" sz="2400" dirty="0" smtClean="0">
                <a:latin typeface="VNI-Times" pitchFamily="2" charset="0"/>
              </a:rPr>
              <a:t> </a:t>
            </a:r>
            <a:r>
              <a:rPr lang="en-US" sz="2400" dirty="0" err="1" smtClean="0">
                <a:latin typeface="VNI-Times" pitchFamily="2" charset="0"/>
              </a:rPr>
              <a:t>ñöùng</a:t>
            </a:r>
            <a:r>
              <a:rPr lang="en-US" sz="2400" dirty="0" smtClean="0">
                <a:latin typeface="VNI-Times" pitchFamily="2" charset="0"/>
              </a:rPr>
              <a:t> </a:t>
            </a:r>
            <a:r>
              <a:rPr lang="en-US" sz="2400" dirty="0" err="1" smtClean="0">
                <a:latin typeface="VNI-Times" pitchFamily="2" charset="0"/>
              </a:rPr>
              <a:t>yeân</a:t>
            </a:r>
            <a:r>
              <a:rPr lang="en-US" sz="2400" dirty="0" smtClean="0">
                <a:latin typeface="VNI-Times" pitchFamily="2" charset="0"/>
              </a:rPr>
              <a:t> .Cho </a:t>
            </a:r>
            <a:r>
              <a:rPr lang="en-US" sz="2400" dirty="0" err="1" smtClean="0">
                <a:latin typeface="VNI-Times" pitchFamily="2" charset="0"/>
              </a:rPr>
              <a:t>bieát</a:t>
            </a:r>
            <a:r>
              <a:rPr lang="en-US" sz="2400" dirty="0" smtClean="0">
                <a:latin typeface="VNI-Times" pitchFamily="2" charset="0"/>
              </a:rPr>
              <a:t> MN = 80cm, NH = 5cm . </a:t>
            </a:r>
            <a:r>
              <a:rPr lang="en-US" sz="2400" dirty="0" err="1" smtClean="0">
                <a:latin typeface="VNI-Times" pitchFamily="2" charset="0"/>
              </a:rPr>
              <a:t>Tính</a:t>
            </a:r>
            <a:r>
              <a:rPr lang="en-US" sz="2400" dirty="0" smtClean="0">
                <a:latin typeface="VNI-Times" pitchFamily="2" charset="0"/>
              </a:rPr>
              <a:t> </a:t>
            </a:r>
            <a:r>
              <a:rPr lang="en-US" sz="2400" dirty="0" err="1" smtClean="0">
                <a:latin typeface="VNI-Times" pitchFamily="2" charset="0"/>
              </a:rPr>
              <a:t>tæ</a:t>
            </a:r>
            <a:r>
              <a:rPr lang="en-US" sz="2400" dirty="0" smtClean="0">
                <a:latin typeface="VNI-Times" pitchFamily="2" charset="0"/>
              </a:rPr>
              <a:t> </a:t>
            </a:r>
            <a:r>
              <a:rPr lang="en-US" sz="2400" dirty="0" err="1" smtClean="0">
                <a:latin typeface="VNI-Times" pitchFamily="2" charset="0"/>
              </a:rPr>
              <a:t>soá</a:t>
            </a:r>
            <a:r>
              <a:rPr lang="en-US" sz="2400" dirty="0" smtClean="0">
                <a:latin typeface="VNI-Times" pitchFamily="2" charset="0"/>
              </a:rPr>
              <a:t> </a:t>
            </a:r>
            <a:r>
              <a:rPr lang="en-US" sz="2400" dirty="0" err="1" smtClean="0">
                <a:latin typeface="VNI-Times" pitchFamily="2" charset="0"/>
              </a:rPr>
              <a:t>khoái</a:t>
            </a:r>
            <a:r>
              <a:rPr lang="en-US" sz="2400" dirty="0" smtClean="0">
                <a:latin typeface="VNI-Times" pitchFamily="2" charset="0"/>
              </a:rPr>
              <a:t> </a:t>
            </a:r>
            <a:r>
              <a:rPr lang="en-US" sz="2400" dirty="0" err="1" smtClean="0">
                <a:latin typeface="VNI-Times" pitchFamily="2" charset="0"/>
              </a:rPr>
              <a:t>löôïng</a:t>
            </a:r>
            <a:r>
              <a:rPr lang="en-US" sz="2400" dirty="0" smtClean="0">
                <a:latin typeface="VNI-Times" pitchFamily="2" charset="0"/>
              </a:rPr>
              <a:t> </a:t>
            </a:r>
            <a:r>
              <a:rPr lang="en-US" sz="2400" dirty="0" err="1" smtClean="0">
                <a:latin typeface="VNI-Times" pitchFamily="2" charset="0"/>
              </a:rPr>
              <a:t>cuûa</a:t>
            </a:r>
            <a:r>
              <a:rPr lang="en-US" sz="2400" dirty="0" smtClean="0">
                <a:latin typeface="VNI-Times" pitchFamily="2" charset="0"/>
              </a:rPr>
              <a:t> </a:t>
            </a:r>
            <a:r>
              <a:rPr lang="en-US" sz="2400" dirty="0" err="1" smtClean="0">
                <a:latin typeface="VNI-Times" pitchFamily="2" charset="0"/>
              </a:rPr>
              <a:t>hai</a:t>
            </a:r>
            <a:r>
              <a:rPr lang="en-US" sz="2400" dirty="0" smtClean="0">
                <a:latin typeface="VNI-Times" pitchFamily="2" charset="0"/>
              </a:rPr>
              <a:t> </a:t>
            </a:r>
            <a:r>
              <a:rPr lang="en-US" sz="2400" dirty="0" err="1" smtClean="0">
                <a:latin typeface="VNI-Times" pitchFamily="2" charset="0"/>
              </a:rPr>
              <a:t>vaät</a:t>
            </a:r>
            <a:r>
              <a:rPr lang="en-US" sz="2400" dirty="0" smtClean="0">
                <a:latin typeface="VNI-Times" pitchFamily="2" charset="0"/>
              </a:rPr>
              <a:t> B </a:t>
            </a:r>
            <a:r>
              <a:rPr lang="en-US" sz="2400" dirty="0" err="1" smtClean="0">
                <a:latin typeface="VNI-Times" pitchFamily="2" charset="0"/>
              </a:rPr>
              <a:t>vaø</a:t>
            </a:r>
            <a:r>
              <a:rPr lang="en-US" sz="2400" dirty="0" smtClean="0">
                <a:latin typeface="VNI-Times" pitchFamily="2" charset="0"/>
              </a:rPr>
              <a:t> A .</a:t>
            </a:r>
            <a:endParaRPr lang="en-US" sz="2400" dirty="0"/>
          </a:p>
        </p:txBody>
      </p:sp>
      <p:grpSp>
        <p:nvGrpSpPr>
          <p:cNvPr id="18434" name="Group 2"/>
          <p:cNvGrpSpPr>
            <a:grpSpLocks/>
          </p:cNvGrpSpPr>
          <p:nvPr/>
        </p:nvGrpSpPr>
        <p:grpSpPr bwMode="auto">
          <a:xfrm>
            <a:off x="6477000" y="1447800"/>
            <a:ext cx="1790700" cy="923925"/>
            <a:chOff x="6905" y="10064"/>
            <a:chExt cx="2820" cy="1455"/>
          </a:xfrm>
        </p:grpSpPr>
        <p:sp>
          <p:nvSpPr>
            <p:cNvPr id="18435" name="Line 3"/>
            <p:cNvSpPr>
              <a:spLocks noChangeShapeType="1"/>
            </p:cNvSpPr>
            <p:nvPr/>
          </p:nvSpPr>
          <p:spPr bwMode="auto">
            <a:xfrm>
              <a:off x="7145" y="11159"/>
              <a:ext cx="216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36" name="Line 4"/>
            <p:cNvSpPr>
              <a:spLocks noChangeShapeType="1"/>
            </p:cNvSpPr>
            <p:nvPr/>
          </p:nvSpPr>
          <p:spPr bwMode="auto">
            <a:xfrm flipV="1">
              <a:off x="7145" y="10259"/>
              <a:ext cx="2160"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37" name="Line 5"/>
            <p:cNvSpPr>
              <a:spLocks noChangeShapeType="1"/>
            </p:cNvSpPr>
            <p:nvPr/>
          </p:nvSpPr>
          <p:spPr bwMode="auto">
            <a:xfrm>
              <a:off x="9305" y="10259"/>
              <a:ext cx="0" cy="9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38" name="Oval 6"/>
            <p:cNvSpPr>
              <a:spLocks noChangeArrowheads="1"/>
            </p:cNvSpPr>
            <p:nvPr/>
          </p:nvSpPr>
          <p:spPr bwMode="auto">
            <a:xfrm>
              <a:off x="9200" y="10064"/>
              <a:ext cx="24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39" name="Freeform 7"/>
            <p:cNvSpPr>
              <a:spLocks/>
            </p:cNvSpPr>
            <p:nvPr/>
          </p:nvSpPr>
          <p:spPr bwMode="auto">
            <a:xfrm>
              <a:off x="8280" y="10079"/>
              <a:ext cx="995" cy="421"/>
            </a:xfrm>
            <a:custGeom>
              <a:avLst/>
              <a:gdLst/>
              <a:ahLst/>
              <a:cxnLst>
                <a:cxn ang="0">
                  <a:pos x="0" y="421"/>
                </a:cxn>
                <a:cxn ang="0">
                  <a:pos x="995" y="0"/>
                </a:cxn>
              </a:cxnLst>
              <a:rect l="0" t="0" r="r" b="b"/>
              <a:pathLst>
                <a:path w="995" h="421">
                  <a:moveTo>
                    <a:pt x="0" y="421"/>
                  </a:moveTo>
                  <a:lnTo>
                    <a:pt x="995"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40" name="Freeform 8"/>
            <p:cNvSpPr>
              <a:spLocks/>
            </p:cNvSpPr>
            <p:nvPr/>
          </p:nvSpPr>
          <p:spPr bwMode="auto">
            <a:xfrm>
              <a:off x="9435" y="10124"/>
              <a:ext cx="7" cy="556"/>
            </a:xfrm>
            <a:custGeom>
              <a:avLst/>
              <a:gdLst/>
              <a:ahLst/>
              <a:cxnLst>
                <a:cxn ang="0">
                  <a:pos x="7" y="0"/>
                </a:cxn>
                <a:cxn ang="0">
                  <a:pos x="0" y="556"/>
                </a:cxn>
              </a:cxnLst>
              <a:rect l="0" t="0" r="r" b="b"/>
              <a:pathLst>
                <a:path w="7" h="556">
                  <a:moveTo>
                    <a:pt x="7" y="0"/>
                  </a:moveTo>
                  <a:lnTo>
                    <a:pt x="0" y="55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41" name="Text Box 9"/>
            <p:cNvSpPr txBox="1">
              <a:spLocks noChangeArrowheads="1"/>
            </p:cNvSpPr>
            <p:nvPr/>
          </p:nvSpPr>
          <p:spPr bwMode="auto">
            <a:xfrm>
              <a:off x="9350" y="10589"/>
              <a:ext cx="240" cy="3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2" name="Rectangle 10"/>
            <p:cNvSpPr>
              <a:spLocks noChangeArrowheads="1"/>
            </p:cNvSpPr>
            <p:nvPr/>
          </p:nvSpPr>
          <p:spPr bwMode="auto">
            <a:xfrm rot="-1379631">
              <a:off x="7853" y="10386"/>
              <a:ext cx="600" cy="3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443" name="Text Box 11"/>
            <p:cNvSpPr txBox="1">
              <a:spLocks noChangeArrowheads="1"/>
            </p:cNvSpPr>
            <p:nvPr/>
          </p:nvSpPr>
          <p:spPr bwMode="auto">
            <a:xfrm>
              <a:off x="7940" y="10289"/>
              <a:ext cx="4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4" name="Text Box 12"/>
            <p:cNvSpPr txBox="1">
              <a:spLocks noChangeArrowheads="1"/>
            </p:cNvSpPr>
            <p:nvPr/>
          </p:nvSpPr>
          <p:spPr bwMode="auto">
            <a:xfrm>
              <a:off x="9245" y="10529"/>
              <a:ext cx="4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5" name="Text Box 13"/>
            <p:cNvSpPr txBox="1">
              <a:spLocks noChangeArrowheads="1"/>
            </p:cNvSpPr>
            <p:nvPr/>
          </p:nvSpPr>
          <p:spPr bwMode="auto">
            <a:xfrm>
              <a:off x="8945" y="10259"/>
              <a:ext cx="4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6" name="Text Box 14"/>
            <p:cNvSpPr txBox="1">
              <a:spLocks noChangeArrowheads="1"/>
            </p:cNvSpPr>
            <p:nvPr/>
          </p:nvSpPr>
          <p:spPr bwMode="auto">
            <a:xfrm>
              <a:off x="9185" y="10979"/>
              <a:ext cx="4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H</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447" name="Text Box 15"/>
            <p:cNvSpPr txBox="1">
              <a:spLocks noChangeArrowheads="1"/>
            </p:cNvSpPr>
            <p:nvPr/>
          </p:nvSpPr>
          <p:spPr bwMode="auto">
            <a:xfrm>
              <a:off x="6905" y="10799"/>
              <a:ext cx="6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smtClean="0">
                  <a:ln>
                    <a:noFill/>
                  </a:ln>
                  <a:solidFill>
                    <a:schemeClr val="tx1"/>
                  </a:solidFill>
                  <a:effectLst/>
                  <a:latin typeface="Calibri" pitchFamily="34" charset="0"/>
                  <a:cs typeface="Arial" pitchFamily="34" charset="0"/>
                </a:rPr>
                <a:t>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graphicFrame>
        <p:nvGraphicFramePr>
          <p:cNvPr id="18450" name="Object 18"/>
          <p:cNvGraphicFramePr>
            <a:graphicFrameLocks noChangeAspect="1"/>
          </p:cNvGraphicFramePr>
          <p:nvPr/>
        </p:nvGraphicFramePr>
        <p:xfrm>
          <a:off x="1371599" y="2819400"/>
          <a:ext cx="1867711" cy="609600"/>
        </p:xfrm>
        <a:graphic>
          <a:graphicData uri="http://schemas.openxmlformats.org/presentationml/2006/ole">
            <p:oleObj spid="_x0000_s18450" name="Equation" r:id="rId3" imgW="850531" imgH="444307" progId="">
              <p:embed/>
            </p:oleObj>
          </a:graphicData>
        </a:graphic>
      </p:graphicFrame>
      <p:graphicFrame>
        <p:nvGraphicFramePr>
          <p:cNvPr id="18449" name="Object 17"/>
          <p:cNvGraphicFramePr>
            <a:graphicFrameLocks noChangeAspect="1"/>
          </p:cNvGraphicFramePr>
          <p:nvPr/>
        </p:nvGraphicFramePr>
        <p:xfrm>
          <a:off x="2133600" y="4572000"/>
          <a:ext cx="1066800" cy="781373"/>
        </p:xfrm>
        <a:graphic>
          <a:graphicData uri="http://schemas.openxmlformats.org/presentationml/2006/ole">
            <p:oleObj spid="_x0000_s18449" name="Equation" r:id="rId4" imgW="558558" imgH="444307" progId="">
              <p:embed/>
            </p:oleObj>
          </a:graphicData>
        </a:graphic>
      </p:graphicFrame>
      <p:graphicFrame>
        <p:nvGraphicFramePr>
          <p:cNvPr id="18448" name="Object 16"/>
          <p:cNvGraphicFramePr>
            <a:graphicFrameLocks noChangeAspect="1"/>
          </p:cNvGraphicFramePr>
          <p:nvPr/>
        </p:nvGraphicFramePr>
        <p:xfrm>
          <a:off x="6629400" y="5257800"/>
          <a:ext cx="1143000" cy="852714"/>
        </p:xfrm>
        <a:graphic>
          <a:graphicData uri="http://schemas.openxmlformats.org/presentationml/2006/ole">
            <p:oleObj spid="_x0000_s18448" name="Equation" r:id="rId5" imgW="596641" imgH="444307" progId="">
              <p:embed/>
            </p:oleObj>
          </a:graphicData>
        </a:graphic>
      </p:graphicFrame>
      <p:sp>
        <p:nvSpPr>
          <p:cNvPr id="18451" name="Rectangle 19"/>
          <p:cNvSpPr>
            <a:spLocks noChangeArrowheads="1"/>
          </p:cNvSpPr>
          <p:nvPr/>
        </p:nvSpPr>
        <p:spPr bwMode="auto">
          <a:xfrm>
            <a:off x="838200" y="2362200"/>
            <a:ext cx="777488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Löïc</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do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vaät</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keùo</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daây</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xuoáng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doïc</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theo</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lang="en-US" sz="2400" dirty="0">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maët</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phaúng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nghieâng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laø</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52" name="Rectangle 20"/>
          <p:cNvSpPr>
            <a:spLocks noChangeArrowheads="1"/>
          </p:cNvSpPr>
          <p:nvPr/>
        </p:nvSpPr>
        <p:spPr bwMode="auto">
          <a:xfrm>
            <a:off x="1066800" y="3429000"/>
            <a:ext cx="7063152" cy="156966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Suy</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ra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F</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 P</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/16</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Löïc</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do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vaät</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B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keùo</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daây</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xuoáng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laø</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F</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B</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 P</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B</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Hai</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löïc</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keùo</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naøy</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phaûi</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baèng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nhau</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neân</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ta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coù</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P</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/16 = P</a:t>
            </a:r>
            <a:r>
              <a:rPr kumimoji="0" lang="en-US" sz="2400" b="0" i="0" u="none" strike="noStrike" cap="none" normalizeH="0" baseline="-30000" dirty="0" smtClean="0">
                <a:ln>
                  <a:noFill/>
                </a:ln>
                <a:solidFill>
                  <a:srgbClr val="000000"/>
                </a:solidFill>
                <a:effectLst/>
                <a:latin typeface="VNI-Times" pitchFamily="2" charset="0"/>
                <a:ea typeface="Times New Roman" pitchFamily="18" charset="0"/>
                <a:cs typeface="Arial" pitchFamily="34" charset="0"/>
              </a:rPr>
              <a:t>B</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hay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53" name="Rectangle 21"/>
          <p:cNvSpPr>
            <a:spLocks noChangeArrowheads="1"/>
          </p:cNvSpPr>
          <p:nvPr/>
        </p:nvSpPr>
        <p:spPr bwMode="auto">
          <a:xfrm>
            <a:off x="1066800" y="5181600"/>
            <a:ext cx="5339923"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Ta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suy</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ra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tæ</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soá</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khoái</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löôïng</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cuûa</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hai</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vaät</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r>
              <a:rPr kumimoji="0" lang="en-US" sz="2400" b="0" i="0" u="none" strike="noStrike" cap="none" normalizeH="0" baseline="0" dirty="0" err="1" smtClean="0">
                <a:ln>
                  <a:noFill/>
                </a:ln>
                <a:solidFill>
                  <a:srgbClr val="000000"/>
                </a:solidFill>
                <a:effectLst/>
                <a:latin typeface="VNI-Times" pitchFamily="2" charset="0"/>
                <a:ea typeface="Times New Roman" pitchFamily="18" charset="0"/>
                <a:cs typeface="Arial" pitchFamily="34" charset="0"/>
              </a:rPr>
              <a:t>laø</a:t>
            </a:r>
            <a:r>
              <a:rPr kumimoji="0" lang="en-US" sz="2400" b="0" i="0" u="none" strike="noStrike" cap="none" normalizeH="0" baseline="0" dirty="0" smtClean="0">
                <a:ln>
                  <a:noFill/>
                </a:ln>
                <a:solidFill>
                  <a:srgbClr val="000000"/>
                </a:solidFill>
                <a:effectLst/>
                <a:latin typeface="VNI-Times" pitchFamily="2"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p:nvPr/>
        </p:nvSpPr>
        <p:spPr>
          <a:xfrm>
            <a:off x="1066800" y="1981200"/>
            <a:ext cx="723275" cy="369332"/>
          </a:xfrm>
          <a:prstGeom prst="rect">
            <a:avLst/>
          </a:prstGeom>
        </p:spPr>
        <p:txBody>
          <a:bodyPr wrap="none">
            <a:spAutoFit/>
          </a:bodyPr>
          <a:lstStyle/>
          <a:p>
            <a:r>
              <a:rPr kumimoji="0" lang="en-US" b="0" i="0"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Giải</a:t>
            </a:r>
            <a:r>
              <a:rPr kumimoji="0" lang="en-US"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8434"/>
                                        </p:tgtEl>
                                        <p:attrNameLst>
                                          <p:attrName>style.visibility</p:attrName>
                                        </p:attrNameLst>
                                      </p:cBhvr>
                                      <p:to>
                                        <p:strVal val="visible"/>
                                      </p:to>
                                    </p:set>
                                    <p:animEffect transition="in" filter="checkerboard(across)">
                                      <p:cBhvr>
                                        <p:cTn id="12" dur="500"/>
                                        <p:tgtEl>
                                          <p:spTgt spid="1843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checkerboard(across)">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451"/>
                                        </p:tgtEl>
                                        <p:attrNameLst>
                                          <p:attrName>style.visibility</p:attrName>
                                        </p:attrNameLst>
                                      </p:cBhvr>
                                      <p:to>
                                        <p:strVal val="visible"/>
                                      </p:to>
                                    </p:set>
                                    <p:animEffect transition="in" filter="checkerboard(across)">
                                      <p:cBhvr>
                                        <p:cTn id="22" dur="500"/>
                                        <p:tgtEl>
                                          <p:spTgt spid="18451"/>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8450"/>
                                        </p:tgtEl>
                                        <p:attrNameLst>
                                          <p:attrName>style.visibility</p:attrName>
                                        </p:attrNameLst>
                                      </p:cBhvr>
                                      <p:to>
                                        <p:strVal val="visible"/>
                                      </p:to>
                                    </p:set>
                                    <p:animEffect transition="in" filter="checkerboard(across)">
                                      <p:cBhvr>
                                        <p:cTn id="27" dur="500"/>
                                        <p:tgtEl>
                                          <p:spTgt spid="18450"/>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8452"/>
                                        </p:tgtEl>
                                        <p:attrNameLst>
                                          <p:attrName>style.visibility</p:attrName>
                                        </p:attrNameLst>
                                      </p:cBhvr>
                                      <p:to>
                                        <p:strVal val="visible"/>
                                      </p:to>
                                    </p:set>
                                    <p:animEffect transition="in" filter="checkerboard(across)">
                                      <p:cBhvr>
                                        <p:cTn id="32" dur="500"/>
                                        <p:tgtEl>
                                          <p:spTgt spid="1845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8449"/>
                                        </p:tgtEl>
                                        <p:attrNameLst>
                                          <p:attrName>style.visibility</p:attrName>
                                        </p:attrNameLst>
                                      </p:cBhvr>
                                      <p:to>
                                        <p:strVal val="visible"/>
                                      </p:to>
                                    </p:set>
                                    <p:animEffect transition="in" filter="checkerboard(across)">
                                      <p:cBhvr>
                                        <p:cTn id="37" dur="500"/>
                                        <p:tgtEl>
                                          <p:spTgt spid="18449"/>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8453"/>
                                        </p:tgtEl>
                                        <p:attrNameLst>
                                          <p:attrName>style.visibility</p:attrName>
                                        </p:attrNameLst>
                                      </p:cBhvr>
                                      <p:to>
                                        <p:strVal val="visible"/>
                                      </p:to>
                                    </p:set>
                                    <p:animEffect transition="in" filter="checkerboard(across)">
                                      <p:cBhvr>
                                        <p:cTn id="42" dur="500"/>
                                        <p:tgtEl>
                                          <p:spTgt spid="18453"/>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18448"/>
                                        </p:tgtEl>
                                        <p:attrNameLst>
                                          <p:attrName>style.visibility</p:attrName>
                                        </p:attrNameLst>
                                      </p:cBhvr>
                                      <p:to>
                                        <p:strVal val="visible"/>
                                      </p:to>
                                    </p:set>
                                    <p:animEffect transition="in" filter="checkerboard(across)">
                                      <p:cBhvr>
                                        <p:cTn id="47" dur="500"/>
                                        <p:tgtEl>
                                          <p:spTgt spid="18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451" grpId="0"/>
      <p:bldP spid="18452" grpId="0"/>
      <p:bldP spid="18453"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ĐÒN BẨY</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err="1"/>
              <a:t>Định</a:t>
            </a:r>
            <a:r>
              <a:rPr lang="en-US" b="1" u="sng" dirty="0"/>
              <a:t> </a:t>
            </a:r>
            <a:r>
              <a:rPr lang="en-US" b="1" u="sng" dirty="0" err="1"/>
              <a:t>hướng</a:t>
            </a:r>
            <a:r>
              <a:rPr lang="en-US" b="1" u="sng" dirty="0"/>
              <a:t> </a:t>
            </a:r>
            <a:r>
              <a:rPr lang="en-US" b="1" u="sng" dirty="0" err="1"/>
              <a:t>chung</a:t>
            </a:r>
            <a:r>
              <a:rPr lang="en-US" b="1" dirty="0"/>
              <a:t>: </a:t>
            </a:r>
            <a:endParaRPr lang="en-US" dirty="0"/>
          </a:p>
          <a:p>
            <a:r>
              <a:rPr lang="en-US" dirty="0"/>
              <a:t>-</a:t>
            </a:r>
            <a:r>
              <a:rPr lang="en-US" dirty="0" err="1"/>
              <a:t>Bài</a:t>
            </a:r>
            <a:r>
              <a:rPr lang="en-US" dirty="0"/>
              <a:t> </a:t>
            </a:r>
            <a:r>
              <a:rPr lang="en-US" dirty="0" err="1"/>
              <a:t>tập</a:t>
            </a:r>
            <a:r>
              <a:rPr lang="en-US" dirty="0"/>
              <a:t> </a:t>
            </a:r>
            <a:r>
              <a:rPr lang="en-US" dirty="0" err="1"/>
              <a:t>về</a:t>
            </a:r>
            <a:r>
              <a:rPr lang="en-US" dirty="0"/>
              <a:t> </a:t>
            </a:r>
            <a:r>
              <a:rPr lang="en-US" dirty="0" err="1"/>
              <a:t>đòn</a:t>
            </a:r>
            <a:r>
              <a:rPr lang="en-US" dirty="0"/>
              <a:t> </a:t>
            </a:r>
            <a:r>
              <a:rPr lang="en-US" dirty="0" err="1"/>
              <a:t>bẩy</a:t>
            </a:r>
            <a:r>
              <a:rPr lang="en-US" dirty="0"/>
              <a:t> </a:t>
            </a:r>
            <a:r>
              <a:rPr lang="en-US" dirty="0" err="1"/>
              <a:t>rất</a:t>
            </a:r>
            <a:r>
              <a:rPr lang="en-US" dirty="0"/>
              <a:t> </a:t>
            </a:r>
            <a:r>
              <a:rPr lang="en-US" dirty="0" err="1"/>
              <a:t>đa</a:t>
            </a:r>
            <a:r>
              <a:rPr lang="en-US" dirty="0"/>
              <a:t> </a:t>
            </a:r>
            <a:r>
              <a:rPr lang="en-US" dirty="0" err="1"/>
              <a:t>dạng</a:t>
            </a:r>
            <a:r>
              <a:rPr lang="en-US" dirty="0"/>
              <a:t> </a:t>
            </a:r>
            <a:r>
              <a:rPr lang="en-US" dirty="0" err="1"/>
              <a:t>nhưng</a:t>
            </a:r>
            <a:r>
              <a:rPr lang="en-US" dirty="0"/>
              <a:t> </a:t>
            </a:r>
            <a:r>
              <a:rPr lang="en-US" dirty="0" err="1"/>
              <a:t>để</a:t>
            </a:r>
            <a:r>
              <a:rPr lang="en-US" dirty="0"/>
              <a:t> </a:t>
            </a:r>
            <a:r>
              <a:rPr lang="en-US" dirty="0" err="1"/>
              <a:t>làm</a:t>
            </a:r>
            <a:r>
              <a:rPr lang="en-US" dirty="0"/>
              <a:t> </a:t>
            </a:r>
            <a:r>
              <a:rPr lang="en-US" dirty="0" err="1"/>
              <a:t>các</a:t>
            </a:r>
            <a:r>
              <a:rPr lang="en-US" dirty="0"/>
              <a:t> </a:t>
            </a:r>
            <a:r>
              <a:rPr lang="en-US" dirty="0" err="1"/>
              <a:t>bài</a:t>
            </a:r>
            <a:r>
              <a:rPr lang="en-US" dirty="0"/>
              <a:t> </a:t>
            </a:r>
            <a:r>
              <a:rPr lang="en-US" dirty="0" err="1"/>
              <a:t>tập</a:t>
            </a:r>
            <a:r>
              <a:rPr lang="en-US" dirty="0"/>
              <a:t> </a:t>
            </a:r>
            <a:r>
              <a:rPr lang="en-US" dirty="0" err="1"/>
              <a:t>đó</a:t>
            </a:r>
            <a:r>
              <a:rPr lang="en-US" dirty="0"/>
              <a:t> </a:t>
            </a:r>
            <a:r>
              <a:rPr lang="en-US" dirty="0" err="1"/>
              <a:t>trước</a:t>
            </a:r>
            <a:r>
              <a:rPr lang="en-US" dirty="0"/>
              <a:t> </a:t>
            </a:r>
            <a:r>
              <a:rPr lang="en-US" dirty="0" err="1"/>
              <a:t>tiên</a:t>
            </a:r>
            <a:r>
              <a:rPr lang="en-US" dirty="0"/>
              <a:t> </a:t>
            </a:r>
            <a:r>
              <a:rPr lang="en-US" dirty="0" err="1"/>
              <a:t>người</a:t>
            </a:r>
            <a:r>
              <a:rPr lang="en-US" dirty="0"/>
              <a:t> </a:t>
            </a:r>
            <a:r>
              <a:rPr lang="en-US" dirty="0" err="1"/>
              <a:t>học</a:t>
            </a:r>
            <a:r>
              <a:rPr lang="en-US" dirty="0"/>
              <a:t> </a:t>
            </a:r>
            <a:r>
              <a:rPr lang="en-US" dirty="0" err="1"/>
              <a:t>phải</a:t>
            </a:r>
            <a:r>
              <a:rPr lang="en-US" dirty="0"/>
              <a:t> </a:t>
            </a:r>
            <a:r>
              <a:rPr lang="en-US" dirty="0" err="1"/>
              <a:t>nắm</a:t>
            </a:r>
            <a:r>
              <a:rPr lang="en-US" dirty="0"/>
              <a:t> </a:t>
            </a:r>
            <a:r>
              <a:rPr lang="en-US" dirty="0" err="1"/>
              <a:t>vững</a:t>
            </a:r>
            <a:r>
              <a:rPr lang="en-US" dirty="0"/>
              <a:t> </a:t>
            </a:r>
            <a:r>
              <a:rPr lang="en-US" dirty="0" err="1"/>
              <a:t>được</a:t>
            </a:r>
            <a:r>
              <a:rPr lang="en-US" dirty="0"/>
              <a:t> </a:t>
            </a:r>
            <a:r>
              <a:rPr lang="en-US" dirty="0" err="1"/>
              <a:t>các</a:t>
            </a:r>
            <a:r>
              <a:rPr lang="en-US" dirty="0"/>
              <a:t> </a:t>
            </a:r>
            <a:r>
              <a:rPr lang="en-US" dirty="0" err="1"/>
              <a:t>khái</a:t>
            </a:r>
            <a:r>
              <a:rPr lang="en-US" dirty="0"/>
              <a:t> </a:t>
            </a:r>
            <a:r>
              <a:rPr lang="en-US" dirty="0" err="1"/>
              <a:t>niệm</a:t>
            </a:r>
            <a:r>
              <a:rPr lang="en-US" dirty="0"/>
              <a:t> </a:t>
            </a:r>
            <a:r>
              <a:rPr lang="en-US" dirty="0" err="1"/>
              <a:t>cơ</a:t>
            </a:r>
            <a:r>
              <a:rPr lang="en-US" dirty="0"/>
              <a:t> </a:t>
            </a:r>
            <a:r>
              <a:rPr lang="en-US" dirty="0" err="1"/>
              <a:t>bản</a:t>
            </a:r>
            <a:r>
              <a:rPr lang="en-US" dirty="0"/>
              <a:t> </a:t>
            </a:r>
            <a:r>
              <a:rPr lang="en-US" dirty="0" err="1"/>
              <a:t>như</a:t>
            </a:r>
            <a:r>
              <a:rPr lang="en-US" dirty="0"/>
              <a:t>: </a:t>
            </a:r>
            <a:r>
              <a:rPr lang="en-US" dirty="0" err="1"/>
              <a:t>Khái</a:t>
            </a:r>
            <a:r>
              <a:rPr lang="en-US" dirty="0"/>
              <a:t> </a:t>
            </a:r>
            <a:r>
              <a:rPr lang="en-US" dirty="0" err="1"/>
              <a:t>niệm</a:t>
            </a:r>
            <a:r>
              <a:rPr lang="en-US" dirty="0"/>
              <a:t> </a:t>
            </a:r>
            <a:r>
              <a:rPr lang="en-US" dirty="0" err="1"/>
              <a:t>đòn</a:t>
            </a:r>
            <a:r>
              <a:rPr lang="en-US" dirty="0"/>
              <a:t> </a:t>
            </a:r>
            <a:r>
              <a:rPr lang="en-US" dirty="0" err="1"/>
              <a:t>bẩy</a:t>
            </a:r>
            <a:r>
              <a:rPr lang="en-US" dirty="0"/>
              <a:t>, </a:t>
            </a:r>
            <a:r>
              <a:rPr lang="en-US" dirty="0" err="1"/>
              <a:t>cánh</a:t>
            </a:r>
            <a:r>
              <a:rPr lang="en-US" dirty="0"/>
              <a:t> </a:t>
            </a:r>
            <a:r>
              <a:rPr lang="en-US" dirty="0" err="1"/>
              <a:t>tay</a:t>
            </a:r>
            <a:r>
              <a:rPr lang="en-US" dirty="0"/>
              <a:t> </a:t>
            </a:r>
            <a:r>
              <a:rPr lang="en-US" dirty="0" err="1"/>
              <a:t>đòn</a:t>
            </a:r>
            <a:r>
              <a:rPr lang="en-US" dirty="0"/>
              <a:t> </a:t>
            </a:r>
            <a:r>
              <a:rPr lang="en-US" dirty="0" err="1"/>
              <a:t>của</a:t>
            </a:r>
            <a:r>
              <a:rPr lang="en-US" dirty="0"/>
              <a:t> </a:t>
            </a:r>
            <a:r>
              <a:rPr lang="en-US" dirty="0" err="1"/>
              <a:t>lực</a:t>
            </a:r>
            <a:r>
              <a:rPr lang="en-US" dirty="0"/>
              <a:t>.</a:t>
            </a:r>
          </a:p>
          <a:p>
            <a:r>
              <a:rPr lang="en-US" dirty="0"/>
              <a:t>-</a:t>
            </a:r>
            <a:r>
              <a:rPr lang="en-US" dirty="0" err="1"/>
              <a:t>Ngoài</a:t>
            </a:r>
            <a:r>
              <a:rPr lang="en-US" dirty="0"/>
              <a:t> </a:t>
            </a:r>
            <a:r>
              <a:rPr lang="en-US" dirty="0" err="1"/>
              <a:t>việc</a:t>
            </a:r>
            <a:r>
              <a:rPr lang="en-US" dirty="0"/>
              <a:t> </a:t>
            </a:r>
            <a:r>
              <a:rPr lang="en-US" dirty="0" err="1"/>
              <a:t>nắm</a:t>
            </a:r>
            <a:r>
              <a:rPr lang="en-US" dirty="0"/>
              <a:t> </a:t>
            </a:r>
            <a:r>
              <a:rPr lang="en-US" dirty="0" err="1"/>
              <a:t>vững</a:t>
            </a:r>
            <a:r>
              <a:rPr lang="en-US" dirty="0"/>
              <a:t> </a:t>
            </a:r>
            <a:r>
              <a:rPr lang="en-US" dirty="0" err="1"/>
              <a:t>khái</a:t>
            </a:r>
            <a:r>
              <a:rPr lang="en-US" dirty="0"/>
              <a:t> </a:t>
            </a:r>
            <a:r>
              <a:rPr lang="en-US" dirty="0" err="1"/>
              <a:t>niệm</a:t>
            </a:r>
            <a:r>
              <a:rPr lang="en-US" dirty="0"/>
              <a:t>, </a:t>
            </a:r>
            <a:r>
              <a:rPr lang="en-US" dirty="0" err="1"/>
              <a:t>người</a:t>
            </a:r>
            <a:r>
              <a:rPr lang="en-US" dirty="0"/>
              <a:t> </a:t>
            </a:r>
            <a:r>
              <a:rPr lang="en-US" dirty="0" err="1"/>
              <a:t>học</a:t>
            </a:r>
            <a:r>
              <a:rPr lang="en-US" dirty="0"/>
              <a:t> </a:t>
            </a:r>
            <a:r>
              <a:rPr lang="en-US" dirty="0" err="1"/>
              <a:t>cũng</a:t>
            </a:r>
            <a:r>
              <a:rPr lang="en-US" dirty="0"/>
              <a:t> </a:t>
            </a:r>
            <a:r>
              <a:rPr lang="en-US" dirty="0" err="1"/>
              <a:t>phải</a:t>
            </a:r>
            <a:r>
              <a:rPr lang="en-US" dirty="0"/>
              <a:t> </a:t>
            </a:r>
            <a:r>
              <a:rPr lang="en-US" dirty="0" err="1"/>
              <a:t>biết</a:t>
            </a:r>
            <a:r>
              <a:rPr lang="en-US" dirty="0"/>
              <a:t> </a:t>
            </a:r>
            <a:r>
              <a:rPr lang="en-US" dirty="0" err="1"/>
              <a:t>xác</a:t>
            </a:r>
            <a:r>
              <a:rPr lang="en-US" dirty="0"/>
              <a:t> </a:t>
            </a:r>
            <a:r>
              <a:rPr lang="en-US" dirty="0" err="1"/>
              <a:t>định</a:t>
            </a:r>
            <a:r>
              <a:rPr lang="en-US" dirty="0"/>
              <a:t> </a:t>
            </a:r>
            <a:r>
              <a:rPr lang="en-US" dirty="0" err="1"/>
              <a:t>các</a:t>
            </a:r>
            <a:r>
              <a:rPr lang="en-US" dirty="0"/>
              <a:t> </a:t>
            </a:r>
            <a:r>
              <a:rPr lang="en-US" dirty="0" err="1"/>
              <a:t>lực</a:t>
            </a:r>
            <a:r>
              <a:rPr lang="en-US" dirty="0"/>
              <a:t> </a:t>
            </a:r>
            <a:r>
              <a:rPr lang="en-US" dirty="0" err="1"/>
              <a:t>tác</a:t>
            </a:r>
            <a:r>
              <a:rPr lang="en-US" dirty="0"/>
              <a:t> </a:t>
            </a:r>
            <a:r>
              <a:rPr lang="en-US" dirty="0" err="1"/>
              <a:t>dụng</a:t>
            </a:r>
            <a:r>
              <a:rPr lang="en-US" dirty="0"/>
              <a:t> </a:t>
            </a:r>
            <a:r>
              <a:rPr lang="en-US" dirty="0" err="1"/>
              <a:t>lên</a:t>
            </a:r>
            <a:r>
              <a:rPr lang="en-US" dirty="0"/>
              <a:t> </a:t>
            </a:r>
            <a:r>
              <a:rPr lang="en-US" dirty="0" err="1"/>
              <a:t>đòn</a:t>
            </a:r>
            <a:r>
              <a:rPr lang="en-US" dirty="0"/>
              <a:t> </a:t>
            </a:r>
            <a:r>
              <a:rPr lang="en-US" dirty="0" err="1"/>
              <a:t>bẩy</a:t>
            </a:r>
            <a:r>
              <a:rPr lang="en-US" dirty="0"/>
              <a:t> </a:t>
            </a:r>
            <a:r>
              <a:rPr lang="en-US" dirty="0" err="1"/>
              <a:t>và</a:t>
            </a:r>
            <a:r>
              <a:rPr lang="en-US" dirty="0"/>
              <a:t> </a:t>
            </a:r>
            <a:r>
              <a:rPr lang="en-US" dirty="0" err="1"/>
              <a:t>nắm</a:t>
            </a:r>
            <a:r>
              <a:rPr lang="en-US" dirty="0"/>
              <a:t> </a:t>
            </a:r>
            <a:r>
              <a:rPr lang="en-US" dirty="0" err="1"/>
              <a:t>được</a:t>
            </a:r>
            <a:r>
              <a:rPr lang="en-US" dirty="0"/>
              <a:t> </a:t>
            </a:r>
            <a:r>
              <a:rPr lang="en-US" dirty="0" err="1"/>
              <a:t>điều</a:t>
            </a:r>
            <a:r>
              <a:rPr lang="en-US" dirty="0"/>
              <a:t> </a:t>
            </a:r>
            <a:r>
              <a:rPr lang="en-US" dirty="0" err="1"/>
              <a:t>kiện</a:t>
            </a:r>
            <a:r>
              <a:rPr lang="en-US" dirty="0"/>
              <a:t> </a:t>
            </a:r>
            <a:r>
              <a:rPr lang="en-US" dirty="0" err="1"/>
              <a:t>cân</a:t>
            </a:r>
            <a:r>
              <a:rPr lang="en-US" dirty="0"/>
              <a:t> </a:t>
            </a:r>
            <a:r>
              <a:rPr lang="en-US" dirty="0" err="1"/>
              <a:t>bằng</a:t>
            </a:r>
            <a:r>
              <a:rPr lang="en-US" dirty="0"/>
              <a:t> </a:t>
            </a:r>
            <a:r>
              <a:rPr lang="en-US" dirty="0" err="1"/>
              <a:t>của</a:t>
            </a:r>
            <a:r>
              <a:rPr lang="en-US" dirty="0"/>
              <a:t> </a:t>
            </a:r>
            <a:r>
              <a:rPr lang="en-US" dirty="0" err="1"/>
              <a:t>đòn</a:t>
            </a:r>
            <a:r>
              <a:rPr lang="en-US" dirty="0"/>
              <a:t> </a:t>
            </a:r>
            <a:r>
              <a:rPr lang="en-US" dirty="0" err="1"/>
              <a:t>bẩy</a:t>
            </a:r>
            <a:r>
              <a:rPr lang="en-US" dirty="0"/>
              <a:t>.</a:t>
            </a:r>
          </a:p>
          <a:p>
            <a:r>
              <a:rPr lang="en-US" dirty="0"/>
              <a:t>-</a:t>
            </a:r>
            <a:r>
              <a:rPr lang="en-US" dirty="0" err="1"/>
              <a:t>Khi</a:t>
            </a:r>
            <a:r>
              <a:rPr lang="en-US" dirty="0"/>
              <a:t> </a:t>
            </a:r>
            <a:r>
              <a:rPr lang="en-US" dirty="0" err="1"/>
              <a:t>đã</a:t>
            </a:r>
            <a:r>
              <a:rPr lang="en-US" dirty="0"/>
              <a:t> </a:t>
            </a:r>
            <a:r>
              <a:rPr lang="en-US" dirty="0" err="1"/>
              <a:t>hiểu</a:t>
            </a:r>
            <a:r>
              <a:rPr lang="en-US" dirty="0"/>
              <a:t> </a:t>
            </a:r>
            <a:r>
              <a:rPr lang="en-US" dirty="0" err="1"/>
              <a:t>rõ</a:t>
            </a:r>
            <a:r>
              <a:rPr lang="en-US" dirty="0"/>
              <a:t> </a:t>
            </a:r>
            <a:r>
              <a:rPr lang="en-US" dirty="0" err="1"/>
              <a:t>các</a:t>
            </a:r>
            <a:r>
              <a:rPr lang="en-US" dirty="0"/>
              <a:t> </a:t>
            </a:r>
            <a:r>
              <a:rPr lang="en-US" dirty="0" err="1"/>
              <a:t>khái</a:t>
            </a:r>
            <a:r>
              <a:rPr lang="en-US" dirty="0"/>
              <a:t> </a:t>
            </a:r>
            <a:r>
              <a:rPr lang="en-US" dirty="0" err="1"/>
              <a:t>niệm</a:t>
            </a:r>
            <a:r>
              <a:rPr lang="en-US" dirty="0"/>
              <a:t> </a:t>
            </a:r>
            <a:r>
              <a:rPr lang="en-US" dirty="0" err="1"/>
              <a:t>thì</a:t>
            </a:r>
            <a:r>
              <a:rPr lang="en-US" dirty="0"/>
              <a:t> </a:t>
            </a:r>
            <a:r>
              <a:rPr lang="en-US" dirty="0" err="1"/>
              <a:t>việc</a:t>
            </a:r>
            <a:r>
              <a:rPr lang="en-US" dirty="0"/>
              <a:t> </a:t>
            </a:r>
            <a:r>
              <a:rPr lang="en-US" dirty="0" err="1"/>
              <a:t>tiến</a:t>
            </a:r>
            <a:r>
              <a:rPr lang="en-US" dirty="0"/>
              <a:t> </a:t>
            </a:r>
            <a:r>
              <a:rPr lang="en-US" dirty="0" err="1"/>
              <a:t>hành</a:t>
            </a:r>
            <a:r>
              <a:rPr lang="en-US" dirty="0"/>
              <a:t> </a:t>
            </a:r>
            <a:r>
              <a:rPr lang="en-US" dirty="0" err="1"/>
              <a:t>giải</a:t>
            </a:r>
            <a:r>
              <a:rPr lang="en-US" dirty="0"/>
              <a:t> </a:t>
            </a:r>
            <a:r>
              <a:rPr lang="en-US" dirty="0" err="1"/>
              <a:t>bài</a:t>
            </a:r>
            <a:r>
              <a:rPr lang="en-US" dirty="0"/>
              <a:t> </a:t>
            </a:r>
            <a:r>
              <a:rPr lang="en-US" dirty="0" err="1"/>
              <a:t>toán</a:t>
            </a:r>
            <a:r>
              <a:rPr lang="en-US" dirty="0"/>
              <a:t> </a:t>
            </a:r>
            <a:r>
              <a:rPr lang="en-US" dirty="0" err="1"/>
              <a:t>sẽ</a:t>
            </a:r>
            <a:r>
              <a:rPr lang="en-US" dirty="0"/>
              <a:t> </a:t>
            </a:r>
            <a:r>
              <a:rPr lang="en-US" dirty="0" err="1"/>
              <a:t>thuận</a:t>
            </a:r>
            <a:r>
              <a:rPr lang="en-US" dirty="0"/>
              <a:t> </a:t>
            </a:r>
            <a:r>
              <a:rPr lang="en-US" dirty="0" err="1"/>
              <a:t>lợi</a:t>
            </a:r>
            <a:r>
              <a:rPr lang="en-US" dirty="0"/>
              <a:t> </a:t>
            </a:r>
            <a:r>
              <a:rPr lang="en-US" dirty="0" err="1"/>
              <a:t>hơn</a:t>
            </a:r>
            <a:r>
              <a:rPr lang="en-US" dirty="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Grp="1" noChangeAspect="1" noChangeArrowheads="1"/>
          </p:cNvPicPr>
          <p:nvPr>
            <p:ph idx="1"/>
          </p:nvPr>
        </p:nvPicPr>
        <p:blipFill>
          <a:blip r:embed="rId2"/>
          <a:srcRect/>
          <a:stretch>
            <a:fillRect/>
          </a:stretch>
        </p:blipFill>
        <p:spPr bwMode="auto">
          <a:xfrm>
            <a:off x="-2514600" y="-533400"/>
            <a:ext cx="13716000" cy="739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832</Words>
  <Application>Microsoft Office PowerPoint</Application>
  <PresentationFormat>On-screen Show (4:3)</PresentationFormat>
  <Paragraphs>69</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MẶT PHẲNG NGHIÊNG</vt:lpstr>
      <vt:lpstr>MẶT PHẲNG NGHIÊNG</vt:lpstr>
      <vt:lpstr>Bài 1.</vt:lpstr>
      <vt:lpstr>Bài 2.</vt:lpstr>
      <vt:lpstr>Bài 2.</vt:lpstr>
      <vt:lpstr>b) Công toàn phần kéo vật lên theo mặt phẳng  nghiêng là:    Atp = F .l = 320.12 = 3840 (J) </vt:lpstr>
      <vt:lpstr>    </vt:lpstr>
      <vt:lpstr>ĐÒN BẨY</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MẶT PHẲNG NGHIÊNG</dc:title>
  <dc:creator>Nhulam</dc:creator>
  <cp:lastModifiedBy>ThienIT</cp:lastModifiedBy>
  <cp:revision>28</cp:revision>
  <dcterms:created xsi:type="dcterms:W3CDTF">2020-04-04T02:33:49Z</dcterms:created>
  <dcterms:modified xsi:type="dcterms:W3CDTF">2020-04-04T15:07:51Z</dcterms:modified>
</cp:coreProperties>
</file>